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2"/>
  </p:notesMasterIdLst>
  <p:handoutMasterIdLst>
    <p:handoutMasterId r:id="rId113"/>
  </p:handoutMasterIdLst>
  <p:sldIdLst>
    <p:sldId id="317" r:id="rId2"/>
    <p:sldId id="374" r:id="rId3"/>
    <p:sldId id="388" r:id="rId4"/>
    <p:sldId id="389" r:id="rId5"/>
    <p:sldId id="390" r:id="rId6"/>
    <p:sldId id="516" r:id="rId7"/>
    <p:sldId id="319" r:id="rId8"/>
    <p:sldId id="320" r:id="rId9"/>
    <p:sldId id="487" r:id="rId10"/>
    <p:sldId id="488" r:id="rId11"/>
    <p:sldId id="393" r:id="rId12"/>
    <p:sldId id="394" r:id="rId13"/>
    <p:sldId id="492" r:id="rId14"/>
    <p:sldId id="375" r:id="rId15"/>
    <p:sldId id="342" r:id="rId16"/>
    <p:sldId id="366" r:id="rId17"/>
    <p:sldId id="321" r:id="rId18"/>
    <p:sldId id="341" r:id="rId19"/>
    <p:sldId id="322" r:id="rId20"/>
    <p:sldId id="391" r:id="rId21"/>
    <p:sldId id="449" r:id="rId22"/>
    <p:sldId id="468" r:id="rId23"/>
    <p:sldId id="376" r:id="rId24"/>
    <p:sldId id="381" r:id="rId25"/>
    <p:sldId id="517" r:id="rId26"/>
    <p:sldId id="513" r:id="rId27"/>
    <p:sldId id="465" r:id="rId28"/>
    <p:sldId id="470" r:id="rId29"/>
    <p:sldId id="473" r:id="rId30"/>
    <p:sldId id="489" r:id="rId31"/>
    <p:sldId id="474" r:id="rId32"/>
    <p:sldId id="471" r:id="rId33"/>
    <p:sldId id="472" r:id="rId34"/>
    <p:sldId id="412" r:id="rId35"/>
    <p:sldId id="494" r:id="rId36"/>
    <p:sldId id="413" r:id="rId37"/>
    <p:sldId id="414" r:id="rId38"/>
    <p:sldId id="439" r:id="rId39"/>
    <p:sldId id="402" r:id="rId40"/>
    <p:sldId id="403" r:id="rId41"/>
    <p:sldId id="415" r:id="rId42"/>
    <p:sldId id="416" r:id="rId43"/>
    <p:sldId id="417" r:id="rId44"/>
    <p:sldId id="466" r:id="rId45"/>
    <p:sldId id="490" r:id="rId46"/>
    <p:sldId id="491" r:id="rId47"/>
    <p:sldId id="379" r:id="rId48"/>
    <p:sldId id="408" r:id="rId49"/>
    <p:sldId id="469" r:id="rId50"/>
    <p:sldId id="514" r:id="rId51"/>
    <p:sldId id="455" r:id="rId52"/>
    <p:sldId id="461" r:id="rId53"/>
    <p:sldId id="460" r:id="rId54"/>
    <p:sldId id="462" r:id="rId55"/>
    <p:sldId id="463" r:id="rId56"/>
    <p:sldId id="496" r:id="rId57"/>
    <p:sldId id="428" r:id="rId58"/>
    <p:sldId id="377" r:id="rId59"/>
    <p:sldId id="404" r:id="rId60"/>
    <p:sldId id="405" r:id="rId61"/>
    <p:sldId id="409" r:id="rId62"/>
    <p:sldId id="410" r:id="rId63"/>
    <p:sldId id="411" r:id="rId64"/>
    <p:sldId id="418" r:id="rId65"/>
    <p:sldId id="419" r:id="rId66"/>
    <p:sldId id="495" r:id="rId67"/>
    <p:sldId id="464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9" r:id="rId77"/>
    <p:sldId id="430" r:id="rId78"/>
    <p:sldId id="431" r:id="rId79"/>
    <p:sldId id="432" r:id="rId80"/>
    <p:sldId id="433" r:id="rId81"/>
    <p:sldId id="434" r:id="rId82"/>
    <p:sldId id="475" r:id="rId83"/>
    <p:sldId id="441" r:id="rId84"/>
    <p:sldId id="442" r:id="rId85"/>
    <p:sldId id="450" r:id="rId86"/>
    <p:sldId id="497" r:id="rId87"/>
    <p:sldId id="451" r:id="rId88"/>
    <p:sldId id="498" r:id="rId89"/>
    <p:sldId id="443" r:id="rId90"/>
    <p:sldId id="444" r:id="rId91"/>
    <p:sldId id="502" r:id="rId92"/>
    <p:sldId id="503" r:id="rId93"/>
    <p:sldId id="504" r:id="rId94"/>
    <p:sldId id="505" r:id="rId95"/>
    <p:sldId id="506" r:id="rId96"/>
    <p:sldId id="445" r:id="rId97"/>
    <p:sldId id="446" r:id="rId98"/>
    <p:sldId id="447" r:id="rId99"/>
    <p:sldId id="507" r:id="rId100"/>
    <p:sldId id="508" r:id="rId101"/>
    <p:sldId id="515" r:id="rId102"/>
    <p:sldId id="452" r:id="rId103"/>
    <p:sldId id="453" r:id="rId104"/>
    <p:sldId id="499" r:id="rId105"/>
    <p:sldId id="435" r:id="rId106"/>
    <p:sldId id="436" r:id="rId107"/>
    <p:sldId id="437" r:id="rId108"/>
    <p:sldId id="510" r:id="rId109"/>
    <p:sldId id="511" r:id="rId110"/>
    <p:sldId id="438" r:id="rId111"/>
  </p:sldIdLst>
  <p:sldSz cx="8640763" cy="6483350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22">
          <p15:clr>
            <a:srgbClr val="A4A3A4"/>
          </p15:clr>
        </p15:guide>
        <p15:guide id="2" pos="52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520">
          <p15:clr>
            <a:srgbClr val="A4A3A4"/>
          </p15:clr>
        </p15:guide>
        <p15:guide id="2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DFFDD"/>
    <a:srgbClr val="0033CC"/>
    <a:srgbClr val="00FF00"/>
    <a:srgbClr val="CC3300"/>
    <a:srgbClr val="FFCC00"/>
    <a:srgbClr val="33CCFF"/>
    <a:srgbClr val="CCFF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94624" autoAdjust="0"/>
  </p:normalViewPr>
  <p:slideViewPr>
    <p:cSldViewPr>
      <p:cViewPr varScale="1">
        <p:scale>
          <a:sx n="82" d="100"/>
          <a:sy n="82" d="100"/>
        </p:scale>
        <p:origin x="-270" y="-78"/>
      </p:cViewPr>
      <p:guideLst>
        <p:guide orient="horz" pos="3722"/>
        <p:guide pos="5265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686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4.xml"/><Relationship Id="rId3" Type="http://schemas.openxmlformats.org/officeDocument/2006/relationships/slide" Target="slides/slide17.xml"/><Relationship Id="rId7" Type="http://schemas.openxmlformats.org/officeDocument/2006/relationships/slide" Target="slides/slide48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6" Type="http://schemas.openxmlformats.org/officeDocument/2006/relationships/slide" Target="slides/slide47.xml"/><Relationship Id="rId5" Type="http://schemas.openxmlformats.org/officeDocument/2006/relationships/slide" Target="slides/slide38.xml"/><Relationship Id="rId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9088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8855C05-2DE9-48F9-B056-43B38651DE17}" type="datetime1">
              <a:rPr lang="en-US"/>
              <a:pPr>
                <a:defRPr/>
              </a:pPr>
              <a:t>4/13/2015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955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9088" y="909955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8D2DF0-A6FC-49CA-8D27-04458A01F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4625" y="923925"/>
            <a:ext cx="4425950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7725">
              <a:defRPr/>
            </a:pPr>
            <a:endParaRPr lang="en-US" sz="2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9613"/>
            <a:ext cx="4833938" cy="3627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7263" y="4573588"/>
            <a:ext cx="5419725" cy="4335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61" tIns="47531" rIns="95061" bIns="475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82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BD72A9-591D-4C5C-8108-81DE2F6561FA}" type="slidenum">
              <a:rPr lang="en-US" smtClean="0">
                <a:latin typeface="Arial" pitchFamily="34" charset="0"/>
              </a:rPr>
              <a:pPr/>
              <a:t>50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8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BEED14-2D57-4E16-8933-89A879D90908}" type="slidenum">
              <a:rPr lang="en-US" smtClean="0">
                <a:latin typeface="Arial" charset="0"/>
              </a:rPr>
              <a:pPr/>
              <a:t>99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0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D7644E-4777-4F62-AA33-BE415BCB7510}" type="slidenum">
              <a:rPr lang="en-US" smtClean="0">
                <a:latin typeface="Arial" charset="0"/>
              </a:rPr>
              <a:pPr/>
              <a:t>100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6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CEA3E5-6EB1-485B-ACE5-E12F858D52FB}" type="slidenum">
              <a:rPr lang="en-US" smtClean="0"/>
              <a:pPr>
                <a:defRPr/>
              </a:pPr>
              <a:t>108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623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730088-D468-4A17-8C63-461D009A7F71}" type="slidenum">
              <a:rPr lang="en-US" smtClean="0"/>
              <a:pPr>
                <a:defRPr/>
              </a:pPr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473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79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3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5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3830293-A7CC-4B07-8DCC-413093B2A10B}" type="slidenum">
              <a:rPr lang="en-US" sz="120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FF"/>
                </a:solidFill>
                <a:latin typeface="Times New Roman" pitchFamily="18" charset="0"/>
              </a:rPr>
              <a:t>Ch 4</a:t>
            </a:r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4450" y="58626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4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2700" y="6099175"/>
            <a:ext cx="63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7/2/2004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0"/>
          <p:cNvSpPr>
            <a:spLocks noChangeArrowheads="1"/>
          </p:cNvSpPr>
          <p:nvPr/>
        </p:nvSpPr>
        <p:spPr bwMode="auto">
          <a:xfrm>
            <a:off x="381000" y="3124199"/>
            <a:ext cx="792480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itchFamily="18" charset="0"/>
              </a:rPr>
              <a:t>Chapter 4</a:t>
            </a:r>
            <a:br>
              <a:rPr lang="en-US" sz="3600" b="1" dirty="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sz="3600" b="1" dirty="0">
                <a:solidFill>
                  <a:schemeClr val="accent2"/>
                </a:solidFill>
                <a:latin typeface="Times New Roman" pitchFamily="18" charset="0"/>
              </a:rPr>
              <a:t> Functional Language Scheme</a:t>
            </a:r>
          </a:p>
        </p:txBody>
      </p:sp>
      <p:sp>
        <p:nvSpPr>
          <p:cNvPr id="6" name="Rectangle 132"/>
          <p:cNvSpPr>
            <a:spLocks noChangeArrowheads="1"/>
          </p:cNvSpPr>
          <p:nvPr/>
        </p:nvSpPr>
        <p:spPr bwMode="auto">
          <a:xfrm>
            <a:off x="434181" y="1330325"/>
            <a:ext cx="7821612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24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CSE240</a:t>
            </a:r>
          </a:p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32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Introduction to</a:t>
            </a:r>
            <a:r>
              <a:rPr lang="en-US" altLang="en-US" sz="32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32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Programming Languages</a:t>
            </a:r>
            <a:r>
              <a:rPr lang="en-GB" altLang="en-US" sz="2400" b="1" i="1" dirty="0">
                <a:solidFill>
                  <a:srgbClr val="28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400" b="1" i="1" dirty="0">
              <a:solidFill>
                <a:srgbClr val="28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276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177380" y="5375274"/>
            <a:ext cx="3023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Racket Scheme </a:t>
            </a:r>
          </a:p>
          <a:p>
            <a:r>
              <a:rPr lang="en-US" sz="1600" dirty="0" smtClean="0"/>
              <a:t>http://racket-lang.org/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" y="1336675"/>
            <a:ext cx="862510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635000" y="117475"/>
            <a:ext cx="7377113" cy="914400"/>
          </a:xfrm>
          <a:noFill/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  <a:latin typeface="Times New Roman" pitchFamily="18" charset="0"/>
              </a:rPr>
              <a:t>DrRacket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</a:rPr>
              <a:t> Scheme Programming Environment with Debugging Support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6200000" flipH="1">
            <a:off x="3234531" y="2270125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6200000" flipH="1">
            <a:off x="6206331" y="2270640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46" y="3437355"/>
            <a:ext cx="481105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3"/>
          <p:cNvSpPr>
            <a:spLocks noChangeArrowheads="1"/>
          </p:cNvSpPr>
          <p:nvPr/>
        </p:nvSpPr>
        <p:spPr bwMode="auto">
          <a:xfrm rot="16200000" flipH="1">
            <a:off x="5649125" y="4098925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6200000" flipH="1">
            <a:off x="6539937" y="4104269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6200000" flipH="1">
            <a:off x="7501731" y="4109613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10381" y="144075"/>
            <a:ext cx="8058375" cy="659200"/>
          </a:xfrm>
        </p:spPr>
        <p:txBody>
          <a:bodyPr/>
          <a:lstStyle/>
          <a:p>
            <a:r>
              <a:rPr lang="en-US" dirty="0" smtClean="0"/>
              <a:t>SQL as a Functional Programming Language</a:t>
            </a:r>
            <a:br>
              <a:rPr lang="en-US" dirty="0" smtClean="0"/>
            </a:br>
            <a:r>
              <a:rPr lang="en-US" dirty="0" smtClean="0"/>
              <a:t>Using Filter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4013" y="1152596"/>
            <a:ext cx="7560668" cy="4716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    </a:t>
            </a:r>
            <a:r>
              <a:rPr lang="en-US" sz="2300" dirty="0" err="1" smtClean="0">
                <a:latin typeface="Arial" charset="0"/>
                <a:cs typeface="Arial" charset="0"/>
              </a:rPr>
              <a:t>var</a:t>
            </a:r>
            <a:r>
              <a:rPr lang="en-US" sz="2300" dirty="0" smtClean="0">
                <a:latin typeface="Arial" charset="0"/>
                <a:cs typeface="Arial" charset="0"/>
              </a:rPr>
              <a:t> </a:t>
            </a:r>
            <a:r>
              <a:rPr lang="en-US" sz="2300" dirty="0" err="1" smtClean="0">
                <a:latin typeface="Arial" charset="0"/>
                <a:cs typeface="Arial" charset="0"/>
              </a:rPr>
              <a:t>myQuery</a:t>
            </a:r>
            <a:r>
              <a:rPr lang="en-US" sz="2300" dirty="0" smtClean="0">
                <a:latin typeface="Arial" charset="0"/>
                <a:cs typeface="Arial" charset="0"/>
              </a:rPr>
              <a:t> =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        </a:t>
            </a: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from b in Books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sz="23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where </a:t>
            </a:r>
            <a:r>
              <a:rPr lang="en-US" sz="23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b.price</a:t>
            </a:r>
            <a:r>
              <a:rPr lang="en-US" sz="23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&lt; 80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sz="23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orderby</a:t>
            </a: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23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b.title</a:t>
            </a:r>
            <a:endParaRPr lang="en-US" sz="23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select b;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    </a:t>
            </a:r>
            <a:r>
              <a:rPr lang="en-US" sz="2300" dirty="0" err="1" smtClean="0">
                <a:latin typeface="Arial" charset="0"/>
                <a:cs typeface="Arial" charset="0"/>
              </a:rPr>
              <a:t>foreach</a:t>
            </a:r>
            <a:r>
              <a:rPr lang="en-US" sz="2300" dirty="0" smtClean="0">
                <a:latin typeface="Arial" charset="0"/>
                <a:cs typeface="Arial" charset="0"/>
              </a:rPr>
              <a:t> (Book item in </a:t>
            </a:r>
            <a:r>
              <a:rPr lang="en-US" sz="2300" dirty="0" err="1" smtClean="0">
                <a:latin typeface="Arial" charset="0"/>
                <a:cs typeface="Arial" charset="0"/>
              </a:rPr>
              <a:t>myQuery</a:t>
            </a:r>
            <a:r>
              <a:rPr lang="en-US" sz="2300" dirty="0" smtClean="0">
                <a:latin typeface="Arial" charset="0"/>
                <a:cs typeface="Arial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        </a:t>
            </a:r>
            <a:r>
              <a:rPr lang="en-US" sz="23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2300" dirty="0" smtClean="0">
                <a:latin typeface="Arial" charset="0"/>
                <a:cs typeface="Arial" charset="0"/>
              </a:rPr>
              <a:t>("Title = {0}, Price = {1}", 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				</a:t>
            </a:r>
            <a:r>
              <a:rPr lang="en-US" sz="2300" dirty="0" err="1" smtClean="0">
                <a:latin typeface="Arial" charset="0"/>
                <a:cs typeface="Arial" charset="0"/>
              </a:rPr>
              <a:t>item.title</a:t>
            </a:r>
            <a:r>
              <a:rPr lang="en-US" sz="2300" dirty="0" smtClean="0">
                <a:latin typeface="Arial" charset="0"/>
                <a:cs typeface="Arial" charset="0"/>
              </a:rPr>
              <a:t>, </a:t>
            </a:r>
            <a:r>
              <a:rPr lang="en-US" sz="2300" dirty="0" err="1" smtClean="0">
                <a:latin typeface="Arial" charset="0"/>
                <a:cs typeface="Arial" charset="0"/>
              </a:rPr>
              <a:t>item.price</a:t>
            </a:r>
            <a:r>
              <a:rPr lang="en-US" sz="23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}	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006" y="288149"/>
            <a:ext cx="1800159" cy="4322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20" tIns="43210" rIns="86420" bIns="43210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02162" indent="-270062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080249" indent="-2160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12349" indent="-2160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1944449" indent="-2160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3765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8086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2407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6728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804D7C-ABE9-4D89-B715-9806086B40C2}" type="slidenum">
              <a:rPr lang="en-US" sz="1600" smtClean="0">
                <a:solidFill>
                  <a:schemeClr val="tx2"/>
                </a:solidFill>
              </a:rPr>
              <a:pPr/>
              <a:t>100</a:t>
            </a:fld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14341" name="Rounded Rectangular Callout 4"/>
          <p:cNvSpPr>
            <a:spLocks noChangeArrowheads="1"/>
          </p:cNvSpPr>
          <p:nvPr/>
        </p:nvSpPr>
        <p:spPr bwMode="auto">
          <a:xfrm>
            <a:off x="4320381" y="955675"/>
            <a:ext cx="2088184" cy="672347"/>
          </a:xfrm>
          <a:prstGeom prst="wedgeRoundRectCallout">
            <a:avLst>
              <a:gd name="adj1" fmla="val -104261"/>
              <a:gd name="adj2" fmla="val 618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r>
              <a:rPr lang="en-US" sz="1800" dirty="0" smtClean="0">
                <a:latin typeface="+mn-lt"/>
              </a:rPr>
              <a:t>Define the </a:t>
            </a:r>
            <a:r>
              <a:rPr lang="en-US" sz="1800" dirty="0">
                <a:latin typeface="+mn-lt"/>
              </a:rPr>
              <a:t>subset for the query result</a:t>
            </a:r>
          </a:p>
        </p:txBody>
      </p:sp>
      <p:sp>
        <p:nvSpPr>
          <p:cNvPr id="14342" name="Rounded Rectangular Callout 5"/>
          <p:cNvSpPr>
            <a:spLocks noChangeArrowheads="1"/>
          </p:cNvSpPr>
          <p:nvPr/>
        </p:nvSpPr>
        <p:spPr bwMode="auto">
          <a:xfrm>
            <a:off x="5184458" y="2051561"/>
            <a:ext cx="2088184" cy="672347"/>
          </a:xfrm>
          <a:prstGeom prst="wedgeRoundRectCallout">
            <a:avLst>
              <a:gd name="adj1" fmla="val -165339"/>
              <a:gd name="adj2" fmla="val 6298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r>
              <a:rPr lang="en-US" sz="1800" dirty="0">
                <a:solidFill>
                  <a:srgbClr val="FFFF00"/>
                </a:solidFill>
                <a:latin typeface="+mn-lt"/>
              </a:rPr>
              <a:t>Query written in LINQ constructs</a:t>
            </a:r>
          </a:p>
        </p:txBody>
      </p:sp>
      <p:sp>
        <p:nvSpPr>
          <p:cNvPr id="14343" name="Rounded Rectangular Callout 6"/>
          <p:cNvSpPr>
            <a:spLocks noChangeArrowheads="1"/>
          </p:cNvSpPr>
          <p:nvPr/>
        </p:nvSpPr>
        <p:spPr bwMode="auto">
          <a:xfrm>
            <a:off x="5184458" y="2051561"/>
            <a:ext cx="2088184" cy="672347"/>
          </a:xfrm>
          <a:prstGeom prst="wedgeRoundRectCallout">
            <a:avLst>
              <a:gd name="adj1" fmla="val -124393"/>
              <a:gd name="adj2" fmla="val -99557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+mn-lt"/>
              </a:rPr>
              <a:t>Query written in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SQL constructs</a:t>
            </a:r>
            <a:endParaRPr lang="en-US" sz="1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344" name="Rounded Rectangular Callout 7"/>
          <p:cNvSpPr>
            <a:spLocks noChangeArrowheads="1"/>
          </p:cNvSpPr>
          <p:nvPr/>
        </p:nvSpPr>
        <p:spPr bwMode="auto">
          <a:xfrm>
            <a:off x="6336560" y="4632894"/>
            <a:ext cx="2088184" cy="1346195"/>
          </a:xfrm>
          <a:prstGeom prst="wedgeRoundRectCallout">
            <a:avLst>
              <a:gd name="adj1" fmla="val -78639"/>
              <a:gd name="adj2" fmla="val -844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r>
              <a:rPr lang="en-US" sz="1800" dirty="0" smtClean="0">
                <a:latin typeface="+mn-lt"/>
              </a:rPr>
              <a:t>Printing or processing the </a:t>
            </a:r>
            <a:r>
              <a:rPr lang="en-US" sz="1800" dirty="0">
                <a:latin typeface="+mn-lt"/>
              </a:rPr>
              <a:t>subset resulted in from the query</a:t>
            </a:r>
          </a:p>
        </p:txBody>
      </p: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95" y="4867016"/>
            <a:ext cx="5040445" cy="161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6"/>
          <p:cNvSpPr>
            <a:spLocks noChangeArrowheads="1"/>
          </p:cNvSpPr>
          <p:nvPr/>
        </p:nvSpPr>
        <p:spPr bwMode="auto">
          <a:xfrm>
            <a:off x="129381" y="2251075"/>
            <a:ext cx="1040923" cy="428114"/>
          </a:xfrm>
          <a:prstGeom prst="wedgeRoundRectCallout">
            <a:avLst>
              <a:gd name="adj1" fmla="val 77855"/>
              <a:gd name="adj2" fmla="val -8713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pPr algn="ctr"/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Filter</a:t>
            </a:r>
            <a:endParaRPr lang="en-US" sz="18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Your Own Higher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examples: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(deep-filter </a:t>
            </a:r>
            <a:r>
              <a:rPr lang="en-US" dirty="0" err="1" smtClean="0">
                <a:solidFill>
                  <a:srgbClr val="0000FF"/>
                </a:solidFill>
              </a:rPr>
              <a:t>pred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a-list)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 smtClean="0"/>
              <a:t>	e.g., (deep-filter </a:t>
            </a:r>
            <a:r>
              <a:rPr lang="en-US" dirty="0" err="1">
                <a:solidFill>
                  <a:srgbClr val="0000FF"/>
                </a:solidFill>
              </a:rPr>
              <a:t>pred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‘(1 3 (4 5) ((6 (7))))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ap2 that can perform such function as: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</a:t>
            </a:r>
            <a:r>
              <a:rPr lang="nn-NO" dirty="0"/>
              <a:t>(</a:t>
            </a:r>
            <a:r>
              <a:rPr lang="nn-NO" dirty="0" smtClean="0"/>
              <a:t>map2 </a:t>
            </a:r>
            <a:r>
              <a:rPr lang="nn-NO" dirty="0"/>
              <a:t>+ '(</a:t>
            </a:r>
            <a:r>
              <a:rPr lang="nn-NO" dirty="0">
                <a:solidFill>
                  <a:srgbClr val="00B050"/>
                </a:solidFill>
              </a:rPr>
              <a:t>3</a:t>
            </a:r>
            <a:r>
              <a:rPr lang="nn-NO" dirty="0"/>
              <a:t> </a:t>
            </a:r>
            <a:r>
              <a:rPr lang="nn-NO" dirty="0">
                <a:solidFill>
                  <a:srgbClr val="0000FF"/>
                </a:solidFill>
              </a:rPr>
              <a:t>4</a:t>
            </a:r>
            <a:r>
              <a:rPr lang="nn-NO" dirty="0"/>
              <a:t> </a:t>
            </a:r>
            <a:r>
              <a:rPr lang="nn-NO" dirty="0">
                <a:solidFill>
                  <a:srgbClr val="C00000"/>
                </a:solidFill>
              </a:rPr>
              <a:t>5</a:t>
            </a:r>
            <a:r>
              <a:rPr lang="nn-NO" dirty="0"/>
              <a:t>) '(</a:t>
            </a:r>
            <a:r>
              <a:rPr lang="nn-NO" dirty="0">
                <a:solidFill>
                  <a:srgbClr val="00B050"/>
                </a:solidFill>
              </a:rPr>
              <a:t>4</a:t>
            </a:r>
            <a:r>
              <a:rPr lang="nn-NO" dirty="0"/>
              <a:t> </a:t>
            </a:r>
            <a:r>
              <a:rPr lang="nn-NO" dirty="0">
                <a:solidFill>
                  <a:srgbClr val="0000FF"/>
                </a:solidFill>
              </a:rPr>
              <a:t>5</a:t>
            </a:r>
            <a:r>
              <a:rPr lang="nn-NO" dirty="0"/>
              <a:t> </a:t>
            </a:r>
            <a:r>
              <a:rPr lang="nn-NO" dirty="0">
                <a:solidFill>
                  <a:srgbClr val="C00000"/>
                </a:solidFill>
              </a:rPr>
              <a:t>6</a:t>
            </a:r>
            <a:r>
              <a:rPr lang="nn-NO" dirty="0"/>
              <a:t>) '(</a:t>
            </a:r>
            <a:r>
              <a:rPr lang="nn-NO" dirty="0">
                <a:solidFill>
                  <a:srgbClr val="00B050"/>
                </a:solidFill>
              </a:rPr>
              <a:t>5</a:t>
            </a:r>
            <a:r>
              <a:rPr lang="nn-NO" dirty="0"/>
              <a:t> </a:t>
            </a:r>
            <a:r>
              <a:rPr lang="nn-NO" dirty="0">
                <a:solidFill>
                  <a:srgbClr val="0000FF"/>
                </a:solidFill>
              </a:rPr>
              <a:t>6</a:t>
            </a:r>
            <a:r>
              <a:rPr lang="nn-NO" dirty="0"/>
              <a:t> </a:t>
            </a:r>
            <a:r>
              <a:rPr lang="nn-NO" dirty="0">
                <a:solidFill>
                  <a:srgbClr val="C00000"/>
                </a:solidFill>
              </a:rPr>
              <a:t>7</a:t>
            </a:r>
            <a:r>
              <a:rPr lang="nn-NO" dirty="0" smtClean="0"/>
              <a:t>))</a:t>
            </a:r>
          </a:p>
          <a:p>
            <a:pPr marL="0" indent="0">
              <a:buNone/>
              <a:tabLst>
                <a:tab pos="339725" algn="l"/>
              </a:tabLst>
            </a:pPr>
            <a:endParaRPr lang="nn-NO" dirty="0" smtClean="0"/>
          </a:p>
          <a:p>
            <a:pPr marL="0" indent="0">
              <a:buNone/>
              <a:tabLst>
                <a:tab pos="339725" algn="l"/>
              </a:tabLst>
            </a:pPr>
            <a:r>
              <a:rPr lang="nn-NO" dirty="0"/>
              <a:t>	</a:t>
            </a:r>
            <a:r>
              <a:rPr lang="nn-NO" dirty="0" smtClean="0"/>
              <a:t>		</a:t>
            </a:r>
            <a:r>
              <a:rPr lang="nn-NO" dirty="0" smtClean="0">
                <a:sym typeface="Wingdings" pitchFamily="2" charset="2"/>
              </a:rPr>
              <a:t> (12 15 18)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96381" y="4156075"/>
            <a:ext cx="6096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3405981" y="4156075"/>
            <a:ext cx="6096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177381" y="4156075"/>
            <a:ext cx="7620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939381" y="4156075"/>
            <a:ext cx="4572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4396581" y="4156075"/>
            <a:ext cx="3048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4396581" y="4156075"/>
            <a:ext cx="14478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58381" y="4156075"/>
            <a:ext cx="8382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3405981" y="4156075"/>
            <a:ext cx="1862488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796381" y="4156075"/>
            <a:ext cx="16002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3939381" y="4156075"/>
            <a:ext cx="16764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ular Callout 30"/>
          <p:cNvSpPr/>
          <p:nvPr/>
        </p:nvSpPr>
        <p:spPr bwMode="auto">
          <a:xfrm>
            <a:off x="6301581" y="1108075"/>
            <a:ext cx="1981200" cy="685800"/>
          </a:xfrm>
          <a:prstGeom prst="wedgeRoundRectCallout">
            <a:avLst>
              <a:gd name="adj1" fmla="val -115287"/>
              <a:gd name="adj2" fmla="val 6560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Read text section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4.9.3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Equality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543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do we decide whether the values of two data structures are equal? For the three basic data types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(= a b)	for numbers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x y)	for symbols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string=? x y)	for strings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char=?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y)	for characters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3775075"/>
            <a:ext cx="7696200" cy="2677073"/>
            <a:chOff x="336" y="2352"/>
            <a:chExt cx="4848" cy="1796"/>
          </a:xfrm>
        </p:grpSpPr>
        <p:sp>
          <p:nvSpPr>
            <p:cNvPr id="96261" name="Text Box 4"/>
            <p:cNvSpPr txBox="1">
              <a:spLocks noChangeArrowheads="1"/>
            </p:cNvSpPr>
            <p:nvPr/>
          </p:nvSpPr>
          <p:spPr bwMode="auto">
            <a:xfrm>
              <a:off x="432" y="2352"/>
              <a:ext cx="4752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just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How is about using one for all?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(equal? x y)	for any data structures. </a:t>
              </a:r>
            </a:p>
            <a:p>
              <a:pPr algn="just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(equal? '(1 2) '(1 2 . ()))	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true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equal? 'Jim "Jim")	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false</a:t>
              </a:r>
            </a:p>
            <a:p>
              <a:pPr algn="just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(char=? #\5 #\5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	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true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262" name="Line 5"/>
            <p:cNvSpPr>
              <a:spLocks noChangeShapeType="1"/>
            </p:cNvSpPr>
            <p:nvPr/>
          </p:nvSpPr>
          <p:spPr bwMode="auto">
            <a:xfrm>
              <a:off x="336" y="2352"/>
              <a:ext cx="48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Implementation of equal?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75438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(define </a:t>
            </a:r>
            <a:r>
              <a:rPr lang="en-US" sz="2400">
                <a:solidFill>
                  <a:srgbClr val="006600"/>
                </a:solidFill>
                <a:latin typeface="Geneva" charset="0"/>
                <a:cs typeface="Times New Roman" pitchFamily="18" charset="0"/>
              </a:rPr>
              <a:t>equal?</a:t>
            </a:r>
            <a:r>
              <a:rPr lang="en-US" sz="2400">
                <a:latin typeface="Geneva" charset="0"/>
                <a:cs typeface="Times New Roman" pitchFamily="18" charset="0"/>
              </a:rPr>
              <a:t> (lambda (a b)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(if  (and (pair? a) (pair? b)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(and				; Yes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(</a:t>
            </a:r>
            <a:r>
              <a:rPr lang="en-US" sz="2400">
                <a:solidFill>
                  <a:srgbClr val="006600"/>
                </a:solidFill>
                <a:latin typeface="Geneva" charset="0"/>
                <a:cs typeface="Times New Roman" pitchFamily="18" charset="0"/>
              </a:rPr>
              <a:t>equal?</a:t>
            </a:r>
            <a:r>
              <a:rPr lang="en-US" sz="2400">
                <a:latin typeface="Geneva" charset="0"/>
                <a:cs typeface="Times New Roman" pitchFamily="18" charset="0"/>
              </a:rPr>
              <a:t> (car a) (car b))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(</a:t>
            </a:r>
            <a:r>
              <a:rPr lang="en-US" sz="2400">
                <a:solidFill>
                  <a:srgbClr val="006600"/>
                </a:solidFill>
                <a:latin typeface="Geneva" charset="0"/>
                <a:cs typeface="Times New Roman" pitchFamily="18" charset="0"/>
              </a:rPr>
              <a:t>equal?</a:t>
            </a:r>
            <a:r>
              <a:rPr lang="en-US" sz="2400">
                <a:latin typeface="Geneva" charset="0"/>
                <a:cs typeface="Times New Roman" pitchFamily="18" charset="0"/>
              </a:rPr>
              <a:t> (cdr a) (cdr b))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(if (and (number? a) (number? b)	; No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(= a b)			; Yes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(if (and (symbol? a) (symbol? b)	; No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	(eq? a b)	; Yes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	(if (and (string? a) (string? b))	; No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		(string=? a b)	; Yes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		(and (null? a) (null? b))	; No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))))))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Procedures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782" y="727075"/>
            <a:ext cx="8229600" cy="55276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In Scheme, we can define a procedure with an unknown number of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(+ 2 3 6 4 8 14)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(list a b c ...)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(map + '(3 4 5) '(4 5 6) '(5 6 7))  ; </a:t>
            </a:r>
            <a:r>
              <a:rPr lang="en-US" sz="2400" dirty="0" smtClean="0">
                <a:sym typeface="Wingdings" pitchFamily="2" charset="2"/>
              </a:rPr>
              <a:t> (12 15 18)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In other programming paradigms, the number of parameters needs to be known at compilation time;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An solution in C, C++, Java, C# is: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 smtClean="0">
                <a:latin typeface="Arial" pitchFamily="34" charset="0"/>
              </a:rPr>
              <a:t>	foo(</a:t>
            </a:r>
            <a:r>
              <a:rPr lang="en-US" sz="2800" dirty="0" err="1" smtClean="0">
                <a:latin typeface="Arial" pitchFamily="34" charset="0"/>
              </a:rPr>
              <a:t>arg</a:t>
            </a:r>
            <a:r>
              <a:rPr lang="en-US" sz="2800" dirty="0" smtClean="0">
                <a:latin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</a:rPr>
              <a:t>arg</a:t>
            </a:r>
            <a:r>
              <a:rPr lang="en-US" sz="2800" dirty="0" smtClean="0">
                <a:latin typeface="Arial" pitchFamily="34" charset="0"/>
              </a:rPr>
              <a:t>[])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If we have to do this in Scheme, it would be: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(+ 7 ‘(2 3 6 4 8 1 24)), instead of (+ 2 3 6 4 8 14)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(list 4 ‘(a b c d)), instead of (list a b c d)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(map + 3 ‘((3 4 5) (4 5 6) (5 6 7))),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		instead of (map + '(3 4 5) '(4 5 6) '(5 6 7))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1000" y="952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Programming-in-the-Large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81000" y="727075"/>
            <a:ext cx="7772400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6075" indent="-346075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Programming-in-the-small: writing a program module to do a specific task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It is the focus of this course.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Programming-in-the-large: writing a large software system consisting of many modules to handle complex tasks.</a:t>
            </a:r>
          </a:p>
          <a:p>
            <a:pPr algn="just"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of an aircraft control system with modules 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gather data from aircraft sensors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gather data from air traffic control stations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 data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obtain 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airspeed, nearby aircrafts, and so on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data to pilot consoles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respond to pilot commands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Programming-in-the-Large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38200" y="533400"/>
            <a:ext cx="73152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Writing programming-in-the-large, we need to handle</a:t>
            </a:r>
          </a:p>
          <a:p>
            <a:pPr algn="just">
              <a:buFontTx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Scopes of names</a:t>
            </a:r>
          </a:p>
          <a:p>
            <a:pPr algn="just">
              <a:buFontTx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Modules and their interfaces</a:t>
            </a:r>
          </a:p>
          <a:p>
            <a:pPr algn="just">
              <a:buFontTx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Abstract Data Type </a:t>
            </a:r>
          </a:p>
          <a:p>
            <a:pPr algn="just">
              <a:lnSpc>
                <a:spcPct val="120000"/>
              </a:lnSpc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Scheme Modules and Interfaces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(module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module-name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	(export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5 …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1 512)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2 (lambda (x) (…)))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3 …)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	…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/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5, … will be accessible outside the module.</a:t>
            </a:r>
          </a:p>
          <a:p>
            <a:pPr algn="just"/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4, … will not be accessible outside the module.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Programming-in-the-Large: Example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685800" y="685800"/>
            <a:ext cx="73152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(module encryption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(export string-encryption)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 outside accessible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character-rotation (lambda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character-encryption (lambda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(...)))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string-encryption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(lambda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(…)))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encryption-recursive (…))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 … 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(module secure-email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load_file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(lambda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filename) (...)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string-encryption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load_file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filetext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007" y="288149"/>
            <a:ext cx="720064" cy="432223"/>
          </a:xfrm>
          <a:prstGeom prst="rect">
            <a:avLst/>
          </a:prstGeom>
        </p:spPr>
        <p:txBody>
          <a:bodyPr lIns="86420" tIns="43210" rIns="86420" bIns="43210"/>
          <a:lstStyle/>
          <a:p>
            <a:pPr>
              <a:defRPr/>
            </a:pPr>
            <a:fld id="{F1D42595-A973-4D85-ABEE-BA74A6286816}" type="slidenum">
              <a:rPr lang="en-US" sz="1800" smtClean="0"/>
              <a:pPr>
                <a:defRPr/>
              </a:pPr>
              <a:t>108</a:t>
            </a:fld>
            <a:endParaRPr lang="en-US" sz="18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55" y="288403"/>
            <a:ext cx="7723981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Using Modules </a:t>
            </a:r>
            <a:r>
              <a:rPr lang="en-US" dirty="0"/>
              <a:t>to </a:t>
            </a:r>
            <a:r>
              <a:rPr lang="en-US" dirty="0" smtClean="0"/>
              <a:t>Build Large Applications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792070" y="1666805"/>
            <a:ext cx="864076" cy="864447"/>
            <a:chOff x="528" y="1008"/>
            <a:chExt cx="576" cy="576"/>
          </a:xfrm>
        </p:grpSpPr>
        <p:sp>
          <p:nvSpPr>
            <p:cNvPr id="23685" name="Rectangle 14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6" name="AutoShape 2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7" name="AutoShape 2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8" name="AutoShape 2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9" name="AutoShape 25"/>
            <p:cNvCxnSpPr>
              <a:cxnSpLocks noChangeShapeType="1"/>
              <a:stCxn id="23686" idx="1"/>
              <a:endCxn id="23687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0" name="AutoShape 26"/>
            <p:cNvCxnSpPr>
              <a:cxnSpLocks noChangeShapeType="1"/>
              <a:stCxn id="23686" idx="3"/>
              <a:endCxn id="23688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91" name="AutoShape 2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92" name="AutoShape 28"/>
            <p:cNvCxnSpPr>
              <a:cxnSpLocks noChangeShapeType="1"/>
              <a:stCxn id="23691" idx="2"/>
              <a:endCxn id="23686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1152102" y="1738842"/>
            <a:ext cx="864076" cy="864447"/>
            <a:chOff x="528" y="1008"/>
            <a:chExt cx="576" cy="576"/>
          </a:xfrm>
        </p:grpSpPr>
        <p:sp>
          <p:nvSpPr>
            <p:cNvPr id="23677" name="Rectangle 31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8" name="AutoShape 3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9" name="AutoShape 3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0" name="AutoShape 3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1" name="AutoShape 35"/>
            <p:cNvCxnSpPr>
              <a:cxnSpLocks noChangeShapeType="1"/>
              <a:stCxn id="23678" idx="1"/>
              <a:endCxn id="23679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2" name="AutoShape 36"/>
            <p:cNvCxnSpPr>
              <a:cxnSpLocks noChangeShapeType="1"/>
              <a:stCxn id="23678" idx="3"/>
              <a:endCxn id="23680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83" name="AutoShape 3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4" name="AutoShape 38"/>
            <p:cNvCxnSpPr>
              <a:cxnSpLocks noChangeShapeType="1"/>
              <a:stCxn id="23683" idx="2"/>
              <a:endCxn id="23678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39"/>
          <p:cNvGrpSpPr>
            <a:grpSpLocks/>
          </p:cNvGrpSpPr>
          <p:nvPr/>
        </p:nvGrpSpPr>
        <p:grpSpPr bwMode="auto">
          <a:xfrm>
            <a:off x="1800159" y="1954953"/>
            <a:ext cx="864076" cy="864447"/>
            <a:chOff x="528" y="1008"/>
            <a:chExt cx="576" cy="576"/>
          </a:xfrm>
        </p:grpSpPr>
        <p:sp>
          <p:nvSpPr>
            <p:cNvPr id="23669" name="Rectangle 40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0" name="AutoShape 41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1" name="AutoShape 42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2" name="AutoShape 43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3" name="AutoShape 44"/>
            <p:cNvCxnSpPr>
              <a:cxnSpLocks noChangeShapeType="1"/>
              <a:stCxn id="23670" idx="1"/>
              <a:endCxn id="23671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45"/>
            <p:cNvCxnSpPr>
              <a:cxnSpLocks noChangeShapeType="1"/>
              <a:stCxn id="23670" idx="3"/>
              <a:endCxn id="23672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5" name="AutoShape 46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6" name="AutoShape 47"/>
            <p:cNvCxnSpPr>
              <a:cxnSpLocks noChangeShapeType="1"/>
              <a:stCxn id="23675" idx="2"/>
              <a:endCxn id="23670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1584140" y="1882916"/>
            <a:ext cx="864076" cy="864447"/>
            <a:chOff x="528" y="1008"/>
            <a:chExt cx="576" cy="576"/>
          </a:xfrm>
        </p:grpSpPr>
        <p:sp>
          <p:nvSpPr>
            <p:cNvPr id="23661" name="Rectangle 49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2" name="AutoShape 50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3" name="AutoShape 51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4" name="AutoShape 52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5" name="AutoShape 53"/>
            <p:cNvCxnSpPr>
              <a:cxnSpLocks noChangeShapeType="1"/>
              <a:stCxn id="23662" idx="1"/>
              <a:endCxn id="23663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54"/>
            <p:cNvCxnSpPr>
              <a:cxnSpLocks noChangeShapeType="1"/>
              <a:stCxn id="23662" idx="3"/>
              <a:endCxn id="23664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AutoShape 55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8" name="AutoShape 56"/>
            <p:cNvCxnSpPr>
              <a:cxnSpLocks noChangeShapeType="1"/>
              <a:stCxn id="23667" idx="2"/>
              <a:endCxn id="23662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57"/>
          <p:cNvGrpSpPr>
            <a:grpSpLocks/>
          </p:cNvGrpSpPr>
          <p:nvPr/>
        </p:nvGrpSpPr>
        <p:grpSpPr bwMode="auto">
          <a:xfrm>
            <a:off x="1944172" y="2026991"/>
            <a:ext cx="864076" cy="864447"/>
            <a:chOff x="528" y="1008"/>
            <a:chExt cx="576" cy="576"/>
          </a:xfrm>
        </p:grpSpPr>
        <p:sp>
          <p:nvSpPr>
            <p:cNvPr id="23653" name="Rectangle 58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4" name="AutoShape 59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5" name="AutoShape 60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6" name="AutoShape 61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57" name="AutoShape 62"/>
            <p:cNvCxnSpPr>
              <a:cxnSpLocks noChangeShapeType="1"/>
              <a:stCxn id="23654" idx="1"/>
              <a:endCxn id="23655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63"/>
            <p:cNvCxnSpPr>
              <a:cxnSpLocks noChangeShapeType="1"/>
              <a:stCxn id="23654" idx="3"/>
              <a:endCxn id="23656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59" name="AutoShape 64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0" name="AutoShape 65"/>
            <p:cNvCxnSpPr>
              <a:cxnSpLocks noChangeShapeType="1"/>
              <a:stCxn id="23659" idx="2"/>
              <a:endCxn id="23654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5544490" y="1162544"/>
            <a:ext cx="2016178" cy="2521303"/>
            <a:chOff x="3552" y="672"/>
            <a:chExt cx="1344" cy="1680"/>
          </a:xfrm>
        </p:grpSpPr>
        <p:sp>
          <p:nvSpPr>
            <p:cNvPr id="23621" name="Rectangle 77"/>
            <p:cNvSpPr>
              <a:spLocks noChangeArrowheads="1"/>
            </p:cNvSpPr>
            <p:nvPr/>
          </p:nvSpPr>
          <p:spPr bwMode="auto">
            <a:xfrm>
              <a:off x="3552" y="672"/>
              <a:ext cx="1344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3648" y="720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3" name="AutoShape 68"/>
            <p:cNvSpPr>
              <a:spLocks noChangeArrowheads="1"/>
            </p:cNvSpPr>
            <p:nvPr/>
          </p:nvSpPr>
          <p:spPr bwMode="auto">
            <a:xfrm>
              <a:off x="3840" y="912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4" name="AutoShape 69"/>
            <p:cNvSpPr>
              <a:spLocks noChangeArrowheads="1"/>
            </p:cNvSpPr>
            <p:nvPr/>
          </p:nvSpPr>
          <p:spPr bwMode="auto">
            <a:xfrm>
              <a:off x="3696" y="110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5" name="AutoShape 70"/>
            <p:cNvSpPr>
              <a:spLocks noChangeArrowheads="1"/>
            </p:cNvSpPr>
            <p:nvPr/>
          </p:nvSpPr>
          <p:spPr bwMode="auto">
            <a:xfrm>
              <a:off x="3984" y="1152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6" name="AutoShape 71"/>
            <p:cNvCxnSpPr>
              <a:cxnSpLocks noChangeShapeType="1"/>
              <a:stCxn id="23623" idx="1"/>
              <a:endCxn id="23624" idx="0"/>
            </p:cNvCxnSpPr>
            <p:nvPr/>
          </p:nvCxnSpPr>
          <p:spPr bwMode="auto">
            <a:xfrm rot="10800000" flipV="1">
              <a:off x="3792" y="984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72"/>
            <p:cNvCxnSpPr>
              <a:cxnSpLocks noChangeShapeType="1"/>
              <a:stCxn id="23623" idx="3"/>
              <a:endCxn id="23625" idx="0"/>
            </p:cNvCxnSpPr>
            <p:nvPr/>
          </p:nvCxnSpPr>
          <p:spPr bwMode="auto">
            <a:xfrm>
              <a:off x="4032" y="984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8" name="AutoShape 73"/>
            <p:cNvSpPr>
              <a:spLocks noChangeArrowheads="1"/>
            </p:cNvSpPr>
            <p:nvPr/>
          </p:nvSpPr>
          <p:spPr bwMode="auto">
            <a:xfrm>
              <a:off x="3792" y="768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9" name="AutoShape 74"/>
            <p:cNvCxnSpPr>
              <a:cxnSpLocks noChangeShapeType="1"/>
              <a:stCxn id="23628" idx="2"/>
              <a:endCxn id="23623" idx="0"/>
            </p:cNvCxnSpPr>
            <p:nvPr/>
          </p:nvCxnSpPr>
          <p:spPr bwMode="auto">
            <a:xfrm rot="5400000">
              <a:off x="3888" y="8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0" name="AutoShape 75"/>
            <p:cNvSpPr>
              <a:spLocks noChangeArrowheads="1"/>
            </p:cNvSpPr>
            <p:nvPr/>
          </p:nvSpPr>
          <p:spPr bwMode="auto">
            <a:xfrm>
              <a:off x="3696" y="1248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1" name="AutoShape 76"/>
            <p:cNvCxnSpPr>
              <a:cxnSpLocks noChangeShapeType="1"/>
              <a:stCxn id="23624" idx="2"/>
              <a:endCxn id="23630" idx="0"/>
            </p:cNvCxnSpPr>
            <p:nvPr/>
          </p:nvCxnSpPr>
          <p:spPr bwMode="auto">
            <a:xfrm>
              <a:off x="3792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97"/>
            <p:cNvSpPr>
              <a:spLocks noChangeArrowheads="1"/>
            </p:cNvSpPr>
            <p:nvPr/>
          </p:nvSpPr>
          <p:spPr bwMode="auto">
            <a:xfrm>
              <a:off x="3600" y="1584"/>
              <a:ext cx="6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3" name="AutoShape 98"/>
            <p:cNvSpPr>
              <a:spLocks noChangeArrowheads="1"/>
            </p:cNvSpPr>
            <p:nvPr/>
          </p:nvSpPr>
          <p:spPr bwMode="auto">
            <a:xfrm>
              <a:off x="3840" y="1776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4" name="AutoShape 99"/>
            <p:cNvSpPr>
              <a:spLocks noChangeArrowheads="1"/>
            </p:cNvSpPr>
            <p:nvPr/>
          </p:nvSpPr>
          <p:spPr bwMode="auto">
            <a:xfrm>
              <a:off x="3696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5" name="AutoShape 100"/>
            <p:cNvSpPr>
              <a:spLocks noChangeArrowheads="1"/>
            </p:cNvSpPr>
            <p:nvPr/>
          </p:nvSpPr>
          <p:spPr bwMode="auto">
            <a:xfrm>
              <a:off x="3984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6" name="AutoShape 101"/>
            <p:cNvCxnSpPr>
              <a:cxnSpLocks noChangeShapeType="1"/>
              <a:stCxn id="23633" idx="1"/>
              <a:endCxn id="23634" idx="0"/>
            </p:cNvCxnSpPr>
            <p:nvPr/>
          </p:nvCxnSpPr>
          <p:spPr bwMode="auto">
            <a:xfrm rot="10800000" flipV="1">
              <a:off x="379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7" name="AutoShape 102"/>
            <p:cNvCxnSpPr>
              <a:cxnSpLocks noChangeShapeType="1"/>
              <a:stCxn id="23633" idx="3"/>
              <a:endCxn id="23635" idx="0"/>
            </p:cNvCxnSpPr>
            <p:nvPr/>
          </p:nvCxnSpPr>
          <p:spPr bwMode="auto">
            <a:xfrm>
              <a:off x="403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AutoShape 103"/>
            <p:cNvSpPr>
              <a:spLocks noChangeArrowheads="1"/>
            </p:cNvSpPr>
            <p:nvPr/>
          </p:nvSpPr>
          <p:spPr bwMode="auto">
            <a:xfrm>
              <a:off x="3792" y="1632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9" name="AutoShape 104"/>
            <p:cNvCxnSpPr>
              <a:cxnSpLocks noChangeShapeType="1"/>
              <a:stCxn id="23638" idx="2"/>
              <a:endCxn id="23633" idx="0"/>
            </p:cNvCxnSpPr>
            <p:nvPr/>
          </p:nvCxnSpPr>
          <p:spPr bwMode="auto">
            <a:xfrm rot="5400000">
              <a:off x="3888" y="17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Rectangle 106"/>
            <p:cNvSpPr>
              <a:spLocks noChangeArrowheads="1"/>
            </p:cNvSpPr>
            <p:nvPr/>
          </p:nvSpPr>
          <p:spPr bwMode="auto">
            <a:xfrm>
              <a:off x="4368" y="1440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1" name="AutoShape 107"/>
            <p:cNvSpPr>
              <a:spLocks noChangeArrowheads="1"/>
            </p:cNvSpPr>
            <p:nvPr/>
          </p:nvSpPr>
          <p:spPr bwMode="auto">
            <a:xfrm>
              <a:off x="4544" y="1664"/>
              <a:ext cx="128" cy="1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2" name="AutoShape 108"/>
            <p:cNvSpPr>
              <a:spLocks noChangeArrowheads="1"/>
            </p:cNvSpPr>
            <p:nvPr/>
          </p:nvSpPr>
          <p:spPr bwMode="auto">
            <a:xfrm>
              <a:off x="4416" y="1944"/>
              <a:ext cx="160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3" name="AutoShape 109"/>
            <p:cNvSpPr>
              <a:spLocks noChangeArrowheads="1"/>
            </p:cNvSpPr>
            <p:nvPr/>
          </p:nvSpPr>
          <p:spPr bwMode="auto">
            <a:xfrm>
              <a:off x="4640" y="1944"/>
              <a:ext cx="112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4" name="AutoShape 110"/>
            <p:cNvCxnSpPr>
              <a:cxnSpLocks noChangeShapeType="1"/>
              <a:stCxn id="23641" idx="1"/>
              <a:endCxn id="23642" idx="0"/>
            </p:cNvCxnSpPr>
            <p:nvPr/>
          </p:nvCxnSpPr>
          <p:spPr bwMode="auto">
            <a:xfrm rot="10800000" flipV="1">
              <a:off x="4496" y="1748"/>
              <a:ext cx="48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AutoShape 111"/>
            <p:cNvCxnSpPr>
              <a:cxnSpLocks noChangeShapeType="1"/>
              <a:stCxn id="23641" idx="3"/>
              <a:endCxn id="23643" idx="0"/>
            </p:cNvCxnSpPr>
            <p:nvPr/>
          </p:nvCxnSpPr>
          <p:spPr bwMode="auto">
            <a:xfrm>
              <a:off x="4672" y="1748"/>
              <a:ext cx="24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6" name="AutoShape 112"/>
            <p:cNvSpPr>
              <a:spLocks noChangeArrowheads="1"/>
            </p:cNvSpPr>
            <p:nvPr/>
          </p:nvSpPr>
          <p:spPr bwMode="auto">
            <a:xfrm>
              <a:off x="4512" y="1496"/>
              <a:ext cx="192" cy="5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7" name="AutoShape 113"/>
            <p:cNvCxnSpPr>
              <a:cxnSpLocks noChangeShapeType="1"/>
              <a:stCxn id="23646" idx="2"/>
              <a:endCxn id="23641" idx="0"/>
            </p:cNvCxnSpPr>
            <p:nvPr/>
          </p:nvCxnSpPr>
          <p:spPr bwMode="auto">
            <a:xfrm rot="5400000">
              <a:off x="4552" y="1608"/>
              <a:ext cx="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8" name="AutoShape 114"/>
            <p:cNvSpPr>
              <a:spLocks noChangeArrowheads="1"/>
            </p:cNvSpPr>
            <p:nvPr/>
          </p:nvSpPr>
          <p:spPr bwMode="auto">
            <a:xfrm>
              <a:off x="4560" y="2160"/>
              <a:ext cx="96" cy="6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9" name="AutoShape 115"/>
            <p:cNvCxnSpPr>
              <a:cxnSpLocks noChangeShapeType="1"/>
              <a:stCxn id="23643" idx="2"/>
              <a:endCxn id="23648" idx="0"/>
            </p:cNvCxnSpPr>
            <p:nvPr/>
          </p:nvCxnSpPr>
          <p:spPr bwMode="auto">
            <a:xfrm flipH="1">
              <a:off x="4608" y="2016"/>
              <a:ext cx="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16"/>
            <p:cNvCxnSpPr>
              <a:cxnSpLocks noChangeShapeType="1"/>
              <a:stCxn id="23642" idx="2"/>
              <a:endCxn id="23648" idx="0"/>
            </p:cNvCxnSpPr>
            <p:nvPr/>
          </p:nvCxnSpPr>
          <p:spPr bwMode="auto">
            <a:xfrm>
              <a:off x="4496" y="2016"/>
              <a:ext cx="1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17"/>
            <p:cNvCxnSpPr>
              <a:cxnSpLocks noChangeShapeType="1"/>
              <a:stCxn id="23622" idx="2"/>
              <a:endCxn id="23632" idx="0"/>
            </p:cNvCxnSpPr>
            <p:nvPr/>
          </p:nvCxnSpPr>
          <p:spPr bwMode="auto">
            <a:xfrm flipH="1">
              <a:off x="3912" y="1344"/>
              <a:ext cx="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18"/>
            <p:cNvCxnSpPr>
              <a:cxnSpLocks noChangeShapeType="1"/>
              <a:stCxn id="23632" idx="2"/>
              <a:endCxn id="23640" idx="0"/>
            </p:cNvCxnSpPr>
            <p:nvPr/>
          </p:nvCxnSpPr>
          <p:spPr bwMode="auto">
            <a:xfrm rot="5400000" flipH="1" flipV="1">
              <a:off x="3888" y="1464"/>
              <a:ext cx="720" cy="672"/>
            </a:xfrm>
            <a:prstGeom prst="bentConnector5">
              <a:avLst>
                <a:gd name="adj1" fmla="val -20000"/>
                <a:gd name="adj2" fmla="val 57144"/>
                <a:gd name="adj3" fmla="val 1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191" name="AutoShape 119"/>
          <p:cNvSpPr>
            <a:spLocks noChangeArrowheads="1"/>
          </p:cNvSpPr>
          <p:nvPr/>
        </p:nvSpPr>
        <p:spPr bwMode="auto">
          <a:xfrm>
            <a:off x="3528312" y="2099028"/>
            <a:ext cx="1008089" cy="72037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6420" tIns="43210" rIns="86420" bIns="43210" anchor="ctr"/>
          <a:lstStyle/>
          <a:p>
            <a:endParaRPr lang="en-US"/>
          </a:p>
        </p:txBody>
      </p:sp>
      <p:sp>
        <p:nvSpPr>
          <p:cNvPr id="23563" name="Rectangle 130"/>
          <p:cNvSpPr>
            <a:spLocks noChangeArrowheads="1"/>
          </p:cNvSpPr>
          <p:nvPr/>
        </p:nvSpPr>
        <p:spPr bwMode="auto">
          <a:xfrm>
            <a:off x="648057" y="1522730"/>
            <a:ext cx="2520223" cy="2233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20" tIns="43210" rIns="86420" bIns="43210" anchor="ctr"/>
          <a:lstStyle/>
          <a:p>
            <a:pPr eaLnBrk="0" hangingPunct="0"/>
            <a:endParaRPr lang="en-US"/>
          </a:p>
        </p:txBody>
      </p:sp>
      <p:sp>
        <p:nvSpPr>
          <p:cNvPr id="23564" name="Text Box 131"/>
          <p:cNvSpPr txBox="1">
            <a:spLocks noChangeArrowheads="1"/>
          </p:cNvSpPr>
          <p:nvPr/>
        </p:nvSpPr>
        <p:spPr bwMode="auto">
          <a:xfrm>
            <a:off x="708063" y="3077534"/>
            <a:ext cx="1925007" cy="6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20" tIns="43210" rIns="86420" bIns="4321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sz="1800" b="0"/>
              <a:t>Component library</a:t>
            </a: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648057" y="4044033"/>
            <a:ext cx="2520223" cy="2017042"/>
            <a:chOff x="288" y="2592"/>
            <a:chExt cx="1680" cy="1344"/>
          </a:xfrm>
        </p:grpSpPr>
        <p:sp>
          <p:nvSpPr>
            <p:cNvPr id="23602" name="Freeform 123"/>
            <p:cNvSpPr>
              <a:spLocks/>
            </p:cNvSpPr>
            <p:nvPr/>
          </p:nvSpPr>
          <p:spPr bwMode="auto">
            <a:xfrm>
              <a:off x="48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124"/>
            <p:cNvSpPr>
              <a:spLocks/>
            </p:cNvSpPr>
            <p:nvPr/>
          </p:nvSpPr>
          <p:spPr bwMode="auto">
            <a:xfrm>
              <a:off x="624" y="264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125"/>
            <p:cNvSpPr>
              <a:spLocks/>
            </p:cNvSpPr>
            <p:nvPr/>
          </p:nvSpPr>
          <p:spPr bwMode="auto">
            <a:xfrm>
              <a:off x="72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126"/>
            <p:cNvSpPr>
              <a:spLocks/>
            </p:cNvSpPr>
            <p:nvPr/>
          </p:nvSpPr>
          <p:spPr bwMode="auto">
            <a:xfrm>
              <a:off x="816" y="302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127"/>
            <p:cNvSpPr>
              <a:spLocks/>
            </p:cNvSpPr>
            <p:nvPr/>
          </p:nvSpPr>
          <p:spPr bwMode="auto">
            <a:xfrm>
              <a:off x="1008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128"/>
            <p:cNvSpPr>
              <a:spLocks/>
            </p:cNvSpPr>
            <p:nvPr/>
          </p:nvSpPr>
          <p:spPr bwMode="auto">
            <a:xfrm>
              <a:off x="1152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08" name="Group 170"/>
            <p:cNvGrpSpPr>
              <a:grpSpLocks/>
            </p:cNvGrpSpPr>
            <p:nvPr/>
          </p:nvGrpSpPr>
          <p:grpSpPr bwMode="auto">
            <a:xfrm>
              <a:off x="1296" y="3024"/>
              <a:ext cx="384" cy="384"/>
              <a:chOff x="1488" y="3264"/>
              <a:chExt cx="384" cy="384"/>
            </a:xfrm>
          </p:grpSpPr>
          <p:sp>
            <p:nvSpPr>
              <p:cNvPr id="23617" name="Freeform 129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8" name="Line 14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9" name="Line 14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14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09" name="Rectangle 147"/>
            <p:cNvSpPr>
              <a:spLocks noChangeArrowheads="1"/>
            </p:cNvSpPr>
            <p:nvPr/>
          </p:nvSpPr>
          <p:spPr bwMode="auto">
            <a:xfrm>
              <a:off x="288" y="2592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10" name="Text Box 148"/>
            <p:cNvSpPr txBox="1">
              <a:spLocks noChangeArrowheads="1"/>
            </p:cNvSpPr>
            <p:nvPr/>
          </p:nvSpPr>
          <p:spPr bwMode="auto">
            <a:xfrm>
              <a:off x="328" y="3484"/>
              <a:ext cx="1290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 dirty="0">
                  <a:solidFill>
                    <a:schemeClr val="folHlink"/>
                  </a:solidFill>
                </a:rPr>
                <a:t>Organization Y: </a:t>
              </a:r>
            </a:p>
            <a:p>
              <a:r>
                <a:rPr lang="en-US" sz="1800" b="0" dirty="0"/>
                <a:t>Component library</a:t>
              </a:r>
            </a:p>
          </p:txBody>
        </p:sp>
        <p:sp>
          <p:nvSpPr>
            <p:cNvPr id="23611" name="Freeform 172"/>
            <p:cNvSpPr>
              <a:spLocks/>
            </p:cNvSpPr>
            <p:nvPr/>
          </p:nvSpPr>
          <p:spPr bwMode="auto">
            <a:xfrm>
              <a:off x="1536" y="268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Line 173"/>
            <p:cNvSpPr>
              <a:spLocks noChangeShapeType="1"/>
            </p:cNvSpPr>
            <p:nvPr/>
          </p:nvSpPr>
          <p:spPr bwMode="auto">
            <a:xfrm>
              <a:off x="172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Line 174"/>
            <p:cNvSpPr>
              <a:spLocks noChangeShapeType="1"/>
            </p:cNvSpPr>
            <p:nvPr/>
          </p:nvSpPr>
          <p:spPr bwMode="auto">
            <a:xfrm flipH="1">
              <a:off x="163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Line 175"/>
            <p:cNvSpPr>
              <a:spLocks noChangeShapeType="1"/>
            </p:cNvSpPr>
            <p:nvPr/>
          </p:nvSpPr>
          <p:spPr bwMode="auto">
            <a:xfrm>
              <a:off x="172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176"/>
            <p:cNvSpPr>
              <a:spLocks noChangeShapeType="1"/>
            </p:cNvSpPr>
            <p:nvPr/>
          </p:nvSpPr>
          <p:spPr bwMode="auto">
            <a:xfrm>
              <a:off x="18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177"/>
            <p:cNvSpPr>
              <a:spLocks noChangeShapeType="1"/>
            </p:cNvSpPr>
            <p:nvPr/>
          </p:nvSpPr>
          <p:spPr bwMode="auto">
            <a:xfrm flipH="1">
              <a:off x="172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5184458" y="4044033"/>
            <a:ext cx="2520223" cy="2017042"/>
            <a:chOff x="3312" y="2592"/>
            <a:chExt cx="1680" cy="1344"/>
          </a:xfrm>
        </p:grpSpPr>
        <p:sp>
          <p:nvSpPr>
            <p:cNvPr id="23579" name="Rectangle 149"/>
            <p:cNvSpPr>
              <a:spLocks noChangeArrowheads="1"/>
            </p:cNvSpPr>
            <p:nvPr/>
          </p:nvSpPr>
          <p:spPr bwMode="auto">
            <a:xfrm>
              <a:off x="3312" y="2592"/>
              <a:ext cx="1680" cy="13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0" name="Freeform 150"/>
            <p:cNvSpPr>
              <a:spLocks/>
            </p:cNvSpPr>
            <p:nvPr/>
          </p:nvSpPr>
          <p:spPr bwMode="auto">
            <a:xfrm>
              <a:off x="3936" y="2736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51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152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153"/>
            <p:cNvSpPr>
              <a:spLocks noChangeShapeType="1"/>
            </p:cNvSpPr>
            <p:nvPr/>
          </p:nvSpPr>
          <p:spPr bwMode="auto">
            <a:xfrm>
              <a:off x="4128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158"/>
            <p:cNvSpPr>
              <a:spLocks/>
            </p:cNvSpPr>
            <p:nvPr/>
          </p:nvSpPr>
          <p:spPr bwMode="auto">
            <a:xfrm>
              <a:off x="4368" y="316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159"/>
            <p:cNvSpPr>
              <a:spLocks noChangeShapeType="1"/>
            </p:cNvSpPr>
            <p:nvPr/>
          </p:nvSpPr>
          <p:spPr bwMode="auto">
            <a:xfrm>
              <a:off x="456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160"/>
            <p:cNvSpPr>
              <a:spLocks noChangeShapeType="1"/>
            </p:cNvSpPr>
            <p:nvPr/>
          </p:nvSpPr>
          <p:spPr bwMode="auto">
            <a:xfrm flipH="1">
              <a:off x="44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61"/>
            <p:cNvSpPr>
              <a:spLocks noChangeShapeType="1"/>
            </p:cNvSpPr>
            <p:nvPr/>
          </p:nvSpPr>
          <p:spPr bwMode="auto">
            <a:xfrm>
              <a:off x="4560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162"/>
            <p:cNvSpPr>
              <a:spLocks/>
            </p:cNvSpPr>
            <p:nvPr/>
          </p:nvSpPr>
          <p:spPr bwMode="auto">
            <a:xfrm>
              <a:off x="3936" y="350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163"/>
            <p:cNvSpPr>
              <a:spLocks noChangeShapeType="1"/>
            </p:cNvSpPr>
            <p:nvPr/>
          </p:nvSpPr>
          <p:spPr bwMode="auto">
            <a:xfrm>
              <a:off x="412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164"/>
            <p:cNvSpPr>
              <a:spLocks noChangeShapeType="1"/>
            </p:cNvSpPr>
            <p:nvPr/>
          </p:nvSpPr>
          <p:spPr bwMode="auto">
            <a:xfrm flipH="1">
              <a:off x="4032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165"/>
            <p:cNvSpPr>
              <a:spLocks noChangeShapeType="1"/>
            </p:cNvSpPr>
            <p:nvPr/>
          </p:nvSpPr>
          <p:spPr bwMode="auto">
            <a:xfrm>
              <a:off x="4128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92" name="AutoShape 166"/>
            <p:cNvCxnSpPr>
              <a:cxnSpLocks noChangeShapeType="1"/>
              <a:stCxn id="23580" idx="3"/>
              <a:endCxn id="23596" idx="7"/>
            </p:cNvCxnSpPr>
            <p:nvPr/>
          </p:nvCxnSpPr>
          <p:spPr bwMode="auto">
            <a:xfrm flipH="1">
              <a:off x="3840" y="307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167"/>
            <p:cNvCxnSpPr>
              <a:cxnSpLocks noChangeShapeType="1"/>
              <a:stCxn id="23601" idx="0"/>
              <a:endCxn id="23588" idx="1"/>
            </p:cNvCxnSpPr>
            <p:nvPr/>
          </p:nvCxnSpPr>
          <p:spPr bwMode="auto">
            <a:xfrm>
              <a:off x="3792" y="3408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168"/>
            <p:cNvCxnSpPr>
              <a:cxnSpLocks noChangeShapeType="1"/>
              <a:stCxn id="23580" idx="5"/>
              <a:endCxn id="23584" idx="1"/>
            </p:cNvCxnSpPr>
            <p:nvPr/>
          </p:nvCxnSpPr>
          <p:spPr bwMode="auto">
            <a:xfrm>
              <a:off x="4272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69"/>
            <p:cNvCxnSpPr>
              <a:cxnSpLocks noChangeShapeType="1"/>
              <a:stCxn id="23584" idx="3"/>
              <a:endCxn id="23588" idx="7"/>
            </p:cNvCxnSpPr>
            <p:nvPr/>
          </p:nvCxnSpPr>
          <p:spPr bwMode="auto">
            <a:xfrm flipH="1">
              <a:off x="4272" y="3504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Freeform 179"/>
            <p:cNvSpPr>
              <a:spLocks/>
            </p:cNvSpPr>
            <p:nvPr/>
          </p:nvSpPr>
          <p:spPr bwMode="auto">
            <a:xfrm>
              <a:off x="3504" y="312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180"/>
            <p:cNvSpPr>
              <a:spLocks noChangeShapeType="1"/>
            </p:cNvSpPr>
            <p:nvPr/>
          </p:nvSpPr>
          <p:spPr bwMode="auto">
            <a:xfrm>
              <a:off x="3696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181"/>
            <p:cNvSpPr>
              <a:spLocks noChangeShapeType="1"/>
            </p:cNvSpPr>
            <p:nvPr/>
          </p:nvSpPr>
          <p:spPr bwMode="auto">
            <a:xfrm flipH="1">
              <a:off x="3600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182"/>
            <p:cNvSpPr>
              <a:spLocks noChangeShapeType="1"/>
            </p:cNvSpPr>
            <p:nvPr/>
          </p:nvSpPr>
          <p:spPr bwMode="auto">
            <a:xfrm>
              <a:off x="3696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183"/>
            <p:cNvSpPr>
              <a:spLocks noChangeShapeType="1"/>
            </p:cNvSpPr>
            <p:nvPr/>
          </p:nvSpPr>
          <p:spPr bwMode="auto">
            <a:xfrm>
              <a:off x="37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184"/>
            <p:cNvSpPr>
              <a:spLocks noChangeShapeType="1"/>
            </p:cNvSpPr>
            <p:nvPr/>
          </p:nvSpPr>
          <p:spPr bwMode="auto">
            <a:xfrm flipH="1">
              <a:off x="3696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257" name="AutoShape 185"/>
          <p:cNvSpPr>
            <a:spLocks noChangeArrowheads="1"/>
          </p:cNvSpPr>
          <p:nvPr/>
        </p:nvSpPr>
        <p:spPr bwMode="auto">
          <a:xfrm>
            <a:off x="3672324" y="4692368"/>
            <a:ext cx="1008089" cy="72037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6420" tIns="43210" rIns="86420" bIns="43210" anchor="ctr"/>
          <a:lstStyle/>
          <a:p>
            <a:endParaRPr lang="en-US"/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2232197" y="2099028"/>
            <a:ext cx="864076" cy="936484"/>
            <a:chOff x="3744" y="816"/>
            <a:chExt cx="576" cy="624"/>
          </a:xfrm>
        </p:grpSpPr>
        <p:sp>
          <p:nvSpPr>
            <p:cNvPr id="23569" name="Rectangle 133"/>
            <p:cNvSpPr>
              <a:spLocks noChangeArrowheads="1"/>
            </p:cNvSpPr>
            <p:nvPr/>
          </p:nvSpPr>
          <p:spPr bwMode="auto">
            <a:xfrm>
              <a:off x="3744" y="816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0" name="AutoShape 134"/>
            <p:cNvSpPr>
              <a:spLocks noChangeArrowheads="1"/>
            </p:cNvSpPr>
            <p:nvPr/>
          </p:nvSpPr>
          <p:spPr bwMode="auto">
            <a:xfrm>
              <a:off x="3936" y="1008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1" name="AutoShape 135"/>
            <p:cNvSpPr>
              <a:spLocks noChangeArrowheads="1"/>
            </p:cNvSpPr>
            <p:nvPr/>
          </p:nvSpPr>
          <p:spPr bwMode="auto">
            <a:xfrm>
              <a:off x="3792" y="1200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2" name="AutoShape 136"/>
            <p:cNvSpPr>
              <a:spLocks noChangeArrowheads="1"/>
            </p:cNvSpPr>
            <p:nvPr/>
          </p:nvSpPr>
          <p:spPr bwMode="auto">
            <a:xfrm>
              <a:off x="4080" y="1248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3" name="AutoShape 137"/>
            <p:cNvCxnSpPr>
              <a:cxnSpLocks noChangeShapeType="1"/>
              <a:stCxn id="23570" idx="1"/>
              <a:endCxn id="23571" idx="0"/>
            </p:cNvCxnSpPr>
            <p:nvPr/>
          </p:nvCxnSpPr>
          <p:spPr bwMode="auto">
            <a:xfrm rot="10800000" flipV="1">
              <a:off x="3888" y="1080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38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>
              <a:off x="4128" y="1080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AutoShape 139"/>
            <p:cNvSpPr>
              <a:spLocks noChangeArrowheads="1"/>
            </p:cNvSpPr>
            <p:nvPr/>
          </p:nvSpPr>
          <p:spPr bwMode="auto">
            <a:xfrm>
              <a:off x="3888" y="864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6" name="AutoShape 140"/>
            <p:cNvCxnSpPr>
              <a:cxnSpLocks noChangeShapeType="1"/>
              <a:stCxn id="23575" idx="2"/>
              <a:endCxn id="23570" idx="0"/>
            </p:cNvCxnSpPr>
            <p:nvPr/>
          </p:nvCxnSpPr>
          <p:spPr bwMode="auto">
            <a:xfrm rot="5400000">
              <a:off x="3984" y="960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7" name="AutoShape 141"/>
            <p:cNvSpPr>
              <a:spLocks noChangeArrowheads="1"/>
            </p:cNvSpPr>
            <p:nvPr/>
          </p:nvSpPr>
          <p:spPr bwMode="auto">
            <a:xfrm>
              <a:off x="3792" y="134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8" name="AutoShape 142"/>
            <p:cNvCxnSpPr>
              <a:cxnSpLocks noChangeShapeType="1"/>
              <a:stCxn id="23571" idx="2"/>
              <a:endCxn id="23577" idx="0"/>
            </p:cNvCxnSpPr>
            <p:nvPr/>
          </p:nvCxnSpPr>
          <p:spPr bwMode="auto">
            <a:xfrm>
              <a:off x="3888" y="124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174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5 0.38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1" grpId="0" animBg="1"/>
      <p:bldP spid="25925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007" y="288149"/>
            <a:ext cx="792070" cy="432223"/>
          </a:xfrm>
          <a:prstGeom prst="rect">
            <a:avLst/>
          </a:prstGeom>
        </p:spPr>
        <p:txBody>
          <a:bodyPr lIns="86420" tIns="43210" rIns="86420" bIns="43210"/>
          <a:lstStyle/>
          <a:p>
            <a:pPr>
              <a:defRPr/>
            </a:pPr>
            <a:fld id="{E07BE04A-9F23-46ED-BF55-65CC4A6D7BFD}" type="slidenum">
              <a:rPr lang="en-US" sz="1600" smtClean="0"/>
              <a:pPr>
                <a:defRPr/>
              </a:pPr>
              <a:t>109</a:t>
            </a:fld>
            <a:endParaRPr lang="en-US" sz="1600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17475"/>
            <a:ext cx="7876381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Service-Oriented Computing (SOC) Paradigm </a:t>
            </a:r>
            <a:br>
              <a:rPr lang="en-US" dirty="0" smtClean="0"/>
            </a:br>
            <a:r>
              <a:rPr lang="en-US" sz="2000" b="0" dirty="0" smtClean="0"/>
              <a:t>Read Text Chapter 6</a:t>
            </a:r>
          </a:p>
        </p:txBody>
      </p:sp>
      <p:grpSp>
        <p:nvGrpSpPr>
          <p:cNvPr id="24580" name="Group 186"/>
          <p:cNvGrpSpPr>
            <a:grpSpLocks/>
          </p:cNvGrpSpPr>
          <p:nvPr/>
        </p:nvGrpSpPr>
        <p:grpSpPr bwMode="auto">
          <a:xfrm>
            <a:off x="720063" y="4322233"/>
            <a:ext cx="720064" cy="720372"/>
            <a:chOff x="2688" y="1056"/>
            <a:chExt cx="480" cy="480"/>
          </a:xfrm>
        </p:grpSpPr>
        <p:sp>
          <p:nvSpPr>
            <p:cNvPr id="24795" name="Oval 185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96" name="Group 41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97" name="Rectangle 42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98" name="AutoShape 43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99" name="AutoShape 4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800" name="AutoShape 4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801" name="AutoShape 46"/>
              <p:cNvCxnSpPr>
                <a:cxnSpLocks noChangeShapeType="1"/>
                <a:stCxn id="24798" idx="1"/>
                <a:endCxn id="24799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02" name="AutoShape 47"/>
              <p:cNvCxnSpPr>
                <a:cxnSpLocks noChangeShapeType="1"/>
                <a:stCxn id="24798" idx="3"/>
                <a:endCxn id="24800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03" name="AutoShape 48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804" name="AutoShape 49"/>
              <p:cNvCxnSpPr>
                <a:cxnSpLocks noChangeShapeType="1"/>
                <a:stCxn id="24803" idx="2"/>
                <a:endCxn id="24798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1" name="Rectangle 84"/>
          <p:cNvSpPr>
            <a:spLocks noChangeArrowheads="1"/>
          </p:cNvSpPr>
          <p:nvPr/>
        </p:nvSpPr>
        <p:spPr bwMode="auto">
          <a:xfrm>
            <a:off x="576051" y="3745936"/>
            <a:ext cx="2232197" cy="2233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20" tIns="43210" rIns="86420" bIns="43210" anchor="ctr"/>
          <a:lstStyle/>
          <a:p>
            <a:pPr eaLnBrk="0" hangingPunct="0"/>
            <a:endParaRPr lang="en-US" sz="1800"/>
          </a:p>
        </p:txBody>
      </p:sp>
      <p:sp>
        <p:nvSpPr>
          <p:cNvPr id="24582" name="Text Box 85"/>
          <p:cNvSpPr txBox="1">
            <a:spLocks noChangeArrowheads="1"/>
          </p:cNvSpPr>
          <p:nvPr/>
        </p:nvSpPr>
        <p:spPr bwMode="auto">
          <a:xfrm>
            <a:off x="636056" y="5300739"/>
            <a:ext cx="1925007" cy="6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20" tIns="43210" rIns="86420" bIns="4321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sz="1800" b="0"/>
              <a:t>Component library</a:t>
            </a:r>
          </a:p>
        </p:txBody>
      </p:sp>
      <p:grpSp>
        <p:nvGrpSpPr>
          <p:cNvPr id="24583" name="Group 187"/>
          <p:cNvGrpSpPr>
            <a:grpSpLocks/>
          </p:cNvGrpSpPr>
          <p:nvPr/>
        </p:nvGrpSpPr>
        <p:grpSpPr bwMode="auto">
          <a:xfrm>
            <a:off x="720063" y="3962047"/>
            <a:ext cx="720064" cy="720372"/>
            <a:chOff x="2592" y="1728"/>
            <a:chExt cx="480" cy="480"/>
          </a:xfrm>
        </p:grpSpPr>
        <p:sp>
          <p:nvSpPr>
            <p:cNvPr id="24783" name="Oval 184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84" name="Group 8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85" name="Rectangle 8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86" name="AutoShape 8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87" name="AutoShape 8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88" name="AutoShape 9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89" name="AutoShape 91"/>
              <p:cNvCxnSpPr>
                <a:cxnSpLocks noChangeShapeType="1"/>
                <a:stCxn id="24786" idx="1"/>
                <a:endCxn id="24787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90" name="AutoShape 92"/>
              <p:cNvCxnSpPr>
                <a:cxnSpLocks noChangeShapeType="1"/>
                <a:stCxn id="24786" idx="3"/>
                <a:endCxn id="24788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1" name="AutoShape 9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92" name="AutoShape 94"/>
              <p:cNvCxnSpPr>
                <a:cxnSpLocks noChangeShapeType="1"/>
                <a:stCxn id="24791" idx="2"/>
                <a:endCxn id="24786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3" name="AutoShape 9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94" name="AutoShape 96"/>
              <p:cNvCxnSpPr>
                <a:cxnSpLocks noChangeShapeType="1"/>
                <a:stCxn id="24787" idx="2"/>
                <a:endCxn id="24793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84" name="Group 145"/>
          <p:cNvGrpSpPr>
            <a:grpSpLocks/>
          </p:cNvGrpSpPr>
          <p:nvPr/>
        </p:nvGrpSpPr>
        <p:grpSpPr bwMode="auto">
          <a:xfrm>
            <a:off x="3384299" y="4394271"/>
            <a:ext cx="720064" cy="720372"/>
            <a:chOff x="2496" y="3216"/>
            <a:chExt cx="480" cy="480"/>
          </a:xfrm>
        </p:grpSpPr>
        <p:sp>
          <p:nvSpPr>
            <p:cNvPr id="24777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78" name="Group 104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79" name="Freeform 105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80" name="Line 10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81" name="Line 107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82" name="Line 10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sp>
        <p:nvSpPr>
          <p:cNvPr id="24585" name="Rectangle 109"/>
          <p:cNvSpPr>
            <a:spLocks noChangeArrowheads="1"/>
          </p:cNvSpPr>
          <p:nvPr/>
        </p:nvSpPr>
        <p:spPr bwMode="auto">
          <a:xfrm>
            <a:off x="3384299" y="3890010"/>
            <a:ext cx="2232197" cy="2017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20" tIns="43210" rIns="86420" bIns="43210" anchor="ctr"/>
          <a:lstStyle/>
          <a:p>
            <a:pPr eaLnBrk="0" hangingPunct="0"/>
            <a:endParaRPr lang="en-US" sz="1800"/>
          </a:p>
        </p:txBody>
      </p:sp>
      <p:sp>
        <p:nvSpPr>
          <p:cNvPr id="24586" name="Text Box 110"/>
          <p:cNvSpPr txBox="1">
            <a:spLocks noChangeArrowheads="1"/>
          </p:cNvSpPr>
          <p:nvPr/>
        </p:nvSpPr>
        <p:spPr bwMode="auto">
          <a:xfrm>
            <a:off x="3444304" y="5228702"/>
            <a:ext cx="1925007" cy="6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20" tIns="43210" rIns="86420" bIns="4321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 b="0">
                <a:solidFill>
                  <a:schemeClr val="folHlink"/>
                </a:solidFill>
              </a:rPr>
              <a:t>Organization Y: </a:t>
            </a:r>
          </a:p>
          <a:p>
            <a:r>
              <a:rPr lang="en-US" sz="1800" b="0"/>
              <a:t>Component library</a:t>
            </a:r>
          </a:p>
        </p:txBody>
      </p:sp>
      <p:grpSp>
        <p:nvGrpSpPr>
          <p:cNvPr id="24587" name="Group 146"/>
          <p:cNvGrpSpPr>
            <a:grpSpLocks/>
          </p:cNvGrpSpPr>
          <p:nvPr/>
        </p:nvGrpSpPr>
        <p:grpSpPr bwMode="auto">
          <a:xfrm>
            <a:off x="3528311" y="4034085"/>
            <a:ext cx="720064" cy="720372"/>
            <a:chOff x="2496" y="2544"/>
            <a:chExt cx="480" cy="480"/>
          </a:xfrm>
        </p:grpSpPr>
        <p:sp>
          <p:nvSpPr>
            <p:cNvPr id="24770" name="Oval 143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771" name="Freeform 111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2" name="Line 112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3" name="Line 113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4" name="Line 114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5" name="Line 115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6" name="Line 116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588" name="Group 147"/>
          <p:cNvGrpSpPr>
            <a:grpSpLocks/>
          </p:cNvGrpSpPr>
          <p:nvPr/>
        </p:nvGrpSpPr>
        <p:grpSpPr bwMode="auto">
          <a:xfrm>
            <a:off x="3888343" y="4106122"/>
            <a:ext cx="720064" cy="720372"/>
            <a:chOff x="2496" y="2544"/>
            <a:chExt cx="480" cy="480"/>
          </a:xfrm>
        </p:grpSpPr>
        <p:sp>
          <p:nvSpPr>
            <p:cNvPr id="24763" name="Oval 148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764" name="Freeform 149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5" name="Line 150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6" name="Line 151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7" name="Line 152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8" name="Line 153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9" name="Line 154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589" name="Group 155"/>
          <p:cNvGrpSpPr>
            <a:grpSpLocks/>
          </p:cNvGrpSpPr>
          <p:nvPr/>
        </p:nvGrpSpPr>
        <p:grpSpPr bwMode="auto">
          <a:xfrm>
            <a:off x="4392388" y="4034085"/>
            <a:ext cx="720064" cy="720372"/>
            <a:chOff x="2496" y="2544"/>
            <a:chExt cx="480" cy="480"/>
          </a:xfrm>
        </p:grpSpPr>
        <p:sp>
          <p:nvSpPr>
            <p:cNvPr id="24756" name="Oval 156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757" name="Freeform 157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58" name="Line 158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59" name="Line 159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0" name="Line 160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1" name="Line 161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2" name="Line 162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590" name="Group 163"/>
          <p:cNvGrpSpPr>
            <a:grpSpLocks/>
          </p:cNvGrpSpPr>
          <p:nvPr/>
        </p:nvGrpSpPr>
        <p:grpSpPr bwMode="auto">
          <a:xfrm>
            <a:off x="4032356" y="4394271"/>
            <a:ext cx="720064" cy="720372"/>
            <a:chOff x="2496" y="3216"/>
            <a:chExt cx="480" cy="480"/>
          </a:xfrm>
        </p:grpSpPr>
        <p:sp>
          <p:nvSpPr>
            <p:cNvPr id="24750" name="Oval 16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51" name="Group 165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52" name="Freeform 166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53" name="Line 16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54" name="Line 168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55" name="Line 169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grpSp>
        <p:nvGrpSpPr>
          <p:cNvPr id="24591" name="Group 170"/>
          <p:cNvGrpSpPr>
            <a:grpSpLocks/>
          </p:cNvGrpSpPr>
          <p:nvPr/>
        </p:nvGrpSpPr>
        <p:grpSpPr bwMode="auto">
          <a:xfrm>
            <a:off x="4176369" y="4610382"/>
            <a:ext cx="720064" cy="720372"/>
            <a:chOff x="2496" y="3216"/>
            <a:chExt cx="480" cy="480"/>
          </a:xfrm>
        </p:grpSpPr>
        <p:sp>
          <p:nvSpPr>
            <p:cNvPr id="24744" name="Oval 171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45" name="Group 172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6" name="Freeform 173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7" name="Line 17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8" name="Line 17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9" name="Line 17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grpSp>
        <p:nvGrpSpPr>
          <p:cNvPr id="15" name="Group 177"/>
          <p:cNvGrpSpPr>
            <a:grpSpLocks/>
          </p:cNvGrpSpPr>
          <p:nvPr/>
        </p:nvGrpSpPr>
        <p:grpSpPr bwMode="auto">
          <a:xfrm>
            <a:off x="4752419" y="4394271"/>
            <a:ext cx="720064" cy="720372"/>
            <a:chOff x="2496" y="3216"/>
            <a:chExt cx="480" cy="480"/>
          </a:xfrm>
        </p:grpSpPr>
        <p:sp>
          <p:nvSpPr>
            <p:cNvPr id="24738" name="Oval 178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39" name="Group 179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0" name="Freeform 180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1" name="Line 1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2" name="Line 1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3" name="Line 183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grpSp>
        <p:nvGrpSpPr>
          <p:cNvPr id="24593" name="Group 201"/>
          <p:cNvGrpSpPr>
            <a:grpSpLocks/>
          </p:cNvGrpSpPr>
          <p:nvPr/>
        </p:nvGrpSpPr>
        <p:grpSpPr bwMode="auto">
          <a:xfrm>
            <a:off x="1368121" y="4178159"/>
            <a:ext cx="720064" cy="720372"/>
            <a:chOff x="2592" y="1728"/>
            <a:chExt cx="480" cy="480"/>
          </a:xfrm>
        </p:grpSpPr>
        <p:sp>
          <p:nvSpPr>
            <p:cNvPr id="24726" name="Oval 202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27" name="Group 203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28" name="Rectangle 204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29" name="AutoShape 205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30" name="AutoShape 206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31" name="AutoShape 207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32" name="AutoShape 208"/>
              <p:cNvCxnSpPr>
                <a:cxnSpLocks noChangeShapeType="1"/>
                <a:stCxn id="24729" idx="1"/>
                <a:endCxn id="24730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209"/>
              <p:cNvCxnSpPr>
                <a:cxnSpLocks noChangeShapeType="1"/>
                <a:stCxn id="24729" idx="3"/>
                <a:endCxn id="24731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AutoShape 21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35" name="AutoShape 211"/>
              <p:cNvCxnSpPr>
                <a:cxnSpLocks noChangeShapeType="1"/>
                <a:stCxn id="24734" idx="2"/>
                <a:endCxn id="24729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6" name="AutoShape 21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37" name="AutoShape 213"/>
              <p:cNvCxnSpPr>
                <a:cxnSpLocks noChangeShapeType="1"/>
                <a:stCxn id="24730" idx="2"/>
                <a:endCxn id="24736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4" name="Group 214"/>
          <p:cNvGrpSpPr>
            <a:grpSpLocks/>
          </p:cNvGrpSpPr>
          <p:nvPr/>
        </p:nvGrpSpPr>
        <p:grpSpPr bwMode="auto">
          <a:xfrm>
            <a:off x="1872165" y="3962047"/>
            <a:ext cx="720064" cy="720372"/>
            <a:chOff x="2592" y="1728"/>
            <a:chExt cx="480" cy="480"/>
          </a:xfrm>
        </p:grpSpPr>
        <p:sp>
          <p:nvSpPr>
            <p:cNvPr id="24714" name="Oval 215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15" name="Group 21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16" name="Rectangle 21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17" name="AutoShape 21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18" name="AutoShape 21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19" name="AutoShape 22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20" name="AutoShape 221"/>
              <p:cNvCxnSpPr>
                <a:cxnSpLocks noChangeShapeType="1"/>
                <a:stCxn id="24717" idx="1"/>
                <a:endCxn id="24718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1" name="AutoShape 222"/>
              <p:cNvCxnSpPr>
                <a:cxnSpLocks noChangeShapeType="1"/>
                <a:stCxn id="24717" idx="3"/>
                <a:endCxn id="24719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2" name="AutoShape 22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23" name="AutoShape 224"/>
              <p:cNvCxnSpPr>
                <a:cxnSpLocks noChangeShapeType="1"/>
                <a:stCxn id="24722" idx="2"/>
                <a:endCxn id="24717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4" name="AutoShape 22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25" name="AutoShape 226"/>
              <p:cNvCxnSpPr>
                <a:cxnSpLocks noChangeShapeType="1"/>
                <a:stCxn id="24718" idx="2"/>
                <a:endCxn id="24724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5" name="Group 227"/>
          <p:cNvGrpSpPr>
            <a:grpSpLocks/>
          </p:cNvGrpSpPr>
          <p:nvPr/>
        </p:nvGrpSpPr>
        <p:grpSpPr bwMode="auto">
          <a:xfrm>
            <a:off x="1368121" y="4394271"/>
            <a:ext cx="720064" cy="720372"/>
            <a:chOff x="2688" y="1056"/>
            <a:chExt cx="480" cy="480"/>
          </a:xfrm>
        </p:grpSpPr>
        <p:sp>
          <p:nvSpPr>
            <p:cNvPr id="24704" name="Oval 228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05" name="Group 229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06" name="Rectangle 230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07" name="AutoShape 231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08" name="AutoShape 232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09" name="AutoShape 2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10" name="AutoShape 234"/>
              <p:cNvCxnSpPr>
                <a:cxnSpLocks noChangeShapeType="1"/>
                <a:stCxn id="24707" idx="1"/>
                <a:endCxn id="2470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1" name="AutoShape 235"/>
              <p:cNvCxnSpPr>
                <a:cxnSpLocks noChangeShapeType="1"/>
                <a:stCxn id="24707" idx="3"/>
                <a:endCxn id="2470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12" name="AutoShape 236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13" name="AutoShape 237"/>
              <p:cNvCxnSpPr>
                <a:cxnSpLocks noChangeShapeType="1"/>
                <a:stCxn id="24712" idx="2"/>
                <a:endCxn id="2470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3" name="Group 238"/>
          <p:cNvGrpSpPr>
            <a:grpSpLocks/>
          </p:cNvGrpSpPr>
          <p:nvPr/>
        </p:nvGrpSpPr>
        <p:grpSpPr bwMode="auto">
          <a:xfrm>
            <a:off x="1944171" y="4178159"/>
            <a:ext cx="720064" cy="720372"/>
            <a:chOff x="2688" y="1056"/>
            <a:chExt cx="480" cy="480"/>
          </a:xfrm>
        </p:grpSpPr>
        <p:sp>
          <p:nvSpPr>
            <p:cNvPr id="24694" name="Oval 239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695" name="Group 240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696" name="Rectangle 241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97" name="AutoShape 24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98" name="AutoShape 243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99" name="AutoShape 24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00" name="AutoShape 245"/>
              <p:cNvCxnSpPr>
                <a:cxnSpLocks noChangeShapeType="1"/>
                <a:stCxn id="24697" idx="1"/>
                <a:endCxn id="2469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01" name="AutoShape 246"/>
              <p:cNvCxnSpPr>
                <a:cxnSpLocks noChangeShapeType="1"/>
                <a:stCxn id="24697" idx="3"/>
                <a:endCxn id="2469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02" name="AutoShape 24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03" name="AutoShape 248"/>
              <p:cNvCxnSpPr>
                <a:cxnSpLocks noChangeShapeType="1"/>
                <a:stCxn id="24702" idx="2"/>
                <a:endCxn id="2469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Group 188"/>
          <p:cNvGrpSpPr>
            <a:grpSpLocks/>
          </p:cNvGrpSpPr>
          <p:nvPr/>
        </p:nvGrpSpPr>
        <p:grpSpPr bwMode="auto">
          <a:xfrm>
            <a:off x="1080095" y="3890010"/>
            <a:ext cx="720064" cy="720372"/>
            <a:chOff x="2592" y="1728"/>
            <a:chExt cx="480" cy="480"/>
          </a:xfrm>
        </p:grpSpPr>
        <p:sp>
          <p:nvSpPr>
            <p:cNvPr id="24682" name="Oval 189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683" name="Group 190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684" name="Rectangle 191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85" name="AutoShape 192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86" name="AutoShape 193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87" name="AutoShape 19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688" name="AutoShape 195"/>
              <p:cNvCxnSpPr>
                <a:cxnSpLocks noChangeShapeType="1"/>
                <a:stCxn id="24685" idx="1"/>
                <a:endCxn id="24686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89" name="AutoShape 196"/>
              <p:cNvCxnSpPr>
                <a:cxnSpLocks noChangeShapeType="1"/>
                <a:stCxn id="24685" idx="3"/>
                <a:endCxn id="24687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0" name="AutoShape 19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691" name="AutoShape 198"/>
              <p:cNvCxnSpPr>
                <a:cxnSpLocks noChangeShapeType="1"/>
                <a:stCxn id="24690" idx="2"/>
                <a:endCxn id="24685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2" name="AutoShape 19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693" name="AutoShape 200"/>
              <p:cNvCxnSpPr>
                <a:cxnSpLocks noChangeShapeType="1"/>
                <a:stCxn id="24686" idx="2"/>
                <a:endCxn id="24692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8" name="Rectangle 256"/>
          <p:cNvSpPr>
            <a:spLocks noChangeArrowheads="1"/>
          </p:cNvSpPr>
          <p:nvPr/>
        </p:nvSpPr>
        <p:spPr bwMode="auto">
          <a:xfrm>
            <a:off x="6120541" y="3890010"/>
            <a:ext cx="2232197" cy="2017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20" tIns="43210" rIns="86420" bIns="43210" anchor="ctr"/>
          <a:lstStyle/>
          <a:p>
            <a:pPr eaLnBrk="0" hangingPunct="0"/>
            <a:endParaRPr lang="en-US" sz="1800"/>
          </a:p>
        </p:txBody>
      </p:sp>
      <p:sp>
        <p:nvSpPr>
          <p:cNvPr id="24599" name="Text Box 257"/>
          <p:cNvSpPr txBox="1">
            <a:spLocks noChangeArrowheads="1"/>
          </p:cNvSpPr>
          <p:nvPr/>
        </p:nvSpPr>
        <p:spPr bwMode="auto">
          <a:xfrm>
            <a:off x="6180546" y="5228702"/>
            <a:ext cx="1925007" cy="6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20" tIns="43210" rIns="86420" bIns="4321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 b="0"/>
              <a:t>Organization Z: </a:t>
            </a:r>
          </a:p>
          <a:p>
            <a:r>
              <a:rPr lang="en-US" sz="1800" b="0"/>
              <a:t>Component library</a:t>
            </a:r>
          </a:p>
        </p:txBody>
      </p:sp>
      <p:grpSp>
        <p:nvGrpSpPr>
          <p:cNvPr id="24600" name="Group 312"/>
          <p:cNvGrpSpPr>
            <a:grpSpLocks/>
          </p:cNvGrpSpPr>
          <p:nvPr/>
        </p:nvGrpSpPr>
        <p:grpSpPr bwMode="auto">
          <a:xfrm>
            <a:off x="6192547" y="3962047"/>
            <a:ext cx="720064" cy="720372"/>
            <a:chOff x="2832" y="1728"/>
            <a:chExt cx="480" cy="480"/>
          </a:xfrm>
        </p:grpSpPr>
        <p:sp>
          <p:nvSpPr>
            <p:cNvPr id="24675" name="Oval 30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76" name="Oval 30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77" name="Line 277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78" name="Line 278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79" name="Line 279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80" name="Line 280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81" name="Line 281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601" name="Group 311"/>
          <p:cNvGrpSpPr>
            <a:grpSpLocks/>
          </p:cNvGrpSpPr>
          <p:nvPr/>
        </p:nvGrpSpPr>
        <p:grpSpPr bwMode="auto">
          <a:xfrm>
            <a:off x="7416655" y="4538345"/>
            <a:ext cx="720064" cy="720372"/>
            <a:chOff x="2208" y="1728"/>
            <a:chExt cx="480" cy="480"/>
          </a:xfrm>
        </p:grpSpPr>
        <p:grpSp>
          <p:nvGrpSpPr>
            <p:cNvPr id="24668" name="Group 309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70" name="Oval 29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71" name="Oval 30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72" name="Line 29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673" name="Line 29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674" name="Line 29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4669" name="Line 310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602" name="Group 313"/>
          <p:cNvGrpSpPr>
            <a:grpSpLocks/>
          </p:cNvGrpSpPr>
          <p:nvPr/>
        </p:nvGrpSpPr>
        <p:grpSpPr bwMode="auto">
          <a:xfrm>
            <a:off x="6552578" y="4322233"/>
            <a:ext cx="720064" cy="720372"/>
            <a:chOff x="2832" y="1728"/>
            <a:chExt cx="480" cy="480"/>
          </a:xfrm>
        </p:grpSpPr>
        <p:sp>
          <p:nvSpPr>
            <p:cNvPr id="24661" name="Oval 31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62" name="Oval 31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63" name="Line 316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4" name="Line 317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5" name="Line 318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6" name="Line 319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7" name="Line 320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603" name="Group 321"/>
          <p:cNvGrpSpPr>
            <a:grpSpLocks/>
          </p:cNvGrpSpPr>
          <p:nvPr/>
        </p:nvGrpSpPr>
        <p:grpSpPr bwMode="auto">
          <a:xfrm>
            <a:off x="7128629" y="4106122"/>
            <a:ext cx="720064" cy="720372"/>
            <a:chOff x="2832" y="1728"/>
            <a:chExt cx="480" cy="480"/>
          </a:xfrm>
        </p:grpSpPr>
        <p:sp>
          <p:nvSpPr>
            <p:cNvPr id="24654" name="Oval 322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55" name="Oval 323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56" name="Line 324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57" name="Line 325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58" name="Line 326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59" name="Line 327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0" name="Line 328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1504" name="Group 329"/>
          <p:cNvGrpSpPr>
            <a:grpSpLocks/>
          </p:cNvGrpSpPr>
          <p:nvPr/>
        </p:nvGrpSpPr>
        <p:grpSpPr bwMode="auto">
          <a:xfrm>
            <a:off x="7488661" y="4106122"/>
            <a:ext cx="720064" cy="720372"/>
            <a:chOff x="2208" y="1728"/>
            <a:chExt cx="480" cy="480"/>
          </a:xfrm>
        </p:grpSpPr>
        <p:grpSp>
          <p:nvGrpSpPr>
            <p:cNvPr id="24647" name="Group 330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49" name="Oval 331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50" name="Oval 33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51" name="Line 33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652" name="Line 33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653" name="Line 33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4648" name="Line 336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331089" name="Oval 337"/>
          <p:cNvSpPr>
            <a:spLocks noChangeArrowheads="1"/>
          </p:cNvSpPr>
          <p:nvPr/>
        </p:nvSpPr>
        <p:spPr bwMode="auto">
          <a:xfrm>
            <a:off x="2664235" y="2737414"/>
            <a:ext cx="3672324" cy="6483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6420" tIns="43210" rIns="86420" bIns="43210" anchor="ctr"/>
          <a:lstStyle/>
          <a:p>
            <a:pPr algn="ctr" eaLnBrk="0" hangingPunct="0"/>
            <a:r>
              <a:rPr lang="en-US" sz="1800" b="0" dirty="0" smtClean="0"/>
              <a:t>Web Service </a:t>
            </a:r>
            <a:r>
              <a:rPr lang="en-US" sz="1800" b="0" dirty="0"/>
              <a:t>broker</a:t>
            </a:r>
          </a:p>
        </p:txBody>
      </p:sp>
      <p:grpSp>
        <p:nvGrpSpPr>
          <p:cNvPr id="21507" name="Group 407"/>
          <p:cNvGrpSpPr>
            <a:grpSpLocks/>
          </p:cNvGrpSpPr>
          <p:nvPr/>
        </p:nvGrpSpPr>
        <p:grpSpPr bwMode="auto">
          <a:xfrm>
            <a:off x="1872166" y="1152595"/>
            <a:ext cx="5149954" cy="1152596"/>
            <a:chOff x="1248" y="768"/>
            <a:chExt cx="3433" cy="768"/>
          </a:xfrm>
        </p:grpSpPr>
        <p:grpSp>
          <p:nvGrpSpPr>
            <p:cNvPr id="24628" name="Group 339"/>
            <p:cNvGrpSpPr>
              <a:grpSpLocks/>
            </p:cNvGrpSpPr>
            <p:nvPr/>
          </p:nvGrpSpPr>
          <p:grpSpPr bwMode="auto">
            <a:xfrm>
              <a:off x="2784" y="768"/>
              <a:ext cx="480" cy="480"/>
              <a:chOff x="2688" y="1056"/>
              <a:chExt cx="480" cy="480"/>
            </a:xfrm>
          </p:grpSpPr>
          <p:sp>
            <p:nvSpPr>
              <p:cNvPr id="24645" name="Oval 340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46" name="Rectangle 34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/>
                  <a:t>proxy</a:t>
                </a:r>
              </a:p>
            </p:txBody>
          </p:sp>
        </p:grpSp>
        <p:grpSp>
          <p:nvGrpSpPr>
            <p:cNvPr id="24629" name="Group 350"/>
            <p:cNvGrpSpPr>
              <a:grpSpLocks/>
            </p:cNvGrpSpPr>
            <p:nvPr/>
          </p:nvGrpSpPr>
          <p:grpSpPr bwMode="auto">
            <a:xfrm>
              <a:off x="3456" y="1056"/>
              <a:ext cx="480" cy="480"/>
              <a:chOff x="2832" y="1728"/>
              <a:chExt cx="480" cy="480"/>
            </a:xfrm>
          </p:grpSpPr>
          <p:sp>
            <p:nvSpPr>
              <p:cNvPr id="24643" name="Oval 351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44" name="Oval 35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/>
                  <a:t>proxy</a:t>
                </a:r>
              </a:p>
            </p:txBody>
          </p:sp>
        </p:grpSp>
        <p:grpSp>
          <p:nvGrpSpPr>
            <p:cNvPr id="24630" name="Group 358"/>
            <p:cNvGrpSpPr>
              <a:grpSpLocks/>
            </p:cNvGrpSpPr>
            <p:nvPr/>
          </p:nvGrpSpPr>
          <p:grpSpPr bwMode="auto">
            <a:xfrm>
              <a:off x="2081" y="1056"/>
              <a:ext cx="480" cy="480"/>
              <a:chOff x="2513" y="3216"/>
              <a:chExt cx="480" cy="480"/>
            </a:xfrm>
          </p:grpSpPr>
          <p:sp>
            <p:nvSpPr>
              <p:cNvPr id="24641" name="Oval 359"/>
              <p:cNvSpPr>
                <a:spLocks noChangeArrowheads="1"/>
              </p:cNvSpPr>
              <p:nvPr/>
            </p:nvSpPr>
            <p:spPr bwMode="auto">
              <a:xfrm>
                <a:off x="2513" y="321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42" name="Freeform 361"/>
              <p:cNvSpPr>
                <a:spLocks/>
              </p:cNvSpPr>
              <p:nvPr/>
            </p:nvSpPr>
            <p:spPr bwMode="auto">
              <a:xfrm>
                <a:off x="2544" y="3264"/>
                <a:ext cx="432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dirty="0"/>
              </a:p>
              <a:p>
                <a:pPr eaLnBrk="0" hangingPunct="0"/>
                <a:r>
                  <a:rPr lang="en-US" sz="1200" dirty="0" smtClean="0"/>
                  <a:t>proxy</a:t>
                </a:r>
                <a:endParaRPr lang="en-US" sz="1200" dirty="0"/>
              </a:p>
            </p:txBody>
          </p:sp>
        </p:grpSp>
        <p:cxnSp>
          <p:nvCxnSpPr>
            <p:cNvPr id="24631" name="AutoShape 365"/>
            <p:cNvCxnSpPr>
              <a:cxnSpLocks noChangeShapeType="1"/>
              <a:stCxn id="24645" idx="2"/>
              <a:endCxn id="24641" idx="7"/>
            </p:cNvCxnSpPr>
            <p:nvPr/>
          </p:nvCxnSpPr>
          <p:spPr bwMode="auto">
            <a:xfrm flipH="1">
              <a:off x="2491" y="1008"/>
              <a:ext cx="293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2" name="AutoShape 366"/>
            <p:cNvCxnSpPr>
              <a:cxnSpLocks noChangeShapeType="1"/>
              <a:stCxn id="24645" idx="6"/>
              <a:endCxn id="24643" idx="1"/>
            </p:cNvCxnSpPr>
            <p:nvPr/>
          </p:nvCxnSpPr>
          <p:spPr bwMode="auto">
            <a:xfrm>
              <a:off x="3264" y="1008"/>
              <a:ext cx="26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3" name="Group 367"/>
            <p:cNvGrpSpPr>
              <a:grpSpLocks/>
            </p:cNvGrpSpPr>
            <p:nvPr/>
          </p:nvGrpSpPr>
          <p:grpSpPr bwMode="auto">
            <a:xfrm>
              <a:off x="4201" y="1056"/>
              <a:ext cx="480" cy="480"/>
              <a:chOff x="2521" y="2544"/>
              <a:chExt cx="480" cy="480"/>
            </a:xfrm>
          </p:grpSpPr>
          <p:sp>
            <p:nvSpPr>
              <p:cNvPr id="24639" name="Oval 368"/>
              <p:cNvSpPr>
                <a:spLocks noChangeArrowheads="1"/>
              </p:cNvSpPr>
              <p:nvPr/>
            </p:nvSpPr>
            <p:spPr bwMode="auto">
              <a:xfrm>
                <a:off x="2521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40" name="Freeform 369"/>
              <p:cNvSpPr>
                <a:spLocks/>
              </p:cNvSpPr>
              <p:nvPr/>
            </p:nvSpPr>
            <p:spPr bwMode="auto">
              <a:xfrm>
                <a:off x="2544" y="2592"/>
                <a:ext cx="432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dirty="0"/>
              </a:p>
              <a:p>
                <a:pPr eaLnBrk="0" hangingPunct="0"/>
                <a:r>
                  <a:rPr lang="en-US" sz="1200" dirty="0" smtClean="0"/>
                  <a:t>proxy</a:t>
                </a:r>
                <a:endParaRPr lang="en-US" sz="1200" dirty="0"/>
              </a:p>
            </p:txBody>
          </p:sp>
        </p:grpSp>
        <p:cxnSp>
          <p:nvCxnSpPr>
            <p:cNvPr id="24634" name="AutoShape 375"/>
            <p:cNvCxnSpPr>
              <a:cxnSpLocks noChangeShapeType="1"/>
              <a:stCxn id="24643" idx="6"/>
              <a:endCxn id="24639" idx="2"/>
            </p:cNvCxnSpPr>
            <p:nvPr/>
          </p:nvCxnSpPr>
          <p:spPr bwMode="auto">
            <a:xfrm>
              <a:off x="3936" y="1296"/>
              <a:ext cx="26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5" name="Group 376"/>
            <p:cNvGrpSpPr>
              <a:grpSpLocks/>
            </p:cNvGrpSpPr>
            <p:nvPr/>
          </p:nvGrpSpPr>
          <p:grpSpPr bwMode="auto">
            <a:xfrm>
              <a:off x="1248" y="1056"/>
              <a:ext cx="480" cy="480"/>
              <a:chOff x="2592" y="1728"/>
              <a:chExt cx="480" cy="480"/>
            </a:xfrm>
          </p:grpSpPr>
          <p:sp>
            <p:nvSpPr>
              <p:cNvPr id="24637" name="Oval 37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38" name="Rectangle 379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6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dirty="0"/>
                  <a:t>proxy</a:t>
                </a:r>
              </a:p>
            </p:txBody>
          </p:sp>
        </p:grpSp>
        <p:cxnSp>
          <p:nvCxnSpPr>
            <p:cNvPr id="24636" name="AutoShape 389"/>
            <p:cNvCxnSpPr>
              <a:cxnSpLocks noChangeShapeType="1"/>
              <a:stCxn id="24641" idx="2"/>
              <a:endCxn id="24637" idx="6"/>
            </p:cNvCxnSpPr>
            <p:nvPr/>
          </p:nvCxnSpPr>
          <p:spPr bwMode="auto">
            <a:xfrm flipH="1">
              <a:off x="1728" y="1296"/>
              <a:ext cx="3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3" name="Group 402"/>
          <p:cNvGrpSpPr>
            <a:grpSpLocks/>
          </p:cNvGrpSpPr>
          <p:nvPr/>
        </p:nvGrpSpPr>
        <p:grpSpPr bwMode="auto">
          <a:xfrm>
            <a:off x="1533816" y="2377228"/>
            <a:ext cx="1872165" cy="504261"/>
            <a:chOff x="1056" y="1584"/>
            <a:chExt cx="1248" cy="336"/>
          </a:xfrm>
        </p:grpSpPr>
        <p:sp>
          <p:nvSpPr>
            <p:cNvPr id="24626" name="AutoShape 395"/>
            <p:cNvSpPr>
              <a:spLocks noChangeArrowheads="1"/>
            </p:cNvSpPr>
            <p:nvPr/>
          </p:nvSpPr>
          <p:spPr bwMode="auto">
            <a:xfrm rot="5400000" flipV="1">
              <a:off x="2040" y="1656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627" name="Text Box 396"/>
            <p:cNvSpPr txBox="1">
              <a:spLocks noChangeArrowheads="1"/>
            </p:cNvSpPr>
            <p:nvPr/>
          </p:nvSpPr>
          <p:spPr bwMode="auto">
            <a:xfrm>
              <a:off x="1056" y="1632"/>
              <a:ext cx="11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 dirty="0"/>
                <a:t>Auto-searchable</a:t>
              </a:r>
            </a:p>
          </p:txBody>
        </p:sp>
      </p:grpSp>
      <p:grpSp>
        <p:nvGrpSpPr>
          <p:cNvPr id="21514" name="Group 403"/>
          <p:cNvGrpSpPr>
            <a:grpSpLocks/>
          </p:cNvGrpSpPr>
          <p:nvPr/>
        </p:nvGrpSpPr>
        <p:grpSpPr bwMode="auto">
          <a:xfrm>
            <a:off x="4752422" y="2305191"/>
            <a:ext cx="1062095" cy="504261"/>
            <a:chOff x="3168" y="1536"/>
            <a:chExt cx="708" cy="336"/>
          </a:xfrm>
        </p:grpSpPr>
        <p:sp>
          <p:nvSpPr>
            <p:cNvPr id="24624" name="AutoShape 394"/>
            <p:cNvSpPr>
              <a:spLocks noChangeArrowheads="1"/>
            </p:cNvSpPr>
            <p:nvPr/>
          </p:nvSpPr>
          <p:spPr bwMode="auto">
            <a:xfrm rot="-5400000">
              <a:off x="3096" y="1608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625" name="Text Box 397"/>
            <p:cNvSpPr txBox="1">
              <a:spLocks noChangeArrowheads="1"/>
            </p:cNvSpPr>
            <p:nvPr/>
          </p:nvSpPr>
          <p:spPr bwMode="auto">
            <a:xfrm>
              <a:off x="3360" y="1584"/>
              <a:ext cx="5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 dirty="0"/>
                <a:t>Found</a:t>
              </a:r>
            </a:p>
          </p:txBody>
        </p:sp>
      </p:grpSp>
      <p:grpSp>
        <p:nvGrpSpPr>
          <p:cNvPr id="21515" name="Group 404"/>
          <p:cNvGrpSpPr>
            <a:grpSpLocks/>
          </p:cNvGrpSpPr>
          <p:nvPr/>
        </p:nvGrpSpPr>
        <p:grpSpPr bwMode="auto">
          <a:xfrm>
            <a:off x="1692149" y="3061582"/>
            <a:ext cx="5544490" cy="828428"/>
            <a:chOff x="1128" y="2040"/>
            <a:chExt cx="3696" cy="552"/>
          </a:xfrm>
        </p:grpSpPr>
        <p:cxnSp>
          <p:nvCxnSpPr>
            <p:cNvPr id="24620" name="AutoShape 390"/>
            <p:cNvCxnSpPr>
              <a:cxnSpLocks noChangeShapeType="1"/>
              <a:stCxn id="24581" idx="0"/>
              <a:endCxn id="331089" idx="2"/>
            </p:cNvCxnSpPr>
            <p:nvPr/>
          </p:nvCxnSpPr>
          <p:spPr bwMode="auto">
            <a:xfrm flipV="1">
              <a:off x="1128" y="2040"/>
              <a:ext cx="6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1"/>
            <p:cNvCxnSpPr>
              <a:cxnSpLocks noChangeShapeType="1"/>
              <a:stCxn id="24585" idx="0"/>
              <a:endCxn id="331089" idx="4"/>
            </p:cNvCxnSpPr>
            <p:nvPr/>
          </p:nvCxnSpPr>
          <p:spPr bwMode="auto">
            <a:xfrm flipV="1">
              <a:off x="3000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392"/>
            <p:cNvCxnSpPr>
              <a:cxnSpLocks noChangeShapeType="1"/>
              <a:stCxn id="24598" idx="0"/>
              <a:endCxn id="331089" idx="6"/>
            </p:cNvCxnSpPr>
            <p:nvPr/>
          </p:nvCxnSpPr>
          <p:spPr bwMode="auto">
            <a:xfrm flipH="1" flipV="1">
              <a:off x="4224" y="2040"/>
              <a:ext cx="60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 Box 398"/>
            <p:cNvSpPr txBox="1">
              <a:spLocks noChangeArrowheads="1"/>
            </p:cNvSpPr>
            <p:nvPr/>
          </p:nvSpPr>
          <p:spPr bwMode="auto">
            <a:xfrm>
              <a:off x="2112" y="2256"/>
              <a:ext cx="87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/>
                <a:t>Registration</a:t>
              </a:r>
            </a:p>
          </p:txBody>
        </p:sp>
      </p:grpSp>
      <p:sp>
        <p:nvSpPr>
          <p:cNvPr id="331151" name="Freeform 399"/>
          <p:cNvSpPr>
            <a:spLocks/>
          </p:cNvSpPr>
          <p:nvPr/>
        </p:nvSpPr>
        <p:spPr bwMode="auto">
          <a:xfrm>
            <a:off x="936083" y="1656856"/>
            <a:ext cx="792070" cy="2089079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20" tIns="43210" rIns="86420" bIns="43210"/>
          <a:lstStyle/>
          <a:p>
            <a:endParaRPr lang="en-US" sz="1800"/>
          </a:p>
        </p:txBody>
      </p:sp>
      <p:sp>
        <p:nvSpPr>
          <p:cNvPr id="331152" name="Freeform 400"/>
          <p:cNvSpPr>
            <a:spLocks/>
          </p:cNvSpPr>
          <p:nvPr/>
        </p:nvSpPr>
        <p:spPr bwMode="auto">
          <a:xfrm flipH="1">
            <a:off x="7272642" y="1512782"/>
            <a:ext cx="504045" cy="2377228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20" tIns="43210" rIns="86420" bIns="43210"/>
          <a:lstStyle/>
          <a:p>
            <a:endParaRPr lang="en-US" sz="1800"/>
          </a:p>
        </p:txBody>
      </p:sp>
      <p:sp>
        <p:nvSpPr>
          <p:cNvPr id="331153" name="Freeform 401"/>
          <p:cNvSpPr>
            <a:spLocks/>
          </p:cNvSpPr>
          <p:nvPr/>
        </p:nvSpPr>
        <p:spPr bwMode="auto">
          <a:xfrm>
            <a:off x="5184458" y="2377228"/>
            <a:ext cx="1728153" cy="1512782"/>
          </a:xfrm>
          <a:custGeom>
            <a:avLst/>
            <a:gdLst>
              <a:gd name="T0" fmla="*/ 2147483647 w 1152"/>
              <a:gd name="T1" fmla="*/ 0 h 1008"/>
              <a:gd name="T2" fmla="*/ 2147483647 w 1152"/>
              <a:gd name="T3" fmla="*/ 2147483647 h 1008"/>
              <a:gd name="T4" fmla="*/ 2147483647 w 1152"/>
              <a:gd name="T5" fmla="*/ 2147483647 h 1008"/>
              <a:gd name="T6" fmla="*/ 2147483647 w 1152"/>
              <a:gd name="T7" fmla="*/ 2147483647 h 1008"/>
              <a:gd name="T8" fmla="*/ 0 w 1152"/>
              <a:gd name="T9" fmla="*/ 2147483647 h 1008"/>
              <a:gd name="T10" fmla="*/ 0 w 11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008"/>
              <a:gd name="T20" fmla="*/ 1152 w 11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008">
                <a:moveTo>
                  <a:pt x="1152" y="0"/>
                </a:moveTo>
                <a:lnTo>
                  <a:pt x="1152" y="672"/>
                </a:lnTo>
                <a:lnTo>
                  <a:pt x="720" y="672"/>
                </a:lnTo>
                <a:lnTo>
                  <a:pt x="720" y="816"/>
                </a:lnTo>
                <a:lnTo>
                  <a:pt x="0" y="816"/>
                </a:lnTo>
                <a:lnTo>
                  <a:pt x="0" y="10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20" tIns="43210" rIns="86420" bIns="43210"/>
          <a:lstStyle/>
          <a:p>
            <a:endParaRPr lang="en-US" sz="1800"/>
          </a:p>
        </p:txBody>
      </p:sp>
      <p:grpSp>
        <p:nvGrpSpPr>
          <p:cNvPr id="21516" name="Group 406"/>
          <p:cNvGrpSpPr>
            <a:grpSpLocks/>
          </p:cNvGrpSpPr>
          <p:nvPr/>
        </p:nvGrpSpPr>
        <p:grpSpPr bwMode="auto">
          <a:xfrm>
            <a:off x="1728152" y="1080558"/>
            <a:ext cx="5544490" cy="1296670"/>
            <a:chOff x="1152" y="720"/>
            <a:chExt cx="3696" cy="864"/>
          </a:xfrm>
        </p:grpSpPr>
        <p:sp>
          <p:nvSpPr>
            <p:cNvPr id="24618" name="Rectangle 338"/>
            <p:cNvSpPr>
              <a:spLocks noChangeArrowheads="1"/>
            </p:cNvSpPr>
            <p:nvPr/>
          </p:nvSpPr>
          <p:spPr bwMode="auto">
            <a:xfrm>
              <a:off x="1152" y="720"/>
              <a:ext cx="369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050"/>
            </a:p>
          </p:txBody>
        </p:sp>
        <p:sp>
          <p:nvSpPr>
            <p:cNvPr id="24619" name="Text Box 405"/>
            <p:cNvSpPr txBox="1">
              <a:spLocks noChangeArrowheads="1"/>
            </p:cNvSpPr>
            <p:nvPr/>
          </p:nvSpPr>
          <p:spPr bwMode="auto">
            <a:xfrm>
              <a:off x="1152" y="720"/>
              <a:ext cx="92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2000" b="0" dirty="0"/>
                <a:t>Application</a:t>
              </a:r>
              <a:endParaRPr lang="en-US" sz="1050" b="0" dirty="0"/>
            </a:p>
          </p:txBody>
        </p:sp>
      </p:grpSp>
      <p:grpSp>
        <p:nvGrpSpPr>
          <p:cNvPr id="21517" name="Group 410"/>
          <p:cNvGrpSpPr>
            <a:grpSpLocks/>
          </p:cNvGrpSpPr>
          <p:nvPr/>
        </p:nvGrpSpPr>
        <p:grpSpPr bwMode="auto">
          <a:xfrm>
            <a:off x="216019" y="2809452"/>
            <a:ext cx="1005088" cy="1008521"/>
            <a:chOff x="144" y="1872"/>
            <a:chExt cx="670" cy="672"/>
          </a:xfrm>
        </p:grpSpPr>
        <p:sp>
          <p:nvSpPr>
            <p:cNvPr id="24616" name="Text Box 408"/>
            <p:cNvSpPr txBox="1">
              <a:spLocks noChangeArrowheads="1"/>
            </p:cNvSpPr>
            <p:nvPr/>
          </p:nvSpPr>
          <p:spPr bwMode="auto">
            <a:xfrm>
              <a:off x="144" y="1872"/>
              <a:ext cx="670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>
                  <a:solidFill>
                    <a:schemeClr val="tx2"/>
                  </a:solidFill>
                </a:rPr>
                <a:t>Standard</a:t>
              </a:r>
            </a:p>
            <a:p>
              <a:r>
                <a:rPr lang="en-US" sz="1800" b="0">
                  <a:solidFill>
                    <a:schemeClr val="tx2"/>
                  </a:solidFill>
                </a:rPr>
                <a:t>Interface</a:t>
              </a:r>
            </a:p>
          </p:txBody>
        </p:sp>
        <p:sp>
          <p:nvSpPr>
            <p:cNvPr id="24617" name="Line 409"/>
            <p:cNvSpPr>
              <a:spLocks noChangeShapeType="1"/>
            </p:cNvSpPr>
            <p:nvPr/>
          </p:nvSpPr>
          <p:spPr bwMode="auto">
            <a:xfrm>
              <a:off x="480" y="2256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23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89" grpId="0" animBg="1"/>
      <p:bldP spid="331151" grpId="0" animBg="1"/>
      <p:bldP spid="331152" grpId="0" animBg="1"/>
      <p:bldP spid="3311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6"/>
          <p:cNvSpPr txBox="1">
            <a:spLocks noChangeArrowheads="1"/>
          </p:cNvSpPr>
          <p:nvPr/>
        </p:nvSpPr>
        <p:spPr bwMode="auto">
          <a:xfrm>
            <a:off x="609600" y="83820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0" algn="l"/>
                <a:tab pos="3775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(quote x)     or  'x	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x is a symbol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(symbol? 'James)	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'James is a symbol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(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(symbol? 5) 	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5 is a number, not a symbol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false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(symbol? '5)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'5 will be evaluated as 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(symbol? James)	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James is not a symbol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'(+ 3 1 2 3 7)		(+ 3 1 2 3 7) 	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(list '+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3 1 2 3 7)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'(+ 3 1 2 3 7) is not a symbol. It is a constant list (literal).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(length '(+ 3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3 7))	(= 35 35)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6		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 'James 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(length (3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3 7))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?	(equal? '(1 5 3) '(1 5 3)) 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1027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Getting Started: Examples</a:t>
            </a:r>
          </a:p>
        </p:txBody>
      </p:sp>
      <p:sp>
        <p:nvSpPr>
          <p:cNvPr id="11268" name="Line 1028"/>
          <p:cNvSpPr>
            <a:spLocks noChangeShapeType="1"/>
          </p:cNvSpPr>
          <p:nvPr/>
        </p:nvSpPr>
        <p:spPr bwMode="auto">
          <a:xfrm>
            <a:off x="4038600" y="5334000"/>
            <a:ext cx="0" cy="11493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154516" y="806819"/>
            <a:ext cx="2438400" cy="1143000"/>
          </a:xfrm>
          <a:prstGeom prst="wedgeRoundRectCallout">
            <a:avLst>
              <a:gd name="adj1" fmla="val -64438"/>
              <a:gd name="adj2" fmla="val -7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Scheme uses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</a:rPr>
              <a:t>Prefix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</a:rPr>
              <a:t> Notation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Operator before operands.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33400" y="615950"/>
            <a:ext cx="7848600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Getting Started with Scheme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Terminology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Some basic scheme procedures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Procedure and macro definition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Scopes: global environment and local names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Theory and Practice of Recursion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with data structure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Higher-order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functions: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map, reduce,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in the large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Parallel computing concepts</a:t>
            </a:r>
          </a:p>
          <a:p>
            <a:pPr marL="803275" lvl="1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Eager evaluation: (if c a b), evaluate all arguments</a:t>
            </a:r>
          </a:p>
          <a:p>
            <a:pPr marL="803275" lvl="1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Map and Reduce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635000" y="76200"/>
            <a:ext cx="736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26"/>
          <p:cNvSpPr txBox="1">
            <a:spLocks noChangeArrowheads="1"/>
          </p:cNvSpPr>
          <p:nvPr/>
        </p:nvSpPr>
        <p:spPr bwMode="auto">
          <a:xfrm>
            <a:off x="609600" y="91440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0575" algn="l"/>
                <a:tab pos="3941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Geneva" charset="0"/>
                <a:cs typeface="Times New Roman" pitchFamily="18" charset="0"/>
              </a:rPr>
              <a:t>(member 2 (quote (1 7 3)))	 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Geneva" charset="0"/>
                <a:cs typeface="Times New Roman" pitchFamily="18" charset="0"/>
              </a:rPr>
              <a:t>false</a:t>
            </a:r>
            <a:endParaRPr lang="en-US" sz="2400" dirty="0">
              <a:latin typeface="Geneva" charset="0"/>
              <a:cs typeface="Times New Roman" pitchFamily="18" charset="0"/>
            </a:endParaRP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(member 2 '(3 1 2 3 7)) 	 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Geneva" charset="0"/>
                <a:cs typeface="Times New Roman" pitchFamily="18" charset="0"/>
              </a:rPr>
              <a:t>(2 </a:t>
            </a:r>
            <a:r>
              <a:rPr lang="en-US" sz="2400" dirty="0">
                <a:latin typeface="Geneva" charset="0"/>
                <a:cs typeface="Times New Roman" pitchFamily="18" charset="0"/>
              </a:rPr>
              <a:t>3 </a:t>
            </a:r>
            <a:r>
              <a:rPr lang="en-US" sz="2400" dirty="0" smtClean="0">
                <a:latin typeface="Geneva" charset="0"/>
                <a:cs typeface="Times New Roman" pitchFamily="18" charset="0"/>
              </a:rPr>
              <a:t>7), which is true.</a:t>
            </a:r>
            <a:endParaRPr lang="en-US" sz="2400" dirty="0">
              <a:latin typeface="Geneva" charset="0"/>
              <a:cs typeface="Times New Roman" pitchFamily="18" charset="0"/>
            </a:endParaRP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(member '2 '(1 2 3))	 ;</a:t>
            </a:r>
            <a:r>
              <a:rPr lang="en-US" sz="2400" dirty="0">
                <a:solidFill>
                  <a:schemeClr val="accent2"/>
                </a:solidFill>
                <a:latin typeface="Geneva" charset="0"/>
                <a:cs typeface="Times New Roman" pitchFamily="18" charset="0"/>
              </a:rPr>
              <a:t>'2 is converted to 2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Geneva" charset="0"/>
                <a:cs typeface="Times New Roman" pitchFamily="18" charset="0"/>
              </a:rPr>
              <a:t>true</a:t>
            </a:r>
            <a:endParaRPr lang="en-US" sz="2400" dirty="0">
              <a:latin typeface="Geneva" charset="0"/>
              <a:cs typeface="Times New Roman" pitchFamily="18" charset="0"/>
            </a:endParaRP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(= 2 '2)		</a:t>
            </a:r>
            <a:r>
              <a:rPr lang="en-US" sz="2400" dirty="0">
                <a:solidFill>
                  <a:schemeClr val="accent2"/>
                </a:solidFill>
                <a:latin typeface="Geneva" charset="0"/>
                <a:cs typeface="Times New Roman" pitchFamily="18" charset="0"/>
              </a:rPr>
              <a:t>; '2 is converted to 2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Geneva" charset="0"/>
                <a:cs typeface="Times New Roman" pitchFamily="18" charset="0"/>
              </a:rPr>
              <a:t>true</a:t>
            </a:r>
            <a:endParaRPr lang="en-US" sz="2400" dirty="0">
              <a:latin typeface="Geneva" charset="0"/>
              <a:cs typeface="Times New Roman" pitchFamily="18" charset="0"/>
            </a:endParaRP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(member '2 '('1 '2 '3))	</a:t>
            </a:r>
            <a:r>
              <a:rPr lang="en-US" sz="2400" dirty="0">
                <a:solidFill>
                  <a:schemeClr val="accent2"/>
                </a:solidFill>
                <a:latin typeface="Geneva" charset="0"/>
                <a:cs typeface="Times New Roman" pitchFamily="18" charset="0"/>
              </a:rPr>
              <a:t>; '2 is not converted in list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Geneva" charset="0"/>
                <a:cs typeface="Times New Roman" pitchFamily="18" charset="0"/>
              </a:rPr>
              <a:t>false</a:t>
            </a:r>
            <a:endParaRPr lang="en-US" sz="2400" dirty="0">
              <a:latin typeface="Geneva" charset="0"/>
              <a:cs typeface="Times New Roman" pitchFamily="18" charset="0"/>
            </a:endParaRP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(list '1 '2 '3 '5)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Geneva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Geneva" charset="0"/>
                <a:cs typeface="Times New Roman" pitchFamily="18" charset="0"/>
              </a:rPr>
              <a:t>(list 1 </a:t>
            </a:r>
            <a:r>
              <a:rPr lang="en-US" sz="2400" dirty="0">
                <a:latin typeface="Geneva" charset="0"/>
                <a:cs typeface="Times New Roman" pitchFamily="18" charset="0"/>
              </a:rPr>
              <a:t>2 3 5)</a:t>
            </a:r>
          </a:p>
          <a:p>
            <a:r>
              <a:rPr lang="en-US" sz="2400" dirty="0">
                <a:latin typeface="Geneva" charset="0"/>
                <a:cs typeface="Times New Roman" pitchFamily="18" charset="0"/>
              </a:rPr>
              <a:t>(member '2 (list '1 '2 '3 '5))</a:t>
            </a:r>
          </a:p>
          <a:p>
            <a:r>
              <a:rPr lang="en-US" sz="2400" dirty="0">
                <a:latin typeface="Times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" charset="0"/>
                <a:cs typeface="Times New Roman" pitchFamily="18" charset="0"/>
              </a:rPr>
              <a:t>true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2291" name="Rectangle 1027"/>
          <p:cNvSpPr>
            <a:spLocks noChangeArrowheads="1"/>
          </p:cNvSpPr>
          <p:nvPr/>
        </p:nvSpPr>
        <p:spPr bwMode="auto">
          <a:xfrm>
            <a:off x="635000" y="2286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Getting Started: More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69875"/>
            <a:ext cx="7377113" cy="5334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Notations of Expressions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969963"/>
            <a:ext cx="3057525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3694113" y="2708275"/>
            <a:ext cx="4665662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Print the tree in </a:t>
            </a:r>
            <a:r>
              <a:rPr lang="en-US" sz="2400" b="1">
                <a:latin typeface="Arial" pitchFamily="34" charset="0"/>
              </a:rPr>
              <a:t>postorder</a:t>
            </a:r>
            <a:r>
              <a:rPr lang="en-US" sz="2400">
                <a:latin typeface="Arial" pitchFamily="34" charset="0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	xab*c+*   {postfix notation}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Print the tree in </a:t>
            </a:r>
            <a:r>
              <a:rPr lang="en-US" sz="2400" b="1">
                <a:latin typeface="Arial" pitchFamily="34" charset="0"/>
              </a:rPr>
              <a:t>preorder</a:t>
            </a:r>
            <a:r>
              <a:rPr lang="en-US" sz="2400">
                <a:latin typeface="Arial" pitchFamily="34" charset="0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	*x+*abc   {prefix notation}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Print the tree in </a:t>
            </a:r>
            <a:r>
              <a:rPr lang="en-US" sz="2400" b="1">
                <a:latin typeface="Arial" pitchFamily="34" charset="0"/>
              </a:rPr>
              <a:t>inorder</a:t>
            </a:r>
            <a:r>
              <a:rPr lang="en-US" sz="2400">
                <a:latin typeface="Arial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	  x*a*b + c  {infix notation}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Arial" pitchFamily="34" charset="0"/>
              </a:rPr>
              <a:t>	 (x*(a*b + c)) 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703638" y="1289050"/>
            <a:ext cx="1835759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 smtClean="0">
                <a:latin typeface="Arial" pitchFamily="34" charset="0"/>
              </a:rPr>
              <a:t>Notation </a:t>
            </a:r>
            <a:r>
              <a:rPr lang="en-US" sz="2400" dirty="0">
                <a:latin typeface="Arial" pitchFamily="34" charset="0"/>
              </a:rPr>
              <a:t>of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</a:rPr>
              <a:t>(x*(a*b + c))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581" y="3961574"/>
            <a:ext cx="2410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</a:rPr>
              <a:t>Expression Tree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9600" y="1009650"/>
            <a:ext cx="74676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1833563" algn="l"/>
                <a:tab pos="3203575" algn="l"/>
                <a:tab pos="3656013" algn="l"/>
                <a:tab pos="5942013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infix	prefix	 	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prefix-p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postfix</a:t>
            </a:r>
          </a:p>
          <a:p>
            <a:pPr defTabSz="912813">
              <a:lnSpc>
                <a:spcPct val="110000"/>
              </a:lnSpc>
              <a:tabLst>
                <a:tab pos="1833563" algn="l"/>
                <a:tab pos="3203575" algn="l"/>
                <a:tab pos="3656013" algn="l"/>
                <a:tab pos="5942013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3 +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4 + 5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+ 3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4 5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(+ 3 </a:t>
            </a:r>
            <a:r>
              <a:rPr lang="en-US" sz="2400" dirty="0" smtClean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4 5)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3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4 5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+</a:t>
            </a:r>
          </a:p>
          <a:p>
            <a:pPr defTabSz="912813">
              <a:lnSpc>
                <a:spcPct val="110000"/>
              </a:lnSpc>
              <a:tabLst>
                <a:tab pos="1833563" algn="l"/>
                <a:tab pos="3203575" algn="l"/>
                <a:tab pos="3656013" algn="l"/>
                <a:tab pos="5942013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3 + 4 * 5	+ 3 * 4 5		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(+ 3 (* 4 5))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3 4 5 * +</a:t>
            </a:r>
          </a:p>
          <a:p>
            <a:pPr defTabSz="912813">
              <a:lnSpc>
                <a:spcPct val="110000"/>
              </a:lnSpc>
              <a:tabLst>
                <a:tab pos="1833563" algn="l"/>
                <a:tab pos="3203575" algn="l"/>
                <a:tab pos="3656013" algn="l"/>
                <a:tab pos="5942013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(3 + 4) * 5	* + 3 4 5		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(* (+ 3 4) 5)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3 4 + 5 *</a:t>
            </a:r>
            <a:endParaRPr lang="en-GB" sz="24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35000" y="17145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Prefix Notation and Evaluation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609600" y="1489075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2056"/>
          <p:cNvSpPr txBox="1">
            <a:spLocks noChangeArrowheads="1"/>
          </p:cNvSpPr>
          <p:nvPr/>
        </p:nvSpPr>
        <p:spPr bwMode="auto">
          <a:xfrm>
            <a:off x="663575" y="3317875"/>
            <a:ext cx="74676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</a:rPr>
              <a:t>The </a:t>
            </a:r>
            <a:r>
              <a:rPr lang="en-US" sz="2400" dirty="0" smtClean="0">
                <a:latin typeface="Arial" pitchFamily="34" charset="0"/>
              </a:rPr>
              <a:t>rules </a:t>
            </a:r>
            <a:r>
              <a:rPr lang="en-US" sz="2400" dirty="0">
                <a:latin typeface="Arial" pitchFamily="34" charset="0"/>
              </a:rPr>
              <a:t>of adding parentheses in the </a:t>
            </a:r>
            <a:r>
              <a:rPr lang="en-US" sz="2400" dirty="0">
                <a:solidFill>
                  <a:srgbClr val="0033CC"/>
                </a:solidFill>
                <a:latin typeface="Arial" pitchFamily="34" charset="0"/>
              </a:rPr>
              <a:t>prefix</a:t>
            </a:r>
            <a:r>
              <a:rPr lang="en-US" sz="2400" dirty="0">
                <a:latin typeface="Arial" pitchFamily="34" charset="0"/>
              </a:rPr>
              <a:t> notation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Arial" pitchFamily="34" charset="0"/>
              </a:rPr>
              <a:t>Add an open parenthesis before </a:t>
            </a:r>
            <a:r>
              <a:rPr lang="en-US" sz="2400" b="1" dirty="0">
                <a:latin typeface="Arial" pitchFamily="34" charset="0"/>
              </a:rPr>
              <a:t>each</a:t>
            </a:r>
            <a:r>
              <a:rPr lang="en-US" sz="2400" dirty="0">
                <a:latin typeface="Arial" pitchFamily="34" charset="0"/>
              </a:rPr>
              <a:t> operator;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Arial" pitchFamily="34" charset="0"/>
              </a:rPr>
              <a:t>Add a close parenthesis after the last operand of the operation.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" pitchFamily="34" charset="0"/>
              </a:rPr>
              <a:t>Both Scheme </a:t>
            </a:r>
            <a:r>
              <a:rPr lang="en-US" sz="2400" dirty="0">
                <a:latin typeface="Arial" pitchFamily="34" charset="0"/>
              </a:rPr>
              <a:t>and </a:t>
            </a:r>
            <a:r>
              <a:rPr lang="en-US" sz="2400" dirty="0" smtClean="0">
                <a:latin typeface="Arial" pitchFamily="34" charset="0"/>
              </a:rPr>
              <a:t>LISP </a:t>
            </a:r>
            <a:r>
              <a:rPr lang="en-US" sz="2400" dirty="0">
                <a:latin typeface="Arial" pitchFamily="34" charset="0"/>
              </a:rPr>
              <a:t>apply </a:t>
            </a:r>
            <a:r>
              <a:rPr lang="en-US" sz="2400" dirty="0" smtClean="0">
                <a:latin typeface="Arial" pitchFamily="34" charset="0"/>
              </a:rPr>
              <a:t>these rules!</a:t>
            </a:r>
            <a:endParaRPr lang="en-US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5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Basic Data Types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36"/>
          <p:cNvSpPr>
            <a:spLocks noChangeArrowheads="1"/>
          </p:cNvSpPr>
          <p:nvPr/>
        </p:nvSpPr>
        <p:spPr bwMode="auto">
          <a:xfrm>
            <a:off x="434975" y="727075"/>
            <a:ext cx="80994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include integer and float, e.g., 2, -5, 1.03, 2.5e-3, 3/4</a:t>
            </a:r>
          </a:p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sequences of characters enclosed in double quotes, e.g., "Hello world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!" and "(*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5) = 15 is a string"</a:t>
            </a:r>
          </a:p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single quote (apostrophe) followed by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word: </a:t>
            </a:r>
            <a:r>
              <a:rPr lang="en-US" sz="2400" dirty="0" smtClean="0">
                <a:latin typeface="Times New Roman" pitchFamily="18" charset="0"/>
              </a:rPr>
              <a:t>'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Jim</a:t>
            </a:r>
          </a:p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Lists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list of elements of any type: '(3 5 5 Hi Jim (5 9) "Hello")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005" name="Rectangle 21"/>
          <p:cNvSpPr>
            <a:spLocks noChangeArrowheads="1"/>
          </p:cNvSpPr>
          <p:nvPr/>
        </p:nvSpPr>
        <p:spPr bwMode="auto">
          <a:xfrm>
            <a:off x="434975" y="3089275"/>
            <a:ext cx="80994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are differences between "James" and 'James ?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string can be processed, but a symbol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"James")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error, string type expected.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(symbol-length 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error,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does 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exist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(symbol? 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(string?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'James)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false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406082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symbol?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error	(string?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true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0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0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0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0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0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0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9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004" name="Rectangle 20"/>
          <p:cNvSpPr>
            <a:spLocks noChangeArrowheads="1"/>
          </p:cNvSpPr>
          <p:nvPr/>
        </p:nvSpPr>
        <p:spPr bwMode="auto">
          <a:xfrm>
            <a:off x="609599" y="685800"/>
            <a:ext cx="759698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Primitives: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 set of predefined operations that Scheme is build on. These operations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defined in terms of anything simpler. For examples</a:t>
            </a:r>
          </a:p>
          <a:p>
            <a:pPr marL="292100" indent="-2921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(+ 3 6), (&lt;= 2 5),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32), (number?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4.5),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symbol? "x")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Form: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Anything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ask Scheme to evaluate is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answer to a form is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form. 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(+ 3 6), (+ (* 4 6) 9)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</a:rPr>
              <a:t>Procedure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</a:rPr>
              <a:t>a new </a:t>
            </a:r>
            <a:r>
              <a:rPr lang="en-US" sz="2400" dirty="0">
                <a:latin typeface="Times New Roman" pitchFamily="18" charset="0"/>
              </a:rPr>
              <a:t>"</a:t>
            </a:r>
            <a:r>
              <a:rPr lang="en-US" sz="2400" i="1" dirty="0">
                <a:latin typeface="Times New Roman" pitchFamily="18" charset="0"/>
              </a:rPr>
              <a:t>primitive</a:t>
            </a:r>
            <a:r>
              <a:rPr lang="en-US" sz="2400" dirty="0">
                <a:latin typeface="Times New Roman" pitchFamily="18" charset="0"/>
              </a:rPr>
              <a:t>" created using </a:t>
            </a:r>
            <a:r>
              <a:rPr lang="en-US" sz="2400" i="1" dirty="0" smtClean="0">
                <a:latin typeface="Times New Roman" pitchFamily="18" charset="0"/>
              </a:rPr>
              <a:t>define </a:t>
            </a:r>
            <a:r>
              <a:rPr lang="en-US" sz="2400" dirty="0" smtClean="0">
                <a:latin typeface="Times New Roman" pitchFamily="18" charset="0"/>
              </a:rPr>
              <a:t>keyword. </a:t>
            </a:r>
            <a:r>
              <a:rPr lang="en-US" sz="2400" dirty="0">
                <a:latin typeface="Times New Roman" pitchFamily="18" charset="0"/>
              </a:rPr>
              <a:t>It returns a value when it is evaluated.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 smtClean="0">
                <a:latin typeface="Times New Roman" pitchFamily="18" charset="0"/>
              </a:rPr>
              <a:t>Function</a:t>
            </a:r>
            <a:r>
              <a:rPr lang="en-US" sz="2400" dirty="0" smtClean="0">
                <a:latin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</a:rPr>
              <a:t>In Scheme, there is no </a:t>
            </a:r>
            <a:r>
              <a:rPr lang="en-US" sz="2400" i="1" dirty="0">
                <a:latin typeface="Times New Roman" pitchFamily="18" charset="0"/>
              </a:rPr>
              <a:t>function</a:t>
            </a:r>
            <a:r>
              <a:rPr lang="en-US" sz="2400" dirty="0">
                <a:latin typeface="Times New Roman" pitchFamily="18" charset="0"/>
              </a:rPr>
              <a:t> (function is </a:t>
            </a:r>
            <a:r>
              <a:rPr lang="en-US" sz="2400" dirty="0" smtClean="0">
                <a:latin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</a:rPr>
              <a:t>in its general </a:t>
            </a:r>
            <a:r>
              <a:rPr lang="en-US" sz="2400" dirty="0" smtClean="0">
                <a:latin typeface="Times New Roman" pitchFamily="18" charset="0"/>
              </a:rPr>
              <a:t>meaning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only,  </a:t>
            </a:r>
            <a:r>
              <a:rPr lang="en-US" sz="2400" dirty="0">
                <a:latin typeface="Times New Roman" pitchFamily="18" charset="0"/>
              </a:rPr>
              <a:t>say, a mathematical function). A </a:t>
            </a:r>
            <a:r>
              <a:rPr lang="en-US" sz="2400" i="1" dirty="0">
                <a:latin typeface="Times New Roman" pitchFamily="18" charset="0"/>
              </a:rPr>
              <a:t>procedure</a:t>
            </a:r>
            <a:r>
              <a:rPr lang="en-US" sz="2400" dirty="0">
                <a:latin typeface="Times New Roman" pitchFamily="18" charset="0"/>
              </a:rPr>
              <a:t> in Scheme has the same meaning as the </a:t>
            </a:r>
            <a:r>
              <a:rPr lang="en-US" sz="2400" i="1" dirty="0">
                <a:latin typeface="Times New Roman" pitchFamily="18" charset="0"/>
              </a:rPr>
              <a:t>function</a:t>
            </a:r>
            <a:r>
              <a:rPr lang="en-US" sz="2400" dirty="0">
                <a:latin typeface="Times New Roman" pitchFamily="18" charset="0"/>
              </a:rPr>
              <a:t> in 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36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Terminology (contd.)</a:t>
            </a:r>
          </a:p>
        </p:txBody>
      </p:sp>
      <p:sp>
        <p:nvSpPr>
          <p:cNvPr id="115325" name="Rectangle 637"/>
          <p:cNvSpPr>
            <a:spLocks noChangeArrowheads="1"/>
          </p:cNvSpPr>
          <p:nvPr/>
        </p:nvSpPr>
        <p:spPr bwMode="auto">
          <a:xfrm>
            <a:off x="609600" y="685800"/>
            <a:ext cx="7467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i="1" dirty="0">
                <a:latin typeface="Times New Roman" pitchFamily="18" charset="0"/>
              </a:rPr>
              <a:t>define</a:t>
            </a:r>
            <a:r>
              <a:rPr lang="en-US" sz="2400" dirty="0">
                <a:latin typeface="Times New Roman" pitchFamily="18" charset="0"/>
              </a:rPr>
              <a:t>: It associates </a:t>
            </a:r>
            <a:r>
              <a:rPr lang="en-US" sz="2400" dirty="0" smtClean="0">
                <a:latin typeface="Times New Roman" pitchFamily="18" charset="0"/>
              </a:rPr>
              <a:t>(binds) a </a:t>
            </a:r>
            <a:r>
              <a:rPr lang="en-US" sz="2400" i="1" dirty="0">
                <a:latin typeface="Times New Roman" pitchFamily="18" charset="0"/>
              </a:rPr>
              <a:t>form</a:t>
            </a:r>
            <a:r>
              <a:rPr lang="en-US" sz="2400" dirty="0">
                <a:latin typeface="Times New Roman" pitchFamily="18" charset="0"/>
              </a:rPr>
              <a:t> to a </a:t>
            </a:r>
            <a:r>
              <a:rPr lang="en-US" sz="2400" i="1" dirty="0">
                <a:latin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</a:rPr>
              <a:t>. Three parts: 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</a:rPr>
              <a:t>	1) The keyword </a:t>
            </a:r>
            <a:r>
              <a:rPr lang="en-US" sz="2400" i="1" dirty="0">
                <a:latin typeface="Times New Roman" pitchFamily="18" charset="0"/>
              </a:rPr>
              <a:t>define	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(define max 100)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</a:rPr>
              <a:t>	2) The </a:t>
            </a:r>
            <a:r>
              <a:rPr lang="en-US" sz="2400" i="1" dirty="0">
                <a:latin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</a:rPr>
              <a:t> to be defined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</a:rPr>
              <a:t>	3) Any </a:t>
            </a:r>
            <a:r>
              <a:rPr lang="en-US" sz="2400" i="1" dirty="0">
                <a:latin typeface="Times New Roman" pitchFamily="18" charset="0"/>
              </a:rPr>
              <a:t>form</a:t>
            </a:r>
            <a:r>
              <a:rPr lang="en-US" sz="2400" dirty="0">
                <a:latin typeface="Times New Roman" pitchFamily="18" charset="0"/>
              </a:rPr>
              <a:t> that gives a value.</a:t>
            </a:r>
          </a:p>
          <a:p>
            <a:pPr marL="292100" indent="-292100"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</a:rPr>
              <a:t>define</a:t>
            </a:r>
            <a:r>
              <a:rPr lang="en-US" sz="2400" dirty="0">
                <a:latin typeface="Times New Roman" pitchFamily="18" charset="0"/>
              </a:rPr>
              <a:t> can be used to create a </a:t>
            </a:r>
            <a:r>
              <a:rPr lang="en-US" sz="2400" dirty="0" smtClean="0">
                <a:latin typeface="Times New Roman" pitchFamily="18" charset="0"/>
              </a:rPr>
              <a:t>new procedure </a:t>
            </a:r>
            <a:r>
              <a:rPr lang="en-US" sz="2400" dirty="0">
                <a:latin typeface="Times New Roman" pitchFamily="18" charset="0"/>
              </a:rPr>
              <a:t>(operation) that </a:t>
            </a:r>
            <a:r>
              <a:rPr lang="en-US" sz="2400" dirty="0" smtClean="0">
                <a:latin typeface="Times New Roman" pitchFamily="18" charset="0"/>
              </a:rPr>
              <a:t>does not </a:t>
            </a:r>
            <a:r>
              <a:rPr lang="en-US" sz="2400" dirty="0">
                <a:latin typeface="Times New Roman" pitchFamily="18" charset="0"/>
              </a:rPr>
              <a:t>exist in the set of </a:t>
            </a:r>
            <a:r>
              <a:rPr lang="en-US" sz="2400" i="1" dirty="0">
                <a:latin typeface="Times New Roman" pitchFamily="18" charset="0"/>
              </a:rPr>
              <a:t>primitives</a:t>
            </a:r>
            <a:r>
              <a:rPr lang="en-US" sz="2400" dirty="0">
                <a:latin typeface="Times New Roman" pitchFamily="18" charset="0"/>
              </a:rPr>
              <a:t>. 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define-syntax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same as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introduce a </a:t>
            </a: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macro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instead of a procedure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 was called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define-macro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keyword used to define a procedure.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input values that a form needs for performing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evaluation (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actual parameter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C).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names used when you define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Parameters will be replaced by arguments when they are evaluated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formal parameter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00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Terminology (contd.)</a:t>
            </a:r>
          </a:p>
        </p:txBody>
      </p:sp>
      <p:sp>
        <p:nvSpPr>
          <p:cNvPr id="20483" name="Rectangle 401"/>
          <p:cNvSpPr>
            <a:spLocks noChangeArrowheads="1"/>
          </p:cNvSpPr>
          <p:nvPr/>
        </p:nvSpPr>
        <p:spPr bwMode="auto">
          <a:xfrm>
            <a:off x="609600" y="8382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Applying an operation to the results of evaluating the other forms, e.g.,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form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... form) is an application. </a:t>
            </a:r>
          </a:p>
          <a:p>
            <a:pPr marL="292100" indent="-2921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 forms are the parameters of the application. According to the definition of forms, an application is a form too. A primitive is not considered as an application </a:t>
            </a:r>
          </a:p>
        </p:txBody>
      </p:sp>
      <p:grpSp>
        <p:nvGrpSpPr>
          <p:cNvPr id="2" name="Group 424"/>
          <p:cNvGrpSpPr>
            <a:grpSpLocks/>
          </p:cNvGrpSpPr>
          <p:nvPr/>
        </p:nvGrpSpPr>
        <p:grpSpPr bwMode="auto">
          <a:xfrm>
            <a:off x="511175" y="3505200"/>
            <a:ext cx="7786688" cy="2971800"/>
            <a:chOff x="361" y="2208"/>
            <a:chExt cx="4905" cy="1872"/>
          </a:xfrm>
        </p:grpSpPr>
        <p:sp>
          <p:nvSpPr>
            <p:cNvPr id="20485" name="Text Box 402"/>
            <p:cNvSpPr txBox="1">
              <a:spLocks noChangeArrowheads="1"/>
            </p:cNvSpPr>
            <p:nvPr/>
          </p:nvSpPr>
          <p:spPr bwMode="auto">
            <a:xfrm>
              <a:off x="1426" y="3168"/>
              <a:ext cx="5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forms</a:t>
              </a:r>
            </a:p>
          </p:txBody>
        </p:sp>
        <p:sp>
          <p:nvSpPr>
            <p:cNvPr id="20486" name="Text Box 403"/>
            <p:cNvSpPr txBox="1">
              <a:spLocks noChangeArrowheads="1"/>
            </p:cNvSpPr>
            <p:nvPr/>
          </p:nvSpPr>
          <p:spPr bwMode="auto">
            <a:xfrm>
              <a:off x="2311" y="3456"/>
              <a:ext cx="10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applications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7" name="Rectangle 407"/>
            <p:cNvSpPr>
              <a:spLocks noChangeArrowheads="1"/>
            </p:cNvSpPr>
            <p:nvPr/>
          </p:nvSpPr>
          <p:spPr bwMode="auto">
            <a:xfrm>
              <a:off x="2311" y="2880"/>
              <a:ext cx="23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primitives  (operator, values)</a:t>
              </a:r>
            </a:p>
          </p:txBody>
        </p:sp>
        <p:sp>
          <p:nvSpPr>
            <p:cNvPr id="20488" name="Freeform 408"/>
            <p:cNvSpPr>
              <a:spLocks/>
            </p:cNvSpPr>
            <p:nvPr/>
          </p:nvSpPr>
          <p:spPr bwMode="auto">
            <a:xfrm>
              <a:off x="2119" y="3072"/>
              <a:ext cx="192" cy="576"/>
            </a:xfrm>
            <a:custGeom>
              <a:avLst/>
              <a:gdLst>
                <a:gd name="T0" fmla="*/ 192 w 192"/>
                <a:gd name="T1" fmla="*/ 720 h 720"/>
                <a:gd name="T2" fmla="*/ 0 w 192"/>
                <a:gd name="T3" fmla="*/ 720 h 720"/>
                <a:gd name="T4" fmla="*/ 0 w 192"/>
                <a:gd name="T5" fmla="*/ 0 h 720"/>
                <a:gd name="T6" fmla="*/ 192 w 192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720"/>
                <a:gd name="T14" fmla="*/ 192 w 192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720">
                  <a:moveTo>
                    <a:pt x="192" y="720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409"/>
            <p:cNvSpPr>
              <a:spLocks noChangeShapeType="1"/>
            </p:cNvSpPr>
            <p:nvPr/>
          </p:nvSpPr>
          <p:spPr bwMode="auto">
            <a:xfrm flipH="1" flipV="1">
              <a:off x="2016" y="33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Text Box 410"/>
            <p:cNvSpPr txBox="1">
              <a:spLocks noChangeArrowheads="1"/>
            </p:cNvSpPr>
            <p:nvPr/>
          </p:nvSpPr>
          <p:spPr bwMode="auto">
            <a:xfrm>
              <a:off x="1438" y="2208"/>
              <a:ext cx="3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define procedures (parameters, forms)</a:t>
              </a:r>
            </a:p>
          </p:txBody>
        </p:sp>
        <p:sp>
          <p:nvSpPr>
            <p:cNvPr id="20491" name="Freeform 411"/>
            <p:cNvSpPr>
              <a:spLocks/>
            </p:cNvSpPr>
            <p:nvPr/>
          </p:nvSpPr>
          <p:spPr bwMode="auto">
            <a:xfrm>
              <a:off x="1246" y="2352"/>
              <a:ext cx="192" cy="960"/>
            </a:xfrm>
            <a:custGeom>
              <a:avLst/>
              <a:gdLst>
                <a:gd name="T0" fmla="*/ 192 w 192"/>
                <a:gd name="T1" fmla="*/ 720 h 720"/>
                <a:gd name="T2" fmla="*/ 0 w 192"/>
                <a:gd name="T3" fmla="*/ 720 h 720"/>
                <a:gd name="T4" fmla="*/ 0 w 192"/>
                <a:gd name="T5" fmla="*/ 0 h 720"/>
                <a:gd name="T6" fmla="*/ 192 w 192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720"/>
                <a:gd name="T14" fmla="*/ 192 w 192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720">
                  <a:moveTo>
                    <a:pt x="192" y="720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412"/>
            <p:cNvSpPr>
              <a:spLocks noChangeShapeType="1"/>
            </p:cNvSpPr>
            <p:nvPr/>
          </p:nvSpPr>
          <p:spPr bwMode="auto">
            <a:xfrm flipH="1">
              <a:off x="1054" y="285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413"/>
            <p:cNvSpPr txBox="1">
              <a:spLocks noChangeArrowheads="1"/>
            </p:cNvSpPr>
            <p:nvPr/>
          </p:nvSpPr>
          <p:spPr bwMode="auto">
            <a:xfrm>
              <a:off x="361" y="2592"/>
              <a:ext cx="7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Scheme</a:t>
              </a:r>
            </a:p>
            <a:p>
              <a:r>
                <a:rPr lang="en-US" sz="2400">
                  <a:latin typeface="Times New Roman" pitchFamily="18" charset="0"/>
                </a:rPr>
                <a:t>Program</a:t>
              </a:r>
            </a:p>
          </p:txBody>
        </p:sp>
        <p:sp>
          <p:nvSpPr>
            <p:cNvPr id="20494" name="Text Box 414"/>
            <p:cNvSpPr txBox="1">
              <a:spLocks noChangeArrowheads="1"/>
            </p:cNvSpPr>
            <p:nvPr/>
          </p:nvSpPr>
          <p:spPr bwMode="auto">
            <a:xfrm>
              <a:off x="1449" y="2544"/>
              <a:ext cx="27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i="1" dirty="0">
                  <a:latin typeface="Times New Roman" pitchFamily="18" charset="0"/>
                </a:rPr>
                <a:t>define </a:t>
              </a:r>
              <a:r>
                <a:rPr lang="en-US" sz="2400" i="1" dirty="0" smtClean="0">
                  <a:latin typeface="Times New Roman" pitchFamily="18" charset="0"/>
                </a:rPr>
                <a:t>syntax (parameters</a:t>
              </a:r>
              <a:r>
                <a:rPr lang="en-US" sz="2400" i="1" dirty="0">
                  <a:latin typeface="Times New Roman" pitchFamily="18" charset="0"/>
                </a:rPr>
                <a:t>, forms)</a:t>
              </a:r>
            </a:p>
          </p:txBody>
        </p:sp>
        <p:sp>
          <p:nvSpPr>
            <p:cNvPr id="20495" name="Line 415"/>
            <p:cNvSpPr>
              <a:spLocks noChangeShapeType="1"/>
            </p:cNvSpPr>
            <p:nvPr/>
          </p:nvSpPr>
          <p:spPr bwMode="auto">
            <a:xfrm flipH="1">
              <a:off x="1257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Rectangle 419"/>
            <p:cNvSpPr>
              <a:spLocks noChangeArrowheads="1"/>
            </p:cNvSpPr>
            <p:nvPr/>
          </p:nvSpPr>
          <p:spPr bwMode="auto">
            <a:xfrm>
              <a:off x="3696" y="3102"/>
              <a:ext cx="157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(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operator, forms)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procedure calls</a:t>
              </a:r>
            </a:p>
            <a:p>
              <a:pPr>
                <a:spcBef>
                  <a:spcPct val="50000"/>
                </a:spcBef>
              </a:pP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macro calls</a:t>
              </a:r>
            </a:p>
          </p:txBody>
        </p:sp>
        <p:sp>
          <p:nvSpPr>
            <p:cNvPr id="20497" name="Freeform 420"/>
            <p:cNvSpPr>
              <a:spLocks/>
            </p:cNvSpPr>
            <p:nvPr/>
          </p:nvSpPr>
          <p:spPr bwMode="auto">
            <a:xfrm>
              <a:off x="3504" y="3246"/>
              <a:ext cx="192" cy="768"/>
            </a:xfrm>
            <a:custGeom>
              <a:avLst/>
              <a:gdLst>
                <a:gd name="T0" fmla="*/ 192 w 192"/>
                <a:gd name="T1" fmla="*/ 720 h 720"/>
                <a:gd name="T2" fmla="*/ 0 w 192"/>
                <a:gd name="T3" fmla="*/ 720 h 720"/>
                <a:gd name="T4" fmla="*/ 0 w 192"/>
                <a:gd name="T5" fmla="*/ 0 h 720"/>
                <a:gd name="T6" fmla="*/ 192 w 192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720"/>
                <a:gd name="T14" fmla="*/ 192 w 192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720">
                  <a:moveTo>
                    <a:pt x="192" y="720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421"/>
            <p:cNvSpPr>
              <a:spLocks noChangeShapeType="1"/>
            </p:cNvSpPr>
            <p:nvPr/>
          </p:nvSpPr>
          <p:spPr bwMode="auto">
            <a:xfrm flipH="1" flipV="1">
              <a:off x="3408" y="363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5"/>
          <p:cNvSpPr>
            <a:spLocks noChangeArrowheads="1"/>
          </p:cNvSpPr>
          <p:nvPr/>
        </p:nvSpPr>
        <p:spPr bwMode="auto">
          <a:xfrm>
            <a:off x="635000" y="41275"/>
            <a:ext cx="736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Basic Scheme Procedures</a:t>
            </a:r>
          </a:p>
        </p:txBody>
      </p:sp>
      <p:sp>
        <p:nvSpPr>
          <p:cNvPr id="21507" name="Text Box 166"/>
          <p:cNvSpPr txBox="1">
            <a:spLocks noChangeArrowheads="1"/>
          </p:cNvSpPr>
          <p:nvPr/>
        </p:nvSpPr>
        <p:spPr bwMode="auto">
          <a:xfrm>
            <a:off x="609599" y="574675"/>
            <a:ext cx="7901781" cy="568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33563" indent="-1833563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(car list)	returns the first element of the list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e.g., (car '(5 3 1 2 3))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5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list)	returns the remaining list without the first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e.g.,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'(5 3 1 2 3))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(3 1 2 3)</a:t>
            </a:r>
          </a:p>
          <a:p>
            <a:r>
              <a:rPr lang="en-US" sz="1600" i="1" dirty="0">
                <a:latin typeface="Times New Roman" pitchFamily="18" charset="0"/>
              </a:rPr>
              <a:t>CAR: Content of Address Register. CDR: Content of Decrement Register in IBM704</a:t>
            </a:r>
            <a:r>
              <a:rPr lang="en-US" sz="1800" dirty="0">
                <a:latin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(= a b)	if a = b, returns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otherwise, returns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false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 applies to numbers.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 x y)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equal?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y)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(list a b c)	returns a list (a b c), 	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(list '(1 2 3) '(5 6))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((1 2 3) (5 6))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(append a b)	appends b to a	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(append '(1 2 3) '(5 6))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(1 2 3 5 6)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(member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if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an element of list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returns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otherwise, returns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false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e.g., (member 5  '(3 7 5 6))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(5 6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is considered true.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533400" y="803275"/>
            <a:ext cx="7848600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Terminology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Some basic scheme procedures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 your own procedures -- procedure definition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global environment and local names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with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Character and string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Symbols, pairs and lists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Modules and their interfaces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85800" y="803275"/>
            <a:ext cx="7391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66938" indent="-2166938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(if c a b)	if the value of c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t, returns a, otherwise, returns b.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e.g., (if (= x 0) (+ a1 a2) (- b1 b2)))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remainder a b):	returns the remainder of a/b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(quotient a b):	returns the quotient of a/b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(length L):	number of elements in list L, 	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(length '(2  '5  'a  23.9 "abs" '(2 3))) returns 6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y):	returns the value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(integer? 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or (number?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a): 	returns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is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 or number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(&gt;= a b) or (&lt;= a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null? L)	returns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L is an empty list: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'()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Efficiency issues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more efficient: (null? L)   or   (= (length L) 0)  ?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Basic Scheme Procedures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Examples of Nested Operations</a:t>
            </a:r>
          </a:p>
        </p:txBody>
      </p:sp>
      <p:sp>
        <p:nvSpPr>
          <p:cNvPr id="23555" name="Rectangle 10"/>
          <p:cNvSpPr>
            <a:spLocks noChangeArrowheads="1"/>
          </p:cNvSpPr>
          <p:nvPr/>
        </p:nvSpPr>
        <p:spPr bwMode="auto">
          <a:xfrm>
            <a:off x="685800" y="873125"/>
            <a:ext cx="7620000" cy="114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16438" algn="l"/>
              </a:tabLst>
            </a:pP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x = </a:t>
            </a:r>
            <a:r>
              <a:rPr lang="en-US" sz="2400" dirty="0" err="1" smtClean="0">
                <a:latin typeface="Arial" pitchFamily="34" charset="0"/>
                <a:cs typeface="Times New Roman" pitchFamily="18" charset="0"/>
              </a:rPr>
              <a:t>GetData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(...)	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PrintResult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	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16438" algn="l"/>
              </a:tabLst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x = </a:t>
            </a:r>
            <a:r>
              <a:rPr lang="en-US" sz="2400" dirty="0" err="1" smtClean="0">
                <a:latin typeface="Arial" pitchFamily="34" charset="0"/>
                <a:cs typeface="Times New Roman" pitchFamily="18" charset="0"/>
              </a:rPr>
              <a:t>ProccessData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(x)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   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ProcessData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16438" algn="l"/>
              </a:tabLst>
            </a:pPr>
            <a:r>
              <a:rPr lang="en-US" sz="2400" dirty="0" err="1" smtClean="0">
                <a:latin typeface="Arial" pitchFamily="34" charset="0"/>
                <a:cs typeface="Times New Roman" pitchFamily="18" charset="0"/>
              </a:rPr>
              <a:t>PrintResult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(x)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       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GetData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(...)))) 	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5581" y="4343399"/>
            <a:ext cx="8031163" cy="2200275"/>
            <a:chOff x="384" y="2736"/>
            <a:chExt cx="4800" cy="1386"/>
          </a:xfrm>
        </p:grpSpPr>
        <p:sp>
          <p:nvSpPr>
            <p:cNvPr id="23565" name="Line 7"/>
            <p:cNvSpPr>
              <a:spLocks noChangeShapeType="1"/>
            </p:cNvSpPr>
            <p:nvPr/>
          </p:nvSpPr>
          <p:spPr bwMode="auto">
            <a:xfrm>
              <a:off x="384" y="2736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Rectangle 11"/>
            <p:cNvSpPr>
              <a:spLocks noChangeArrowheads="1"/>
            </p:cNvSpPr>
            <p:nvPr/>
          </p:nvSpPr>
          <p:spPr bwMode="auto">
            <a:xfrm>
              <a:off x="720" y="2784"/>
              <a:ext cx="4464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Find the smallest number in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= '(3 1 8 9)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(define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'(3 1 8 9))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 smtClean="0">
                  <a:latin typeface="Arial" pitchFamily="34" charset="0"/>
                  <a:cs typeface="Times New Roman" pitchFamily="18" charset="0"/>
                </a:rPr>
                <a:t>(min  (min (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car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 (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</a:t>
              </a:r>
              <a:r>
                <a:rPr lang="en-US" sz="2400" dirty="0" err="1">
                  <a:solidFill>
                    <a:srgbClr val="0033CC"/>
                  </a:solidFill>
                  <a:latin typeface="Arial" pitchFamily="34" charset="0"/>
                  <a:cs typeface="Times New Roman" pitchFamily="18" charset="0"/>
                </a:rPr>
                <a:t>a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)) </a:t>
              </a:r>
              <a:r>
                <a:rPr lang="en-US" sz="2000" dirty="0" smtClean="0">
                  <a:latin typeface="Arial" pitchFamily="34" charset="0"/>
                  <a:cs typeface="Times New Roman" pitchFamily="18" charset="0"/>
                </a:rPr>
                <a:t>; assume (min x y) is defined</a:t>
              </a:r>
              <a:endParaRPr lang="en-US" sz="2000" dirty="0">
                <a:latin typeface="Arial" pitchFamily="34" charset="0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     </a:t>
              </a:r>
              <a:r>
                <a:rPr lang="en-US" sz="2400" dirty="0" smtClean="0">
                  <a:latin typeface="Arial" pitchFamily="34" charset="0"/>
                  <a:cs typeface="Times New Roman" pitchFamily="18" charset="0"/>
                </a:rPr>
                <a:t>   (min (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</a:t>
              </a:r>
              <a:r>
                <a:rPr lang="en-US" sz="2400" dirty="0" err="1">
                  <a:solidFill>
                    <a:srgbClr val="0033CC"/>
                  </a:solidFill>
                  <a:latin typeface="Arial" pitchFamily="34" charset="0"/>
                  <a:cs typeface="Times New Roman" pitchFamily="18" charset="0"/>
                </a:rPr>
                <a:t>ad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 (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</a:t>
              </a:r>
              <a:r>
                <a:rPr lang="en-US" sz="2400" dirty="0" err="1">
                  <a:solidFill>
                    <a:srgbClr val="0033CC"/>
                  </a:solidFill>
                  <a:latin typeface="Arial" pitchFamily="34" charset="0"/>
                  <a:cs typeface="Times New Roman" pitchFamily="18" charset="0"/>
                </a:rPr>
                <a:t>add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9600" y="2057400"/>
            <a:ext cx="7620000" cy="2182813"/>
            <a:chOff x="384" y="1296"/>
            <a:chExt cx="4800" cy="1375"/>
          </a:xfrm>
        </p:grpSpPr>
        <p:sp>
          <p:nvSpPr>
            <p:cNvPr id="23562" name="Line 5"/>
            <p:cNvSpPr>
              <a:spLocks noChangeShapeType="1"/>
            </p:cNvSpPr>
            <p:nvPr/>
          </p:nvSpPr>
          <p:spPr bwMode="auto">
            <a:xfrm>
              <a:off x="384" y="1296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384" y="1344"/>
              <a:ext cx="480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Find the third element in the given list '(3 1 </a:t>
              </a:r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8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9 2)</a:t>
              </a:r>
            </a:p>
            <a:p>
              <a:pPr>
                <a:spcBef>
                  <a:spcPct val="50000"/>
                </a:spcBef>
                <a:tabLst>
                  <a:tab pos="4516438" algn="l"/>
                </a:tabLst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	</a:t>
              </a:r>
            </a:p>
          </p:txBody>
        </p:sp>
        <p:sp>
          <p:nvSpPr>
            <p:cNvPr id="23564" name="Text Box 14"/>
            <p:cNvSpPr txBox="1">
              <a:spLocks noChangeArrowheads="1"/>
            </p:cNvSpPr>
            <p:nvPr/>
          </p:nvSpPr>
          <p:spPr bwMode="auto">
            <a:xfrm>
              <a:off x="466" y="1706"/>
              <a:ext cx="1354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x = '(3 1 </a:t>
              </a:r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8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9 2)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x =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(x)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x = </a:t>
              </a:r>
              <a:r>
                <a:rPr lang="en-US" sz="2400" dirty="0" err="1">
                  <a:latin typeface="Arial" pitchFamily="34" charset="0"/>
                  <a:cs typeface="Times New Roman" pitchFamily="18" charset="0"/>
                </a:rPr>
                <a:t>cdr</a:t>
              </a: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 (x)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x = car (x)</a:t>
              </a:r>
              <a:endParaRPr lang="en-US" sz="3200" dirty="0">
                <a:latin typeface="Times New Roman" pitchFamily="18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863975" y="2784475"/>
            <a:ext cx="4494213" cy="1219200"/>
            <a:chOff x="2434" y="1754"/>
            <a:chExt cx="2831" cy="768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2434" y="1754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Rectangle 15"/>
            <p:cNvSpPr>
              <a:spLocks noChangeArrowheads="1"/>
            </p:cNvSpPr>
            <p:nvPr/>
          </p:nvSpPr>
          <p:spPr bwMode="auto">
            <a:xfrm>
              <a:off x="2738" y="1754"/>
              <a:ext cx="252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pitchFamily="34" charset="0"/>
                  <a:cs typeface="Times New Roman" pitchFamily="18" charset="0"/>
                </a:rPr>
                <a:t>(car (cdr (cdr '(3 1 8 9 2))))	 </a:t>
              </a:r>
            </a:p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en-US" sz="2400" i="1">
                  <a:latin typeface="Arial" pitchFamily="34" charset="0"/>
                  <a:cs typeface="Times New Roman" pitchFamily="18" charset="0"/>
                </a:rPr>
                <a:t>(caddr '(3 1 8 9 2))</a:t>
              </a:r>
            </a:p>
          </p:txBody>
        </p:sp>
      </p:grpSp>
      <p:sp>
        <p:nvSpPr>
          <p:cNvPr id="23559" name="Line 21"/>
          <p:cNvSpPr>
            <a:spLocks noChangeShapeType="1"/>
          </p:cNvSpPr>
          <p:nvPr/>
        </p:nvSpPr>
        <p:spPr bwMode="auto">
          <a:xfrm>
            <a:off x="3863975" y="803275"/>
            <a:ext cx="0" cy="1219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381000" y="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Order of Evaluation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 Parallel Computing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609600" y="609600"/>
            <a:ext cx="748347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8788" indent="-458788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Definition (see text, page 187):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</a:rPr>
              <a:t>Eager evaluation</a:t>
            </a:r>
            <a:r>
              <a:rPr lang="en-US" sz="2000" dirty="0">
                <a:latin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</a:rPr>
              <a:t>Evaluate everything that can be evaluated.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Innermost first;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Evaluate all arguments of a </a:t>
            </a:r>
            <a:r>
              <a:rPr lang="en-US" sz="2000" dirty="0" smtClean="0">
                <a:latin typeface="Times New Roman" pitchFamily="18" charset="0"/>
              </a:rPr>
              <a:t>procedure first</a:t>
            </a:r>
            <a:r>
              <a:rPr lang="en-US" sz="2000" dirty="0">
                <a:latin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</a:rPr>
              <a:t>Lazy evaluation</a:t>
            </a:r>
            <a:r>
              <a:rPr lang="en-US" sz="2000" dirty="0">
                <a:latin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</a:rPr>
              <a:t>Evaluate only those that are needed.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Outermost first;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Evaluate arguments of a procedure only if their values are needed.</a:t>
            </a:r>
          </a:p>
          <a:p>
            <a:pPr marL="0" indent="0">
              <a:lnSpc>
                <a:spcPct val="110000"/>
              </a:lnSpc>
            </a:pPr>
            <a:r>
              <a:rPr lang="en-US" sz="2000" dirty="0" smtClean="0">
                <a:latin typeface="Times New Roman" pitchFamily="18" charset="0"/>
              </a:rPr>
              <a:t>Imperative programming requires of using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lazy evaluation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only</a:t>
            </a:r>
            <a:r>
              <a:rPr lang="en-US" sz="2000" dirty="0" smtClean="0">
                <a:latin typeface="Times New Roman" pitchFamily="18" charset="0"/>
              </a:rPr>
              <a:t>. Functional programs guarantee </a:t>
            </a:r>
            <a:r>
              <a:rPr lang="en-US" sz="2000" dirty="0">
                <a:latin typeface="Times New Roman" pitchFamily="18" charset="0"/>
              </a:rPr>
              <a:t>that the same result will be produced no matter what order is used</a:t>
            </a:r>
            <a:r>
              <a:rPr lang="en-US" sz="2000" dirty="0" smtClean="0">
                <a:latin typeface="Times New Roman" pitchFamily="18" charset="0"/>
              </a:rPr>
              <a:t>. It is more friendly for parallel computing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4701381" y="4056807"/>
            <a:ext cx="3276600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Example 2:	 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	(if a b c</a:t>
            </a:r>
            <a:r>
              <a:rPr lang="en-US" sz="2400" dirty="0" smtClean="0">
                <a:latin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</a:endParaRP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</a:rPr>
              <a:t>, b, c, </a:t>
            </a:r>
            <a:r>
              <a:rPr lang="en-US" sz="2400" dirty="0" smtClean="0">
                <a:latin typeface="Times New Roman" pitchFamily="18" charset="0"/>
              </a:rPr>
              <a:t>if</a:t>
            </a:r>
            <a:endParaRPr lang="en-US" sz="2400" dirty="0">
              <a:latin typeface="Times New Roman" pitchFamily="18" charset="0"/>
            </a:endParaRP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</a:rPr>
              <a:t>, if, b; or a, if, c</a:t>
            </a:r>
            <a:r>
              <a:rPr lang="en-US" sz="2400" dirty="0" smtClean="0">
                <a:latin typeface="Times New Roman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Which is better for parallel computing?</a:t>
            </a: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4015533"/>
            <a:ext cx="4191000" cy="2382838"/>
            <a:chOff x="384" y="2592"/>
            <a:chExt cx="2640" cy="1501"/>
          </a:xfrm>
        </p:grpSpPr>
        <p:sp>
          <p:nvSpPr>
            <p:cNvPr id="24582" name="Text Box 8"/>
            <p:cNvSpPr txBox="1">
              <a:spLocks noChangeArrowheads="1"/>
            </p:cNvSpPr>
            <p:nvPr/>
          </p:nvSpPr>
          <p:spPr bwMode="auto">
            <a:xfrm>
              <a:off x="384" y="2592"/>
              <a:ext cx="2640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8788" indent="-458788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latin typeface="Times New Roman" pitchFamily="18" charset="0"/>
                </a:rPr>
                <a:t>Example 1:	</a:t>
              </a:r>
            </a:p>
            <a:p>
              <a:r>
                <a:rPr lang="en-US" sz="2400" dirty="0">
                  <a:latin typeface="Times New Roman" pitchFamily="18" charset="0"/>
                </a:rPr>
                <a:t>(+ (+ 3 5) (*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(+ 4 6)  (- 5 3)</a:t>
              </a:r>
              <a:r>
                <a:rPr lang="en-US" sz="2400" dirty="0">
                  <a:latin typeface="Times New Roman" pitchFamily="18" charset="0"/>
                </a:rPr>
                <a:t>))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Times New Roman" pitchFamily="18" charset="0"/>
                </a:rPr>
                <a:t>(1)	(+ 4 6), (- 5 3), (+ 3 5), </a:t>
              </a:r>
            </a:p>
            <a:p>
              <a:r>
                <a:rPr lang="en-US" sz="2400" dirty="0">
                  <a:latin typeface="Times New Roman" pitchFamily="18" charset="0"/>
                </a:rPr>
                <a:t>	(* 10  2), </a:t>
              </a:r>
              <a:r>
                <a:rPr lang="en-US" sz="2400" dirty="0" smtClean="0">
                  <a:latin typeface="Times New Roman" pitchFamily="18" charset="0"/>
                </a:rPr>
                <a:t>(+ 8 </a:t>
              </a:r>
              <a:r>
                <a:rPr lang="en-US" sz="2400" dirty="0">
                  <a:latin typeface="Times New Roman" pitchFamily="18" charset="0"/>
                </a:rPr>
                <a:t>20)</a:t>
              </a:r>
            </a:p>
            <a:p>
              <a:r>
                <a:rPr lang="en-US" sz="2400" dirty="0">
                  <a:latin typeface="Times New Roman" pitchFamily="18" charset="0"/>
                </a:rPr>
                <a:t>(2) (+ 3 5), (+ 4 6), (- 5 3), </a:t>
              </a:r>
            </a:p>
            <a:p>
              <a:r>
                <a:rPr lang="en-US" sz="2400" dirty="0">
                  <a:latin typeface="Times New Roman" pitchFamily="18" charset="0"/>
                </a:rPr>
                <a:t>	 (* 10  2), </a:t>
              </a:r>
              <a:r>
                <a:rPr lang="en-US" sz="2400" dirty="0" smtClean="0">
                  <a:latin typeface="Times New Roman" pitchFamily="18" charset="0"/>
                </a:rPr>
                <a:t>(+ 8 20</a:t>
              </a:r>
              <a:r>
                <a:rPr lang="en-US" sz="24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4583" name="Line 9"/>
            <p:cNvSpPr>
              <a:spLocks noChangeShapeType="1"/>
            </p:cNvSpPr>
            <p:nvPr/>
          </p:nvSpPr>
          <p:spPr bwMode="auto">
            <a:xfrm>
              <a:off x="2865" y="2688"/>
              <a:ext cx="0" cy="13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7215981" y="4167933"/>
            <a:ext cx="1424782" cy="1081508"/>
          </a:xfrm>
          <a:prstGeom prst="wedgeRoundRectCallout">
            <a:avLst>
              <a:gd name="adj1" fmla="val -39411"/>
              <a:gd name="adj2" fmla="val 12479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Assuming computing a, b, and c takes one hour 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5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build="p" autoUpdateAnimBg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7391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 dirty="0">
                <a:latin typeface="Times" charset="0"/>
                <a:cs typeface="Times New Roman" pitchFamily="18" charset="0"/>
              </a:rPr>
              <a:t>(1) Define the </a:t>
            </a:r>
            <a:r>
              <a:rPr lang="en-US" sz="2400" i="1" dirty="0">
                <a:latin typeface="Times" charset="0"/>
                <a:cs typeface="Times New Roman" pitchFamily="18" charset="0"/>
              </a:rPr>
              <a:t>abs</a:t>
            </a:r>
            <a:r>
              <a:rPr lang="en-US" sz="2400" dirty="0">
                <a:latin typeface="Times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" charset="0"/>
                <a:cs typeface="Times New Roman" pitchFamily="18" charset="0"/>
              </a:rPr>
              <a:t>x</a:t>
            </a:r>
            <a:r>
              <a:rPr lang="en-US" sz="2400" dirty="0">
                <a:latin typeface="Times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" charset="0"/>
                <a:cs typeface="Times New Roman" pitchFamily="18" charset="0"/>
              </a:rPr>
              <a:t> </a:t>
            </a:r>
            <a:r>
              <a:rPr lang="en-US" sz="2400" dirty="0">
                <a:latin typeface="Times" charset="0"/>
                <a:cs typeface="Times New Roman" pitchFamily="18" charset="0"/>
              </a:rPr>
              <a:t>procedure.</a:t>
            </a:r>
          </a:p>
          <a:p>
            <a:pPr algn="just"/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Arial" pitchFamily="34" charset="0"/>
                <a:cs typeface="Times New Roman" pitchFamily="18" charset="0"/>
              </a:rPr>
              <a:t>define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absolute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lambda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(x)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	(if	(negative? x)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		(-  x)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		x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	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absolute -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5) 	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(absolute 8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	(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absolute 0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5			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8	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0</a:t>
            </a:r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Define a Procedure (abs)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029200" y="1752600"/>
            <a:ext cx="3505200" cy="25844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43000">
              <a:lnSpc>
                <a:spcPct val="8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(</a:t>
            </a:r>
            <a:r>
              <a:rPr lang="en-US" sz="2400" b="1" i="1" dirty="0">
                <a:latin typeface="Arial" pitchFamily="34" charset="0"/>
              </a:rPr>
              <a:t>define</a:t>
            </a:r>
            <a:r>
              <a:rPr lang="en-US" sz="2400" dirty="0">
                <a:latin typeface="Arial" pitchFamily="34" charset="0"/>
              </a:rPr>
              <a:t>	(</a:t>
            </a:r>
            <a:r>
              <a:rPr lang="en-US" sz="2400" dirty="0" smtClean="0">
                <a:latin typeface="Arial" pitchFamily="34" charset="0"/>
              </a:rPr>
              <a:t>absolute x</a:t>
            </a:r>
            <a:r>
              <a:rPr lang="en-US" sz="2400" dirty="0">
                <a:latin typeface="Arial" pitchFamily="34" charset="0"/>
              </a:rPr>
              <a:t>)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	(if	(negative? x)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		(-  x)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		x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	)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29581" y="2022475"/>
            <a:ext cx="2819400" cy="2314575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567781" y="4613275"/>
            <a:ext cx="2194719" cy="381000"/>
          </a:xfrm>
          <a:prstGeom prst="wedgeRoundRectCallout">
            <a:avLst>
              <a:gd name="adj1" fmla="val -48258"/>
              <a:gd name="adj2" fmla="val -14842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Unnamed procedure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84440" y="914400"/>
            <a:ext cx="2194719" cy="381000"/>
          </a:xfrm>
          <a:prstGeom prst="wedgeRoundRectCallout">
            <a:avLst>
              <a:gd name="adj1" fmla="val -47203"/>
              <a:gd name="adj2" fmla="val 17664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Shorthand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 autoUpdateAnimBg="0"/>
      <p:bldP spid="2" grpId="0" animBg="1"/>
      <p:bldP spid="2" grpId="1" animBg="1"/>
      <p:bldP spid="3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116"/>
          <p:cNvSpPr>
            <a:spLocks noChangeArrowheads="1"/>
          </p:cNvSpPr>
          <p:nvPr/>
        </p:nvSpPr>
        <p:spPr bwMode="auto">
          <a:xfrm>
            <a:off x="6096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Define a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Recursive Procedure in C++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Text Box 1130"/>
          <p:cNvSpPr txBox="1">
            <a:spLocks noChangeArrowheads="1"/>
          </p:cNvSpPr>
          <p:nvPr/>
        </p:nvSpPr>
        <p:spPr bwMode="auto">
          <a:xfrm>
            <a:off x="666750" y="1060450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</a:rPr>
              <a:t>factorial(n) = </a:t>
            </a:r>
          </a:p>
        </p:txBody>
      </p:sp>
      <p:grpSp>
        <p:nvGrpSpPr>
          <p:cNvPr id="26630" name="Group 1135"/>
          <p:cNvGrpSpPr>
            <a:grpSpLocks/>
          </p:cNvGrpSpPr>
          <p:nvPr/>
        </p:nvGrpSpPr>
        <p:grpSpPr bwMode="auto">
          <a:xfrm>
            <a:off x="2644775" y="890588"/>
            <a:ext cx="152400" cy="914400"/>
            <a:chOff x="1687" y="561"/>
            <a:chExt cx="96" cy="576"/>
          </a:xfrm>
        </p:grpSpPr>
        <p:sp>
          <p:nvSpPr>
            <p:cNvPr id="26633" name="Freeform 1131"/>
            <p:cNvSpPr>
              <a:spLocks/>
            </p:cNvSpPr>
            <p:nvPr/>
          </p:nvSpPr>
          <p:spPr bwMode="auto">
            <a:xfrm>
              <a:off x="1687" y="561"/>
              <a:ext cx="96" cy="288"/>
            </a:xfrm>
            <a:custGeom>
              <a:avLst/>
              <a:gdLst>
                <a:gd name="T0" fmla="*/ 96 w 96"/>
                <a:gd name="T1" fmla="*/ 0 h 288"/>
                <a:gd name="T2" fmla="*/ 48 w 96"/>
                <a:gd name="T3" fmla="*/ 48 h 288"/>
                <a:gd name="T4" fmla="*/ 48 w 96"/>
                <a:gd name="T5" fmla="*/ 240 h 288"/>
                <a:gd name="T6" fmla="*/ 0 w 9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288"/>
                <a:gd name="T14" fmla="*/ 96 w 9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288">
                  <a:moveTo>
                    <a:pt x="96" y="0"/>
                  </a:moveTo>
                  <a:lnTo>
                    <a:pt x="48" y="48"/>
                  </a:lnTo>
                  <a:lnTo>
                    <a:pt x="48" y="24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1132"/>
            <p:cNvSpPr>
              <a:spLocks/>
            </p:cNvSpPr>
            <p:nvPr/>
          </p:nvSpPr>
          <p:spPr bwMode="auto">
            <a:xfrm flipV="1">
              <a:off x="1687" y="849"/>
              <a:ext cx="96" cy="288"/>
            </a:xfrm>
            <a:custGeom>
              <a:avLst/>
              <a:gdLst>
                <a:gd name="T0" fmla="*/ 96 w 96"/>
                <a:gd name="T1" fmla="*/ 0 h 288"/>
                <a:gd name="T2" fmla="*/ 48 w 96"/>
                <a:gd name="T3" fmla="*/ 48 h 288"/>
                <a:gd name="T4" fmla="*/ 48 w 96"/>
                <a:gd name="T5" fmla="*/ 240 h 288"/>
                <a:gd name="T6" fmla="*/ 0 w 9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288"/>
                <a:gd name="T14" fmla="*/ 96 w 9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288">
                  <a:moveTo>
                    <a:pt x="96" y="0"/>
                  </a:moveTo>
                  <a:lnTo>
                    <a:pt x="48" y="48"/>
                  </a:lnTo>
                  <a:lnTo>
                    <a:pt x="48" y="24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1" name="Text Box 1133"/>
          <p:cNvSpPr txBox="1">
            <a:spLocks noChangeArrowheads="1"/>
          </p:cNvSpPr>
          <p:nvPr/>
        </p:nvSpPr>
        <p:spPr bwMode="auto">
          <a:xfrm>
            <a:off x="2830513" y="727075"/>
            <a:ext cx="384968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</a:rPr>
              <a:t>1			if n = 0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</a:rPr>
              <a:t>n * factorial(n - 1)	if n &gt;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" y="2251075"/>
            <a:ext cx="559209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56" y="2251075"/>
            <a:ext cx="3482182" cy="315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Arrow 1"/>
          <p:cNvSpPr/>
          <p:nvPr/>
        </p:nvSpPr>
        <p:spPr bwMode="auto">
          <a:xfrm>
            <a:off x="7673181" y="3317875"/>
            <a:ext cx="7620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7673181" y="4197350"/>
            <a:ext cx="7620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7693151" y="4689475"/>
            <a:ext cx="7620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7381" y="3470275"/>
            <a:ext cx="485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(define factorial (lambda (x)</a:t>
            </a:r>
          </a:p>
          <a:p>
            <a:r>
              <a:rPr lang="en-US" sz="1800" b="1" dirty="0"/>
              <a:t>  (if (= x 0)</a:t>
            </a:r>
          </a:p>
          <a:p>
            <a:r>
              <a:rPr lang="en-US" sz="1800" b="1" dirty="0"/>
              <a:t>      1</a:t>
            </a:r>
          </a:p>
          <a:p>
            <a:r>
              <a:rPr lang="en-US" sz="1800" b="1" dirty="0"/>
              <a:t>      (* x (factorial (- x 1)))</a:t>
            </a:r>
          </a:p>
          <a:p>
            <a:r>
              <a:rPr lang="en-US" sz="1800" b="1" dirty="0"/>
              <a:t>  )</a:t>
            </a:r>
          </a:p>
          <a:p>
            <a:r>
              <a:rPr lang="en-US" sz="1800" b="1" dirty="0"/>
              <a:t>))</a:t>
            </a:r>
          </a:p>
          <a:p>
            <a:r>
              <a:rPr lang="en-US" sz="1800" b="1" dirty="0"/>
              <a:t>(factorial 49)</a:t>
            </a:r>
          </a:p>
        </p:txBody>
      </p:sp>
      <p:sp>
        <p:nvSpPr>
          <p:cNvPr id="26627" name="Rectangle 1116"/>
          <p:cNvSpPr>
            <a:spLocks noChangeArrowheads="1"/>
          </p:cNvSpPr>
          <p:nvPr/>
        </p:nvSpPr>
        <p:spPr bwMode="auto">
          <a:xfrm>
            <a:off x="6096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Define a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 Scheme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Text Box 1130"/>
          <p:cNvSpPr txBox="1">
            <a:spLocks noChangeArrowheads="1"/>
          </p:cNvSpPr>
          <p:nvPr/>
        </p:nvSpPr>
        <p:spPr bwMode="auto">
          <a:xfrm>
            <a:off x="666750" y="949325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</a:rPr>
              <a:t>factorial(n) = </a:t>
            </a:r>
          </a:p>
        </p:txBody>
      </p:sp>
      <p:grpSp>
        <p:nvGrpSpPr>
          <p:cNvPr id="26630" name="Group 1135"/>
          <p:cNvGrpSpPr>
            <a:grpSpLocks/>
          </p:cNvGrpSpPr>
          <p:nvPr/>
        </p:nvGrpSpPr>
        <p:grpSpPr bwMode="auto">
          <a:xfrm>
            <a:off x="2644775" y="779463"/>
            <a:ext cx="152400" cy="914400"/>
            <a:chOff x="1687" y="561"/>
            <a:chExt cx="96" cy="576"/>
          </a:xfrm>
        </p:grpSpPr>
        <p:sp>
          <p:nvSpPr>
            <p:cNvPr id="26633" name="Freeform 1131"/>
            <p:cNvSpPr>
              <a:spLocks/>
            </p:cNvSpPr>
            <p:nvPr/>
          </p:nvSpPr>
          <p:spPr bwMode="auto">
            <a:xfrm>
              <a:off x="1687" y="561"/>
              <a:ext cx="96" cy="288"/>
            </a:xfrm>
            <a:custGeom>
              <a:avLst/>
              <a:gdLst>
                <a:gd name="T0" fmla="*/ 96 w 96"/>
                <a:gd name="T1" fmla="*/ 0 h 288"/>
                <a:gd name="T2" fmla="*/ 48 w 96"/>
                <a:gd name="T3" fmla="*/ 48 h 288"/>
                <a:gd name="T4" fmla="*/ 48 w 96"/>
                <a:gd name="T5" fmla="*/ 240 h 288"/>
                <a:gd name="T6" fmla="*/ 0 w 9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288"/>
                <a:gd name="T14" fmla="*/ 96 w 9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288">
                  <a:moveTo>
                    <a:pt x="96" y="0"/>
                  </a:moveTo>
                  <a:lnTo>
                    <a:pt x="48" y="48"/>
                  </a:lnTo>
                  <a:lnTo>
                    <a:pt x="48" y="24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1132"/>
            <p:cNvSpPr>
              <a:spLocks/>
            </p:cNvSpPr>
            <p:nvPr/>
          </p:nvSpPr>
          <p:spPr bwMode="auto">
            <a:xfrm flipV="1">
              <a:off x="1687" y="849"/>
              <a:ext cx="96" cy="288"/>
            </a:xfrm>
            <a:custGeom>
              <a:avLst/>
              <a:gdLst>
                <a:gd name="T0" fmla="*/ 96 w 96"/>
                <a:gd name="T1" fmla="*/ 0 h 288"/>
                <a:gd name="T2" fmla="*/ 48 w 96"/>
                <a:gd name="T3" fmla="*/ 48 h 288"/>
                <a:gd name="T4" fmla="*/ 48 w 96"/>
                <a:gd name="T5" fmla="*/ 240 h 288"/>
                <a:gd name="T6" fmla="*/ 0 w 9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288"/>
                <a:gd name="T14" fmla="*/ 96 w 9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288">
                  <a:moveTo>
                    <a:pt x="96" y="0"/>
                  </a:moveTo>
                  <a:lnTo>
                    <a:pt x="48" y="48"/>
                  </a:lnTo>
                  <a:lnTo>
                    <a:pt x="48" y="24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1" name="Text Box 1133"/>
          <p:cNvSpPr txBox="1">
            <a:spLocks noChangeArrowheads="1"/>
          </p:cNvSpPr>
          <p:nvPr/>
        </p:nvSpPr>
        <p:spPr bwMode="auto">
          <a:xfrm>
            <a:off x="2830513" y="615950"/>
            <a:ext cx="384968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</a:rPr>
              <a:t>1			if n = 0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</a:rPr>
              <a:t>n * factorial(n - 1)	if n &gt; 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" y="1911867"/>
            <a:ext cx="8507414" cy="457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8" y="959551"/>
            <a:ext cx="66579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8" y="2289"/>
            <a:ext cx="66389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5911931" y="2626426"/>
            <a:ext cx="2643983" cy="2209800"/>
          </a:xfrm>
          <a:prstGeom prst="wedgeRoundRectCallout">
            <a:avLst>
              <a:gd name="adj1" fmla="val -63690"/>
              <a:gd name="adj2" fmla="val 8324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No overflow in Scheme, because math number does not overflow!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A 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ist </a:t>
            </a:r>
            <a:r>
              <a:rPr lang="en-US" sz="1800" dirty="0" smtClean="0"/>
              <a:t>is used to represent a number.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306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3609E-7 -1.83064E-6 L 0.00404 -0.10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" y="-53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6096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Define a Procedure (multi-conditional)</a:t>
            </a: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371600" y="1066800"/>
            <a:ext cx="6705600" cy="32008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(define grades (lambda(n)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(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cond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	((&gt;= n 90) 'A) 	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	 ((&gt;= n 80) 'B)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	 ((&gt;= n 70) 'C)	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	 ((&gt;= n 60) 'D)	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	 (else 'E)		; or use 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(true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'E) 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))</a:t>
            </a:r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1348581" y="4267200"/>
            <a:ext cx="2133600" cy="2076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(grades 90) --&gt; A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(grades 81) --&gt; B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(grades 75) --&gt; C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(grades 62) --&gt; D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(grades 59) --&gt;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3675"/>
            <a:ext cx="8359775" cy="685800"/>
          </a:xfrm>
        </p:spPr>
        <p:txBody>
          <a:bodyPr/>
          <a:lstStyle/>
          <a:p>
            <a:r>
              <a:rPr lang="en-US" sz="2400" smtClean="0"/>
              <a:t>Case Study</a:t>
            </a:r>
            <a:br>
              <a:rPr lang="en-US" sz="2400" smtClean="0"/>
            </a:br>
            <a:r>
              <a:rPr lang="en-US" sz="2400" smtClean="0"/>
              <a:t>ABS (Anti-lock Braking System) and </a:t>
            </a:r>
            <a:br>
              <a:rPr lang="en-US" sz="2400" smtClean="0"/>
            </a:br>
            <a:r>
              <a:rPr lang="en-US" sz="2400" smtClean="0"/>
              <a:t>ASR (Acceleration Slip Regulation – Traction Control)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533400" y="1031875"/>
            <a:ext cx="7910513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Requirement: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	To obtain the maximum braking and traction effect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Algorithm: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Define (or measure) the wheel diameter;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Measure the wheel rotations per seconds </a:t>
            </a:r>
            <a:r>
              <a:rPr lang="en-US" sz="2800" dirty="0" err="1">
                <a:latin typeface="Times New Roman" pitchFamily="18" charset="0"/>
              </a:rPr>
              <a:t>rps</a:t>
            </a:r>
            <a:r>
              <a:rPr lang="en-US" sz="2800" dirty="0">
                <a:latin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Compute the wheel velocity </a:t>
            </a:r>
            <a:r>
              <a:rPr lang="en-US" sz="2800" dirty="0" err="1">
                <a:latin typeface="Times New Roman" pitchFamily="18" charset="0"/>
              </a:rPr>
              <a:t>wv</a:t>
            </a:r>
            <a:r>
              <a:rPr lang="en-US" sz="2800" dirty="0">
                <a:latin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Measure the body velocity </a:t>
            </a:r>
            <a:r>
              <a:rPr lang="en-US" sz="2800" dirty="0" err="1">
                <a:latin typeface="Times New Roman" pitchFamily="18" charset="0"/>
              </a:rPr>
              <a:t>bv</a:t>
            </a:r>
            <a:r>
              <a:rPr lang="en-US" sz="2800" dirty="0">
                <a:latin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Error detection and action: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	if (</a:t>
            </a:r>
            <a:r>
              <a:rPr lang="en-US" sz="2800" dirty="0" err="1">
                <a:latin typeface="Times New Roman" pitchFamily="18" charset="0"/>
              </a:rPr>
              <a:t>bv</a:t>
            </a:r>
            <a:r>
              <a:rPr lang="en-US" sz="2800" dirty="0">
                <a:latin typeface="Times New Roman" pitchFamily="18" charset="0"/>
              </a:rPr>
              <a:t> &gt; </a:t>
            </a:r>
            <a:r>
              <a:rPr lang="en-US" sz="2800" dirty="0" err="1">
                <a:latin typeface="Times New Roman" pitchFamily="18" charset="0"/>
              </a:rPr>
              <a:t>wv</a:t>
            </a:r>
            <a:r>
              <a:rPr lang="en-US" sz="2800" dirty="0">
                <a:latin typeface="Times New Roman" pitchFamily="18" charset="0"/>
              </a:rPr>
              <a:t>), reduce braking force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	else  if (</a:t>
            </a:r>
            <a:r>
              <a:rPr lang="en-US" sz="2800" dirty="0" err="1">
                <a:latin typeface="Times New Roman" pitchFamily="18" charset="0"/>
              </a:rPr>
              <a:t>bv</a:t>
            </a:r>
            <a:r>
              <a:rPr lang="en-US" sz="2800" dirty="0">
                <a:latin typeface="Times New Roman" pitchFamily="18" charset="0"/>
              </a:rPr>
              <a:t> &lt; </a:t>
            </a:r>
            <a:r>
              <a:rPr lang="en-US" sz="2800" dirty="0" err="1">
                <a:latin typeface="Times New Roman" pitchFamily="18" charset="0"/>
              </a:rPr>
              <a:t>wv</a:t>
            </a:r>
            <a:r>
              <a:rPr lang="en-US" sz="2800" dirty="0">
                <a:latin typeface="Times New Roman" pitchFamily="18" charset="0"/>
              </a:rPr>
              <a:t>), reduce acceleration force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		   else "no action"</a:t>
            </a:r>
          </a:p>
        </p:txBody>
      </p:sp>
      <p:sp>
        <p:nvSpPr>
          <p:cNvPr id="336898" name="AutoShape 2"/>
          <p:cNvSpPr>
            <a:spLocks noChangeArrowheads="1"/>
          </p:cNvSpPr>
          <p:nvPr/>
        </p:nvSpPr>
        <p:spPr bwMode="auto">
          <a:xfrm>
            <a:off x="7140575" y="4765675"/>
            <a:ext cx="1347788" cy="609600"/>
          </a:xfrm>
          <a:prstGeom prst="wedgeEllipseCallout">
            <a:avLst>
              <a:gd name="adj1" fmla="val -55653"/>
              <a:gd name="adj2" fmla="val 52606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latin typeface="Times New Roman" pitchFamily="18" charset="0"/>
              </a:rPr>
              <a:t>Traction control</a:t>
            </a:r>
          </a:p>
        </p:txBody>
      </p:sp>
      <p:sp>
        <p:nvSpPr>
          <p:cNvPr id="336899" name="AutoShape 3"/>
          <p:cNvSpPr>
            <a:spLocks noChangeArrowheads="1"/>
          </p:cNvSpPr>
          <p:nvPr/>
        </p:nvSpPr>
        <p:spPr bwMode="auto">
          <a:xfrm>
            <a:off x="5845175" y="4384675"/>
            <a:ext cx="838200" cy="457200"/>
          </a:xfrm>
          <a:prstGeom prst="wedgeEllipseCallout">
            <a:avLst>
              <a:gd name="adj1" fmla="val -81819"/>
              <a:gd name="adj2" fmla="val 70139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latin typeface="Times New Roman" pitchFamily="18" charset="0"/>
              </a:rPr>
              <a:t>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/>
      <p:bldP spid="3368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587374" y="1089739"/>
            <a:ext cx="7924007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dirty="0">
                <a:latin typeface="Arial" pitchFamily="34" charset="0"/>
              </a:rPr>
              <a:t>#include &lt;</a:t>
            </a:r>
            <a:r>
              <a:rPr lang="en-US" sz="2800" dirty="0" err="1">
                <a:latin typeface="Arial" pitchFamily="34" charset="0"/>
              </a:rPr>
              <a:t>iostream</a:t>
            </a:r>
            <a:r>
              <a:rPr lang="en-US" sz="2800" dirty="0">
                <a:latin typeface="Arial" pitchFamily="34" charset="0"/>
              </a:rPr>
              <a:t>&gt;  	</a:t>
            </a:r>
          </a:p>
          <a:p>
            <a:r>
              <a:rPr lang="en-US" sz="2800" dirty="0">
                <a:latin typeface="Arial" pitchFamily="34" charset="0"/>
              </a:rPr>
              <a:t>using namespace std;</a:t>
            </a:r>
          </a:p>
          <a:p>
            <a:r>
              <a:rPr lang="en-US" sz="2800" dirty="0">
                <a:latin typeface="Arial" pitchFamily="34" charset="0"/>
              </a:rPr>
              <a:t>const float </a:t>
            </a:r>
            <a:r>
              <a:rPr lang="en-US" sz="2800" dirty="0" err="1">
                <a:latin typeface="Arial" pitchFamily="34" charset="0"/>
              </a:rPr>
              <a:t>mile_inch</a:t>
            </a:r>
            <a:r>
              <a:rPr lang="en-US" sz="2800" dirty="0">
                <a:latin typeface="Arial" pitchFamily="34" charset="0"/>
              </a:rPr>
              <a:t> = 63360;</a:t>
            </a:r>
          </a:p>
          <a:p>
            <a:r>
              <a:rPr lang="en-US" sz="2800" dirty="0">
                <a:latin typeface="Arial" pitchFamily="34" charset="0"/>
              </a:rPr>
              <a:t>const float </a:t>
            </a:r>
            <a:r>
              <a:rPr lang="en-US" sz="2800" dirty="0" err="1" smtClean="0">
                <a:latin typeface="Arial" pitchFamily="34" charset="0"/>
              </a:rPr>
              <a:t>mypi</a:t>
            </a:r>
            <a:r>
              <a:rPr lang="en-US" sz="2800" dirty="0" smtClean="0">
                <a:latin typeface="Arial" pitchFamily="34" charset="0"/>
              </a:rPr>
              <a:t> </a:t>
            </a:r>
            <a:r>
              <a:rPr lang="en-US" sz="2800" dirty="0">
                <a:latin typeface="Arial" pitchFamily="34" charset="0"/>
              </a:rPr>
              <a:t>= 3.14159;	</a:t>
            </a:r>
          </a:p>
          <a:p>
            <a:r>
              <a:rPr lang="en-US" sz="2800" dirty="0">
                <a:latin typeface="Arial" pitchFamily="34" charset="0"/>
              </a:rPr>
              <a:t>float </a:t>
            </a:r>
            <a:r>
              <a:rPr lang="en-US" sz="2800" dirty="0" err="1">
                <a:latin typeface="Arial" pitchFamily="34" charset="0"/>
              </a:rPr>
              <a:t>wheel_diameter</a:t>
            </a:r>
            <a:r>
              <a:rPr lang="en-US" sz="2800" dirty="0">
                <a:latin typeface="Arial" pitchFamily="34" charset="0"/>
              </a:rPr>
              <a:t> = 15;	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// inches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</a:rPr>
              <a:t>float </a:t>
            </a:r>
            <a:r>
              <a:rPr lang="en-US" sz="2800" dirty="0" err="1">
                <a:solidFill>
                  <a:srgbClr val="0033CC"/>
                </a:solidFill>
                <a:latin typeface="Arial" pitchFamily="34" charset="0"/>
              </a:rPr>
              <a:t>wheel_sensor</a:t>
            </a:r>
            <a:r>
              <a:rPr lang="en-US" sz="2800" dirty="0">
                <a:latin typeface="Arial" pitchFamily="34" charset="0"/>
              </a:rPr>
              <a:t>() {</a:t>
            </a:r>
          </a:p>
          <a:p>
            <a:r>
              <a:rPr lang="en-US" sz="2800" dirty="0">
                <a:latin typeface="Arial" pitchFamily="34" charset="0"/>
              </a:rPr>
              <a:t>	float </a:t>
            </a:r>
            <a:r>
              <a:rPr lang="en-US" sz="2800" dirty="0" err="1">
                <a:latin typeface="Arial" pitchFamily="34" charset="0"/>
              </a:rPr>
              <a:t>rps</a:t>
            </a:r>
            <a:r>
              <a:rPr lang="en-US" sz="2800" dirty="0">
                <a:latin typeface="Arial" pitchFamily="34" charset="0"/>
              </a:rPr>
              <a:t>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800" dirty="0" err="1">
                <a:latin typeface="Arial" pitchFamily="34" charset="0"/>
              </a:rPr>
              <a:t>cout</a:t>
            </a:r>
            <a:r>
              <a:rPr lang="en-US" sz="2800" dirty="0">
                <a:latin typeface="Arial" pitchFamily="34" charset="0"/>
              </a:rPr>
              <a:t> &lt;&lt; "get rotations per second: " &lt;&lt; </a:t>
            </a:r>
            <a:r>
              <a:rPr lang="en-US" sz="2800" dirty="0" err="1">
                <a:latin typeface="Arial" pitchFamily="34" charset="0"/>
              </a:rPr>
              <a:t>endl</a:t>
            </a:r>
            <a:r>
              <a:rPr lang="en-US" sz="2800" dirty="0">
                <a:latin typeface="Arial" pitchFamily="34" charset="0"/>
              </a:rPr>
              <a:t>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800" dirty="0" err="1">
                <a:latin typeface="Arial" pitchFamily="34" charset="0"/>
              </a:rPr>
              <a:t>cin</a:t>
            </a:r>
            <a:r>
              <a:rPr lang="en-US" sz="2800" dirty="0">
                <a:latin typeface="Arial" pitchFamily="34" charset="0"/>
              </a:rPr>
              <a:t> &gt;&gt; </a:t>
            </a:r>
            <a:r>
              <a:rPr lang="en-US" sz="2800" dirty="0" err="1">
                <a:latin typeface="Arial" pitchFamily="34" charset="0"/>
              </a:rPr>
              <a:t>rps</a:t>
            </a:r>
            <a:r>
              <a:rPr lang="en-US" sz="2800" dirty="0">
                <a:latin typeface="Arial" pitchFamily="34" charset="0"/>
              </a:rPr>
              <a:t>;	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// or from a sensor</a:t>
            </a:r>
          </a:p>
          <a:p>
            <a:r>
              <a:rPr lang="en-US" sz="2800" dirty="0">
                <a:latin typeface="Arial" pitchFamily="34" charset="0"/>
              </a:rPr>
              <a:t>	return </a:t>
            </a:r>
            <a:r>
              <a:rPr lang="en-US" sz="2800" dirty="0" err="1">
                <a:latin typeface="Arial" pitchFamily="34" charset="0"/>
              </a:rPr>
              <a:t>rps</a:t>
            </a:r>
            <a:r>
              <a:rPr lang="en-US" sz="2800" dirty="0">
                <a:latin typeface="Arial" pitchFamily="34" charset="0"/>
              </a:rPr>
              <a:t>;</a:t>
            </a:r>
          </a:p>
          <a:p>
            <a:r>
              <a:rPr lang="en-US" sz="2800" dirty="0" smtClean="0">
                <a:latin typeface="Arial" pitchFamily="34" charset="0"/>
              </a:rPr>
              <a:t>}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635000" y="117475"/>
            <a:ext cx="73771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80"/>
                </a:solidFill>
                <a:latin typeface="Arial" pitchFamily="34" charset="0"/>
              </a:rPr>
              <a:t>Implementing an ABS/ASR in C</a:t>
            </a:r>
            <a:r>
              <a:rPr lang="en-US" sz="2800" b="1" dirty="0" smtClean="0">
                <a:solidFill>
                  <a:srgbClr val="000080"/>
                </a:solidFill>
                <a:latin typeface="Arial" pitchFamily="34" charset="0"/>
              </a:rPr>
              <a:t>++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80"/>
                </a:solidFill>
                <a:latin typeface="Arial" pitchFamily="34" charset="0"/>
              </a:rPr>
              <a:t>i</a:t>
            </a:r>
            <a:r>
              <a:rPr lang="en-US" sz="2800" b="1" dirty="0" smtClean="0">
                <a:solidFill>
                  <a:srgbClr val="000080"/>
                </a:solidFill>
                <a:latin typeface="Arial" pitchFamily="34" charset="0"/>
              </a:rPr>
              <a:t>n a functional style</a:t>
            </a:r>
            <a:endParaRPr lang="en-US" sz="2800" b="1" dirty="0">
              <a:solidFill>
                <a:srgbClr val="0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44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Idea: liberate programming from von Neumann-style imperative languages.</a:t>
            </a:r>
          </a:p>
          <a:p>
            <a:pPr algn="just">
              <a:lnSpc>
                <a:spcPct val="14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Problems of imperative paradigm:</a:t>
            </a:r>
          </a:p>
          <a:p>
            <a:pPr algn="just">
              <a:lnSpc>
                <a:spcPct val="14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Imperative paradigm is efficient to implement but, restricts programmer by forcing attention to details: programming is about storing and modifying states.</a:t>
            </a:r>
          </a:p>
          <a:p>
            <a:pPr algn="just">
              <a:lnSpc>
                <a:spcPct val="14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Often need an understanding of implementation details to understand what a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General problems — complex semantics: referential use of variables and side-effects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Sequential processing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1524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Functional versus Imperative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65150" y="803275"/>
            <a:ext cx="7946231" cy="566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float </a:t>
            </a:r>
            <a:r>
              <a:rPr lang="en-US" sz="2400" dirty="0" err="1">
                <a:solidFill>
                  <a:srgbClr val="0033CC"/>
                </a:solidFill>
                <a:latin typeface="Arial" pitchFamily="34" charset="0"/>
              </a:rPr>
              <a:t>wheel_velocity</a:t>
            </a:r>
            <a:r>
              <a:rPr lang="en-US" sz="2400" dirty="0">
                <a:latin typeface="Arial" pitchFamily="34" charset="0"/>
              </a:rPr>
              <a:t>(float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float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dirty="0" smtClean="0">
                <a:latin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* </a:t>
            </a:r>
            <a:r>
              <a:rPr lang="en-US" sz="2400" dirty="0" err="1">
                <a:latin typeface="Arial" pitchFamily="34" charset="0"/>
              </a:rPr>
              <a:t>wheel_diameter</a:t>
            </a:r>
            <a:r>
              <a:rPr lang="en-US" sz="2400" dirty="0">
                <a:latin typeface="Arial" pitchFamily="34" charset="0"/>
              </a:rPr>
              <a:t> *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 * 3600)/</a:t>
            </a:r>
            <a:r>
              <a:rPr lang="en-US" sz="2400" dirty="0" err="1">
                <a:latin typeface="Arial" pitchFamily="34" charset="0"/>
              </a:rPr>
              <a:t>mile_inch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return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;	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// miles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  <a:p>
            <a:pPr>
              <a:lnSpc>
                <a:spcPct val="210000"/>
              </a:lnSpc>
            </a:pPr>
            <a:r>
              <a:rPr lang="en-US" sz="2400" dirty="0">
                <a:latin typeface="Arial" pitchFamily="34" charset="0"/>
              </a:rPr>
              <a:t>float </a:t>
            </a:r>
            <a:r>
              <a:rPr lang="en-US" sz="2400" dirty="0" err="1">
                <a:solidFill>
                  <a:srgbClr val="0033CC"/>
                </a:solidFill>
                <a:latin typeface="Arial" pitchFamily="34" charset="0"/>
              </a:rPr>
              <a:t>body_velocity</a:t>
            </a:r>
            <a:r>
              <a:rPr lang="en-US" sz="2400" dirty="0">
                <a:latin typeface="Arial" pitchFamily="34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float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cout</a:t>
            </a:r>
            <a:r>
              <a:rPr lang="en-US" sz="2400" dirty="0">
                <a:latin typeface="Arial" pitchFamily="34" charset="0"/>
              </a:rPr>
              <a:t> &lt;&lt; "get miles per hour: " &lt;&lt; </a:t>
            </a:r>
            <a:r>
              <a:rPr lang="en-US" sz="2400" dirty="0" err="1">
                <a:latin typeface="Arial" pitchFamily="34" charset="0"/>
              </a:rPr>
              <a:t>endl</a:t>
            </a:r>
            <a:r>
              <a:rPr lang="en-US" sz="2400" dirty="0">
                <a:latin typeface="Arial" pitchFamily="34" charset="0"/>
              </a:rPr>
              <a:t>;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// or sensor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cin</a:t>
            </a:r>
            <a:r>
              <a:rPr lang="en-US" sz="2400" dirty="0">
                <a:latin typeface="Arial" pitchFamily="34" charset="0"/>
              </a:rPr>
              <a:t> &gt;&gt;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;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return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635000" y="41275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rgbClr val="000080"/>
                </a:solidFill>
                <a:latin typeface="Arial" pitchFamily="34" charset="0"/>
              </a:rPr>
              <a:t>Implementing an ABS/ASR in C++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63575" y="803275"/>
            <a:ext cx="7794625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void </a:t>
            </a:r>
            <a:r>
              <a:rPr lang="en-US" sz="2400" dirty="0" err="1">
                <a:latin typeface="Arial" pitchFamily="34" charset="0"/>
              </a:rPr>
              <a:t>error_detection</a:t>
            </a:r>
            <a:r>
              <a:rPr lang="en-US" sz="2400" dirty="0">
                <a:latin typeface="Arial" pitchFamily="34" charset="0"/>
              </a:rPr>
              <a:t>(float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, float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if 	(abs(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) &lt; 0.01)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	</a:t>
            </a:r>
            <a:r>
              <a:rPr lang="en-US" sz="2400" dirty="0" err="1">
                <a:latin typeface="Arial" pitchFamily="34" charset="0"/>
              </a:rPr>
              <a:t>cout</a:t>
            </a:r>
            <a:r>
              <a:rPr lang="en-US" sz="2400" dirty="0">
                <a:latin typeface="Arial" pitchFamily="34" charset="0"/>
              </a:rPr>
              <a:t> &lt;&lt; "no action" &lt;&lt; </a:t>
            </a:r>
            <a:r>
              <a:rPr lang="en-US" sz="2400" dirty="0" err="1">
                <a:latin typeface="Arial" pitchFamily="34" charset="0"/>
              </a:rPr>
              <a:t>endl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else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if	(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&gt;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)	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// send the signal to actuators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	</a:t>
            </a:r>
            <a:r>
              <a:rPr lang="en-US" sz="2400" dirty="0" err="1">
                <a:latin typeface="Arial" pitchFamily="34" charset="0"/>
              </a:rPr>
              <a:t>cout</a:t>
            </a:r>
            <a:r>
              <a:rPr lang="en-US" sz="2400" dirty="0">
                <a:latin typeface="Arial" pitchFamily="34" charset="0"/>
              </a:rPr>
              <a:t> &lt;&lt; "reduce brake force!" &lt;&lt; </a:t>
            </a:r>
            <a:r>
              <a:rPr lang="en-US" sz="2400" dirty="0" err="1">
                <a:latin typeface="Arial" pitchFamily="34" charset="0"/>
              </a:rPr>
              <a:t>endl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else		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	</a:t>
            </a:r>
            <a:r>
              <a:rPr lang="en-US" sz="2400" dirty="0" err="1">
                <a:latin typeface="Arial" pitchFamily="34" charset="0"/>
              </a:rPr>
              <a:t>cout</a:t>
            </a:r>
            <a:r>
              <a:rPr lang="en-US" sz="2400" dirty="0">
                <a:latin typeface="Arial" pitchFamily="34" charset="0"/>
              </a:rPr>
              <a:t> &lt;&lt; "reduce acceleration force!" &lt;&lt; </a:t>
            </a:r>
            <a:r>
              <a:rPr lang="en-US" sz="2400" dirty="0" err="1">
                <a:latin typeface="Arial" pitchFamily="34" charset="0"/>
              </a:rPr>
              <a:t>endl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void </a:t>
            </a:r>
            <a:r>
              <a:rPr lang="en-US" sz="2400" dirty="0" err="1">
                <a:latin typeface="Arial" pitchFamily="34" charset="0"/>
              </a:rPr>
              <a:t>start_engine</a:t>
            </a:r>
            <a:r>
              <a:rPr lang="en-US" sz="2400" dirty="0">
                <a:latin typeface="Arial" pitchFamily="34" charset="0"/>
              </a:rPr>
              <a:t> ()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float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</a:rPr>
              <a:t>wheel_sensor</a:t>
            </a:r>
            <a:r>
              <a:rPr lang="en-US" sz="2400" dirty="0">
                <a:latin typeface="Arial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</a:rPr>
              <a:t>wheel_velocity</a:t>
            </a:r>
            <a:r>
              <a:rPr lang="en-US" sz="2400" dirty="0">
                <a:latin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</a:rPr>
              <a:t>body_velocity</a:t>
            </a:r>
            <a:r>
              <a:rPr lang="en-US" sz="2400" dirty="0">
                <a:latin typeface="Arial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error_detection</a:t>
            </a:r>
            <a:r>
              <a:rPr lang="en-US" sz="2400" dirty="0">
                <a:latin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void main()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start_engine</a:t>
            </a:r>
            <a:r>
              <a:rPr lang="en-US" sz="2400" dirty="0">
                <a:latin typeface="Arial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635000" y="762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rgbClr val="000080"/>
                </a:solidFill>
                <a:latin typeface="Arial" pitchFamily="34" charset="0"/>
              </a:rPr>
              <a:t>Implementing an ABS/ASR in C++ (contd.)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234781" y="4114800"/>
            <a:ext cx="0" cy="110807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310981" y="430847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Sequentially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-23019" y="3946996"/>
            <a:ext cx="1066800" cy="722957"/>
          </a:xfrm>
          <a:prstGeom prst="wedgeRoundRectCallout">
            <a:avLst>
              <a:gd name="adj1" fmla="val 62888"/>
              <a:gd name="adj2" fmla="val -4486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Use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5000" y="76200"/>
            <a:ext cx="7377113" cy="533400"/>
          </a:xfrm>
        </p:spPr>
        <p:txBody>
          <a:bodyPr/>
          <a:lstStyle/>
          <a:p>
            <a:r>
              <a:rPr lang="en-US" dirty="0" smtClean="0"/>
              <a:t>Implementing an ABS/ASR in </a:t>
            </a:r>
            <a:r>
              <a:rPr lang="en-US" dirty="0" smtClean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32771" name="Text Box 1028"/>
          <p:cNvSpPr txBox="1">
            <a:spLocks noChangeArrowheads="1"/>
          </p:cNvSpPr>
          <p:nvPr/>
        </p:nvSpPr>
        <p:spPr bwMode="auto">
          <a:xfrm>
            <a:off x="663575" y="574675"/>
            <a:ext cx="7446269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mile-inch 63360)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3.14159265)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wheel-diameter 15)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; inches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wheel-sensor</a:t>
            </a:r>
            <a:r>
              <a:rPr lang="en-US" sz="2400" dirty="0">
                <a:latin typeface="Arial" pitchFamily="34" charset="0"/>
              </a:rPr>
              <a:t> (lambda ()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(begin	(display "get rotations per second: ")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		(read)) )) 	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wheel-velocity</a:t>
            </a:r>
            <a:r>
              <a:rPr lang="en-US" sz="2400" dirty="0">
                <a:latin typeface="Arial" pitchFamily="34" charset="0"/>
              </a:rPr>
              <a:t> (lambda (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)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; miles per hour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(/	(* 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 </a:t>
            </a:r>
            <a:r>
              <a:rPr lang="en-US" sz="2400" dirty="0">
                <a:latin typeface="Arial" pitchFamily="34" charset="0"/>
              </a:rPr>
              <a:t>wheel-diameter 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  3600)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	mile-inch)  ))	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body-velocity</a:t>
            </a:r>
            <a:r>
              <a:rPr lang="en-US" sz="2400" dirty="0">
                <a:latin typeface="Arial" pitchFamily="34" charset="0"/>
              </a:rPr>
              <a:t> (lambda ()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 (begin	(display "get miles per hour: ")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			(read)) ))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533400" y="803275"/>
            <a:ext cx="7220246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ea typeface="Batang" pitchFamily="18" charset="-127"/>
              </a:rPr>
              <a:t>error-detection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(lambda(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wv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bv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(if 	(&lt;  (abs (-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bv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wv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)) 0.01)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	(write "no action")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	(if	(&gt; 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bv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wv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		(write "reduce brake force!")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		(write "reduce acceleration force!")))   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ea typeface="Batang" pitchFamily="18" charset="-127"/>
              </a:rPr>
              <a:t>start-engine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(lambda ()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600CC"/>
                </a:solidFill>
                <a:latin typeface="Arial" pitchFamily="34" charset="0"/>
                <a:ea typeface="Batang" pitchFamily="18" charset="-127"/>
              </a:rPr>
              <a:t>	(error-detection	(wheel-velocity (wheel-sensor))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600CC"/>
                </a:solidFill>
                <a:latin typeface="Arial" pitchFamily="34" charset="0"/>
                <a:ea typeface="Batang" pitchFamily="18" charset="-127"/>
              </a:rPr>
              <a:t>						(body-velocity) )))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ea typeface="Batang" pitchFamily="18" charset="-127"/>
              </a:rPr>
              <a:t>main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(lambda ()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(start-engine)))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(main)	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ea typeface="Batang" pitchFamily="18" charset="-127"/>
              </a:rPr>
              <a:t>; call the procedure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>
          <a:xfrm>
            <a:off x="282575" y="117475"/>
            <a:ext cx="8075613" cy="533400"/>
          </a:xfrm>
          <a:noFill/>
        </p:spPr>
        <p:txBody>
          <a:bodyPr/>
          <a:lstStyle/>
          <a:p>
            <a:pPr marL="0" indent="0"/>
            <a:r>
              <a:rPr lang="en-US" smtClean="0"/>
              <a:t>Implementing an ABS/ASR in Scheme (contd.)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911181" y="4822352"/>
            <a:ext cx="1371600" cy="552923"/>
          </a:xfrm>
          <a:prstGeom prst="wedgeRoundRectCallout">
            <a:avLst>
              <a:gd name="adj1" fmla="val -124156"/>
              <a:gd name="adj2" fmla="val -98145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No sequential statements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9511" y="4308475"/>
            <a:ext cx="1066800" cy="513877"/>
          </a:xfrm>
          <a:prstGeom prst="wedgeRoundRectCallout">
            <a:avLst>
              <a:gd name="adj1" fmla="val 62888"/>
              <a:gd name="adj2" fmla="val -4486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Use no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635000" y="41275"/>
            <a:ext cx="736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/ Output and Loop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09600" y="498475"/>
            <a:ext cx="7391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form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(read)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will wait for keyboard input and return the input value.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Compute the average of a set of input numbers.</a:t>
            </a:r>
          </a:p>
          <a:p>
            <a:pPr algn="just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unknown;</a:t>
            </a:r>
          </a:p>
          <a:p>
            <a:pPr algn="just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ends 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non-number is entered;</a:t>
            </a:r>
          </a:p>
          <a:p>
            <a:pPr algn="just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average before exiting.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e.g., 3,  2.7, 56, 32, 11.5, 0.6,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663575" y="3089275"/>
            <a:ext cx="47244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>
                <a:latin typeface="Arial" pitchFamily="34" charset="0"/>
                <a:cs typeface="Times New Roman" pitchFamily="18" charset="0"/>
              </a:rPr>
              <a:t>float sum = 0, n = 0, x = 0;</a:t>
            </a:r>
          </a:p>
          <a:p>
            <a:pPr algn="just"/>
            <a:r>
              <a:rPr lang="en-US" sz="2400">
                <a:latin typeface="Arial" pitchFamily="34" charset="0"/>
                <a:cs typeface="Times New Roman" pitchFamily="18" charset="0"/>
              </a:rPr>
              <a:t>cin &gt;&gt; x; </a:t>
            </a:r>
          </a:p>
          <a:p>
            <a:pPr algn="just"/>
            <a:r>
              <a:rPr lang="en-US" sz="2400">
                <a:latin typeface="Arial" pitchFamily="34" charset="0"/>
                <a:cs typeface="Times New Roman" pitchFamily="18" charset="0"/>
              </a:rPr>
              <a:t>while (</a:t>
            </a:r>
            <a:r>
              <a:rPr lang="en-US" sz="2400">
                <a:solidFill>
                  <a:srgbClr val="6600CC"/>
                </a:solidFill>
                <a:latin typeface="Arial" pitchFamily="34" charset="0"/>
                <a:cs typeface="Times New Roman" pitchFamily="18" charset="0"/>
              </a:rPr>
              <a:t>x is a number</a:t>
            </a:r>
            <a:r>
              <a:rPr lang="en-US" sz="2400">
                <a:latin typeface="Arial" pitchFamily="34" charset="0"/>
                <a:cs typeface="Times New Roman" pitchFamily="18" charset="0"/>
              </a:rPr>
              <a:t>) {</a:t>
            </a:r>
          </a:p>
          <a:p>
            <a:pPr algn="just"/>
            <a:r>
              <a:rPr lang="en-US" sz="2400">
                <a:latin typeface="Arial" pitchFamily="34" charset="0"/>
                <a:cs typeface="Times New Roman" pitchFamily="18" charset="0"/>
              </a:rPr>
              <a:t>	sum = sum + x;</a:t>
            </a:r>
          </a:p>
          <a:p>
            <a:pPr algn="just"/>
            <a:r>
              <a:rPr lang="en-US" sz="2400">
                <a:latin typeface="Arial" pitchFamily="34" charset="0"/>
                <a:cs typeface="Times New Roman" pitchFamily="18" charset="0"/>
              </a:rPr>
              <a:t>	n++;</a:t>
            </a:r>
          </a:p>
          <a:p>
            <a:pPr algn="just"/>
            <a:r>
              <a:rPr lang="en-US" sz="2400">
                <a:latin typeface="Arial" pitchFamily="34" charset="0"/>
                <a:cs typeface="Times New Roman" pitchFamily="18" charset="0"/>
              </a:rPr>
              <a:t>	cin &gt;&gt; x;</a:t>
            </a:r>
          </a:p>
          <a:p>
            <a:pPr algn="just"/>
            <a:r>
              <a:rPr lang="en-US" sz="2400">
                <a:latin typeface="Arial" pitchFamily="34" charset="0"/>
                <a:cs typeface="Times New Roman" pitchFamily="18" charset="0"/>
              </a:rPr>
              <a:t>}</a:t>
            </a:r>
          </a:p>
          <a:p>
            <a:pPr algn="just"/>
            <a:r>
              <a:rPr lang="en-US" sz="2400">
                <a:latin typeface="Arial" pitchFamily="34" charset="0"/>
                <a:cs typeface="Times New Roman" pitchFamily="18" charset="0"/>
              </a:rPr>
              <a:t>if (n&gt;0) </a:t>
            </a:r>
          </a:p>
          <a:p>
            <a:pPr algn="just"/>
            <a:r>
              <a:rPr lang="en-US" sz="2400">
                <a:latin typeface="Arial" pitchFamily="34" charset="0"/>
                <a:cs typeface="Times New Roman" pitchFamily="18" charset="0"/>
              </a:rPr>
              <a:t>	cout &lt;&lt; sum/n;</a:t>
            </a:r>
          </a:p>
        </p:txBody>
      </p:sp>
      <p:sp>
        <p:nvSpPr>
          <p:cNvPr id="335875" name="AutoShape 3"/>
          <p:cNvSpPr>
            <a:spLocks noChangeArrowheads="1"/>
          </p:cNvSpPr>
          <p:nvPr/>
        </p:nvSpPr>
        <p:spPr bwMode="auto">
          <a:xfrm>
            <a:off x="4624388" y="3165475"/>
            <a:ext cx="3733800" cy="762000"/>
          </a:xfrm>
          <a:prstGeom prst="cloudCallout">
            <a:avLst>
              <a:gd name="adj1" fmla="val -68579"/>
              <a:gd name="adj2" fmla="val 77500"/>
            </a:avLst>
          </a:prstGeom>
          <a:solidFill>
            <a:srgbClr val="FDFF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>
                <a:latin typeface="Times New Roman" pitchFamily="18" charset="0"/>
              </a:rPr>
              <a:t>How can we implement the </a:t>
            </a:r>
            <a:r>
              <a:rPr lang="en-US" sz="1800" dirty="0" smtClean="0">
                <a:latin typeface="Times New Roman" pitchFamily="18" charset="0"/>
              </a:rPr>
              <a:t>loop in Scheme?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335876" name="AutoShape 4"/>
          <p:cNvSpPr>
            <a:spLocks noChangeArrowheads="1"/>
          </p:cNvSpPr>
          <p:nvPr/>
        </p:nvSpPr>
        <p:spPr bwMode="auto">
          <a:xfrm>
            <a:off x="4625975" y="4156075"/>
            <a:ext cx="3581400" cy="1524000"/>
          </a:xfrm>
          <a:prstGeom prst="cloudCallout">
            <a:avLst>
              <a:gd name="adj1" fmla="val -81384"/>
              <a:gd name="adj2" fmla="val -21667"/>
            </a:avLst>
          </a:prstGeom>
          <a:solidFill>
            <a:srgbClr val="FDFF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>
                <a:latin typeface="Times New Roman" pitchFamily="18" charset="0"/>
              </a:rPr>
              <a:t>How can we implement the accumulative </a:t>
            </a:r>
            <a:r>
              <a:rPr lang="en-US" sz="1800" dirty="0" smtClean="0">
                <a:latin typeface="Times New Roman" pitchFamily="18" charset="0"/>
              </a:rPr>
              <a:t>additions in Scheme?</a:t>
            </a:r>
            <a:endParaRPr lang="en-US" sz="1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/>
      <p:bldP spid="335875" grpId="0" animBg="1"/>
      <p:bldP spid="33587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35000" y="158750"/>
            <a:ext cx="4066381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7600" algn="l"/>
              </a:tabLst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 and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Output:	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7902575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(define average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()	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no parameter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(accumulator 0 0 (read))))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(read) reads anything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accumulator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recursive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(sum n next)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(if (not (number? next))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use of a sentinel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(compute-average sum n)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(accumulator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(+ next sum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(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+ 1 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(read)))))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compute-average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(sum n)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(if (&gt; n 0) (/ sum n) </a:t>
            </a:r>
            <a:endParaRPr lang="en-US" sz="2400" dirty="0" smtClean="0">
              <a:latin typeface="Arial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				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"no number")))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587375" y="5299075"/>
            <a:ext cx="4756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</a:rPr>
              <a:t>(average) &lt;enter&gt;</a:t>
            </a:r>
          </a:p>
          <a:p>
            <a:r>
              <a:rPr lang="en-US" sz="2400" dirty="0">
                <a:latin typeface="Arial" pitchFamily="34" charset="0"/>
              </a:rPr>
              <a:t>78, 92, 70, end			</a:t>
            </a:r>
          </a:p>
          <a:p>
            <a:r>
              <a:rPr lang="en-US" sz="2400" dirty="0">
                <a:latin typeface="Arial" pitchFamily="34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</a:rPr>
              <a:t> 80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58581" y="4232275"/>
            <a:ext cx="2667000" cy="2057400"/>
            <a:chOff x="3298" y="2666"/>
            <a:chExt cx="1680" cy="1296"/>
          </a:xfrm>
        </p:grpSpPr>
        <p:sp>
          <p:nvSpPr>
            <p:cNvPr id="35846" name="AutoShape 6"/>
            <p:cNvSpPr>
              <a:spLocks noChangeArrowheads="1"/>
            </p:cNvSpPr>
            <p:nvPr/>
          </p:nvSpPr>
          <p:spPr bwMode="auto">
            <a:xfrm>
              <a:off x="3298" y="2666"/>
              <a:ext cx="1680" cy="1296"/>
            </a:xfrm>
            <a:prstGeom prst="wedgeRoundRectCallout">
              <a:avLst>
                <a:gd name="adj1" fmla="val -13750"/>
                <a:gd name="adj2" fmla="val -66514"/>
                <a:gd name="adj3" fmla="val 16667"/>
              </a:avLst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800">
                  <a:latin typeface="Times New Roman" pitchFamily="18" charset="0"/>
                </a:rPr>
                <a:t>Use parameters as variables!</a:t>
              </a:r>
            </a:p>
            <a:p>
              <a:pPr algn="ctr"/>
              <a:r>
                <a:rPr lang="en-US" sz="1800">
                  <a:latin typeface="Times New Roman" pitchFamily="18" charset="0"/>
                </a:rPr>
                <a:t>Every time you pass a different value to the parameter, it has the same effect that you modify a variable!</a:t>
              </a:r>
            </a:p>
          </p:txBody>
        </p:sp>
        <p:sp>
          <p:nvSpPr>
            <p:cNvPr id="35847" name="AutoShape 5"/>
            <p:cNvSpPr>
              <a:spLocks noChangeArrowheads="1"/>
            </p:cNvSpPr>
            <p:nvPr/>
          </p:nvSpPr>
          <p:spPr bwMode="auto">
            <a:xfrm>
              <a:off x="3298" y="2666"/>
              <a:ext cx="1680" cy="1296"/>
            </a:xfrm>
            <a:prstGeom prst="wedgeRoundRectCallout">
              <a:avLst>
                <a:gd name="adj1" fmla="val -64106"/>
                <a:gd name="adj2" fmla="val -67440"/>
                <a:gd name="adj3" fmla="val 16667"/>
              </a:avLst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800" dirty="0">
                  <a:latin typeface="Times New Roman" pitchFamily="18" charset="0"/>
                </a:rPr>
                <a:t>Use parameters as </a:t>
              </a:r>
              <a:r>
                <a:rPr lang="en-US" sz="1800" dirty="0" smtClean="0">
                  <a:latin typeface="Times New Roman" pitchFamily="18" charset="0"/>
                </a:rPr>
                <a:t>“variables”:</a:t>
              </a:r>
              <a:endParaRPr lang="en-US" sz="1800" dirty="0">
                <a:latin typeface="Times New Roman" pitchFamily="18" charset="0"/>
              </a:endParaRPr>
            </a:p>
            <a:p>
              <a:pPr algn="ctr"/>
              <a:r>
                <a:rPr lang="en-US" sz="1800" dirty="0">
                  <a:latin typeface="Times New Roman" pitchFamily="18" charset="0"/>
                </a:rPr>
                <a:t>Every time you pass a different value to the parameter. It has the same effect as you modify variables!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20381" y="41275"/>
            <a:ext cx="4038600" cy="11818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76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 = 0; n =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76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loop: sum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sum +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input; n++;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76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sum/n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663575" y="879475"/>
            <a:ext cx="784780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output routine is: (display form)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(display (+ 2 3))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(display "hello world")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hello world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(* (+ 2 5) 4) 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28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(* (display (+ 2 5) ) 4) 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 smtClean="0">
                <a:solidFill>
                  <a:srgbClr val="CC3300"/>
                </a:solidFill>
                <a:latin typeface="Times New Roman" pitchFamily="18" charset="0"/>
              </a:rPr>
              <a:t>expects </a:t>
            </a:r>
            <a:r>
              <a:rPr lang="en-US" sz="2400" i="1" dirty="0">
                <a:solidFill>
                  <a:srgbClr val="CC3300"/>
                </a:solidFill>
                <a:latin typeface="Times New Roman" pitchFamily="18" charset="0"/>
              </a:rPr>
              <a:t>a number as 1st argument, given (void</a:t>
            </a:r>
            <a:r>
              <a:rPr lang="en-US" sz="2400" i="1" dirty="0" smtClean="0">
                <a:solidFill>
                  <a:srgbClr val="CC3300"/>
                </a:solidFill>
                <a:latin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a math function?  </a:t>
            </a:r>
            <a:r>
              <a:rPr lang="en-US" sz="2400" dirty="0">
                <a:latin typeface="Blackadder ITC" pitchFamily="82" charset="0"/>
                <a:cs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functional programming language, every procedure should return a value!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nonfunctional feature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detected! 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58800" y="228600"/>
            <a:ext cx="757158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 and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Output: Nonfunctional Feature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4181" y="3010843"/>
            <a:ext cx="6992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38200" y="762000"/>
            <a:ext cx="7239000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Unlike other scheme forms, (display form) doesn't return a value!</a:t>
            </a:r>
          </a:p>
          <a:p>
            <a:pPr algn="just"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you want to display a value of a form and use the result of the form, you can define another form to do so.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myWrite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(begin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(display x)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(newline)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x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)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(*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myWrite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(+ 2 5)) 4)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7			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28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34181" y="76200"/>
            <a:ext cx="7877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egin: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Nonfunctional Feature</a:t>
            </a:r>
          </a:p>
        </p:txBody>
      </p:sp>
      <p:sp>
        <p:nvSpPr>
          <p:cNvPr id="222212" name="AutoShape 4"/>
          <p:cNvSpPr>
            <a:spLocks noChangeArrowheads="1"/>
          </p:cNvSpPr>
          <p:nvPr/>
        </p:nvSpPr>
        <p:spPr bwMode="auto">
          <a:xfrm>
            <a:off x="4168775" y="2632075"/>
            <a:ext cx="4343400" cy="1600200"/>
          </a:xfrm>
          <a:prstGeom prst="cloudCallout">
            <a:avLst>
              <a:gd name="adj1" fmla="val -92106"/>
              <a:gd name="adj2" fmla="val -14384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“begin” starts a sequence of actions, which is imperative!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021513" cy="4743450"/>
          </a:xfrm>
        </p:spPr>
        <p:txBody>
          <a:bodyPr/>
          <a:lstStyle/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(define </a:t>
            </a:r>
            <a:r>
              <a:rPr lang="en-US" sz="2800" dirty="0" err="1" smtClean="0"/>
              <a:t>lton</a:t>
            </a:r>
            <a:r>
              <a:rPr lang="en-US" sz="2800" dirty="0" smtClean="0"/>
              <a:t> (lambda(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(if (null?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"END"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(begin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	(write (car </a:t>
            </a:r>
            <a:r>
              <a:rPr lang="en-US" sz="2800" dirty="0" err="1" smtClean="0"/>
              <a:t>lst</a:t>
            </a:r>
            <a:r>
              <a:rPr lang="en-US" sz="2800" dirty="0" smtClean="0"/>
              <a:t>))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	(</a:t>
            </a:r>
            <a:r>
              <a:rPr lang="en-US" sz="2800" dirty="0" err="1" smtClean="0"/>
              <a:t>lton</a:t>
            </a:r>
            <a:r>
              <a:rPr lang="en-US" sz="2800" dirty="0" smtClean="0"/>
              <a:t> (</a:t>
            </a:r>
            <a:r>
              <a:rPr lang="en-US" sz="2800" dirty="0" err="1" smtClean="0"/>
              <a:t>cdr</a:t>
            </a:r>
            <a:r>
              <a:rPr lang="en-US" sz="2800" dirty="0" smtClean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))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endParaRPr lang="en-US" sz="2800" dirty="0" smtClean="0"/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(</a:t>
            </a:r>
            <a:r>
              <a:rPr lang="en-US" sz="2800" dirty="0" err="1" smtClean="0"/>
              <a:t>lton</a:t>
            </a:r>
            <a:r>
              <a:rPr lang="en-US" sz="2800" dirty="0" smtClean="0"/>
              <a:t> '(3 6 4 2)) 	; 3642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Print a List as a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381000" y="217488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Environment : Global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Names (define)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358775" y="955675"/>
            <a:ext cx="777160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list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names and corresponding values that are valid (known) during and after the execution of a program.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Procedures and names are added to the environment after their definition.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examples,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 5)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average (lambda () ( … ))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myWrite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x) ( … ))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you want to limit the scope of the effect, you have to define the local scope of them by the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form. 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981700" y="3130551"/>
            <a:ext cx="2659063" cy="1570038"/>
            <a:chOff x="3768" y="1972"/>
            <a:chExt cx="1675" cy="989"/>
          </a:xfrm>
        </p:grpSpPr>
        <p:sp>
          <p:nvSpPr>
            <p:cNvPr id="39941" name="Line 1029"/>
            <p:cNvSpPr>
              <a:spLocks noChangeShapeType="1"/>
            </p:cNvSpPr>
            <p:nvPr/>
          </p:nvSpPr>
          <p:spPr bwMode="auto">
            <a:xfrm>
              <a:off x="3778" y="2234"/>
              <a:ext cx="166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Text Box 1030"/>
            <p:cNvSpPr txBox="1">
              <a:spLocks noChangeArrowheads="1"/>
            </p:cNvSpPr>
            <p:nvPr/>
          </p:nvSpPr>
          <p:spPr bwMode="auto">
            <a:xfrm>
              <a:off x="3768" y="1972"/>
              <a:ext cx="1623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name	form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x	5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average	(lambda</a:t>
              </a:r>
            </a:p>
            <a:p>
              <a:r>
                <a:rPr lang="en-US" sz="2400" dirty="0" err="1" smtClean="0">
                  <a:solidFill>
                    <a:schemeClr val="accent2"/>
                  </a:solidFill>
                  <a:latin typeface="Times New Roman" pitchFamily="18" charset="0"/>
                </a:rPr>
                <a:t>myWrite</a:t>
              </a:r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	(…)</a:t>
              </a:r>
            </a:p>
          </p:txBody>
        </p:sp>
        <p:sp>
          <p:nvSpPr>
            <p:cNvPr id="39943" name="Line 1031"/>
            <p:cNvSpPr>
              <a:spLocks noChangeShapeType="1"/>
            </p:cNvSpPr>
            <p:nvPr/>
          </p:nvSpPr>
          <p:spPr bwMode="auto">
            <a:xfrm>
              <a:off x="4545" y="2042"/>
              <a:ext cx="0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86582" y="539750"/>
            <a:ext cx="7970044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6013" algn="l"/>
                <a:tab pos="4167188" algn="l"/>
                <a:tab pos="45132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Focus on what is wanted rather than how it is implemented.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Higher level of abstraction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Semantics simpler (mathematically defined)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Closer to mathematics --- easier to reason about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No side-effects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referential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transparency, no variable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Easier for parallel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Functions are treated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first-class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objects: function can be placed anywhere, where a value is expected.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Principles of Functional Programming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2781" y="3905249"/>
            <a:ext cx="7795419" cy="2438400"/>
            <a:chOff x="662781" y="3763963"/>
            <a:chExt cx="7795419" cy="2438400"/>
          </a:xfrm>
        </p:grpSpPr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663575" y="3775075"/>
              <a:ext cx="7794625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Imperative language 	Functional language</a:t>
              </a:r>
            </a:p>
            <a:p>
              <a:pPr algn="just">
                <a:lnSpc>
                  <a:spcPct val="110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f(x) + f(x)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==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2*f(x) ? 	f(x) + f(x)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==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2*f(x)</a:t>
              </a:r>
            </a:p>
          </p:txBody>
        </p:sp>
        <p:sp>
          <p:nvSpPr>
            <p:cNvPr id="5130" name="Line 7"/>
            <p:cNvSpPr>
              <a:spLocks noChangeShapeType="1"/>
            </p:cNvSpPr>
            <p:nvPr/>
          </p:nvSpPr>
          <p:spPr bwMode="auto">
            <a:xfrm>
              <a:off x="685800" y="4232275"/>
              <a:ext cx="7315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Line 10"/>
            <p:cNvSpPr>
              <a:spLocks noChangeShapeType="1"/>
            </p:cNvSpPr>
            <p:nvPr/>
          </p:nvSpPr>
          <p:spPr bwMode="auto">
            <a:xfrm flipH="1">
              <a:off x="3940175" y="3763963"/>
              <a:ext cx="0" cy="2438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662781" y="3775075"/>
              <a:ext cx="7315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63575" y="4779962"/>
            <a:ext cx="7337425" cy="1585913"/>
            <a:chOff x="418" y="2922"/>
            <a:chExt cx="4622" cy="999"/>
          </a:xfrm>
        </p:grpSpPr>
        <p:sp>
          <p:nvSpPr>
            <p:cNvPr id="5127" name="Line 8"/>
            <p:cNvSpPr>
              <a:spLocks noChangeShapeType="1"/>
            </p:cNvSpPr>
            <p:nvPr/>
          </p:nvSpPr>
          <p:spPr bwMode="auto">
            <a:xfrm>
              <a:off x="432" y="2995"/>
              <a:ext cx="46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Text Box 12"/>
            <p:cNvSpPr txBox="1">
              <a:spLocks noChangeArrowheads="1"/>
            </p:cNvSpPr>
            <p:nvPr/>
          </p:nvSpPr>
          <p:spPr bwMode="auto">
            <a:xfrm>
              <a:off x="2756" y="2922"/>
              <a:ext cx="1934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PrintResult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</a:t>
              </a:r>
            </a:p>
            <a:p>
              <a:pPr>
                <a:lnSpc>
                  <a:spcPct val="140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(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ProcessData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40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   (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GetData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(...))))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29" name="Text Box 15"/>
            <p:cNvSpPr txBox="1">
              <a:spLocks noChangeArrowheads="1"/>
            </p:cNvSpPr>
            <p:nvPr/>
          </p:nvSpPr>
          <p:spPr bwMode="auto">
            <a:xfrm>
              <a:off x="418" y="2922"/>
              <a:ext cx="2688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56013" algn="l"/>
                  <a:tab pos="4167188" algn="l"/>
                  <a:tab pos="451326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sz="2400" dirty="0">
                  <a:latin typeface="Times New Roman" pitchFamily="18" charset="0"/>
                </a:rPr>
                <a:t>{</a:t>
              </a:r>
              <a:r>
                <a:rPr lang="en-US" sz="2400" i="1" dirty="0">
                  <a:latin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x =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GetData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(...)</a:t>
              </a:r>
            </a:p>
            <a:p>
              <a:pPr>
                <a:lnSpc>
                  <a:spcPct val="140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y =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ProccessData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(x)</a:t>
              </a:r>
            </a:p>
            <a:p>
              <a:pPr>
                <a:lnSpc>
                  <a:spcPct val="140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     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PrintResult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(y) }</a:t>
              </a:r>
              <a:r>
                <a:rPr lang="en-US" sz="2400" dirty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ChangeArrowheads="1"/>
          </p:cNvSpPr>
          <p:nvPr/>
        </p:nvSpPr>
        <p:spPr bwMode="auto">
          <a:xfrm>
            <a:off x="381000" y="217488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Scope: Local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Names (let)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609600" y="914400"/>
            <a:ext cx="7407275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indent="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name: The region of the program in which that name is known.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	(name1 value1)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(name2 value2)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…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e.g.,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(let ((a 3) (b 4))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(+ (* a a) (* 2 a b) (* b b))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 only.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different from imperative languages!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26"/>
          <p:cNvSpPr txBox="1">
            <a:spLocks noChangeArrowheads="1"/>
          </p:cNvSpPr>
          <p:nvPr/>
        </p:nvSpPr>
        <p:spPr bwMode="auto">
          <a:xfrm>
            <a:off x="609600" y="762000"/>
            <a:ext cx="28956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Suppose we want to build a space habitat.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want to calculate the volume of the material needed to build the habitat.</a:t>
            </a:r>
            <a:r>
              <a:rPr lang="en-US" sz="3200" dirty="0">
                <a:latin typeface="Times New Roman" pitchFamily="18" charset="0"/>
              </a:rPr>
              <a:t> </a:t>
            </a:r>
          </a:p>
        </p:txBody>
      </p:sp>
      <p:sp>
        <p:nvSpPr>
          <p:cNvPr id="41987" name="Rectangle 1027"/>
          <p:cNvSpPr>
            <a:spLocks noChangeArrowheads="1"/>
          </p:cNvSpPr>
          <p:nvPr/>
        </p:nvSpPr>
        <p:spPr bwMode="auto">
          <a:xfrm>
            <a:off x="381000" y="217488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Scope Example 1</a:t>
            </a:r>
          </a:p>
        </p:txBody>
      </p:sp>
      <p:pic>
        <p:nvPicPr>
          <p:cNvPr id="41988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1219200"/>
            <a:ext cx="48006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Scope Example 1 (contd.)</a:t>
            </a:r>
          </a:p>
        </p:txBody>
      </p:sp>
      <p:sp>
        <p:nvSpPr>
          <p:cNvPr id="43011" name="Text Box 1027"/>
          <p:cNvSpPr txBox="1">
            <a:spLocks noChangeArrowheads="1"/>
          </p:cNvSpPr>
          <p:nvPr/>
        </p:nvSpPr>
        <p:spPr bwMode="auto">
          <a:xfrm>
            <a:off x="357981" y="938828"/>
            <a:ext cx="733117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habitat-material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(lambda (height radius thickness)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(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mypi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3.14159265)   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((cylinder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(lambda (r h)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(* h (*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mypi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(* 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))))))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  (-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(cylinder radius height)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(cylinder	(- radius thickness)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		(- height (* 2 thickness)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)	)	)	)	  )  	)	</a:t>
            </a:r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81" y="731520"/>
            <a:ext cx="2895600" cy="258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685800" y="944563"/>
            <a:ext cx="75977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 dirty="0">
                <a:latin typeface="Times New Roman" pitchFamily="18" charset="0"/>
              </a:rPr>
              <a:t>&gt; (habitat-material 1000 500 5)</a:t>
            </a:r>
          </a:p>
          <a:p>
            <a:r>
              <a:rPr lang="en-US" sz="3200" dirty="0">
                <a:latin typeface="Times New Roman" pitchFamily="18" charset="0"/>
              </a:rPr>
              <a:t>	</a:t>
            </a:r>
            <a:r>
              <a:rPr lang="en-US" sz="32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</a:rPr>
              <a:t>23327110.8244125 </a:t>
            </a:r>
            <a:endParaRPr lang="en-US" sz="3200" dirty="0">
              <a:latin typeface="Times New Roman" pitchFamily="18" charset="0"/>
            </a:endParaRPr>
          </a:p>
          <a:p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&gt;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mypi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Error: unbound name: </a:t>
            </a:r>
            <a:r>
              <a:rPr lang="en-US" sz="2800" i="1" dirty="0" err="1" smtClean="0">
                <a:latin typeface="Arial" pitchFamily="34" charset="0"/>
                <a:cs typeface="Times New Roman" pitchFamily="18" charset="0"/>
              </a:rPr>
              <a:t>mypi</a:t>
            </a:r>
            <a:endParaRPr lang="en-US" sz="2800" i="1" dirty="0">
              <a:latin typeface="Arial" pitchFamily="34" charset="0"/>
              <a:cs typeface="Times New Roman" pitchFamily="18" charset="0"/>
            </a:endParaRPr>
          </a:p>
          <a:p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&gt; (cylinder 1000 500)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Error: unbound name: cylinder</a:t>
            </a:r>
          </a:p>
          <a:p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Scope Example 1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6"/>
          <p:cNvSpPr txBox="1">
            <a:spLocks noChangeArrowheads="1"/>
          </p:cNvSpPr>
          <p:nvPr/>
        </p:nvSpPr>
        <p:spPr bwMode="auto">
          <a:xfrm>
            <a:off x="1076325" y="727075"/>
            <a:ext cx="5722079" cy="25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let 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	(a 4) 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  	(b (+ a  1))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(+ a b)</a:t>
            </a:r>
            <a:r>
              <a:rPr lang="en-US" sz="28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			</a:t>
            </a:r>
          </a:p>
          <a:p>
            <a:pPr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9</a:t>
            </a:r>
          </a:p>
        </p:txBody>
      </p:sp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0000"/>
              </a:lnSpc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</a:rPr>
              <a:t>Scope Example 2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7375" y="3698874"/>
            <a:ext cx="7543800" cy="2724150"/>
            <a:chOff x="370" y="2330"/>
            <a:chExt cx="4752" cy="1716"/>
          </a:xfrm>
        </p:grpSpPr>
        <p:sp>
          <p:nvSpPr>
            <p:cNvPr id="45062" name="Rectangle 8"/>
            <p:cNvSpPr>
              <a:spLocks noChangeArrowheads="1"/>
            </p:cNvSpPr>
            <p:nvPr/>
          </p:nvSpPr>
          <p:spPr bwMode="auto">
            <a:xfrm>
              <a:off x="514" y="2522"/>
              <a:ext cx="2495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8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GB" sz="28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let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(	(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x 9))	 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 (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let </a:t>
              </a:r>
              <a:r>
                <a:rPr lang="en-GB" sz="28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	(x 3)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			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y (* 5 x))</a:t>
              </a:r>
              <a:r>
                <a:rPr lang="en-GB" sz="28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 (+ 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x y))</a:t>
              </a:r>
              <a:r>
                <a:rPr lang="en-GB" sz="28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	</a:t>
              </a:r>
            </a:p>
            <a:p>
              <a:pPr>
                <a:lnSpc>
                  <a:spcPct val="140000"/>
                </a:lnSpc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US" sz="2800" dirty="0">
                  <a:latin typeface="Arial" pitchFamily="34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?	</a:t>
              </a:r>
              <a:r>
                <a:rPr lang="en-GB" sz="2800" dirty="0">
                  <a:latin typeface="Arial" pitchFamily="34" charset="0"/>
                </a:rPr>
                <a:t> </a:t>
              </a:r>
            </a:p>
          </p:txBody>
        </p:sp>
        <p:sp>
          <p:nvSpPr>
            <p:cNvPr id="45063" name="Line 9"/>
            <p:cNvSpPr>
              <a:spLocks noChangeShapeType="1"/>
            </p:cNvSpPr>
            <p:nvPr/>
          </p:nvSpPr>
          <p:spPr bwMode="auto">
            <a:xfrm flipH="1" flipV="1">
              <a:off x="370" y="2330"/>
              <a:ext cx="47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1821815" y="2666800"/>
            <a:ext cx="234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</a:rPr>
              <a:t>?    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3781" y="4494401"/>
            <a:ext cx="36872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return value is</a:t>
            </a:r>
          </a:p>
          <a:p>
            <a:pPr marL="228600" indent="-228600">
              <a:buAutoNum type="alphaUcParenBoth"/>
            </a:pPr>
            <a:r>
              <a:rPr lang="en-US" sz="2400" dirty="0" smtClean="0"/>
              <a:t> 18</a:t>
            </a:r>
          </a:p>
          <a:p>
            <a:pPr marL="228600" indent="-228600">
              <a:buAutoNum type="alphaUcParenBoth"/>
            </a:pPr>
            <a:r>
              <a:rPr lang="en-US" sz="2400" dirty="0"/>
              <a:t> </a:t>
            </a:r>
            <a:r>
              <a:rPr lang="en-US" sz="2400" dirty="0" smtClean="0"/>
              <a:t>48</a:t>
            </a:r>
          </a:p>
          <a:p>
            <a:pPr marL="228600" indent="-228600">
              <a:buAutoNum type="alphaUcParenBoth"/>
            </a:pPr>
            <a:r>
              <a:rPr lang="en-US" sz="2400" dirty="0"/>
              <a:t> </a:t>
            </a:r>
            <a:r>
              <a:rPr lang="en-US" sz="2400" dirty="0" smtClean="0"/>
              <a:t>Error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110581" y="4384675"/>
            <a:ext cx="1371600" cy="6741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281781" y="4548851"/>
            <a:ext cx="1143000" cy="1131224"/>
            <a:chOff x="662781" y="4548851"/>
            <a:chExt cx="1143000" cy="1131224"/>
          </a:xfrm>
        </p:grpSpPr>
        <p:sp>
          <p:nvSpPr>
            <p:cNvPr id="4" name="Left Brace 3"/>
            <p:cNvSpPr/>
            <p:nvPr/>
          </p:nvSpPr>
          <p:spPr bwMode="auto">
            <a:xfrm>
              <a:off x="1653381" y="4613275"/>
              <a:ext cx="152400" cy="10668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165316" y="4548851"/>
              <a:ext cx="335665" cy="625033"/>
            </a:xfrm>
            <a:custGeom>
              <a:avLst/>
              <a:gdLst>
                <a:gd name="connsiteX0" fmla="*/ 0 w 335665"/>
                <a:gd name="connsiteY0" fmla="*/ 0 h 625033"/>
                <a:gd name="connsiteX1" fmla="*/ 0 w 335665"/>
                <a:gd name="connsiteY1" fmla="*/ 625033 h 625033"/>
                <a:gd name="connsiteX2" fmla="*/ 335665 w 335665"/>
                <a:gd name="connsiteY2" fmla="*/ 625033 h 62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665" h="625033">
                  <a:moveTo>
                    <a:pt x="0" y="0"/>
                  </a:moveTo>
                  <a:lnTo>
                    <a:pt x="0" y="625033"/>
                  </a:lnTo>
                  <a:lnTo>
                    <a:pt x="335665" y="625033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781" y="46894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body</a:t>
              </a:r>
              <a:endParaRPr lang="en-US" sz="1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4781" y="4941519"/>
            <a:ext cx="736099" cy="625033"/>
            <a:chOff x="1907882" y="4941519"/>
            <a:chExt cx="736099" cy="625033"/>
          </a:xfrm>
        </p:grpSpPr>
        <p:sp>
          <p:nvSpPr>
            <p:cNvPr id="14" name="Freeform 13"/>
            <p:cNvSpPr/>
            <p:nvPr/>
          </p:nvSpPr>
          <p:spPr bwMode="auto">
            <a:xfrm>
              <a:off x="2155916" y="4941519"/>
              <a:ext cx="335665" cy="625033"/>
            </a:xfrm>
            <a:custGeom>
              <a:avLst/>
              <a:gdLst>
                <a:gd name="connsiteX0" fmla="*/ 0 w 335665"/>
                <a:gd name="connsiteY0" fmla="*/ 0 h 625033"/>
                <a:gd name="connsiteX1" fmla="*/ 0 w 335665"/>
                <a:gd name="connsiteY1" fmla="*/ 625033 h 625033"/>
                <a:gd name="connsiteX2" fmla="*/ 335665 w 335665"/>
                <a:gd name="connsiteY2" fmla="*/ 625033 h 62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665" h="625033">
                  <a:moveTo>
                    <a:pt x="0" y="0"/>
                  </a:moveTo>
                  <a:lnTo>
                    <a:pt x="0" y="625033"/>
                  </a:lnTo>
                  <a:lnTo>
                    <a:pt x="335665" y="625033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7882" y="51466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body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5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434975" y="727075"/>
            <a:ext cx="784702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(define start-engine (lambda ()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(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</a:rPr>
              <a:t>let</a:t>
            </a:r>
            <a:r>
              <a:rPr lang="en-US" sz="2400" dirty="0">
                <a:latin typeface="Arial" pitchFamily="34" charset="0"/>
              </a:rPr>
              <a:t> (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	 </a:t>
            </a:r>
            <a:r>
              <a:rPr lang="en-US" sz="2400" dirty="0" smtClean="0">
                <a:latin typeface="Arial" pitchFamily="34" charset="0"/>
              </a:rPr>
              <a:t>(</a:t>
            </a:r>
            <a:r>
              <a:rPr lang="en-US" sz="2400" dirty="0">
                <a:latin typeface="Arial" pitchFamily="34" charset="0"/>
              </a:rPr>
              <a:t>wheel-sensor (lambda ()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	(</a:t>
            </a:r>
            <a:r>
              <a:rPr lang="en-US" sz="2400" dirty="0" smtClean="0">
                <a:latin typeface="Arial" pitchFamily="34" charset="0"/>
              </a:rPr>
              <a:t>begin	(display </a:t>
            </a:r>
            <a:r>
              <a:rPr lang="en-US" sz="2400" dirty="0">
                <a:latin typeface="Arial" pitchFamily="34" charset="0"/>
              </a:rPr>
              <a:t>"get rotations per second: ")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smtClean="0">
                <a:latin typeface="Arial" pitchFamily="34" charset="0"/>
              </a:rPr>
              <a:t> 	(</a:t>
            </a:r>
            <a:r>
              <a:rPr lang="en-US" sz="2400" dirty="0">
                <a:latin typeface="Arial" pitchFamily="34" charset="0"/>
              </a:rPr>
              <a:t>read)) )) 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 smtClean="0">
                <a:latin typeface="Arial" pitchFamily="34" charset="0"/>
              </a:rPr>
              <a:t> (</a:t>
            </a:r>
            <a:r>
              <a:rPr lang="en-US" sz="2400" dirty="0">
                <a:latin typeface="Arial" pitchFamily="34" charset="0"/>
              </a:rPr>
              <a:t>wheel-velocity (lambda (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)	; miles per hour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</a:t>
            </a:r>
            <a:r>
              <a:rPr lang="en-US" sz="2400" dirty="0" smtClean="0">
                <a:latin typeface="Arial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</a:rPr>
              <a:t>let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(	(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3.1416)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        	(mile-inch 63360)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        	(wheel-diameter 15))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    	</a:t>
            </a:r>
            <a:r>
              <a:rPr lang="en-US" sz="2400" dirty="0" smtClean="0">
                <a:latin typeface="Arial" pitchFamily="34" charset="0"/>
              </a:rPr>
              <a:t>   (/ </a:t>
            </a:r>
            <a:r>
              <a:rPr lang="en-US" sz="2400" dirty="0">
                <a:latin typeface="Arial" pitchFamily="34" charset="0"/>
              </a:rPr>
              <a:t>(* 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wheel-diameter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 3600)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              		    mile-inch)  ))	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 smtClean="0">
                <a:latin typeface="Arial" pitchFamily="34" charset="0"/>
              </a:rPr>
              <a:t> (</a:t>
            </a:r>
            <a:r>
              <a:rPr lang="en-US" sz="2400" dirty="0">
                <a:latin typeface="Arial" pitchFamily="34" charset="0"/>
              </a:rPr>
              <a:t>body-velocity (lambda ()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 		(begin (display "get miles per hour: ")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			(read)) ))	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 smtClean="0">
                <a:latin typeface="Arial" pitchFamily="34" charset="0"/>
              </a:rPr>
              <a:t> (</a:t>
            </a:r>
            <a:r>
              <a:rPr lang="en-US" sz="2400" dirty="0">
                <a:latin typeface="Arial" pitchFamily="34" charset="0"/>
              </a:rPr>
              <a:t>error-detection (lambda(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) …	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381000" y="412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3: Local Variable and Procedures</a:t>
            </a: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587375" y="14890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</a:t>
            </a: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587375" y="26320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</a:t>
            </a: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587375" y="47656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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587375" y="59086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41275"/>
            <a:ext cx="86407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3 Local Variable and Functions (contd.)</a:t>
            </a:r>
          </a:p>
        </p:txBody>
      </p:sp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573088" y="873125"/>
            <a:ext cx="786144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</a:rPr>
              <a:t>	(error-detection (lambda(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)	</a:t>
            </a:r>
            <a:r>
              <a:rPr lang="en-US" sz="2400" dirty="0" smtClean="0">
                <a:latin typeface="Arial" pitchFamily="34" charset="0"/>
              </a:rPr>
              <a:t>; 4th part of let</a:t>
            </a:r>
            <a:endParaRPr lang="en-US" sz="24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			(if 	(&lt;  (abs (-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)) 0.01)</a:t>
            </a:r>
          </a:p>
          <a:p>
            <a:r>
              <a:rPr lang="en-US" sz="2400" dirty="0">
                <a:latin typeface="Arial" pitchFamily="34" charset="0"/>
              </a:rPr>
              <a:t>				(write " no action")</a:t>
            </a:r>
          </a:p>
          <a:p>
            <a:r>
              <a:rPr lang="en-US" sz="2400" dirty="0">
                <a:latin typeface="Arial" pitchFamily="34" charset="0"/>
              </a:rPr>
              <a:t>				(if	(&gt; 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)</a:t>
            </a:r>
          </a:p>
          <a:p>
            <a:r>
              <a:rPr lang="en-US" sz="2400" dirty="0">
                <a:latin typeface="Arial" pitchFamily="34" charset="0"/>
              </a:rPr>
              <a:t>					(write " reduce brake force!")</a:t>
            </a:r>
          </a:p>
          <a:p>
            <a:r>
              <a:rPr lang="en-US" sz="2400" dirty="0">
                <a:latin typeface="Arial" pitchFamily="34" charset="0"/>
              </a:rPr>
              <a:t>					(write "reduce acceleration force!")))   ))</a:t>
            </a:r>
          </a:p>
          <a:p>
            <a:r>
              <a:rPr lang="en-US" sz="2400" dirty="0">
                <a:latin typeface="Arial" pitchFamily="34" charset="0"/>
              </a:rPr>
              <a:t>        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	 ; body of start-engine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	(error-detection (wheel-velocity (wheel-sensor))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		(body-velocity) ))))</a:t>
            </a:r>
          </a:p>
          <a:p>
            <a:endParaRPr lang="en-US" sz="2400" dirty="0">
              <a:solidFill>
                <a:schemeClr val="accent2"/>
              </a:solidFill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(define main (lambda ()</a:t>
            </a:r>
          </a:p>
          <a:p>
            <a:r>
              <a:rPr lang="en-US" sz="2400" dirty="0">
                <a:latin typeface="Arial" pitchFamily="34" charset="0"/>
              </a:rPr>
              <a:t>	(start-engine)))</a:t>
            </a:r>
          </a:p>
          <a:p>
            <a:r>
              <a:rPr lang="en-US" sz="2400" dirty="0">
                <a:latin typeface="Arial" pitchFamily="34" charset="0"/>
              </a:rPr>
              <a:t>(main)</a:t>
            </a:r>
          </a:p>
          <a:p>
            <a:endParaRPr lang="en-US" sz="2400" dirty="0">
              <a:latin typeface="Arial" pitchFamily="34" charset="0"/>
            </a:endParaRPr>
          </a:p>
        </p:txBody>
      </p:sp>
      <p:sp>
        <p:nvSpPr>
          <p:cNvPr id="47108" name="Text Box 7"/>
          <p:cNvSpPr txBox="1">
            <a:spLocks noChangeArrowheads="1"/>
          </p:cNvSpPr>
          <p:nvPr/>
        </p:nvSpPr>
        <p:spPr bwMode="auto">
          <a:xfrm>
            <a:off x="511175" y="8794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23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Unnamed Procedures</a:t>
            </a:r>
          </a:p>
        </p:txBody>
      </p:sp>
      <p:sp>
        <p:nvSpPr>
          <p:cNvPr id="48131" name="Text Box 425"/>
          <p:cNvSpPr txBox="1">
            <a:spLocks noChangeArrowheads="1"/>
          </p:cNvSpPr>
          <p:nvPr/>
        </p:nvSpPr>
        <p:spPr bwMode="auto">
          <a:xfrm>
            <a:off x="762000" y="914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Arial" pitchFamily="34" charset="0"/>
              </a:rPr>
              <a:t>f(x) = x</a:t>
            </a:r>
            <a:r>
              <a:rPr lang="en-US" sz="2400" baseline="30000">
                <a:latin typeface="Arial" pitchFamily="34" charset="0"/>
              </a:rPr>
              <a:t>2</a:t>
            </a:r>
          </a:p>
        </p:txBody>
      </p:sp>
      <p:sp>
        <p:nvSpPr>
          <p:cNvPr id="48132" name="Text Box 426"/>
          <p:cNvSpPr txBox="1">
            <a:spLocks noChangeArrowheads="1"/>
          </p:cNvSpPr>
          <p:nvPr/>
        </p:nvSpPr>
        <p:spPr bwMode="auto">
          <a:xfrm>
            <a:off x="2438400" y="914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Arial" pitchFamily="34" charset="0"/>
              </a:rPr>
              <a:t>f(5) = 25</a:t>
            </a:r>
            <a:endParaRPr lang="en-US" sz="2400" baseline="30000">
              <a:latin typeface="Arial" pitchFamily="34" charset="0"/>
            </a:endParaRPr>
          </a:p>
        </p:txBody>
      </p:sp>
      <p:sp>
        <p:nvSpPr>
          <p:cNvPr id="48133" name="Text Box 427"/>
          <p:cNvSpPr txBox="1">
            <a:spLocks noChangeArrowheads="1"/>
          </p:cNvSpPr>
          <p:nvPr/>
        </p:nvSpPr>
        <p:spPr bwMode="auto">
          <a:xfrm>
            <a:off x="4343400" y="914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Arial" pitchFamily="34" charset="0"/>
              </a:rPr>
              <a:t>f(x) = x</a:t>
            </a:r>
            <a:r>
              <a:rPr lang="en-US" sz="2400" baseline="30000">
                <a:latin typeface="Arial" pitchFamily="34" charset="0"/>
              </a:rPr>
              <a:t>3</a:t>
            </a:r>
          </a:p>
        </p:txBody>
      </p:sp>
      <p:sp>
        <p:nvSpPr>
          <p:cNvPr id="48134" name="Text Box 428"/>
          <p:cNvSpPr txBox="1">
            <a:spLocks noChangeArrowheads="1"/>
          </p:cNvSpPr>
          <p:nvPr/>
        </p:nvSpPr>
        <p:spPr bwMode="auto">
          <a:xfrm>
            <a:off x="6019800" y="914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Arial" pitchFamily="34" charset="0"/>
              </a:rPr>
              <a:t>(f(x), 5) = 125</a:t>
            </a:r>
            <a:endParaRPr lang="en-US" sz="2400" baseline="30000">
              <a:latin typeface="Arial" pitchFamily="34" charset="0"/>
            </a:endParaRPr>
          </a:p>
        </p:txBody>
      </p:sp>
      <p:sp>
        <p:nvSpPr>
          <p:cNvPr id="48135" name="Line 430"/>
          <p:cNvSpPr>
            <a:spLocks noChangeShapeType="1"/>
          </p:cNvSpPr>
          <p:nvPr/>
        </p:nvSpPr>
        <p:spPr bwMode="auto">
          <a:xfrm>
            <a:off x="4191000" y="8382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609600" y="1676400"/>
            <a:ext cx="7543800" cy="2092325"/>
            <a:chOff x="384" y="1056"/>
            <a:chExt cx="4752" cy="1318"/>
          </a:xfrm>
        </p:grpSpPr>
        <p:sp>
          <p:nvSpPr>
            <p:cNvPr id="48140" name="Line 429"/>
            <p:cNvSpPr>
              <a:spLocks noChangeShapeType="1"/>
            </p:cNvSpPr>
            <p:nvPr/>
          </p:nvSpPr>
          <p:spPr bwMode="auto">
            <a:xfrm>
              <a:off x="384" y="1056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Text Box 431"/>
            <p:cNvSpPr txBox="1">
              <a:spLocks noChangeArrowheads="1"/>
            </p:cNvSpPr>
            <p:nvPr/>
          </p:nvSpPr>
          <p:spPr bwMode="auto">
            <a:xfrm>
              <a:off x="480" y="1166"/>
              <a:ext cx="465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Geneva" charset="0"/>
                  <a:cs typeface="Times New Roman" pitchFamily="18" charset="0"/>
                </a:rPr>
                <a:t>((lambda (x y) (+ ( * x x) (* y y))) 3 4 )</a:t>
              </a:r>
            </a:p>
            <a:p>
              <a:r>
                <a:rPr lang="en-US" sz="2400">
                  <a:latin typeface="Geneva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400">
                  <a:latin typeface="Geneva" charset="0"/>
                  <a:cs typeface="Times New Roman" pitchFamily="18" charset="0"/>
                </a:rPr>
                <a:t> 25</a:t>
              </a:r>
            </a:p>
            <a:p>
              <a:endParaRPr lang="en-US" sz="2400">
                <a:latin typeface="Geneva" charset="0"/>
                <a:cs typeface="Times New Roman" pitchFamily="18" charset="0"/>
              </a:endParaRPr>
            </a:p>
            <a:p>
              <a:r>
                <a:rPr lang="en-US" sz="2400">
                  <a:latin typeface="Geneva" charset="0"/>
                  <a:cs typeface="Times New Roman" pitchFamily="18" charset="0"/>
                </a:rPr>
                <a:t>((lambda (x y) (+ ( * x x) (* y y))) 5 10 )</a:t>
              </a:r>
            </a:p>
            <a:p>
              <a:r>
                <a:rPr lang="en-US" sz="2400">
                  <a:latin typeface="Geneva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400">
                  <a:latin typeface="Geneva" charset="0"/>
                  <a:cs typeface="Times New Roman" pitchFamily="18" charset="0"/>
                </a:rPr>
                <a:t> 125</a:t>
              </a:r>
            </a:p>
          </p:txBody>
        </p:sp>
      </p:grpSp>
      <p:grpSp>
        <p:nvGrpSpPr>
          <p:cNvPr id="3" name="Group 434"/>
          <p:cNvGrpSpPr>
            <a:grpSpLocks/>
          </p:cNvGrpSpPr>
          <p:nvPr/>
        </p:nvGrpSpPr>
        <p:grpSpPr bwMode="auto">
          <a:xfrm>
            <a:off x="609600" y="4135438"/>
            <a:ext cx="7543800" cy="2049462"/>
            <a:chOff x="384" y="2605"/>
            <a:chExt cx="4752" cy="1291"/>
          </a:xfrm>
        </p:grpSpPr>
        <p:sp>
          <p:nvSpPr>
            <p:cNvPr id="48138" name="Line 424"/>
            <p:cNvSpPr>
              <a:spLocks noChangeShapeType="1"/>
            </p:cNvSpPr>
            <p:nvPr/>
          </p:nvSpPr>
          <p:spPr bwMode="auto">
            <a:xfrm>
              <a:off x="384" y="2605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Text Box 432"/>
            <p:cNvSpPr txBox="1">
              <a:spLocks noChangeArrowheads="1"/>
            </p:cNvSpPr>
            <p:nvPr/>
          </p:nvSpPr>
          <p:spPr bwMode="auto">
            <a:xfrm>
              <a:off x="480" y="2688"/>
              <a:ext cx="465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Geneva" charset="0"/>
                  <a:cs typeface="Times New Roman" pitchFamily="18" charset="0"/>
                </a:rPr>
                <a:t> ((lambda (x y) (+ ( * x x) (* y y)))</a:t>
              </a:r>
            </a:p>
            <a:p>
              <a:r>
                <a:rPr lang="en-US" sz="2400">
                  <a:latin typeface="Geneva" charset="0"/>
                  <a:cs typeface="Times New Roman" pitchFamily="18" charset="0"/>
                </a:rPr>
                <a:t>	3					; argument for x</a:t>
              </a:r>
            </a:p>
            <a:p>
              <a:r>
                <a:rPr lang="en-US" sz="2400">
                  <a:latin typeface="Geneva" charset="0"/>
                  <a:cs typeface="Times New Roman" pitchFamily="18" charset="0"/>
                </a:rPr>
                <a:t>	((lambda (z) (+ z 3)) 4)	; argument for y</a:t>
              </a:r>
            </a:p>
            <a:p>
              <a:r>
                <a:rPr lang="en-US" sz="2400">
                  <a:latin typeface="Geneva" charset="0"/>
                  <a:cs typeface="Times New Roman" pitchFamily="18" charset="0"/>
                </a:rPr>
                <a:t>  )						</a:t>
              </a:r>
            </a:p>
            <a:p>
              <a:r>
                <a:rPr lang="en-US" sz="2400">
                  <a:latin typeface="Geneva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400">
                  <a:latin typeface="Geneva" charset="0"/>
                  <a:cs typeface="Times New Roman" pitchFamily="18" charset="0"/>
                </a:rPr>
                <a:t> 58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206375" y="11747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Converting between let-form &amp; Unnamed Procedure</a:t>
            </a:r>
          </a:p>
        </p:txBody>
      </p:sp>
      <p:sp>
        <p:nvSpPr>
          <p:cNvPr id="49155" name="Text Box 12"/>
          <p:cNvSpPr txBox="1">
            <a:spLocks noChangeArrowheads="1"/>
          </p:cNvSpPr>
          <p:nvPr/>
        </p:nvSpPr>
        <p:spPr bwMode="auto">
          <a:xfrm>
            <a:off x="587375" y="844550"/>
            <a:ext cx="7620000" cy="570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Let-forms and unnamed procedures are equivalent: they can be converted from one to the other. 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(let</a:t>
            </a:r>
          </a:p>
          <a:p>
            <a:r>
              <a:rPr lang="en-US" sz="2400" dirty="0"/>
              <a:t>	(	(name1  value1)</a:t>
            </a:r>
          </a:p>
          <a:p>
            <a:r>
              <a:rPr lang="en-US" sz="2400" dirty="0"/>
              <a:t>	  	(name2  value2)</a:t>
            </a:r>
          </a:p>
          <a:p>
            <a:r>
              <a:rPr lang="en-US" sz="2400" dirty="0"/>
              <a:t>	  	. . .</a:t>
            </a:r>
          </a:p>
          <a:p>
            <a:r>
              <a:rPr lang="en-US" sz="2400" dirty="0"/>
              <a:t>	 	(</a:t>
            </a:r>
            <a:r>
              <a:rPr lang="en-US" sz="2400" dirty="0" err="1"/>
              <a:t>name</a:t>
            </a:r>
            <a:r>
              <a:rPr lang="en-US" sz="2400" i="1" dirty="0" err="1"/>
              <a:t>n</a:t>
            </a:r>
            <a:r>
              <a:rPr lang="en-US" sz="2400" dirty="0"/>
              <a:t>  </a:t>
            </a:r>
            <a:r>
              <a:rPr lang="en-US" sz="2400" dirty="0" err="1"/>
              <a:t>value</a:t>
            </a:r>
            <a:r>
              <a:rPr lang="en-US" sz="2400" i="1" dirty="0" err="1"/>
              <a:t>n</a:t>
            </a:r>
            <a:r>
              <a:rPr lang="en-US" sz="2400" dirty="0"/>
              <a:t>)</a:t>
            </a:r>
          </a:p>
          <a:p>
            <a:r>
              <a:rPr lang="en-US" sz="2400" dirty="0"/>
              <a:t>	)</a:t>
            </a:r>
          </a:p>
          <a:p>
            <a:r>
              <a:rPr lang="en-US" sz="2400" dirty="0"/>
              <a:t>	body</a:t>
            </a:r>
          </a:p>
          <a:p>
            <a:r>
              <a:rPr lang="en-US" sz="2400" dirty="0"/>
              <a:t>)</a:t>
            </a:r>
          </a:p>
          <a:p>
            <a:r>
              <a:rPr lang="en-US" sz="2400" dirty="0">
                <a:latin typeface="Times New Roman" pitchFamily="18" charset="0"/>
              </a:rPr>
              <a:t>It can be translated into </a:t>
            </a:r>
            <a:r>
              <a:rPr lang="en-US" sz="2400" dirty="0" smtClean="0">
                <a:latin typeface="Times New Roman" pitchFamily="18" charset="0"/>
              </a:rPr>
              <a:t>an unnamed </a:t>
            </a:r>
            <a:r>
              <a:rPr lang="en-US" sz="2400" dirty="0">
                <a:latin typeface="Times New Roman" pitchFamily="18" charset="0"/>
              </a:rPr>
              <a:t>procedure:</a:t>
            </a:r>
          </a:p>
          <a:p>
            <a:pPr>
              <a:lnSpc>
                <a:spcPct val="190000"/>
              </a:lnSpc>
            </a:pPr>
            <a:r>
              <a:rPr lang="en-US" sz="2400" dirty="0"/>
              <a:t>((lambda (name1 name2 . . . </a:t>
            </a:r>
            <a:r>
              <a:rPr lang="en-US" sz="2400" dirty="0" err="1"/>
              <a:t>name</a:t>
            </a:r>
            <a:r>
              <a:rPr lang="en-US" sz="2400" i="1" dirty="0" err="1"/>
              <a:t>n</a:t>
            </a:r>
            <a:r>
              <a:rPr lang="en-US" sz="2400" dirty="0"/>
              <a:t>) </a:t>
            </a:r>
          </a:p>
          <a:p>
            <a:r>
              <a:rPr lang="en-US" sz="2400" dirty="0"/>
              <a:t>	body)</a:t>
            </a:r>
          </a:p>
          <a:p>
            <a:r>
              <a:rPr lang="en-US" sz="2400" dirty="0"/>
              <a:t>	value1 value2 ... </a:t>
            </a:r>
            <a:r>
              <a:rPr lang="en-US" sz="2400" dirty="0" err="1"/>
              <a:t>value</a:t>
            </a:r>
            <a:r>
              <a:rPr lang="en-US" sz="2400" i="1" dirty="0" err="1"/>
              <a:t>n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685800" y="803275"/>
            <a:ext cx="3352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(let ((x 9))	</a:t>
            </a:r>
          </a:p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((x 3)	</a:t>
            </a:r>
          </a:p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     (y (* 5 x)))</a:t>
            </a:r>
          </a:p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(+ x y))	</a:t>
            </a:r>
          </a:p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4724400" y="766763"/>
            <a:ext cx="342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((lambda (x)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lambda (x y)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(+ x y)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3 (* 5 x)))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				;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48</a:t>
            </a: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381000" y="412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Examples Converting let-form &amp; Procedure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9600" y="3165475"/>
            <a:ext cx="7543800" cy="2922588"/>
            <a:chOff x="384" y="1994"/>
            <a:chExt cx="4752" cy="1841"/>
          </a:xfrm>
        </p:grpSpPr>
        <p:sp>
          <p:nvSpPr>
            <p:cNvPr id="50185" name="Line 6"/>
            <p:cNvSpPr>
              <a:spLocks noChangeShapeType="1"/>
            </p:cNvSpPr>
            <p:nvPr/>
          </p:nvSpPr>
          <p:spPr bwMode="auto">
            <a:xfrm>
              <a:off x="384" y="1994"/>
              <a:ext cx="47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Rectangle 5"/>
            <p:cNvSpPr>
              <a:spLocks noChangeArrowheads="1"/>
            </p:cNvSpPr>
            <p:nvPr/>
          </p:nvSpPr>
          <p:spPr bwMode="auto">
            <a:xfrm>
              <a:off x="2880" y="2075"/>
              <a:ext cx="2160" cy="1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((lambda (a b) 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	 (+ a b)) 4 (+ a 1))</a:t>
              </a:r>
            </a:p>
            <a:p>
              <a:pPr>
                <a:lnSpc>
                  <a:spcPct val="140000"/>
                </a:lnSpc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US" sz="240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 ?	</a:t>
              </a:r>
              <a:r>
                <a:rPr lang="en-GB" sz="2400">
                  <a:latin typeface="Times New Roman" pitchFamily="18" charset="0"/>
                </a:rPr>
                <a:t> 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endParaRPr lang="en-GB" sz="2400"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Obviously, 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400" i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 in (+ </a:t>
              </a:r>
              <a:r>
                <a:rPr lang="en-GB" sz="2400" i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 1) is unbound.</a:t>
              </a: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 	</a:t>
              </a:r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480" y="2042"/>
              <a:ext cx="1557" cy="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2400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let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(a 4)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  	(b (+ a 1))</a:t>
              </a:r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(+ a b)</a:t>
              </a:r>
            </a:p>
            <a:p>
              <a:r>
                <a:rPr lang="en-US" sz="2400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		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5800" y="5145086"/>
            <a:ext cx="3225801" cy="1311274"/>
            <a:chOff x="432" y="3241"/>
            <a:chExt cx="2032" cy="826"/>
          </a:xfrm>
        </p:grpSpPr>
        <p:sp>
          <p:nvSpPr>
            <p:cNvPr id="50183" name="Rectangle 9"/>
            <p:cNvSpPr>
              <a:spLocks noChangeArrowheads="1"/>
            </p:cNvSpPr>
            <p:nvPr/>
          </p:nvSpPr>
          <p:spPr bwMode="auto">
            <a:xfrm>
              <a:off x="432" y="3434"/>
              <a:ext cx="2002" cy="5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Text Box 13"/>
            <p:cNvSpPr txBox="1">
              <a:spLocks noChangeArrowheads="1"/>
            </p:cNvSpPr>
            <p:nvPr/>
          </p:nvSpPr>
          <p:spPr bwMode="auto">
            <a:xfrm>
              <a:off x="466" y="3241"/>
              <a:ext cx="199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190000"/>
                </a:lnSpc>
              </a:pPr>
              <a:r>
                <a:rPr lang="en-US" sz="2400" i="1" dirty="0">
                  <a:latin typeface="Times New Roman" pitchFamily="18" charset="0"/>
                </a:rPr>
                <a:t>If you change </a:t>
              </a:r>
              <a:r>
                <a:rPr lang="en-US" sz="2400" i="1" dirty="0">
                  <a:solidFill>
                    <a:srgbClr val="0000FF"/>
                  </a:solidFill>
                  <a:latin typeface="Times New Roman" pitchFamily="18" charset="0"/>
                </a:rPr>
                <a:t>let</a:t>
              </a:r>
              <a:r>
                <a:rPr lang="en-US" sz="2400" i="1" dirty="0">
                  <a:latin typeface="Times New Roman" pitchFamily="18" charset="0"/>
                </a:rPr>
                <a:t> to </a:t>
              </a:r>
              <a:r>
                <a:rPr lang="en-US" sz="2400" i="1" dirty="0">
                  <a:solidFill>
                    <a:srgbClr val="0000FF"/>
                  </a:solidFill>
                  <a:latin typeface="Times New Roman" pitchFamily="18" charset="0"/>
                </a:rPr>
                <a:t>let*</a:t>
              </a:r>
              <a:r>
                <a:rPr lang="en-US" sz="2400" i="1" dirty="0">
                  <a:latin typeface="Times New Roman" pitchFamily="18" charset="0"/>
                </a:rPr>
                <a:t>,</a:t>
              </a:r>
            </a:p>
            <a:p>
              <a:pPr>
                <a:lnSpc>
                  <a:spcPct val="140000"/>
                </a:lnSpc>
              </a:pPr>
              <a:r>
                <a:rPr lang="en-US" sz="2400" i="1" dirty="0">
                  <a:latin typeface="Times New Roman" pitchFamily="18" charset="0"/>
                </a:rPr>
                <a:t>it works then.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324091" y="3680749"/>
            <a:ext cx="740780" cy="2291788"/>
          </a:xfrm>
          <a:custGeom>
            <a:avLst/>
            <a:gdLst>
              <a:gd name="connsiteX0" fmla="*/ 370390 w 740780"/>
              <a:gd name="connsiteY0" fmla="*/ 2291788 h 2291788"/>
              <a:gd name="connsiteX1" fmla="*/ 0 w 740780"/>
              <a:gd name="connsiteY1" fmla="*/ 2291788 h 2291788"/>
              <a:gd name="connsiteX2" fmla="*/ 0 w 740780"/>
              <a:gd name="connsiteY2" fmla="*/ 659757 h 2291788"/>
              <a:gd name="connsiteX3" fmla="*/ 740780 w 740780"/>
              <a:gd name="connsiteY3" fmla="*/ 0 h 229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780" h="2291788">
                <a:moveTo>
                  <a:pt x="370390" y="2291788"/>
                </a:moveTo>
                <a:lnTo>
                  <a:pt x="0" y="2291788"/>
                </a:lnTo>
                <a:lnTo>
                  <a:pt x="0" y="659757"/>
                </a:lnTo>
                <a:lnTo>
                  <a:pt x="74078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eneral view of Analytical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81" y="4613275"/>
            <a:ext cx="2491582" cy="16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7981" y="727075"/>
            <a:ext cx="7965281" cy="523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6075" indent="-346075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690563" indent="-230188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Processing (LISP) was developed in 1950s by John McCarthy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his childhood respiratory problems,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 began school a year late,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skipped 3 grades and graduated two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years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early from high school.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his application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CalTech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 wrote a one-sentence statement of purpose: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intend to be a professor of mathematics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.”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became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professors of Princeton University,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Dartmouth, MIT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Stanford.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1966, he hosted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series of computer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chess matches carried out via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telegraph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against rivals in Soviet Union.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1970s he presented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paper on buying and selling by computer, prophesying what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now called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e-commerce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1982 McCarthy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originated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idea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 space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fountain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 form of "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space elevator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tremendously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tower extending up from the ground.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Inventor of LISP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05581" y="144075"/>
            <a:ext cx="8363177" cy="589805"/>
          </a:xfrm>
        </p:spPr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smtClean="0">
                <a:solidFill>
                  <a:srgbClr val="0000FF"/>
                </a:solidFill>
              </a:rPr>
              <a:t>let</a:t>
            </a:r>
            <a:r>
              <a:rPr lang="en-US" dirty="0" smtClean="0"/>
              <a:t> in  Database </a:t>
            </a:r>
            <a:r>
              <a:rPr lang="en-US" dirty="0"/>
              <a:t>Query </a:t>
            </a:r>
            <a:r>
              <a:rPr lang="en-US" dirty="0" smtClean="0"/>
              <a:t>Language LINQ: </a:t>
            </a:r>
            <a:r>
              <a:rPr lang="en-US" dirty="0"/>
              <a:t>Language Integrated </a:t>
            </a:r>
            <a:r>
              <a:rPr lang="en-US" dirty="0" smtClean="0"/>
              <a:t>Query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9381" y="936484"/>
            <a:ext cx="8568757" cy="5474829"/>
          </a:xfrm>
        </p:spPr>
        <p:txBody>
          <a:bodyPr/>
          <a:lstStyle/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from car in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root.Elements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("car")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profiles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from profile in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car.Elements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("profile")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select new {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  		Name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profile.Attribute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("name").Value,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  		Value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profile.Attribute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("value").Value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supports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from support in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car.Elements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("support")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select new {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  		Name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support.Attribute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("name").Value,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  		Value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support.Attribute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("value").Value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}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select new Car {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Name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car.Attribute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("name").Value,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Vendor = </a:t>
            </a:r>
            <a:r>
              <a:rPr lang="en-US" sz="17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profiles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.Single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(prof =&gt;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prof.Name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== "Vendor").Value,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Model = </a:t>
            </a:r>
            <a:r>
              <a:rPr lang="en-US" sz="17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profiles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.Single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(prof =&gt;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prof.Name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== "Model").Value,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Doors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int.Parse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7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profiles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.Single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(prof =&gt;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prof.Name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== "Doors").Value),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RacingSupport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7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supports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.Single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(sup =&gt;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sup.Name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== "Racing").Value == "yes"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};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11597" y="3813175"/>
            <a:ext cx="2971800" cy="533400"/>
          </a:xfrm>
          <a:prstGeom prst="wedgeRoundRectCallout">
            <a:avLst>
              <a:gd name="adj1" fmla="val -71466"/>
              <a:gd name="adj2" fmla="val 16232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342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609600" y="1727200"/>
            <a:ext cx="73914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Formulate the size-</a:t>
            </a:r>
            <a:r>
              <a:rPr lang="en-US" sz="3200" dirty="0"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problem.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Find the stopping condition and the corresponding return value.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Formulate the size-m problem and find m. In many cases, m = n - 1;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Construct the solution of size-</a:t>
            </a:r>
            <a:r>
              <a:rPr lang="en-US" sz="3200" dirty="0"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problem from size-m problem.</a:t>
            </a:r>
          </a:p>
        </p:txBody>
      </p:sp>
      <p:sp>
        <p:nvSpPr>
          <p:cNvPr id="52227" name="Rectangle 1028"/>
          <p:cNvSpPr>
            <a:spLocks noChangeArrowheads="1"/>
          </p:cNvSpPr>
          <p:nvPr/>
        </p:nvSpPr>
        <p:spPr bwMode="auto">
          <a:xfrm>
            <a:off x="228600" y="161925"/>
            <a:ext cx="84566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 Fantastic Four </a:t>
            </a:r>
            <a:br>
              <a:rPr lang="en-US" sz="34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 Writing </a:t>
            </a:r>
            <a:r>
              <a:rPr lang="en-US" sz="3400" b="1">
                <a:solidFill>
                  <a:srgbClr val="000080"/>
                </a:solidFill>
                <a:latin typeface="Times New Roman" pitchFamily="18" charset="0"/>
              </a:rPr>
              <a:t>Recursive </a:t>
            </a:r>
            <a:r>
              <a:rPr lang="en-US" sz="34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363538" indent="-363538" algn="ctr" defTabSz="966788">
              <a:lnSpc>
                <a:spcPct val="105000"/>
              </a:lnSpc>
              <a:spcBef>
                <a:spcPct val="20000"/>
              </a:spcBef>
            </a:pPr>
            <a:r>
              <a:rPr lang="en-US" sz="25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(The Simple Four-Step Abstract Approach)</a:t>
            </a:r>
            <a:endParaRPr lang="en-US" sz="2500" b="1">
              <a:solidFill>
                <a:srgbClr val="000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ChangeArrowheads="1"/>
          </p:cNvSpPr>
          <p:nvPr/>
        </p:nvSpPr>
        <p:spPr bwMode="auto">
          <a:xfrm>
            <a:off x="685800" y="41275"/>
            <a:ext cx="7597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546225" indent="-1546225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Hanoi Towers: Following the Design Steps</a:t>
            </a:r>
          </a:p>
        </p:txBody>
      </p:sp>
      <p:sp>
        <p:nvSpPr>
          <p:cNvPr id="53251" name="Rectangle 1028"/>
          <p:cNvSpPr>
            <a:spLocks noChangeArrowheads="1"/>
          </p:cNvSpPr>
          <p:nvPr/>
        </p:nvSpPr>
        <p:spPr bwMode="auto">
          <a:xfrm>
            <a:off x="3106738" y="1506538"/>
            <a:ext cx="4845050" cy="1047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1029"/>
          <p:cNvSpPr>
            <a:spLocks noChangeArrowheads="1"/>
          </p:cNvSpPr>
          <p:nvPr/>
        </p:nvSpPr>
        <p:spPr bwMode="auto">
          <a:xfrm>
            <a:off x="3768725" y="803275"/>
            <a:ext cx="96838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1030"/>
          <p:cNvSpPr>
            <a:spLocks noChangeArrowheads="1"/>
          </p:cNvSpPr>
          <p:nvPr/>
        </p:nvSpPr>
        <p:spPr bwMode="auto">
          <a:xfrm>
            <a:off x="5349875" y="803275"/>
            <a:ext cx="100013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1031"/>
          <p:cNvSpPr>
            <a:spLocks noChangeArrowheads="1"/>
          </p:cNvSpPr>
          <p:nvPr/>
        </p:nvSpPr>
        <p:spPr bwMode="auto">
          <a:xfrm>
            <a:off x="6931025" y="803275"/>
            <a:ext cx="100013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Text Box 1047"/>
          <p:cNvSpPr txBox="1">
            <a:spLocks noChangeArrowheads="1"/>
          </p:cNvSpPr>
          <p:nvPr/>
        </p:nvSpPr>
        <p:spPr bwMode="auto">
          <a:xfrm>
            <a:off x="706438" y="1006475"/>
            <a:ext cx="1587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800">
                <a:latin typeface="Times New Roman" pitchFamily="18" charset="0"/>
              </a:rPr>
              <a:t>Step 1</a:t>
            </a:r>
            <a:br>
              <a:rPr lang="en-US" sz="1800">
                <a:latin typeface="Times New Roman" pitchFamily="18" charset="0"/>
              </a:rPr>
            </a:br>
            <a:r>
              <a:rPr lang="en-US" sz="1800">
                <a:latin typeface="Times New Roman" pitchFamily="18" charset="0"/>
              </a:rPr>
              <a:t>Size-n problem</a:t>
            </a:r>
          </a:p>
        </p:txBody>
      </p:sp>
      <p:grpSp>
        <p:nvGrpSpPr>
          <p:cNvPr id="53256" name="Group 1048"/>
          <p:cNvGrpSpPr>
            <a:grpSpLocks/>
          </p:cNvGrpSpPr>
          <p:nvPr/>
        </p:nvGrpSpPr>
        <p:grpSpPr bwMode="auto">
          <a:xfrm>
            <a:off x="3106738" y="892175"/>
            <a:ext cx="1470025" cy="584200"/>
            <a:chOff x="1296" y="1296"/>
            <a:chExt cx="873" cy="417"/>
          </a:xfrm>
        </p:grpSpPr>
        <p:sp>
          <p:nvSpPr>
            <p:cNvPr id="53286" name="Oval 1049"/>
            <p:cNvSpPr>
              <a:spLocks noChangeArrowheads="1"/>
            </p:cNvSpPr>
            <p:nvPr/>
          </p:nvSpPr>
          <p:spPr bwMode="auto">
            <a:xfrm>
              <a:off x="1296" y="1602"/>
              <a:ext cx="873" cy="11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Oval 1050"/>
            <p:cNvSpPr>
              <a:spLocks noChangeArrowheads="1"/>
            </p:cNvSpPr>
            <p:nvPr/>
          </p:nvSpPr>
          <p:spPr bwMode="auto">
            <a:xfrm>
              <a:off x="1427" y="1492"/>
              <a:ext cx="611" cy="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Oval 1051"/>
            <p:cNvSpPr>
              <a:spLocks noChangeArrowheads="1"/>
            </p:cNvSpPr>
            <p:nvPr/>
          </p:nvSpPr>
          <p:spPr bwMode="auto">
            <a:xfrm>
              <a:off x="1558" y="1381"/>
              <a:ext cx="349" cy="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Oval 1052"/>
            <p:cNvSpPr>
              <a:spLocks noChangeArrowheads="1"/>
            </p:cNvSpPr>
            <p:nvPr/>
          </p:nvSpPr>
          <p:spPr bwMode="auto">
            <a:xfrm>
              <a:off x="1632" y="1296"/>
              <a:ext cx="192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92"/>
          <p:cNvGrpSpPr>
            <a:grpSpLocks/>
          </p:cNvGrpSpPr>
          <p:nvPr/>
        </p:nvGrpSpPr>
        <p:grpSpPr bwMode="auto">
          <a:xfrm>
            <a:off x="685800" y="2098675"/>
            <a:ext cx="7265988" cy="915988"/>
            <a:chOff x="432" y="1322"/>
            <a:chExt cx="4577" cy="577"/>
          </a:xfrm>
        </p:grpSpPr>
        <p:sp>
          <p:nvSpPr>
            <p:cNvPr id="53280" name="Rectangle 1032"/>
            <p:cNvSpPr>
              <a:spLocks noChangeArrowheads="1"/>
            </p:cNvSpPr>
            <p:nvPr/>
          </p:nvSpPr>
          <p:spPr bwMode="auto">
            <a:xfrm>
              <a:off x="1957" y="1831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Rectangle 1033"/>
            <p:cNvSpPr>
              <a:spLocks noChangeArrowheads="1"/>
            </p:cNvSpPr>
            <p:nvPr/>
          </p:nvSpPr>
          <p:spPr bwMode="auto">
            <a:xfrm>
              <a:off x="2374" y="1390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Rectangle 1034"/>
            <p:cNvSpPr>
              <a:spLocks noChangeArrowheads="1"/>
            </p:cNvSpPr>
            <p:nvPr/>
          </p:nvSpPr>
          <p:spPr bwMode="auto">
            <a:xfrm>
              <a:off x="3370" y="1390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Rectangle 1035"/>
            <p:cNvSpPr>
              <a:spLocks noChangeArrowheads="1"/>
            </p:cNvSpPr>
            <p:nvPr/>
          </p:nvSpPr>
          <p:spPr bwMode="auto">
            <a:xfrm>
              <a:off x="4366" y="1390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Text Box 1044"/>
            <p:cNvSpPr txBox="1">
              <a:spLocks noChangeArrowheads="1"/>
            </p:cNvSpPr>
            <p:nvPr/>
          </p:nvSpPr>
          <p:spPr bwMode="auto">
            <a:xfrm>
              <a:off x="432" y="1322"/>
              <a:ext cx="121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 dirty="0">
                  <a:latin typeface="Times New Roman" pitchFamily="18" charset="0"/>
                </a:rPr>
                <a:t>Step 2</a:t>
              </a:r>
            </a:p>
            <a:p>
              <a:r>
                <a:rPr lang="en-US" sz="1800" dirty="0">
                  <a:latin typeface="Times New Roman" pitchFamily="18" charset="0"/>
                </a:rPr>
                <a:t>Stopping condition</a:t>
              </a:r>
            </a:p>
            <a:p>
              <a:r>
                <a:rPr lang="en-US" sz="1800" dirty="0">
                  <a:latin typeface="Times New Roman" pitchFamily="18" charset="0"/>
                </a:rPr>
                <a:t>(size-1 problem):</a:t>
              </a:r>
            </a:p>
          </p:txBody>
        </p:sp>
        <p:sp>
          <p:nvSpPr>
            <p:cNvPr id="53285" name="Oval 1057"/>
            <p:cNvSpPr>
              <a:spLocks noChangeArrowheads="1"/>
            </p:cNvSpPr>
            <p:nvPr/>
          </p:nvSpPr>
          <p:spPr bwMode="auto">
            <a:xfrm>
              <a:off x="1948" y="1716"/>
              <a:ext cx="925" cy="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91"/>
          <p:cNvGrpSpPr>
            <a:grpSpLocks/>
          </p:cNvGrpSpPr>
          <p:nvPr/>
        </p:nvGrpSpPr>
        <p:grpSpPr bwMode="auto">
          <a:xfrm>
            <a:off x="685800" y="3851275"/>
            <a:ext cx="7718425" cy="2500313"/>
            <a:chOff x="432" y="2426"/>
            <a:chExt cx="4862" cy="1575"/>
          </a:xfrm>
        </p:grpSpPr>
        <p:sp>
          <p:nvSpPr>
            <p:cNvPr id="53261" name="Rectangle 1040"/>
            <p:cNvSpPr>
              <a:spLocks noChangeArrowheads="1"/>
            </p:cNvSpPr>
            <p:nvPr/>
          </p:nvSpPr>
          <p:spPr bwMode="auto">
            <a:xfrm>
              <a:off x="1957" y="2867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Rectangle 1041"/>
            <p:cNvSpPr>
              <a:spLocks noChangeArrowheads="1"/>
            </p:cNvSpPr>
            <p:nvPr/>
          </p:nvSpPr>
          <p:spPr bwMode="auto">
            <a:xfrm>
              <a:off x="2374" y="2426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Rectangle 1042"/>
            <p:cNvSpPr>
              <a:spLocks noChangeArrowheads="1"/>
            </p:cNvSpPr>
            <p:nvPr/>
          </p:nvSpPr>
          <p:spPr bwMode="auto">
            <a:xfrm>
              <a:off x="3370" y="2426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Rectangle 1043"/>
            <p:cNvSpPr>
              <a:spLocks noChangeArrowheads="1"/>
            </p:cNvSpPr>
            <p:nvPr/>
          </p:nvSpPr>
          <p:spPr bwMode="auto">
            <a:xfrm>
              <a:off x="4366" y="2426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Text Box 1045"/>
            <p:cNvSpPr txBox="1">
              <a:spLocks noChangeArrowheads="1"/>
            </p:cNvSpPr>
            <p:nvPr/>
          </p:nvSpPr>
          <p:spPr bwMode="auto">
            <a:xfrm>
              <a:off x="432" y="2513"/>
              <a:ext cx="12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Step 3:</a:t>
              </a:r>
            </a:p>
            <a:p>
              <a:r>
                <a:rPr lang="en-US" sz="1800">
                  <a:latin typeface="Times New Roman" pitchFamily="18" charset="0"/>
                </a:rPr>
                <a:t>Size-(n-1) problem</a:t>
              </a:r>
            </a:p>
          </p:txBody>
        </p:sp>
        <p:grpSp>
          <p:nvGrpSpPr>
            <p:cNvPr id="53266" name="Group 1063"/>
            <p:cNvGrpSpPr>
              <a:grpSpLocks/>
            </p:cNvGrpSpPr>
            <p:nvPr/>
          </p:nvGrpSpPr>
          <p:grpSpPr bwMode="auto">
            <a:xfrm>
              <a:off x="1955" y="2579"/>
              <a:ext cx="925" cy="292"/>
              <a:chOff x="2247" y="2352"/>
              <a:chExt cx="873" cy="332"/>
            </a:xfrm>
          </p:grpSpPr>
          <p:sp>
            <p:nvSpPr>
              <p:cNvPr id="53277" name="Oval 1064"/>
              <p:cNvSpPr>
                <a:spLocks noChangeArrowheads="1"/>
              </p:cNvSpPr>
              <p:nvPr/>
            </p:nvSpPr>
            <p:spPr bwMode="auto">
              <a:xfrm>
                <a:off x="2247" y="2573"/>
                <a:ext cx="873" cy="11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8" name="Oval 1065"/>
              <p:cNvSpPr>
                <a:spLocks noChangeArrowheads="1"/>
              </p:cNvSpPr>
              <p:nvPr/>
            </p:nvSpPr>
            <p:spPr bwMode="auto">
              <a:xfrm>
                <a:off x="2378" y="2463"/>
                <a:ext cx="611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9" name="Oval 1066"/>
              <p:cNvSpPr>
                <a:spLocks noChangeArrowheads="1"/>
              </p:cNvSpPr>
              <p:nvPr/>
            </p:nvSpPr>
            <p:spPr bwMode="auto">
              <a:xfrm>
                <a:off x="2509" y="2352"/>
                <a:ext cx="349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7" name="Rectangle 1073"/>
            <p:cNvSpPr>
              <a:spLocks noChangeArrowheads="1"/>
            </p:cNvSpPr>
            <p:nvPr/>
          </p:nvSpPr>
          <p:spPr bwMode="auto">
            <a:xfrm>
              <a:off x="1957" y="3704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Rectangle 1074"/>
            <p:cNvSpPr>
              <a:spLocks noChangeArrowheads="1"/>
            </p:cNvSpPr>
            <p:nvPr/>
          </p:nvSpPr>
          <p:spPr bwMode="auto">
            <a:xfrm>
              <a:off x="2374" y="3263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Rectangle 1075"/>
            <p:cNvSpPr>
              <a:spLocks noChangeArrowheads="1"/>
            </p:cNvSpPr>
            <p:nvPr/>
          </p:nvSpPr>
          <p:spPr bwMode="auto">
            <a:xfrm>
              <a:off x="3370" y="3263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Rectangle 1076"/>
            <p:cNvSpPr>
              <a:spLocks noChangeArrowheads="1"/>
            </p:cNvSpPr>
            <p:nvPr/>
          </p:nvSpPr>
          <p:spPr bwMode="auto">
            <a:xfrm>
              <a:off x="4366" y="3263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Text Box 1077"/>
            <p:cNvSpPr txBox="1">
              <a:spLocks noChangeArrowheads="1"/>
            </p:cNvSpPr>
            <p:nvPr/>
          </p:nvSpPr>
          <p:spPr bwMode="auto">
            <a:xfrm>
              <a:off x="432" y="2858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Several cases:</a:t>
              </a:r>
            </a:p>
          </p:txBody>
        </p:sp>
        <p:sp>
          <p:nvSpPr>
            <p:cNvPr id="53272" name="Oval 1079"/>
            <p:cNvSpPr>
              <a:spLocks noChangeArrowheads="1"/>
            </p:cNvSpPr>
            <p:nvPr/>
          </p:nvSpPr>
          <p:spPr bwMode="auto">
            <a:xfrm>
              <a:off x="2928" y="3610"/>
              <a:ext cx="925" cy="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Oval 1080"/>
            <p:cNvSpPr>
              <a:spLocks noChangeArrowheads="1"/>
            </p:cNvSpPr>
            <p:nvPr/>
          </p:nvSpPr>
          <p:spPr bwMode="auto">
            <a:xfrm>
              <a:off x="3067" y="3514"/>
              <a:ext cx="647" cy="6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Oval 1081"/>
            <p:cNvSpPr>
              <a:spLocks noChangeArrowheads="1"/>
            </p:cNvSpPr>
            <p:nvPr/>
          </p:nvSpPr>
          <p:spPr bwMode="auto">
            <a:xfrm>
              <a:off x="3206" y="3416"/>
              <a:ext cx="369" cy="6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Rectangle 1085"/>
            <p:cNvSpPr>
              <a:spLocks noChangeArrowheads="1"/>
            </p:cNvSpPr>
            <p:nvPr/>
          </p:nvSpPr>
          <p:spPr bwMode="auto">
            <a:xfrm>
              <a:off x="1738" y="2906"/>
              <a:ext cx="3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cs typeface="Courier New" pitchFamily="49" charset="0"/>
                </a:rPr>
                <a:t>(hanoi n-1 </a:t>
              </a:r>
              <a:r>
                <a:rPr lang="en-US" sz="1800">
                  <a:solidFill>
                    <a:srgbClr val="CC3300"/>
                  </a:solidFill>
                  <a:cs typeface="Courier New" pitchFamily="49" charset="0"/>
                </a:rPr>
                <a:t>source  center</a:t>
              </a:r>
              <a:r>
                <a:rPr lang="en-US" sz="1800">
                  <a:solidFill>
                    <a:schemeClr val="accent2"/>
                  </a:solidFill>
                  <a:cs typeface="Courier New" pitchFamily="49" charset="0"/>
                </a:rPr>
                <a:t>   destination)</a:t>
              </a:r>
            </a:p>
          </p:txBody>
        </p:sp>
        <p:sp>
          <p:nvSpPr>
            <p:cNvPr id="53276" name="Rectangle 1086"/>
            <p:cNvSpPr>
              <a:spLocks noChangeArrowheads="1"/>
            </p:cNvSpPr>
            <p:nvPr/>
          </p:nvSpPr>
          <p:spPr bwMode="auto">
            <a:xfrm>
              <a:off x="1762" y="3770"/>
              <a:ext cx="3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cs typeface="Courier New" pitchFamily="49" charset="0"/>
                </a:rPr>
                <a:t>(hanoi n-1 </a:t>
              </a:r>
              <a:r>
                <a:rPr lang="en-US" sz="1800">
                  <a:solidFill>
                    <a:srgbClr val="CC3300"/>
                  </a:solidFill>
                  <a:cs typeface="Courier New" pitchFamily="49" charset="0"/>
                </a:rPr>
                <a:t>center source</a:t>
              </a:r>
              <a:r>
                <a:rPr lang="en-US" sz="1800">
                  <a:solidFill>
                    <a:schemeClr val="accent2"/>
                  </a:solidFill>
                  <a:cs typeface="Courier New" pitchFamily="49" charset="0"/>
                </a:rPr>
                <a:t>  destination)</a:t>
              </a:r>
            </a:p>
          </p:txBody>
        </p:sp>
      </p:grpSp>
      <p:sp>
        <p:nvSpPr>
          <p:cNvPr id="53259" name="Rectangle 1093"/>
          <p:cNvSpPr>
            <a:spLocks noChangeArrowheads="1"/>
          </p:cNvSpPr>
          <p:nvPr/>
        </p:nvSpPr>
        <p:spPr bwMode="auto">
          <a:xfrm>
            <a:off x="2581275" y="1677988"/>
            <a:ext cx="537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cs typeface="Courier New" pitchFamily="49" charset="0"/>
              </a:rPr>
              <a:t>(hanoi n source  center   destination)</a:t>
            </a:r>
          </a:p>
        </p:txBody>
      </p:sp>
      <p:sp>
        <p:nvSpPr>
          <p:cNvPr id="276550" name="Rectangle 1094"/>
          <p:cNvSpPr>
            <a:spLocks noChangeArrowheads="1"/>
          </p:cNvSpPr>
          <p:nvPr/>
        </p:nvSpPr>
        <p:spPr bwMode="auto">
          <a:xfrm>
            <a:off x="3032125" y="3179763"/>
            <a:ext cx="509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cs typeface="Courier New" pitchFamily="49" charset="0"/>
              </a:rPr>
              <a:t>Move disk from source to 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/>
          <p:cNvSpPr>
            <a:spLocks noChangeArrowheads="1"/>
          </p:cNvSpPr>
          <p:nvPr/>
        </p:nvSpPr>
        <p:spPr bwMode="auto">
          <a:xfrm>
            <a:off x="762000" y="152400"/>
            <a:ext cx="739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546225" indent="-1546225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Hanoi Towers Example:</a:t>
            </a:r>
          </a:p>
        </p:txBody>
      </p:sp>
      <p:sp>
        <p:nvSpPr>
          <p:cNvPr id="54275" name="Rectangle 1029"/>
          <p:cNvSpPr>
            <a:spLocks noChangeArrowheads="1"/>
          </p:cNvSpPr>
          <p:nvPr/>
        </p:nvSpPr>
        <p:spPr bwMode="auto">
          <a:xfrm>
            <a:off x="3106738" y="2303463"/>
            <a:ext cx="4845050" cy="1047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1030"/>
          <p:cNvSpPr>
            <a:spLocks noChangeArrowheads="1"/>
          </p:cNvSpPr>
          <p:nvPr/>
        </p:nvSpPr>
        <p:spPr bwMode="auto">
          <a:xfrm>
            <a:off x="3768725" y="1600200"/>
            <a:ext cx="96838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1031"/>
          <p:cNvSpPr>
            <a:spLocks noChangeArrowheads="1"/>
          </p:cNvSpPr>
          <p:nvPr/>
        </p:nvSpPr>
        <p:spPr bwMode="auto">
          <a:xfrm>
            <a:off x="5349875" y="1600200"/>
            <a:ext cx="100013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1032"/>
          <p:cNvSpPr>
            <a:spLocks noChangeArrowheads="1"/>
          </p:cNvSpPr>
          <p:nvPr/>
        </p:nvSpPr>
        <p:spPr bwMode="auto">
          <a:xfrm>
            <a:off x="6931025" y="1600200"/>
            <a:ext cx="100013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1048"/>
          <p:cNvSpPr txBox="1">
            <a:spLocks noChangeArrowheads="1"/>
          </p:cNvSpPr>
          <p:nvPr/>
        </p:nvSpPr>
        <p:spPr bwMode="auto">
          <a:xfrm>
            <a:off x="838200" y="838200"/>
            <a:ext cx="462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800">
                <a:latin typeface="Times New Roman" pitchFamily="18" charset="0"/>
              </a:rPr>
              <a:t>Step 4: </a:t>
            </a:r>
            <a:r>
              <a:rPr lang="en-US" sz="1800">
                <a:latin typeface="Times" charset="0"/>
                <a:cs typeface="Times New Roman" pitchFamily="18" charset="0"/>
              </a:rPr>
              <a:t>Construct the solution of size-n problem</a:t>
            </a:r>
            <a:r>
              <a:rPr lang="en-US" sz="1800">
                <a:latin typeface="Times New Roman" pitchFamily="18" charset="0"/>
              </a:rPr>
              <a:t> </a:t>
            </a:r>
          </a:p>
        </p:txBody>
      </p:sp>
      <p:grpSp>
        <p:nvGrpSpPr>
          <p:cNvPr id="54280" name="Group 1049"/>
          <p:cNvGrpSpPr>
            <a:grpSpLocks/>
          </p:cNvGrpSpPr>
          <p:nvPr/>
        </p:nvGrpSpPr>
        <p:grpSpPr bwMode="auto">
          <a:xfrm>
            <a:off x="3106738" y="1689100"/>
            <a:ext cx="1470025" cy="584200"/>
            <a:chOff x="1296" y="1296"/>
            <a:chExt cx="873" cy="417"/>
          </a:xfrm>
        </p:grpSpPr>
        <p:sp>
          <p:nvSpPr>
            <p:cNvPr id="54315" name="Oval 1050"/>
            <p:cNvSpPr>
              <a:spLocks noChangeArrowheads="1"/>
            </p:cNvSpPr>
            <p:nvPr/>
          </p:nvSpPr>
          <p:spPr bwMode="auto">
            <a:xfrm>
              <a:off x="1296" y="1602"/>
              <a:ext cx="873" cy="11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6" name="Oval 1051"/>
            <p:cNvSpPr>
              <a:spLocks noChangeArrowheads="1"/>
            </p:cNvSpPr>
            <p:nvPr/>
          </p:nvSpPr>
          <p:spPr bwMode="auto">
            <a:xfrm>
              <a:off x="1427" y="1492"/>
              <a:ext cx="611" cy="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7" name="Oval 1052"/>
            <p:cNvSpPr>
              <a:spLocks noChangeArrowheads="1"/>
            </p:cNvSpPr>
            <p:nvPr/>
          </p:nvSpPr>
          <p:spPr bwMode="auto">
            <a:xfrm>
              <a:off x="1558" y="1381"/>
              <a:ext cx="349" cy="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8" name="Oval 1053"/>
            <p:cNvSpPr>
              <a:spLocks noChangeArrowheads="1"/>
            </p:cNvSpPr>
            <p:nvPr/>
          </p:nvSpPr>
          <p:spPr bwMode="auto">
            <a:xfrm>
              <a:off x="1632" y="1296"/>
              <a:ext cx="192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70"/>
          <p:cNvGrpSpPr>
            <a:grpSpLocks/>
          </p:cNvGrpSpPr>
          <p:nvPr/>
        </p:nvGrpSpPr>
        <p:grpSpPr bwMode="auto">
          <a:xfrm>
            <a:off x="685800" y="2743200"/>
            <a:ext cx="7265988" cy="1079500"/>
            <a:chOff x="432" y="1728"/>
            <a:chExt cx="4577" cy="680"/>
          </a:xfrm>
        </p:grpSpPr>
        <p:sp>
          <p:nvSpPr>
            <p:cNvPr id="54305" name="Rectangle 1033"/>
            <p:cNvSpPr>
              <a:spLocks noChangeArrowheads="1"/>
            </p:cNvSpPr>
            <p:nvPr/>
          </p:nvSpPr>
          <p:spPr bwMode="auto">
            <a:xfrm>
              <a:off x="1957" y="2342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Rectangle 1034"/>
            <p:cNvSpPr>
              <a:spLocks noChangeArrowheads="1"/>
            </p:cNvSpPr>
            <p:nvPr/>
          </p:nvSpPr>
          <p:spPr bwMode="auto">
            <a:xfrm>
              <a:off x="2374" y="1901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Rectangle 1035"/>
            <p:cNvSpPr>
              <a:spLocks noChangeArrowheads="1"/>
            </p:cNvSpPr>
            <p:nvPr/>
          </p:nvSpPr>
          <p:spPr bwMode="auto">
            <a:xfrm>
              <a:off x="3370" y="1901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Rectangle 1036"/>
            <p:cNvSpPr>
              <a:spLocks noChangeArrowheads="1"/>
            </p:cNvSpPr>
            <p:nvPr/>
          </p:nvSpPr>
          <p:spPr bwMode="auto">
            <a:xfrm>
              <a:off x="4366" y="1901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Text Box 1045"/>
            <p:cNvSpPr txBox="1">
              <a:spLocks noChangeArrowheads="1"/>
            </p:cNvSpPr>
            <p:nvPr/>
          </p:nvSpPr>
          <p:spPr bwMode="auto">
            <a:xfrm>
              <a:off x="432" y="1728"/>
              <a:ext cx="107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(1):</a:t>
              </a:r>
            </a:p>
            <a:p>
              <a:r>
                <a:rPr lang="en-US" sz="1800">
                  <a:latin typeface="Times New Roman" pitchFamily="18" charset="0"/>
                </a:rPr>
                <a:t>Move </a:t>
              </a:r>
              <a:r>
                <a:rPr lang="en-US" sz="1800"/>
                <a:t>n-1</a:t>
              </a:r>
              <a:r>
                <a:rPr lang="en-US" sz="1800">
                  <a:latin typeface="Times New Roman" pitchFamily="18" charset="0"/>
                </a:rPr>
                <a:t> disks</a:t>
              </a:r>
            </a:p>
            <a:p>
              <a:r>
                <a:rPr lang="en-US" sz="1800">
                  <a:latin typeface="Times New Roman" pitchFamily="18" charset="0"/>
                </a:rPr>
                <a:t>to the center peg</a:t>
              </a:r>
            </a:p>
          </p:txBody>
        </p:sp>
        <p:grpSp>
          <p:nvGrpSpPr>
            <p:cNvPr id="54310" name="Group 1054"/>
            <p:cNvGrpSpPr>
              <a:grpSpLocks/>
            </p:cNvGrpSpPr>
            <p:nvPr/>
          </p:nvGrpSpPr>
          <p:grpSpPr bwMode="auto">
            <a:xfrm>
              <a:off x="2924" y="2046"/>
              <a:ext cx="925" cy="292"/>
              <a:chOff x="2247" y="2352"/>
              <a:chExt cx="873" cy="332"/>
            </a:xfrm>
          </p:grpSpPr>
          <p:sp>
            <p:nvSpPr>
              <p:cNvPr id="54312" name="Oval 1055"/>
              <p:cNvSpPr>
                <a:spLocks noChangeArrowheads="1"/>
              </p:cNvSpPr>
              <p:nvPr/>
            </p:nvSpPr>
            <p:spPr bwMode="auto">
              <a:xfrm>
                <a:off x="2247" y="2573"/>
                <a:ext cx="873" cy="11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3" name="Oval 1056"/>
              <p:cNvSpPr>
                <a:spLocks noChangeArrowheads="1"/>
              </p:cNvSpPr>
              <p:nvPr/>
            </p:nvSpPr>
            <p:spPr bwMode="auto">
              <a:xfrm>
                <a:off x="2378" y="2463"/>
                <a:ext cx="611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4" name="Oval 1057"/>
              <p:cNvSpPr>
                <a:spLocks noChangeArrowheads="1"/>
              </p:cNvSpPr>
              <p:nvPr/>
            </p:nvSpPr>
            <p:spPr bwMode="auto">
              <a:xfrm>
                <a:off x="2509" y="2352"/>
                <a:ext cx="349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11" name="Oval 1058"/>
            <p:cNvSpPr>
              <a:spLocks noChangeArrowheads="1"/>
            </p:cNvSpPr>
            <p:nvPr/>
          </p:nvSpPr>
          <p:spPr bwMode="auto">
            <a:xfrm>
              <a:off x="1948" y="2227"/>
              <a:ext cx="925" cy="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72"/>
          <p:cNvGrpSpPr>
            <a:grpSpLocks/>
          </p:cNvGrpSpPr>
          <p:nvPr/>
        </p:nvGrpSpPr>
        <p:grpSpPr bwMode="auto">
          <a:xfrm>
            <a:off x="685800" y="5270500"/>
            <a:ext cx="7265988" cy="993775"/>
            <a:chOff x="432" y="3320"/>
            <a:chExt cx="4577" cy="626"/>
          </a:xfrm>
        </p:grpSpPr>
        <p:sp>
          <p:nvSpPr>
            <p:cNvPr id="54295" name="Rectangle 1037"/>
            <p:cNvSpPr>
              <a:spLocks noChangeArrowheads="1"/>
            </p:cNvSpPr>
            <p:nvPr/>
          </p:nvSpPr>
          <p:spPr bwMode="auto">
            <a:xfrm>
              <a:off x="1957" y="3882"/>
              <a:ext cx="3052" cy="6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Rectangle 1038"/>
            <p:cNvSpPr>
              <a:spLocks noChangeArrowheads="1"/>
            </p:cNvSpPr>
            <p:nvPr/>
          </p:nvSpPr>
          <p:spPr bwMode="auto">
            <a:xfrm>
              <a:off x="2374" y="3439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Rectangle 1039"/>
            <p:cNvSpPr>
              <a:spLocks noChangeArrowheads="1"/>
            </p:cNvSpPr>
            <p:nvPr/>
          </p:nvSpPr>
          <p:spPr bwMode="auto">
            <a:xfrm>
              <a:off x="3370" y="3439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Rectangle 1040"/>
            <p:cNvSpPr>
              <a:spLocks noChangeArrowheads="1"/>
            </p:cNvSpPr>
            <p:nvPr/>
          </p:nvSpPr>
          <p:spPr bwMode="auto">
            <a:xfrm>
              <a:off x="4366" y="3439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9" name="Text Box 1047"/>
            <p:cNvSpPr txBox="1">
              <a:spLocks noChangeArrowheads="1"/>
            </p:cNvSpPr>
            <p:nvPr/>
          </p:nvSpPr>
          <p:spPr bwMode="auto">
            <a:xfrm>
              <a:off x="432" y="3320"/>
              <a:ext cx="107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(3):</a:t>
              </a:r>
            </a:p>
            <a:p>
              <a:r>
                <a:rPr lang="en-US" sz="1800">
                  <a:latin typeface="Times New Roman" pitchFamily="18" charset="0"/>
                </a:rPr>
                <a:t>Move </a:t>
              </a:r>
              <a:r>
                <a:rPr lang="en-US" sz="1800"/>
                <a:t>n-1</a:t>
              </a:r>
              <a:r>
                <a:rPr lang="en-US" sz="1800">
                  <a:latin typeface="Times New Roman" pitchFamily="18" charset="0"/>
                </a:rPr>
                <a:t> disks</a:t>
              </a:r>
            </a:p>
            <a:p>
              <a:r>
                <a:rPr lang="en-US" sz="1800">
                  <a:latin typeface="Times New Roman" pitchFamily="18" charset="0"/>
                </a:rPr>
                <a:t>to the right peg</a:t>
              </a:r>
            </a:p>
          </p:txBody>
        </p:sp>
        <p:grpSp>
          <p:nvGrpSpPr>
            <p:cNvPr id="54300" name="Group 1059"/>
            <p:cNvGrpSpPr>
              <a:grpSpLocks/>
            </p:cNvGrpSpPr>
            <p:nvPr/>
          </p:nvGrpSpPr>
          <p:grpSpPr bwMode="auto">
            <a:xfrm>
              <a:off x="3942" y="3494"/>
              <a:ext cx="924" cy="367"/>
              <a:chOff x="1296" y="1296"/>
              <a:chExt cx="873" cy="417"/>
            </a:xfrm>
          </p:grpSpPr>
          <p:sp>
            <p:nvSpPr>
              <p:cNvPr id="54301" name="Oval 1060"/>
              <p:cNvSpPr>
                <a:spLocks noChangeArrowheads="1"/>
              </p:cNvSpPr>
              <p:nvPr/>
            </p:nvSpPr>
            <p:spPr bwMode="auto">
              <a:xfrm>
                <a:off x="1296" y="1602"/>
                <a:ext cx="873" cy="11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2" name="Oval 1061"/>
              <p:cNvSpPr>
                <a:spLocks noChangeArrowheads="1"/>
              </p:cNvSpPr>
              <p:nvPr/>
            </p:nvSpPr>
            <p:spPr bwMode="auto">
              <a:xfrm>
                <a:off x="1427" y="1492"/>
                <a:ext cx="611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3" name="Oval 1062"/>
              <p:cNvSpPr>
                <a:spLocks noChangeArrowheads="1"/>
              </p:cNvSpPr>
              <p:nvPr/>
            </p:nvSpPr>
            <p:spPr bwMode="auto">
              <a:xfrm>
                <a:off x="1558" y="1381"/>
                <a:ext cx="349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4" name="Oval 1063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1071"/>
          <p:cNvGrpSpPr>
            <a:grpSpLocks/>
          </p:cNvGrpSpPr>
          <p:nvPr/>
        </p:nvGrpSpPr>
        <p:grpSpPr bwMode="auto">
          <a:xfrm>
            <a:off x="685800" y="4035425"/>
            <a:ext cx="7265988" cy="1035050"/>
            <a:chOff x="432" y="2542"/>
            <a:chExt cx="4577" cy="652"/>
          </a:xfrm>
        </p:grpSpPr>
        <p:sp>
          <p:nvSpPr>
            <p:cNvPr id="54285" name="Rectangle 1041"/>
            <p:cNvSpPr>
              <a:spLocks noChangeArrowheads="1"/>
            </p:cNvSpPr>
            <p:nvPr/>
          </p:nvSpPr>
          <p:spPr bwMode="auto">
            <a:xfrm>
              <a:off x="1957" y="3128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Rectangle 1042"/>
            <p:cNvSpPr>
              <a:spLocks noChangeArrowheads="1"/>
            </p:cNvSpPr>
            <p:nvPr/>
          </p:nvSpPr>
          <p:spPr bwMode="auto">
            <a:xfrm>
              <a:off x="2374" y="2687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Rectangle 1043"/>
            <p:cNvSpPr>
              <a:spLocks noChangeArrowheads="1"/>
            </p:cNvSpPr>
            <p:nvPr/>
          </p:nvSpPr>
          <p:spPr bwMode="auto">
            <a:xfrm>
              <a:off x="3370" y="2687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Rectangle 1044"/>
            <p:cNvSpPr>
              <a:spLocks noChangeArrowheads="1"/>
            </p:cNvSpPr>
            <p:nvPr/>
          </p:nvSpPr>
          <p:spPr bwMode="auto">
            <a:xfrm>
              <a:off x="4366" y="2687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Text Box 1046"/>
            <p:cNvSpPr txBox="1">
              <a:spLocks noChangeArrowheads="1"/>
            </p:cNvSpPr>
            <p:nvPr/>
          </p:nvSpPr>
          <p:spPr bwMode="auto">
            <a:xfrm>
              <a:off x="432" y="2542"/>
              <a:ext cx="99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(2):</a:t>
              </a:r>
            </a:p>
            <a:p>
              <a:r>
                <a:rPr lang="en-US" sz="1800">
                  <a:latin typeface="Times New Roman" pitchFamily="18" charset="0"/>
                </a:rPr>
                <a:t>Move </a:t>
              </a:r>
              <a:r>
                <a:rPr lang="en-US" sz="1800"/>
                <a:t>1</a:t>
              </a:r>
              <a:r>
                <a:rPr lang="en-US" sz="1800">
                  <a:latin typeface="Times New Roman" pitchFamily="18" charset="0"/>
                </a:rPr>
                <a:t> disk</a:t>
              </a:r>
            </a:p>
            <a:p>
              <a:r>
                <a:rPr lang="en-US" sz="1800">
                  <a:latin typeface="Times New Roman" pitchFamily="18" charset="0"/>
                </a:rPr>
                <a:t>to the right peg</a:t>
              </a:r>
            </a:p>
          </p:txBody>
        </p:sp>
        <p:grpSp>
          <p:nvGrpSpPr>
            <p:cNvPr id="54290" name="Group 1064"/>
            <p:cNvGrpSpPr>
              <a:grpSpLocks/>
            </p:cNvGrpSpPr>
            <p:nvPr/>
          </p:nvGrpSpPr>
          <p:grpSpPr bwMode="auto">
            <a:xfrm>
              <a:off x="2924" y="2840"/>
              <a:ext cx="925" cy="292"/>
              <a:chOff x="2247" y="2352"/>
              <a:chExt cx="873" cy="332"/>
            </a:xfrm>
          </p:grpSpPr>
          <p:sp>
            <p:nvSpPr>
              <p:cNvPr id="54292" name="Oval 1065"/>
              <p:cNvSpPr>
                <a:spLocks noChangeArrowheads="1"/>
              </p:cNvSpPr>
              <p:nvPr/>
            </p:nvSpPr>
            <p:spPr bwMode="auto">
              <a:xfrm>
                <a:off x="2247" y="2573"/>
                <a:ext cx="873" cy="11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3" name="Oval 1066"/>
              <p:cNvSpPr>
                <a:spLocks noChangeArrowheads="1"/>
              </p:cNvSpPr>
              <p:nvPr/>
            </p:nvSpPr>
            <p:spPr bwMode="auto">
              <a:xfrm>
                <a:off x="2378" y="2463"/>
                <a:ext cx="611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4" name="Oval 1067"/>
              <p:cNvSpPr>
                <a:spLocks noChangeArrowheads="1"/>
              </p:cNvSpPr>
              <p:nvPr/>
            </p:nvSpPr>
            <p:spPr bwMode="auto">
              <a:xfrm>
                <a:off x="2509" y="2352"/>
                <a:ext cx="349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291" name="Oval 1068"/>
            <p:cNvSpPr>
              <a:spLocks noChangeArrowheads="1"/>
            </p:cNvSpPr>
            <p:nvPr/>
          </p:nvSpPr>
          <p:spPr bwMode="auto">
            <a:xfrm>
              <a:off x="3982" y="3034"/>
              <a:ext cx="926" cy="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4" name="Text Box 1069"/>
          <p:cNvSpPr txBox="1">
            <a:spLocks noChangeArrowheads="1"/>
          </p:cNvSpPr>
          <p:nvPr/>
        </p:nvSpPr>
        <p:spPr bwMode="auto">
          <a:xfrm>
            <a:off x="663575" y="1641475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800">
                <a:latin typeface="Times New Roman" pitchFamily="18" charset="0"/>
              </a:rPr>
              <a:t>Initial state:</a:t>
            </a:r>
          </a:p>
        </p:txBody>
      </p:sp>
      <p:sp>
        <p:nvSpPr>
          <p:cNvPr id="2" name="Curved Down Arrow 1"/>
          <p:cNvSpPr/>
          <p:nvPr/>
        </p:nvSpPr>
        <p:spPr bwMode="auto">
          <a:xfrm>
            <a:off x="4271501" y="2837879"/>
            <a:ext cx="618019" cy="304800"/>
          </a:xfrm>
          <a:prstGeom prst="curved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Curved Down Arrow 47"/>
          <p:cNvSpPr/>
          <p:nvPr/>
        </p:nvSpPr>
        <p:spPr bwMode="auto">
          <a:xfrm>
            <a:off x="6012415" y="4267728"/>
            <a:ext cx="618019" cy="304800"/>
          </a:xfrm>
          <a:prstGeom prst="curved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074"/>
          <p:cNvSpPr>
            <a:spLocks noChangeArrowheads="1"/>
          </p:cNvSpPr>
          <p:nvPr/>
        </p:nvSpPr>
        <p:spPr bwMode="auto">
          <a:xfrm>
            <a:off x="635000" y="1524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80"/>
                </a:solidFill>
                <a:latin typeface="Times New Roman" pitchFamily="18" charset="0"/>
              </a:rPr>
              <a:t>Hanoi Towers Program</a:t>
            </a:r>
          </a:p>
        </p:txBody>
      </p:sp>
      <p:sp>
        <p:nvSpPr>
          <p:cNvPr id="55299" name="Rectangle 3075"/>
          <p:cNvSpPr>
            <a:spLocks noChangeArrowheads="1"/>
          </p:cNvSpPr>
          <p:nvPr/>
        </p:nvSpPr>
        <p:spPr bwMode="auto">
          <a:xfrm>
            <a:off x="533400" y="838200"/>
            <a:ext cx="7899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(define </a:t>
            </a:r>
            <a:r>
              <a:rPr lang="en-US" sz="18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 (lambda (n source center destination)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(if (= n 1)	; stopping condition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(begin							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(display "move top from ")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(display source)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(display " to ")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(display destination)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(newline)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(begin		; from size-(n-1) to size-n problem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	(</a:t>
            </a:r>
            <a:r>
              <a:rPr lang="en-US" sz="18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 (- n 1) source destination center)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	(</a:t>
            </a:r>
            <a:r>
              <a:rPr lang="en-US" sz="18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 1 source center destination)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	(</a:t>
            </a:r>
            <a:r>
              <a:rPr lang="en-US" sz="18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 (- n 1) center source destination)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35000" y="1524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80"/>
                </a:solidFill>
                <a:latin typeface="Times New Roman" pitchFamily="18" charset="0"/>
              </a:rPr>
              <a:t>Hanoi Towers Program Output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762000" y="1295400"/>
            <a:ext cx="767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 3 "Left" "Center" "Right")</a:t>
            </a: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Left to Right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Left to 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Center</a:t>
            </a: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Right to 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Center</a:t>
            </a: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Left to Right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Center</a:t>
            </a: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 to Left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Center</a:t>
            </a: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 to Right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move top from Left to Right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1438"/>
            <a:ext cx="7377113" cy="533400"/>
          </a:xfrm>
        </p:spPr>
        <p:txBody>
          <a:bodyPr/>
          <a:lstStyle/>
          <a:p>
            <a:r>
              <a:rPr lang="en-US" smtClean="0"/>
              <a:t>Scheme Procedure Finding the GCD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803275"/>
            <a:ext cx="7377113" cy="238125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bg2"/>
                </a:solidFill>
                <a:latin typeface="Arial" pitchFamily="34" charset="0"/>
              </a:rPr>
              <a:t>int gcd(int n, int m) // C program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bg2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bg2"/>
                </a:solidFill>
                <a:latin typeface="Arial" pitchFamily="34" charset="0"/>
              </a:rPr>
              <a:t>	if (n == 0) return m;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bg2"/>
                </a:solidFill>
                <a:latin typeface="Arial" pitchFamily="34" charset="0"/>
              </a:rPr>
              <a:t>	</a:t>
            </a:r>
            <a:r>
              <a:rPr lang="en-US" sz="2400" b="1" dirty="0" smtClean="0">
                <a:solidFill>
                  <a:schemeClr val="bg2"/>
                </a:solidFill>
                <a:latin typeface="Arial" pitchFamily="34" charset="0"/>
              </a:rPr>
              <a:t>else </a:t>
            </a:r>
            <a:r>
              <a:rPr lang="en-US" sz="2400" b="1" noProof="1" smtClean="0">
                <a:solidFill>
                  <a:schemeClr val="bg2"/>
                </a:solidFill>
                <a:latin typeface="Arial" pitchFamily="34" charset="0"/>
              </a:rPr>
              <a:t>if (n &lt;= m) return gcd(n, m-n);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bg2"/>
                </a:solidFill>
                <a:latin typeface="Arial" pitchFamily="34" charset="0"/>
              </a:rPr>
              <a:t>	</a:t>
            </a:r>
            <a:r>
              <a:rPr lang="en-US" sz="2400" b="1" dirty="0" smtClean="0">
                <a:solidFill>
                  <a:schemeClr val="bg2"/>
                </a:solidFill>
                <a:latin typeface="Arial" pitchFamily="34" charset="0"/>
              </a:rPr>
              <a:t>	</a:t>
            </a:r>
            <a:r>
              <a:rPr lang="en-US" sz="2400" b="1" noProof="1" smtClean="0">
                <a:solidFill>
                  <a:schemeClr val="bg2"/>
                </a:solidFill>
                <a:latin typeface="Arial" pitchFamily="34" charset="0"/>
              </a:rPr>
              <a:t>else return gcd (m, n);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bg2"/>
                </a:solidFill>
                <a:latin typeface="Arial" pitchFamily="34" charset="0"/>
              </a:rPr>
              <a:t>}</a:t>
            </a:r>
            <a:endParaRPr lang="en-US" sz="2400" b="1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965993" y="3165475"/>
            <a:ext cx="5029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(define gcd (lambda (n m)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(if (= n 0)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    m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    (if (&lt;= n m)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        (gcd n (- m n))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        (gcd m n)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))))                           </a:t>
            </a: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889793" y="5948363"/>
            <a:ext cx="2235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(gcd 3 9) </a:t>
            </a:r>
            <a:r>
              <a:rPr lang="pt-BR" sz="2600" b="1" dirty="0">
                <a:solidFill>
                  <a:schemeClr val="accent2"/>
                </a:solidFill>
                <a:latin typeface="Arial" pitchFamily="34" charset="0"/>
                <a:sym typeface="Wingdings" pitchFamily="2" charset="2"/>
              </a:rPr>
              <a:t> 3</a:t>
            </a:r>
            <a:endParaRPr lang="en-US" sz="2600" b="1" dirty="0">
              <a:solidFill>
                <a:schemeClr val="accent2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344071" name="AutoShape 7"/>
          <p:cNvSpPr>
            <a:spLocks noChangeArrowheads="1"/>
          </p:cNvSpPr>
          <p:nvPr/>
        </p:nvSpPr>
        <p:spPr bwMode="auto">
          <a:xfrm>
            <a:off x="5461793" y="2784475"/>
            <a:ext cx="3048000" cy="457200"/>
          </a:xfrm>
          <a:prstGeom prst="wedgeRoundRectCallout">
            <a:avLst>
              <a:gd name="adj1" fmla="val -60157"/>
              <a:gd name="adj2" fmla="val 78472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pitchFamily="34" charset="0"/>
              </a:rPr>
              <a:t>Size-n problem</a:t>
            </a:r>
          </a:p>
        </p:txBody>
      </p:sp>
      <p:sp>
        <p:nvSpPr>
          <p:cNvPr id="344072" name="AutoShape 8"/>
          <p:cNvSpPr>
            <a:spLocks noChangeArrowheads="1"/>
          </p:cNvSpPr>
          <p:nvPr/>
        </p:nvSpPr>
        <p:spPr bwMode="auto">
          <a:xfrm>
            <a:off x="5461793" y="3470275"/>
            <a:ext cx="2971800" cy="838200"/>
          </a:xfrm>
          <a:prstGeom prst="wedgeRoundRectCallout">
            <a:avLst>
              <a:gd name="adj1" fmla="val -106569"/>
              <a:gd name="adj2" fmla="val -19699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latin typeface="Arial" pitchFamily="34" charset="0"/>
              </a:rPr>
              <a:t>Stopping condition</a:t>
            </a:r>
          </a:p>
          <a:p>
            <a:pPr algn="ctr"/>
            <a:r>
              <a:rPr lang="en-US" sz="2400" dirty="0">
                <a:latin typeface="Arial" pitchFamily="34" charset="0"/>
              </a:rPr>
              <a:t>Return value</a:t>
            </a:r>
          </a:p>
        </p:txBody>
      </p:sp>
      <p:sp>
        <p:nvSpPr>
          <p:cNvPr id="344073" name="AutoShape 9"/>
          <p:cNvSpPr>
            <a:spLocks noChangeArrowheads="1"/>
          </p:cNvSpPr>
          <p:nvPr/>
        </p:nvSpPr>
        <p:spPr bwMode="auto">
          <a:xfrm>
            <a:off x="5461793" y="3470275"/>
            <a:ext cx="2971800" cy="838200"/>
          </a:xfrm>
          <a:prstGeom prst="wedgeRoundRectCallout">
            <a:avLst>
              <a:gd name="adj1" fmla="val -129005"/>
              <a:gd name="adj2" fmla="val 23486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latin typeface="Arial" pitchFamily="34" charset="0"/>
              </a:rPr>
              <a:t>Stopping condition</a:t>
            </a:r>
          </a:p>
          <a:p>
            <a:pPr algn="ctr"/>
            <a:r>
              <a:rPr lang="en-US" sz="2400" dirty="0">
                <a:latin typeface="Arial" pitchFamily="34" charset="0"/>
              </a:rPr>
              <a:t>Return value</a:t>
            </a:r>
          </a:p>
        </p:txBody>
      </p:sp>
      <p:sp>
        <p:nvSpPr>
          <p:cNvPr id="344074" name="AutoShape 10"/>
          <p:cNvSpPr>
            <a:spLocks noChangeArrowheads="1"/>
          </p:cNvSpPr>
          <p:nvPr/>
        </p:nvSpPr>
        <p:spPr bwMode="auto">
          <a:xfrm>
            <a:off x="5765006" y="4765675"/>
            <a:ext cx="2820987" cy="533400"/>
          </a:xfrm>
          <a:prstGeom prst="wedgeRoundRectCallout">
            <a:avLst>
              <a:gd name="adj1" fmla="val -65644"/>
              <a:gd name="adj2" fmla="val -30954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pitchFamily="34" charset="0"/>
              </a:rPr>
              <a:t>Size-m problems</a:t>
            </a:r>
          </a:p>
        </p:txBody>
      </p:sp>
      <p:sp>
        <p:nvSpPr>
          <p:cNvPr id="344075" name="AutoShape 11"/>
          <p:cNvSpPr>
            <a:spLocks noChangeArrowheads="1"/>
          </p:cNvSpPr>
          <p:nvPr/>
        </p:nvSpPr>
        <p:spPr bwMode="auto">
          <a:xfrm>
            <a:off x="5766593" y="4765675"/>
            <a:ext cx="2820988" cy="533400"/>
          </a:xfrm>
          <a:prstGeom prst="wedgeRoundRectCallout">
            <a:avLst>
              <a:gd name="adj1" fmla="val -90968"/>
              <a:gd name="adj2" fmla="val 40477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pitchFamily="34" charset="0"/>
              </a:rPr>
              <a:t>Size-m problems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2412999" y="4384675"/>
            <a:ext cx="2286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382" y="4232275"/>
            <a:ext cx="2277418" cy="1200329"/>
          </a:xfrm>
          <a:prstGeom prst="rect">
            <a:avLst/>
          </a:prstGeom>
          <a:solidFill>
            <a:srgbClr val="FDFF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Construction size-n solution from size-m definition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9" grpId="0"/>
      <p:bldP spid="344070" grpId="0"/>
      <p:bldP spid="344071" grpId="0" animBg="1"/>
      <p:bldP spid="344072" grpId="0" animBg="1"/>
      <p:bldP spid="344073" grpId="0" animBg="1"/>
      <p:bldP spid="344074" grpId="0" animBg="1"/>
      <p:bldP spid="344075" grpId="0" animBg="1"/>
      <p:bldP spid="2" grpId="0" animBg="1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28600"/>
            <a:ext cx="7377113" cy="533400"/>
          </a:xfrm>
        </p:spPr>
        <p:txBody>
          <a:bodyPr/>
          <a:lstStyle/>
          <a:p>
            <a:r>
              <a:rPr lang="en-US" sz="3200" smtClean="0">
                <a:latin typeface="Times New Roman" pitchFamily="18" charset="0"/>
              </a:rPr>
              <a:t>Programming with Data Structures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108075"/>
            <a:ext cx="7442200" cy="5029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	We have dealt with some of the data structures, and will learn more.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err="1" smtClean="0">
                <a:cs typeface="Times New Roman" pitchFamily="18" charset="0"/>
              </a:rPr>
              <a:t>boolean</a:t>
            </a:r>
            <a:endParaRPr lang="en-US" sz="28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Number: You can check if a number is</a:t>
            </a:r>
            <a:endParaRPr lang="en-US" sz="2800" dirty="0">
              <a:cs typeface="Times New Roman" pitchFamily="18" charset="0"/>
            </a:endParaRPr>
          </a:p>
          <a:p>
            <a:pPr lvl="1">
              <a:buClr>
                <a:srgbClr val="C00000"/>
              </a:buClr>
            </a:pPr>
            <a:r>
              <a:rPr lang="en-US" sz="2400" dirty="0" smtClean="0">
                <a:cs typeface="Times New Roman" pitchFamily="18" charset="0"/>
              </a:rPr>
              <a:t>integer, real, rational, positive, nonnegative, etc.</a:t>
            </a:r>
            <a:endParaRPr lang="en-US" sz="32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character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string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pair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symbol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list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48" name="AutoShape 76"/>
          <p:cNvSpPr>
            <a:spLocks noChangeArrowheads="1"/>
          </p:cNvSpPr>
          <p:nvPr/>
        </p:nvSpPr>
        <p:spPr bwMode="auto">
          <a:xfrm>
            <a:off x="7216775" y="2174875"/>
            <a:ext cx="304800" cy="1295400"/>
          </a:xfrm>
          <a:prstGeom prst="flowChartAlternateProcess">
            <a:avLst/>
          </a:prstGeom>
          <a:solidFill>
            <a:srgbClr val="FDFFDD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2797175" y="2022475"/>
            <a:ext cx="4114800" cy="1447800"/>
            <a:chOff x="1762" y="1274"/>
            <a:chExt cx="2592" cy="912"/>
          </a:xfrm>
        </p:grpSpPr>
        <p:sp>
          <p:nvSpPr>
            <p:cNvPr id="59405" name="AutoShape 77"/>
            <p:cNvSpPr>
              <a:spLocks noChangeArrowheads="1"/>
            </p:cNvSpPr>
            <p:nvPr/>
          </p:nvSpPr>
          <p:spPr bwMode="auto">
            <a:xfrm>
              <a:off x="1762" y="1274"/>
              <a:ext cx="1728" cy="288"/>
            </a:xfrm>
            <a:prstGeom prst="flowChartAlternateProcess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6" name="AutoShape 75"/>
            <p:cNvSpPr>
              <a:spLocks noChangeArrowheads="1"/>
            </p:cNvSpPr>
            <p:nvPr/>
          </p:nvSpPr>
          <p:spPr bwMode="auto">
            <a:xfrm>
              <a:off x="3634" y="1370"/>
              <a:ext cx="720" cy="816"/>
            </a:xfrm>
            <a:prstGeom prst="flowChartAlternateProcess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6" name="Text Box 64"/>
          <p:cNvSpPr txBox="1">
            <a:spLocks noChangeArrowheads="1"/>
          </p:cNvSpPr>
          <p:nvPr/>
        </p:nvSpPr>
        <p:spPr bwMode="auto">
          <a:xfrm>
            <a:off x="533400" y="914400"/>
            <a:ext cx="52498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dtob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(lambda (N) 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(if	(= N 0)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(list '0)	    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(append	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dtob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(quotient N 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		(list (remainder N 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))	)</a:t>
            </a:r>
            <a:r>
              <a:rPr lang="en-US" sz="2400" dirty="0">
                <a:latin typeface="Arial" pitchFamily="34" charset="0"/>
              </a:rPr>
              <a:t> </a:t>
            </a:r>
          </a:p>
        </p:txBody>
      </p:sp>
      <p:sp>
        <p:nvSpPr>
          <p:cNvPr id="59397" name="Rectangle 65"/>
          <p:cNvSpPr>
            <a:spLocks noChangeArrowheads="1"/>
          </p:cNvSpPr>
          <p:nvPr/>
        </p:nvSpPr>
        <p:spPr bwMode="auto">
          <a:xfrm>
            <a:off x="1730375" y="117475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Number Conversion</a:t>
            </a:r>
          </a:p>
        </p:txBody>
      </p:sp>
      <p:sp>
        <p:nvSpPr>
          <p:cNvPr id="59398" name="Rectangle 66"/>
          <p:cNvSpPr>
            <a:spLocks noChangeArrowheads="1"/>
          </p:cNvSpPr>
          <p:nvPr/>
        </p:nvSpPr>
        <p:spPr bwMode="auto">
          <a:xfrm>
            <a:off x="6302375" y="785813"/>
            <a:ext cx="1828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dtob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19)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(0 1 0 0 1 1)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09600" y="3352800"/>
            <a:ext cx="7608888" cy="3130550"/>
            <a:chOff x="384" y="2112"/>
            <a:chExt cx="4793" cy="1972"/>
          </a:xfrm>
        </p:grpSpPr>
        <p:grpSp>
          <p:nvGrpSpPr>
            <p:cNvPr id="59401" name="Group 70"/>
            <p:cNvGrpSpPr>
              <a:grpSpLocks/>
            </p:cNvGrpSpPr>
            <p:nvPr/>
          </p:nvGrpSpPr>
          <p:grpSpPr bwMode="auto">
            <a:xfrm>
              <a:off x="384" y="2186"/>
              <a:ext cx="4793" cy="1898"/>
              <a:chOff x="384" y="2186"/>
              <a:chExt cx="4793" cy="1898"/>
            </a:xfrm>
          </p:grpSpPr>
          <p:sp>
            <p:nvSpPr>
              <p:cNvPr id="59403" name="Rectangle 67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193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  <a:cs typeface="Times New Roman" pitchFamily="18" charset="0"/>
                  </a:rPr>
                  <a:t>(dtod 248)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  <a:cs typeface="Times New Roman" pitchFamily="18" charset="0"/>
                    <a:sym typeface="Wingdings" pitchFamily="2" charset="2"/>
                  </a:rPr>
                  <a:t></a:t>
                </a:r>
                <a:r>
                  <a:rPr lang="en-US" sz="2400">
                    <a:latin typeface="Arial" pitchFamily="34" charset="0"/>
                    <a:cs typeface="Times New Roman" pitchFamily="18" charset="0"/>
                  </a:rPr>
                  <a:t> ?</a:t>
                </a:r>
                <a:r>
                  <a:rPr lang="en-US" sz="2400"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404" name="Text Box 69"/>
              <p:cNvSpPr txBox="1">
                <a:spLocks noChangeArrowheads="1"/>
              </p:cNvSpPr>
              <p:nvPr/>
            </p:nvSpPr>
            <p:spPr bwMode="auto">
              <a:xfrm>
                <a:off x="384" y="2186"/>
                <a:ext cx="3414" cy="1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r>
                  <a:rPr lang="en-US" sz="2400" dirty="0">
                    <a:latin typeface="Times New Roman" pitchFamily="18" charset="0"/>
                  </a:rPr>
                  <a:t>What does the following program do?</a:t>
                </a:r>
              </a:p>
              <a:p>
                <a:endParaRPr lang="en-US" sz="2400" dirty="0">
                  <a:latin typeface="Times New Roman" pitchFamily="18" charset="0"/>
                </a:endParaRP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(define </a:t>
                </a:r>
                <a:r>
                  <a:rPr lang="en-US" sz="2400" dirty="0" err="1">
                    <a:latin typeface="Arial" pitchFamily="34" charset="0"/>
                    <a:cs typeface="Times New Roman" pitchFamily="18" charset="0"/>
                  </a:rPr>
                  <a:t>dtod</a:t>
                </a:r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 (lambda (N) 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	(if	(= N 0)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		(list '0)	    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		(append	(</a:t>
                </a:r>
                <a:r>
                  <a:rPr lang="en-US" sz="2400" dirty="0" err="1">
                    <a:latin typeface="Arial" pitchFamily="34" charset="0"/>
                    <a:cs typeface="Times New Roman" pitchFamily="18" charset="0"/>
                  </a:rPr>
                  <a:t>dtod</a:t>
                </a:r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 (quotient N </a:t>
                </a:r>
                <a:r>
                  <a:rPr lang="en-US" sz="2400" b="1" dirty="0">
                    <a:latin typeface="Arial" pitchFamily="34" charset="0"/>
                    <a:cs typeface="Times New Roman" pitchFamily="18" charset="0"/>
                  </a:rPr>
                  <a:t>10</a:t>
                </a:r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))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					(list (remainder N </a:t>
                </a:r>
                <a:r>
                  <a:rPr lang="en-US" sz="2400" b="1" dirty="0">
                    <a:latin typeface="Arial" pitchFamily="34" charset="0"/>
                    <a:cs typeface="Times New Roman" pitchFamily="18" charset="0"/>
                  </a:rPr>
                  <a:t>10</a:t>
                </a:r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)))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))	)</a:t>
                </a:r>
                <a:r>
                  <a:rPr lang="en-US" sz="2400" dirty="0">
                    <a:latin typeface="Arial" pitchFamily="34" charset="0"/>
                  </a:rPr>
                  <a:t> </a:t>
                </a:r>
              </a:p>
            </p:txBody>
          </p:sp>
        </p:grpSp>
        <p:sp>
          <p:nvSpPr>
            <p:cNvPr id="59402" name="Line 71"/>
            <p:cNvSpPr>
              <a:spLocks noChangeShapeType="1"/>
            </p:cNvSpPr>
            <p:nvPr/>
          </p:nvSpPr>
          <p:spPr bwMode="auto">
            <a:xfrm>
              <a:off x="384" y="2112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2345" name="Picture 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1641475"/>
            <a:ext cx="294798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11175" y="849313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Define a procedure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binary numbers in list form.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Addition of Binary Numbers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515103" y="1565275"/>
            <a:ext cx="1920876" cy="1295400"/>
            <a:chOff x="3960" y="986"/>
            <a:chExt cx="1210" cy="816"/>
          </a:xfrm>
        </p:grpSpPr>
        <p:sp>
          <p:nvSpPr>
            <p:cNvPr id="60427" name="Text Box 4"/>
            <p:cNvSpPr txBox="1">
              <a:spLocks noChangeArrowheads="1"/>
            </p:cNvSpPr>
            <p:nvPr/>
          </p:nvSpPr>
          <p:spPr bwMode="auto">
            <a:xfrm>
              <a:off x="3960" y="986"/>
              <a:ext cx="1134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r"/>
              <a:r>
                <a:rPr lang="en-US" sz="2400" dirty="0">
                  <a:latin typeface="Times New Roman" pitchFamily="18" charset="0"/>
                </a:rPr>
                <a:t>10110</a:t>
              </a:r>
            </a:p>
            <a:p>
              <a:pPr algn="r"/>
              <a:r>
                <a:rPr lang="en-US" sz="2400" dirty="0">
                  <a:latin typeface="Times New Roman" pitchFamily="18" charset="0"/>
                </a:rPr>
                <a:t>+ 11110111</a:t>
              </a:r>
            </a:p>
            <a:p>
              <a:pPr algn="r">
                <a:lnSpc>
                  <a:spcPct val="40000"/>
                </a:lnSpc>
              </a:pPr>
              <a:r>
                <a:rPr lang="en-US" sz="1200" dirty="0">
                  <a:latin typeface="Times New Roman" pitchFamily="18" charset="0"/>
                </a:rPr>
                <a:t>        </a:t>
              </a:r>
              <a:r>
                <a:rPr lang="en-US" sz="1200" dirty="0" smtClean="0">
                  <a:latin typeface="Times New Roman" pitchFamily="18" charset="0"/>
                </a:rPr>
                <a:t>1  1  1  </a:t>
              </a:r>
              <a:r>
                <a:rPr lang="en-US" sz="1200" dirty="0" smtClean="0">
                  <a:solidFill>
                    <a:schemeClr val="accent2"/>
                  </a:solidFill>
                  <a:latin typeface="Times New Roman" pitchFamily="18" charset="0"/>
                </a:rPr>
                <a:t>1     1  </a:t>
              </a:r>
              <a:r>
                <a:rPr lang="en-US" sz="1200" dirty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sz="1200" dirty="0">
                  <a:latin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60428" name="Line 5"/>
            <p:cNvSpPr>
              <a:spLocks noChangeShapeType="1"/>
            </p:cNvSpPr>
            <p:nvPr/>
          </p:nvSpPr>
          <p:spPr bwMode="auto">
            <a:xfrm>
              <a:off x="4066" y="156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Text Box 6"/>
            <p:cNvSpPr txBox="1">
              <a:spLocks noChangeArrowheads="1"/>
            </p:cNvSpPr>
            <p:nvPr/>
          </p:nvSpPr>
          <p:spPr bwMode="auto">
            <a:xfrm>
              <a:off x="4248" y="1204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0430" name="Text Box 7"/>
            <p:cNvSpPr txBox="1">
              <a:spLocks noChangeArrowheads="1"/>
            </p:cNvSpPr>
            <p:nvPr/>
          </p:nvSpPr>
          <p:spPr bwMode="auto">
            <a:xfrm>
              <a:off x="4114" y="1514"/>
              <a:ext cx="9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r"/>
              <a:r>
                <a:rPr lang="en-US" sz="2400">
                  <a:latin typeface="Times New Roman" pitchFamily="18" charset="0"/>
                </a:rPr>
                <a:t>100001101</a:t>
              </a:r>
            </a:p>
          </p:txBody>
        </p:sp>
      </p:grpSp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205581" y="1946275"/>
            <a:ext cx="8077994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binaryadd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(lambda(L1 L2)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(let ((len1 (length L1)) (len2 (length L2)))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(if	(&gt; len1 len2)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binaryadd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L2 L1)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(if  (&lt; len1 len2)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	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binaryadd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(append '(0) L1)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L2)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	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recursiveAdd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append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'(0) L1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append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'(0) L2)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0)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))	)	))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301452" y="5937250"/>
            <a:ext cx="1204119" cy="381000"/>
          </a:xfrm>
          <a:prstGeom prst="wedgeRoundRectCallout">
            <a:avLst>
              <a:gd name="adj1" fmla="val 85129"/>
              <a:gd name="adj2" fmla="val -17470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Carry in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515100" y="3241675"/>
            <a:ext cx="1920875" cy="1295400"/>
            <a:chOff x="3960" y="986"/>
            <a:chExt cx="1210" cy="816"/>
          </a:xfrm>
        </p:grpSpPr>
        <p:sp>
          <p:nvSpPr>
            <p:cNvPr id="60423" name="Text Box 10"/>
            <p:cNvSpPr txBox="1">
              <a:spLocks noChangeArrowheads="1"/>
            </p:cNvSpPr>
            <p:nvPr/>
          </p:nvSpPr>
          <p:spPr bwMode="auto">
            <a:xfrm>
              <a:off x="3960" y="986"/>
              <a:ext cx="1134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r"/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sz="2400" dirty="0">
                  <a:solidFill>
                    <a:srgbClr val="CC3300"/>
                  </a:solidFill>
                  <a:latin typeface="Times New Roman" pitchFamily="18" charset="0"/>
                </a:rPr>
                <a:t>000</a:t>
              </a:r>
              <a:r>
                <a:rPr lang="en-US" sz="2400" dirty="0">
                  <a:latin typeface="Times New Roman" pitchFamily="18" charset="0"/>
                </a:rPr>
                <a:t>10110</a:t>
              </a:r>
            </a:p>
            <a:p>
              <a:pPr algn="r"/>
              <a:r>
                <a:rPr lang="en-US" sz="2400" dirty="0">
                  <a:latin typeface="Times New Roman" pitchFamily="18" charset="0"/>
                </a:rPr>
                <a:t>+ </a:t>
              </a:r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sz="2400" dirty="0">
                  <a:latin typeface="Times New Roman" pitchFamily="18" charset="0"/>
                </a:rPr>
                <a:t>11110111</a:t>
              </a:r>
            </a:p>
            <a:p>
              <a:pPr algn="r">
                <a:lnSpc>
                  <a:spcPct val="40000"/>
                </a:lnSpc>
              </a:pPr>
              <a:r>
                <a:rPr lang="en-US" sz="1200" dirty="0">
                  <a:latin typeface="Times New Roman" pitchFamily="18" charset="0"/>
                </a:rPr>
                <a:t>        </a:t>
              </a:r>
              <a:r>
                <a:rPr lang="en-US" sz="1200" dirty="0" smtClean="0">
                  <a:latin typeface="Times New Roman" pitchFamily="18" charset="0"/>
                </a:rPr>
                <a:t>1  1  1  </a:t>
              </a:r>
              <a:r>
                <a:rPr lang="en-US" sz="1200" dirty="0" smtClean="0">
                  <a:solidFill>
                    <a:schemeClr val="accent2"/>
                  </a:solidFill>
                  <a:latin typeface="Times New Roman" pitchFamily="18" charset="0"/>
                </a:rPr>
                <a:t>1     </a:t>
              </a:r>
              <a:r>
                <a:rPr lang="en-US" sz="1200" dirty="0">
                  <a:solidFill>
                    <a:schemeClr val="accent2"/>
                  </a:solidFill>
                  <a:latin typeface="Times New Roman" pitchFamily="18" charset="0"/>
                </a:rPr>
                <a:t>1  1</a:t>
              </a:r>
              <a:r>
                <a:rPr lang="en-US" sz="1200" dirty="0">
                  <a:latin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60424" name="Line 11"/>
            <p:cNvSpPr>
              <a:spLocks noChangeShapeType="1"/>
            </p:cNvSpPr>
            <p:nvPr/>
          </p:nvSpPr>
          <p:spPr bwMode="auto">
            <a:xfrm>
              <a:off x="4066" y="156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Text Box 12"/>
            <p:cNvSpPr txBox="1">
              <a:spLocks noChangeArrowheads="1"/>
            </p:cNvSpPr>
            <p:nvPr/>
          </p:nvSpPr>
          <p:spPr bwMode="auto">
            <a:xfrm>
              <a:off x="4248" y="1204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0426" name="Text Box 13"/>
            <p:cNvSpPr txBox="1">
              <a:spLocks noChangeArrowheads="1"/>
            </p:cNvSpPr>
            <p:nvPr/>
          </p:nvSpPr>
          <p:spPr bwMode="auto">
            <a:xfrm>
              <a:off x="4114" y="1514"/>
              <a:ext cx="9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r"/>
              <a:r>
                <a:rPr lang="en-US" sz="2400">
                  <a:latin typeface="Times New Roman" pitchFamily="18" charset="0"/>
                </a:rPr>
                <a:t>100001101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4800" y="1022029"/>
            <a:ext cx="815340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690563" indent="-230188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specifically for 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artificial intelligence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Inherited from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algebraic syntax of FORTRAN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symbol manipulation of Information Processing Language IPL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mathematics, lambda calculus (</a:t>
            </a:r>
            <a:r>
              <a:rPr lang="en-US" sz="2200" dirty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-calculus), recursion theory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McCarthy's own invention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LISP developed in 1980s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large commercial product, including all possible features 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 compatible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all existing versions, e.g., Zeta LISP,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MacLISP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interLISP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 to merge SCHEME into LISP, but the attempt failed.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Common LISP was standardized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IEEE in 1992.</a:t>
            </a:r>
            <a:r>
              <a:rPr lang="en-US" sz="2200" dirty="0">
                <a:latin typeface="Times New Roman" pitchFamily="18" charset="0"/>
              </a:rPr>
              <a:t>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35000" y="1936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Brief History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LISP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 Scheme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701381" y="1565275"/>
            <a:ext cx="3939382" cy="838200"/>
          </a:xfrm>
          <a:prstGeom prst="wedgeRoundRectCallout">
            <a:avLst>
              <a:gd name="adj1" fmla="val -36689"/>
              <a:gd name="adj2" fmla="val -6308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Industry Movement: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/>
              <a:t>Intel Embedded System Group renamed: </a:t>
            </a:r>
            <a:r>
              <a:rPr lang="en-US" sz="1600" b="1" dirty="0" smtClean="0">
                <a:solidFill>
                  <a:srgbClr val="0033CC"/>
                </a:solidFill>
              </a:rPr>
              <a:t>Intel Intelligent Group</a:t>
            </a:r>
            <a:r>
              <a:rPr lang="en-US" sz="1600" dirty="0" smtClean="0"/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2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06775" y="879475"/>
            <a:ext cx="4419600" cy="2895600"/>
            <a:chOff x="2146" y="554"/>
            <a:chExt cx="2784" cy="1824"/>
          </a:xfrm>
        </p:grpSpPr>
        <p:sp>
          <p:nvSpPr>
            <p:cNvPr id="61450" name="AutoShape 10"/>
            <p:cNvSpPr>
              <a:spLocks noChangeArrowheads="1"/>
            </p:cNvSpPr>
            <p:nvPr/>
          </p:nvSpPr>
          <p:spPr bwMode="auto">
            <a:xfrm>
              <a:off x="2146" y="1562"/>
              <a:ext cx="2278" cy="816"/>
            </a:xfrm>
            <a:prstGeom prst="flowChartAlternateProcess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DFFDD"/>
                </a:solidFill>
                <a:latin typeface="Times New Roman" pitchFamily="18" charset="0"/>
              </a:endParaRPr>
            </a:p>
          </p:txBody>
        </p:sp>
        <p:sp>
          <p:nvSpPr>
            <p:cNvPr id="61451" name="AutoShape 9"/>
            <p:cNvSpPr>
              <a:spLocks noChangeArrowheads="1"/>
            </p:cNvSpPr>
            <p:nvPr/>
          </p:nvSpPr>
          <p:spPr bwMode="auto">
            <a:xfrm>
              <a:off x="3970" y="554"/>
              <a:ext cx="960" cy="816"/>
            </a:xfrm>
            <a:prstGeom prst="flowChartAlternateProcess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DFFDD"/>
                </a:solidFill>
                <a:latin typeface="Times New Roman" pitchFamily="18" charset="0"/>
              </a:endParaRPr>
            </a:p>
          </p:txBody>
        </p:sp>
      </p:grp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609600" y="777498"/>
            <a:ext cx="7901781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recursiveAdd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(lambda(L1 L2 carry)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(if	(null?  L1)  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'()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(let	((t  (+ (tail L1) (tail L2) carry)))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(append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recursiveAdd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rmtail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L1)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rmtail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L2) 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quotient t 2))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(list (remainder t 2))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	)	)	)</a:t>
            </a:r>
          </a:p>
          <a:p>
            <a:pPr defTabSz="917575">
              <a:lnSpc>
                <a:spcPct val="11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(tail L)		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returns the last element of L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body 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rmtail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L)		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returns list without last element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body )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</a:rPr>
              <a:t>Addition of Binary Numbers </a:t>
            </a: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(contd.)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6225381" y="879475"/>
            <a:ext cx="18383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2400" dirty="0">
                <a:solidFill>
                  <a:srgbClr val="CC3300"/>
                </a:solidFill>
                <a:latin typeface="Times New Roman" pitchFamily="18" charset="0"/>
              </a:rPr>
              <a:t>000</a:t>
            </a:r>
            <a:r>
              <a:rPr lang="en-US" sz="2400" dirty="0">
                <a:latin typeface="Times New Roman" pitchFamily="18" charset="0"/>
              </a:rPr>
              <a:t>10110</a:t>
            </a:r>
          </a:p>
          <a:p>
            <a:pPr algn="r"/>
            <a:r>
              <a:rPr lang="en-US" sz="2400" dirty="0">
                <a:latin typeface="Times New Roman" pitchFamily="18" charset="0"/>
              </a:rPr>
              <a:t>+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</a:rPr>
              <a:t>11110111</a:t>
            </a:r>
          </a:p>
          <a:p>
            <a:pPr algn="r">
              <a:lnSpc>
                <a:spcPct val="40000"/>
              </a:lnSpc>
            </a:pPr>
            <a:r>
              <a:rPr lang="en-US" sz="1200" dirty="0">
                <a:latin typeface="Times New Roman" pitchFamily="18" charset="0"/>
              </a:rPr>
              <a:t>        </a:t>
            </a:r>
            <a:r>
              <a:rPr lang="en-US" sz="1200" dirty="0" smtClean="0">
                <a:latin typeface="Times New Roman" pitchFamily="18" charset="0"/>
              </a:rPr>
              <a:t>1  1  1  </a:t>
            </a:r>
            <a:r>
              <a:rPr lang="en-US" sz="1200" dirty="0" smtClean="0">
                <a:solidFill>
                  <a:schemeClr val="accent2"/>
                </a:solidFill>
                <a:latin typeface="Times New Roman" pitchFamily="18" charset="0"/>
              </a:rPr>
              <a:t>1      </a:t>
            </a:r>
            <a:r>
              <a:rPr lang="en-US" sz="1200" dirty="0">
                <a:solidFill>
                  <a:schemeClr val="accent2"/>
                </a:solidFill>
                <a:latin typeface="Times New Roman" pitchFamily="18" charset="0"/>
              </a:rPr>
              <a:t>1  1</a:t>
            </a:r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    </a:t>
            </a: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6473825" y="17938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6762750" y="122555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6498431" y="171767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r>
              <a:rPr lang="en-US" sz="2400" dirty="0">
                <a:latin typeface="Times New Roman" pitchFamily="18" charset="0"/>
              </a:rPr>
              <a:t>100001101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Character Type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533400" y="773113"/>
            <a:ext cx="7696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differentiate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type from other types, e.g.,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or string, we use #\5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5, #\A for capital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A, and #\b for little b.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check if a name is a character: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510381" y="2479675"/>
            <a:ext cx="8053388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(char? 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(number? 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(char? #\5)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(number? #\5)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(+ 5 7) 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12	(+ #\5 #\7)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ERR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(char?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(number?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(boolean?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#t)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(boolean?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#f)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 smtClean="0">
                <a:latin typeface="Arial" pitchFamily="34" charset="0"/>
              </a:rPr>
              <a:t> 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(char=? #\A #\a) 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(char=? #\A #\B) 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 smtClean="0">
                <a:latin typeface="Arial" pitchFamily="34" charset="0"/>
              </a:rPr>
              <a:t> 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(char-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ci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=? #\A #\a)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 true</a:t>
            </a: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(char-ci=? #\A #\B) 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 smtClean="0">
                <a:latin typeface="Arial" pitchFamily="34" charset="0"/>
              </a:rPr>
              <a:t> 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char-alphabetic? #\d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(char-alphabetic? #\4)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9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9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9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9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9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517525"/>
            <a:ext cx="75438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175" algn="just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Define a procedure to detect a vowel.</a:t>
            </a:r>
          </a:p>
          <a:p>
            <a:pPr indent="3175">
              <a:lnSpc>
                <a:spcPct val="160000"/>
              </a:lnSpc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(define vowel?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(lambda ()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(begin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(display "Please enter a character")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(newline)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(let ((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(read))) 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(if	(or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#\A)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#\E)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#\o)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#\u)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(display "Yes, it is a vowel")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(display "No, it is not a vowel")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)	)	)	)	)</a:t>
            </a:r>
            <a:r>
              <a:rPr lang="en-GB" sz="2000" dirty="0">
                <a:latin typeface="Arial" pitchFamily="34" charset="0"/>
              </a:rPr>
              <a:t> </a:t>
            </a:r>
          </a:p>
          <a:p>
            <a:pPr indent="3175">
              <a:lnSpc>
                <a:spcPct val="190000"/>
              </a:lnSpc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(vowel?)</a:t>
            </a:r>
            <a:r>
              <a:rPr lang="en-US" sz="2000" dirty="0">
                <a:latin typeface="Arial" pitchFamily="34" charset="0"/>
              </a:rPr>
              <a:t> #\w --&gt;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No, it is not a vowel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1000" y="-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Character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334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American Standard Code for Information Interchange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Full table at the end of the text </a:t>
            </a:r>
          </a:p>
        </p:txBody>
      </p:sp>
      <p:sp>
        <p:nvSpPr>
          <p:cNvPr id="64515" name="Rectangle 304"/>
          <p:cNvSpPr>
            <a:spLocks noChangeArrowheads="1"/>
          </p:cNvSpPr>
          <p:nvPr/>
        </p:nvSpPr>
        <p:spPr bwMode="auto">
          <a:xfrm>
            <a:off x="609600" y="5648325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Rectangle 305"/>
          <p:cNvSpPr>
            <a:spLocks noChangeArrowheads="1"/>
          </p:cNvSpPr>
          <p:nvPr/>
        </p:nvSpPr>
        <p:spPr bwMode="auto">
          <a:xfrm>
            <a:off x="620713" y="5648325"/>
            <a:ext cx="320198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7" name="Rectangle 306"/>
          <p:cNvSpPr>
            <a:spLocks noChangeArrowheads="1"/>
          </p:cNvSpPr>
          <p:nvPr/>
        </p:nvSpPr>
        <p:spPr bwMode="auto">
          <a:xfrm>
            <a:off x="3822700" y="5648325"/>
            <a:ext cx="1270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Rectangle 307"/>
          <p:cNvSpPr>
            <a:spLocks noChangeArrowheads="1"/>
          </p:cNvSpPr>
          <p:nvPr/>
        </p:nvSpPr>
        <p:spPr bwMode="auto">
          <a:xfrm>
            <a:off x="3835400" y="5648325"/>
            <a:ext cx="13779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Rectangle 308"/>
          <p:cNvSpPr>
            <a:spLocks noChangeArrowheads="1"/>
          </p:cNvSpPr>
          <p:nvPr/>
        </p:nvSpPr>
        <p:spPr bwMode="auto">
          <a:xfrm>
            <a:off x="5213350" y="5648325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Rectangle 309"/>
          <p:cNvSpPr>
            <a:spLocks noChangeArrowheads="1"/>
          </p:cNvSpPr>
          <p:nvPr/>
        </p:nvSpPr>
        <p:spPr bwMode="auto">
          <a:xfrm>
            <a:off x="5224463" y="5648325"/>
            <a:ext cx="27654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Rectangle 310"/>
          <p:cNvSpPr>
            <a:spLocks noChangeArrowheads="1"/>
          </p:cNvSpPr>
          <p:nvPr/>
        </p:nvSpPr>
        <p:spPr bwMode="auto">
          <a:xfrm>
            <a:off x="7989888" y="5648325"/>
            <a:ext cx="1111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Rectangle 312"/>
          <p:cNvSpPr>
            <a:spLocks noChangeArrowheads="1"/>
          </p:cNvSpPr>
          <p:nvPr/>
        </p:nvSpPr>
        <p:spPr bwMode="auto">
          <a:xfrm>
            <a:off x="609600" y="6084888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Rectangle 313"/>
          <p:cNvSpPr>
            <a:spLocks noChangeArrowheads="1"/>
          </p:cNvSpPr>
          <p:nvPr/>
        </p:nvSpPr>
        <p:spPr bwMode="auto">
          <a:xfrm>
            <a:off x="609600" y="6084888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Rectangle 314"/>
          <p:cNvSpPr>
            <a:spLocks noChangeArrowheads="1"/>
          </p:cNvSpPr>
          <p:nvPr/>
        </p:nvSpPr>
        <p:spPr bwMode="auto">
          <a:xfrm>
            <a:off x="620713" y="6084888"/>
            <a:ext cx="320198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Rectangle 316"/>
          <p:cNvSpPr>
            <a:spLocks noChangeArrowheads="1"/>
          </p:cNvSpPr>
          <p:nvPr/>
        </p:nvSpPr>
        <p:spPr bwMode="auto">
          <a:xfrm>
            <a:off x="3822700" y="6084888"/>
            <a:ext cx="1270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Rectangle 317"/>
          <p:cNvSpPr>
            <a:spLocks noChangeArrowheads="1"/>
          </p:cNvSpPr>
          <p:nvPr/>
        </p:nvSpPr>
        <p:spPr bwMode="auto">
          <a:xfrm>
            <a:off x="3835400" y="6084888"/>
            <a:ext cx="13779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Rectangle 319"/>
          <p:cNvSpPr>
            <a:spLocks noChangeArrowheads="1"/>
          </p:cNvSpPr>
          <p:nvPr/>
        </p:nvSpPr>
        <p:spPr bwMode="auto">
          <a:xfrm>
            <a:off x="5213350" y="6084888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Rectangle 320"/>
          <p:cNvSpPr>
            <a:spLocks noChangeArrowheads="1"/>
          </p:cNvSpPr>
          <p:nvPr/>
        </p:nvSpPr>
        <p:spPr bwMode="auto">
          <a:xfrm>
            <a:off x="5224463" y="6084888"/>
            <a:ext cx="27654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Rectangle 128"/>
          <p:cNvSpPr>
            <a:spLocks noChangeArrowheads="1"/>
          </p:cNvSpPr>
          <p:nvPr/>
        </p:nvSpPr>
        <p:spPr bwMode="auto">
          <a:xfrm>
            <a:off x="609600" y="1266825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Rectangle 129"/>
          <p:cNvSpPr>
            <a:spLocks noChangeArrowheads="1"/>
          </p:cNvSpPr>
          <p:nvPr/>
        </p:nvSpPr>
        <p:spPr bwMode="auto">
          <a:xfrm>
            <a:off x="620713" y="1266825"/>
            <a:ext cx="320198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Rectangle 130"/>
          <p:cNvSpPr>
            <a:spLocks noChangeArrowheads="1"/>
          </p:cNvSpPr>
          <p:nvPr/>
        </p:nvSpPr>
        <p:spPr bwMode="auto">
          <a:xfrm>
            <a:off x="3822700" y="1266825"/>
            <a:ext cx="1270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Rectangle 131"/>
          <p:cNvSpPr>
            <a:spLocks noChangeArrowheads="1"/>
          </p:cNvSpPr>
          <p:nvPr/>
        </p:nvSpPr>
        <p:spPr bwMode="auto">
          <a:xfrm>
            <a:off x="3835400" y="1266825"/>
            <a:ext cx="13779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Rectangle 132"/>
          <p:cNvSpPr>
            <a:spLocks noChangeArrowheads="1"/>
          </p:cNvSpPr>
          <p:nvPr/>
        </p:nvSpPr>
        <p:spPr bwMode="auto">
          <a:xfrm>
            <a:off x="5213350" y="1266825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Rectangle 133"/>
          <p:cNvSpPr>
            <a:spLocks noChangeArrowheads="1"/>
          </p:cNvSpPr>
          <p:nvPr/>
        </p:nvSpPr>
        <p:spPr bwMode="auto">
          <a:xfrm>
            <a:off x="5224463" y="1266825"/>
            <a:ext cx="27654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Rectangle 134"/>
          <p:cNvSpPr>
            <a:spLocks noChangeArrowheads="1"/>
          </p:cNvSpPr>
          <p:nvPr/>
        </p:nvSpPr>
        <p:spPr bwMode="auto">
          <a:xfrm>
            <a:off x="7989888" y="1266825"/>
            <a:ext cx="1111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6" name="Rectangle 171"/>
          <p:cNvSpPr>
            <a:spLocks noChangeArrowheads="1"/>
          </p:cNvSpPr>
          <p:nvPr/>
        </p:nvSpPr>
        <p:spPr bwMode="auto">
          <a:xfrm>
            <a:off x="609600" y="2906713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7" name="Rectangle 172"/>
          <p:cNvSpPr>
            <a:spLocks noChangeArrowheads="1"/>
          </p:cNvSpPr>
          <p:nvPr/>
        </p:nvSpPr>
        <p:spPr bwMode="auto">
          <a:xfrm>
            <a:off x="620713" y="2906713"/>
            <a:ext cx="320198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8" name="Rectangle 173"/>
          <p:cNvSpPr>
            <a:spLocks noChangeArrowheads="1"/>
          </p:cNvSpPr>
          <p:nvPr/>
        </p:nvSpPr>
        <p:spPr bwMode="auto">
          <a:xfrm>
            <a:off x="3822700" y="2906713"/>
            <a:ext cx="1270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9" name="Rectangle 174"/>
          <p:cNvSpPr>
            <a:spLocks noChangeArrowheads="1"/>
          </p:cNvSpPr>
          <p:nvPr/>
        </p:nvSpPr>
        <p:spPr bwMode="auto">
          <a:xfrm>
            <a:off x="3835400" y="2906713"/>
            <a:ext cx="13779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0" name="Rectangle 175"/>
          <p:cNvSpPr>
            <a:spLocks noChangeArrowheads="1"/>
          </p:cNvSpPr>
          <p:nvPr/>
        </p:nvSpPr>
        <p:spPr bwMode="auto">
          <a:xfrm>
            <a:off x="5213350" y="2906713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1" name="Rectangle 176"/>
          <p:cNvSpPr>
            <a:spLocks noChangeArrowheads="1"/>
          </p:cNvSpPr>
          <p:nvPr/>
        </p:nvSpPr>
        <p:spPr bwMode="auto">
          <a:xfrm>
            <a:off x="5224463" y="2906713"/>
            <a:ext cx="27654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2" name="Rectangle 177"/>
          <p:cNvSpPr>
            <a:spLocks noChangeArrowheads="1"/>
          </p:cNvSpPr>
          <p:nvPr/>
        </p:nvSpPr>
        <p:spPr bwMode="auto">
          <a:xfrm>
            <a:off x="7989888" y="2906713"/>
            <a:ext cx="11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3" name="Rectangle 282"/>
          <p:cNvSpPr>
            <a:spLocks noChangeArrowheads="1"/>
          </p:cNvSpPr>
          <p:nvPr/>
        </p:nvSpPr>
        <p:spPr bwMode="auto">
          <a:xfrm>
            <a:off x="609600" y="5213350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4" name="Rectangle 283"/>
          <p:cNvSpPr>
            <a:spLocks noChangeArrowheads="1"/>
          </p:cNvSpPr>
          <p:nvPr/>
        </p:nvSpPr>
        <p:spPr bwMode="auto">
          <a:xfrm>
            <a:off x="620713" y="5213350"/>
            <a:ext cx="320198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5" name="Rectangle 284"/>
          <p:cNvSpPr>
            <a:spLocks noChangeArrowheads="1"/>
          </p:cNvSpPr>
          <p:nvPr/>
        </p:nvSpPr>
        <p:spPr bwMode="auto">
          <a:xfrm>
            <a:off x="3822700" y="5213350"/>
            <a:ext cx="1270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6" name="Rectangle 285"/>
          <p:cNvSpPr>
            <a:spLocks noChangeArrowheads="1"/>
          </p:cNvSpPr>
          <p:nvPr/>
        </p:nvSpPr>
        <p:spPr bwMode="auto">
          <a:xfrm>
            <a:off x="3835400" y="5213350"/>
            <a:ext cx="13779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286"/>
          <p:cNvSpPr>
            <a:spLocks noChangeArrowheads="1"/>
          </p:cNvSpPr>
          <p:nvPr/>
        </p:nvSpPr>
        <p:spPr bwMode="auto">
          <a:xfrm>
            <a:off x="5213350" y="5213350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8" name="Rectangle 287"/>
          <p:cNvSpPr>
            <a:spLocks noChangeArrowheads="1"/>
          </p:cNvSpPr>
          <p:nvPr/>
        </p:nvSpPr>
        <p:spPr bwMode="auto">
          <a:xfrm>
            <a:off x="5224463" y="5213350"/>
            <a:ext cx="27654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9" name="Rectangle 288"/>
          <p:cNvSpPr>
            <a:spLocks noChangeArrowheads="1"/>
          </p:cNvSpPr>
          <p:nvPr/>
        </p:nvSpPr>
        <p:spPr bwMode="auto">
          <a:xfrm>
            <a:off x="7989888" y="5213350"/>
            <a:ext cx="1111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0" name="Rectangle 322"/>
          <p:cNvSpPr>
            <a:spLocks noChangeArrowheads="1"/>
          </p:cNvSpPr>
          <p:nvPr/>
        </p:nvSpPr>
        <p:spPr bwMode="auto">
          <a:xfrm>
            <a:off x="7989888" y="6084888"/>
            <a:ext cx="11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1" name="Rectangle 323"/>
          <p:cNvSpPr>
            <a:spLocks noChangeArrowheads="1"/>
          </p:cNvSpPr>
          <p:nvPr/>
        </p:nvSpPr>
        <p:spPr bwMode="auto">
          <a:xfrm>
            <a:off x="7989888" y="6084888"/>
            <a:ext cx="11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52" name="Group 328"/>
          <p:cNvGrpSpPr>
            <a:grpSpLocks/>
          </p:cNvGrpSpPr>
          <p:nvPr/>
        </p:nvGrpSpPr>
        <p:grpSpPr bwMode="auto">
          <a:xfrm>
            <a:off x="609600" y="830263"/>
            <a:ext cx="7391400" cy="5265737"/>
            <a:chOff x="384" y="523"/>
            <a:chExt cx="4656" cy="3317"/>
          </a:xfrm>
        </p:grpSpPr>
        <p:sp>
          <p:nvSpPr>
            <p:cNvPr id="64553" name="Rectangle 95"/>
            <p:cNvSpPr>
              <a:spLocks noChangeArrowheads="1"/>
            </p:cNvSpPr>
            <p:nvPr/>
          </p:nvSpPr>
          <p:spPr bwMode="auto">
            <a:xfrm>
              <a:off x="599" y="633"/>
              <a:ext cx="10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Binary representation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4" name="Rectangle 96"/>
            <p:cNvSpPr>
              <a:spLocks noChangeArrowheads="1"/>
            </p:cNvSpPr>
            <p:nvPr/>
          </p:nvSpPr>
          <p:spPr bwMode="auto">
            <a:xfrm>
              <a:off x="2200" y="63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5" name="Rectangle 97"/>
            <p:cNvSpPr>
              <a:spLocks noChangeArrowheads="1"/>
            </p:cNvSpPr>
            <p:nvPr/>
          </p:nvSpPr>
          <p:spPr bwMode="auto">
            <a:xfrm>
              <a:off x="2535" y="633"/>
              <a:ext cx="43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Decimal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6" name="Rectangle 98"/>
            <p:cNvSpPr>
              <a:spLocks noChangeArrowheads="1"/>
            </p:cNvSpPr>
            <p:nvPr/>
          </p:nvSpPr>
          <p:spPr bwMode="auto">
            <a:xfrm>
              <a:off x="3211" y="63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7" name="Rectangle 99"/>
            <p:cNvSpPr>
              <a:spLocks noChangeArrowheads="1"/>
            </p:cNvSpPr>
            <p:nvPr/>
          </p:nvSpPr>
          <p:spPr bwMode="auto">
            <a:xfrm>
              <a:off x="3704" y="633"/>
              <a:ext cx="5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Character(s)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8" name="Rectangle 101"/>
            <p:cNvSpPr>
              <a:spLocks noChangeArrowheads="1"/>
            </p:cNvSpPr>
            <p:nvPr/>
          </p:nvSpPr>
          <p:spPr bwMode="auto">
            <a:xfrm>
              <a:off x="4620" y="63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9" name="Rectangle 102"/>
            <p:cNvSpPr>
              <a:spLocks noChangeArrowheads="1"/>
            </p:cNvSpPr>
            <p:nvPr/>
          </p:nvSpPr>
          <p:spPr bwMode="auto">
            <a:xfrm>
              <a:off x="384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Rectangle 103"/>
            <p:cNvSpPr>
              <a:spLocks noChangeArrowheads="1"/>
            </p:cNvSpPr>
            <p:nvPr/>
          </p:nvSpPr>
          <p:spPr bwMode="auto">
            <a:xfrm>
              <a:off x="384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Rectangle 104"/>
            <p:cNvSpPr>
              <a:spLocks noChangeArrowheads="1"/>
            </p:cNvSpPr>
            <p:nvPr/>
          </p:nvSpPr>
          <p:spPr bwMode="auto">
            <a:xfrm>
              <a:off x="391" y="523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Rectangle 105"/>
            <p:cNvSpPr>
              <a:spLocks noChangeArrowheads="1"/>
            </p:cNvSpPr>
            <p:nvPr/>
          </p:nvSpPr>
          <p:spPr bwMode="auto">
            <a:xfrm>
              <a:off x="2408" y="523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Rectangle 106"/>
            <p:cNvSpPr>
              <a:spLocks noChangeArrowheads="1"/>
            </p:cNvSpPr>
            <p:nvPr/>
          </p:nvSpPr>
          <p:spPr bwMode="auto">
            <a:xfrm>
              <a:off x="2416" y="523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Rectangle 107"/>
            <p:cNvSpPr>
              <a:spLocks noChangeArrowheads="1"/>
            </p:cNvSpPr>
            <p:nvPr/>
          </p:nvSpPr>
          <p:spPr bwMode="auto">
            <a:xfrm>
              <a:off x="3284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Rectangle 108"/>
            <p:cNvSpPr>
              <a:spLocks noChangeArrowheads="1"/>
            </p:cNvSpPr>
            <p:nvPr/>
          </p:nvSpPr>
          <p:spPr bwMode="auto">
            <a:xfrm>
              <a:off x="3291" y="523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Rectangle 109"/>
            <p:cNvSpPr>
              <a:spLocks noChangeArrowheads="1"/>
            </p:cNvSpPr>
            <p:nvPr/>
          </p:nvSpPr>
          <p:spPr bwMode="auto">
            <a:xfrm>
              <a:off x="5033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7" name="Rectangle 110"/>
            <p:cNvSpPr>
              <a:spLocks noChangeArrowheads="1"/>
            </p:cNvSpPr>
            <p:nvPr/>
          </p:nvSpPr>
          <p:spPr bwMode="auto">
            <a:xfrm>
              <a:off x="5033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8" name="Rectangle 111"/>
            <p:cNvSpPr>
              <a:spLocks noChangeArrowheads="1"/>
            </p:cNvSpPr>
            <p:nvPr/>
          </p:nvSpPr>
          <p:spPr bwMode="auto">
            <a:xfrm>
              <a:off x="384" y="528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Rectangle 112"/>
            <p:cNvSpPr>
              <a:spLocks noChangeArrowheads="1"/>
            </p:cNvSpPr>
            <p:nvPr/>
          </p:nvSpPr>
          <p:spPr bwMode="auto">
            <a:xfrm>
              <a:off x="2408" y="528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Rectangle 113"/>
            <p:cNvSpPr>
              <a:spLocks noChangeArrowheads="1"/>
            </p:cNvSpPr>
            <p:nvPr/>
          </p:nvSpPr>
          <p:spPr bwMode="auto">
            <a:xfrm>
              <a:off x="3284" y="528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1" name="Rectangle 114"/>
            <p:cNvSpPr>
              <a:spLocks noChangeArrowheads="1"/>
            </p:cNvSpPr>
            <p:nvPr/>
          </p:nvSpPr>
          <p:spPr bwMode="auto">
            <a:xfrm>
              <a:off x="5033" y="528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2" name="Rectangle 115"/>
            <p:cNvSpPr>
              <a:spLocks noChangeArrowheads="1"/>
            </p:cNvSpPr>
            <p:nvPr/>
          </p:nvSpPr>
          <p:spPr bwMode="auto">
            <a:xfrm>
              <a:off x="628" y="908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000 0000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3" name="Rectangle 116"/>
            <p:cNvSpPr>
              <a:spLocks noChangeArrowheads="1"/>
            </p:cNvSpPr>
            <p:nvPr/>
          </p:nvSpPr>
          <p:spPr bwMode="auto">
            <a:xfrm>
              <a:off x="1370" y="908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4" name="Rectangle 117"/>
            <p:cNvSpPr>
              <a:spLocks noChangeArrowheads="1"/>
            </p:cNvSpPr>
            <p:nvPr/>
          </p:nvSpPr>
          <p:spPr bwMode="auto">
            <a:xfrm>
              <a:off x="1432" y="908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001 1111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5" name="Rectangle 118"/>
            <p:cNvSpPr>
              <a:spLocks noChangeArrowheads="1"/>
            </p:cNvSpPr>
            <p:nvPr/>
          </p:nvSpPr>
          <p:spPr bwMode="auto">
            <a:xfrm>
              <a:off x="2171" y="908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6" name="Rectangle 119"/>
            <p:cNvSpPr>
              <a:spLocks noChangeArrowheads="1"/>
            </p:cNvSpPr>
            <p:nvPr/>
          </p:nvSpPr>
          <p:spPr bwMode="auto">
            <a:xfrm>
              <a:off x="2633" y="908"/>
              <a:ext cx="9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7" name="Rectangle 120"/>
            <p:cNvSpPr>
              <a:spLocks noChangeArrowheads="1"/>
            </p:cNvSpPr>
            <p:nvPr/>
          </p:nvSpPr>
          <p:spPr bwMode="auto">
            <a:xfrm>
              <a:off x="2772" y="908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8" name="Rectangle 121"/>
            <p:cNvSpPr>
              <a:spLocks noChangeArrowheads="1"/>
            </p:cNvSpPr>
            <p:nvPr/>
          </p:nvSpPr>
          <p:spPr bwMode="auto">
            <a:xfrm>
              <a:off x="2834" y="908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31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9" name="Rectangle 122"/>
            <p:cNvSpPr>
              <a:spLocks noChangeArrowheads="1"/>
            </p:cNvSpPr>
            <p:nvPr/>
          </p:nvSpPr>
          <p:spPr bwMode="auto">
            <a:xfrm>
              <a:off x="3066" y="908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0" name="Rectangle 123"/>
            <p:cNvSpPr>
              <a:spLocks noChangeArrowheads="1"/>
            </p:cNvSpPr>
            <p:nvPr/>
          </p:nvSpPr>
          <p:spPr bwMode="auto">
            <a:xfrm>
              <a:off x="3582" y="842"/>
              <a:ext cx="78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control codes, e.g.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1" name="Rectangle 124"/>
            <p:cNvSpPr>
              <a:spLocks noChangeArrowheads="1"/>
            </p:cNvSpPr>
            <p:nvPr/>
          </p:nvSpPr>
          <p:spPr bwMode="auto">
            <a:xfrm>
              <a:off x="3516" y="1004"/>
              <a:ext cx="84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carriage return, line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2" name="Rectangle 125"/>
            <p:cNvSpPr>
              <a:spLocks noChangeArrowheads="1"/>
            </p:cNvSpPr>
            <p:nvPr/>
          </p:nvSpPr>
          <p:spPr bwMode="auto">
            <a:xfrm>
              <a:off x="3529" y="1165"/>
              <a:ext cx="8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feed, other teletype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3" name="Rectangle 126"/>
            <p:cNvSpPr>
              <a:spLocks noChangeArrowheads="1"/>
            </p:cNvSpPr>
            <p:nvPr/>
          </p:nvSpPr>
          <p:spPr bwMode="auto">
            <a:xfrm>
              <a:off x="3835" y="1327"/>
              <a:ext cx="4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functions.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4" name="Rectangle 127"/>
            <p:cNvSpPr>
              <a:spLocks noChangeArrowheads="1"/>
            </p:cNvSpPr>
            <p:nvPr/>
          </p:nvSpPr>
          <p:spPr bwMode="auto">
            <a:xfrm>
              <a:off x="4489" y="1327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5" name="Rectangle 135"/>
            <p:cNvSpPr>
              <a:spLocks noChangeArrowheads="1"/>
            </p:cNvSpPr>
            <p:nvPr/>
          </p:nvSpPr>
          <p:spPr bwMode="auto">
            <a:xfrm>
              <a:off x="384" y="803"/>
              <a:ext cx="7" cy="6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Rectangle 136"/>
            <p:cNvSpPr>
              <a:spLocks noChangeArrowheads="1"/>
            </p:cNvSpPr>
            <p:nvPr/>
          </p:nvSpPr>
          <p:spPr bwMode="auto">
            <a:xfrm>
              <a:off x="2408" y="803"/>
              <a:ext cx="8" cy="6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Rectangle 137"/>
            <p:cNvSpPr>
              <a:spLocks noChangeArrowheads="1"/>
            </p:cNvSpPr>
            <p:nvPr/>
          </p:nvSpPr>
          <p:spPr bwMode="auto">
            <a:xfrm>
              <a:off x="3284" y="803"/>
              <a:ext cx="7" cy="6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8" name="Rectangle 138"/>
            <p:cNvSpPr>
              <a:spLocks noChangeArrowheads="1"/>
            </p:cNvSpPr>
            <p:nvPr/>
          </p:nvSpPr>
          <p:spPr bwMode="auto">
            <a:xfrm>
              <a:off x="5033" y="803"/>
              <a:ext cx="7" cy="6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9" name="Rectangle 139"/>
            <p:cNvSpPr>
              <a:spLocks noChangeArrowheads="1"/>
            </p:cNvSpPr>
            <p:nvPr/>
          </p:nvSpPr>
          <p:spPr bwMode="auto">
            <a:xfrm>
              <a:off x="1052" y="1586"/>
              <a:ext cx="4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010 0000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0" name="Rectangle 140"/>
            <p:cNvSpPr>
              <a:spLocks noChangeArrowheads="1"/>
            </p:cNvSpPr>
            <p:nvPr/>
          </p:nvSpPr>
          <p:spPr bwMode="auto">
            <a:xfrm>
              <a:off x="1747" y="158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1" name="Rectangle 141"/>
            <p:cNvSpPr>
              <a:spLocks noChangeArrowheads="1"/>
            </p:cNvSpPr>
            <p:nvPr/>
          </p:nvSpPr>
          <p:spPr bwMode="auto">
            <a:xfrm>
              <a:off x="2756" y="1586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32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2" name="Rectangle 142"/>
            <p:cNvSpPr>
              <a:spLocks noChangeArrowheads="1"/>
            </p:cNvSpPr>
            <p:nvPr/>
          </p:nvSpPr>
          <p:spPr bwMode="auto">
            <a:xfrm>
              <a:off x="2942" y="158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3" name="Rectangle 143"/>
            <p:cNvSpPr>
              <a:spLocks noChangeArrowheads="1"/>
            </p:cNvSpPr>
            <p:nvPr/>
          </p:nvSpPr>
          <p:spPr bwMode="auto">
            <a:xfrm>
              <a:off x="3458" y="1505"/>
              <a:ext cx="9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the blank character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4" name="Rectangle 144"/>
            <p:cNvSpPr>
              <a:spLocks noChangeArrowheads="1"/>
            </p:cNvSpPr>
            <p:nvPr/>
          </p:nvSpPr>
          <p:spPr bwMode="auto">
            <a:xfrm>
              <a:off x="3895" y="1666"/>
              <a:ext cx="34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(space)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5" name="Rectangle 145"/>
            <p:cNvSpPr>
              <a:spLocks noChangeArrowheads="1"/>
            </p:cNvSpPr>
            <p:nvPr/>
          </p:nvSpPr>
          <p:spPr bwMode="auto">
            <a:xfrm>
              <a:off x="4430" y="166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6" name="Rectangle 146"/>
            <p:cNvSpPr>
              <a:spLocks noChangeArrowheads="1"/>
            </p:cNvSpPr>
            <p:nvPr/>
          </p:nvSpPr>
          <p:spPr bwMode="auto">
            <a:xfrm>
              <a:off x="384" y="147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Rectangle 147"/>
            <p:cNvSpPr>
              <a:spLocks noChangeArrowheads="1"/>
            </p:cNvSpPr>
            <p:nvPr/>
          </p:nvSpPr>
          <p:spPr bwMode="auto">
            <a:xfrm>
              <a:off x="391" y="1476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Rectangle 148"/>
            <p:cNvSpPr>
              <a:spLocks noChangeArrowheads="1"/>
            </p:cNvSpPr>
            <p:nvPr/>
          </p:nvSpPr>
          <p:spPr bwMode="auto">
            <a:xfrm>
              <a:off x="2408" y="1476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Rectangle 149"/>
            <p:cNvSpPr>
              <a:spLocks noChangeArrowheads="1"/>
            </p:cNvSpPr>
            <p:nvPr/>
          </p:nvSpPr>
          <p:spPr bwMode="auto">
            <a:xfrm>
              <a:off x="2416" y="1476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Rectangle 150"/>
            <p:cNvSpPr>
              <a:spLocks noChangeArrowheads="1"/>
            </p:cNvSpPr>
            <p:nvPr/>
          </p:nvSpPr>
          <p:spPr bwMode="auto">
            <a:xfrm>
              <a:off x="3284" y="147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Rectangle 151"/>
            <p:cNvSpPr>
              <a:spLocks noChangeArrowheads="1"/>
            </p:cNvSpPr>
            <p:nvPr/>
          </p:nvSpPr>
          <p:spPr bwMode="auto">
            <a:xfrm>
              <a:off x="3291" y="1476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2" name="Rectangle 152"/>
            <p:cNvSpPr>
              <a:spLocks noChangeArrowheads="1"/>
            </p:cNvSpPr>
            <p:nvPr/>
          </p:nvSpPr>
          <p:spPr bwMode="auto">
            <a:xfrm>
              <a:off x="5033" y="147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3" name="Rectangle 153"/>
            <p:cNvSpPr>
              <a:spLocks noChangeArrowheads="1"/>
            </p:cNvSpPr>
            <p:nvPr/>
          </p:nvSpPr>
          <p:spPr bwMode="auto">
            <a:xfrm>
              <a:off x="384" y="1481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4" name="Rectangle 154"/>
            <p:cNvSpPr>
              <a:spLocks noChangeArrowheads="1"/>
            </p:cNvSpPr>
            <p:nvPr/>
          </p:nvSpPr>
          <p:spPr bwMode="auto">
            <a:xfrm>
              <a:off x="2408" y="1481"/>
              <a:ext cx="8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5" name="Rectangle 155"/>
            <p:cNvSpPr>
              <a:spLocks noChangeArrowheads="1"/>
            </p:cNvSpPr>
            <p:nvPr/>
          </p:nvSpPr>
          <p:spPr bwMode="auto">
            <a:xfrm>
              <a:off x="3284" y="1481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6" name="Rectangle 156"/>
            <p:cNvSpPr>
              <a:spLocks noChangeArrowheads="1"/>
            </p:cNvSpPr>
            <p:nvPr/>
          </p:nvSpPr>
          <p:spPr bwMode="auto">
            <a:xfrm>
              <a:off x="5033" y="1481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7" name="Rectangle 157"/>
            <p:cNvSpPr>
              <a:spLocks noChangeArrowheads="1"/>
            </p:cNvSpPr>
            <p:nvPr/>
          </p:nvSpPr>
          <p:spPr bwMode="auto">
            <a:xfrm>
              <a:off x="628" y="1941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010 0001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08" name="Rectangle 158"/>
            <p:cNvSpPr>
              <a:spLocks noChangeArrowheads="1"/>
            </p:cNvSpPr>
            <p:nvPr/>
          </p:nvSpPr>
          <p:spPr bwMode="auto">
            <a:xfrm>
              <a:off x="1370" y="194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09" name="Rectangle 159"/>
            <p:cNvSpPr>
              <a:spLocks noChangeArrowheads="1"/>
            </p:cNvSpPr>
            <p:nvPr/>
          </p:nvSpPr>
          <p:spPr bwMode="auto">
            <a:xfrm>
              <a:off x="1432" y="1941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010 1111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0" name="Rectangle 160"/>
            <p:cNvSpPr>
              <a:spLocks noChangeArrowheads="1"/>
            </p:cNvSpPr>
            <p:nvPr/>
          </p:nvSpPr>
          <p:spPr bwMode="auto">
            <a:xfrm>
              <a:off x="2171" y="194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1" name="Rectangle 161"/>
            <p:cNvSpPr>
              <a:spLocks noChangeArrowheads="1"/>
            </p:cNvSpPr>
            <p:nvPr/>
          </p:nvSpPr>
          <p:spPr bwMode="auto">
            <a:xfrm>
              <a:off x="2586" y="1941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33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2" name="Rectangle 162"/>
            <p:cNvSpPr>
              <a:spLocks noChangeArrowheads="1"/>
            </p:cNvSpPr>
            <p:nvPr/>
          </p:nvSpPr>
          <p:spPr bwMode="auto">
            <a:xfrm>
              <a:off x="2818" y="194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3" name="Rectangle 163"/>
            <p:cNvSpPr>
              <a:spLocks noChangeArrowheads="1"/>
            </p:cNvSpPr>
            <p:nvPr/>
          </p:nvSpPr>
          <p:spPr bwMode="auto">
            <a:xfrm>
              <a:off x="2880" y="1941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47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4" name="Rectangle 164"/>
            <p:cNvSpPr>
              <a:spLocks noChangeArrowheads="1"/>
            </p:cNvSpPr>
            <p:nvPr/>
          </p:nvSpPr>
          <p:spPr bwMode="auto">
            <a:xfrm>
              <a:off x="3112" y="194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5" name="Rectangle 165"/>
            <p:cNvSpPr>
              <a:spLocks noChangeArrowheads="1"/>
            </p:cNvSpPr>
            <p:nvPr/>
          </p:nvSpPr>
          <p:spPr bwMode="auto">
            <a:xfrm>
              <a:off x="3507" y="1860"/>
              <a:ext cx="8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special characters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6" name="Rectangle 166"/>
            <p:cNvSpPr>
              <a:spLocks noChangeArrowheads="1"/>
            </p:cNvSpPr>
            <p:nvPr/>
          </p:nvSpPr>
          <p:spPr bwMode="auto">
            <a:xfrm>
              <a:off x="4818" y="1860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7" name="Rectangle 167"/>
            <p:cNvSpPr>
              <a:spLocks noChangeArrowheads="1"/>
            </p:cNvSpPr>
            <p:nvPr/>
          </p:nvSpPr>
          <p:spPr bwMode="auto">
            <a:xfrm>
              <a:off x="3644" y="2022"/>
              <a:ext cx="59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(e.g. !, *, +,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8" name="Rectangle 168"/>
            <p:cNvSpPr>
              <a:spLocks noChangeArrowheads="1"/>
            </p:cNvSpPr>
            <p:nvPr/>
          </p:nvSpPr>
          <p:spPr bwMode="auto">
            <a:xfrm>
              <a:off x="4232" y="2022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9" name="Rectangle 169"/>
            <p:cNvSpPr>
              <a:spLocks noChangeArrowheads="1"/>
            </p:cNvSpPr>
            <p:nvPr/>
          </p:nvSpPr>
          <p:spPr bwMode="auto">
            <a:xfrm>
              <a:off x="4368" y="2022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0" name="Rectangle 170"/>
            <p:cNvSpPr>
              <a:spLocks noChangeArrowheads="1"/>
            </p:cNvSpPr>
            <p:nvPr/>
          </p:nvSpPr>
          <p:spPr bwMode="auto">
            <a:xfrm>
              <a:off x="4681" y="2022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1" name="Rectangle 178"/>
            <p:cNvSpPr>
              <a:spLocks noChangeArrowheads="1"/>
            </p:cNvSpPr>
            <p:nvPr/>
          </p:nvSpPr>
          <p:spPr bwMode="auto">
            <a:xfrm>
              <a:off x="384" y="1836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" name="Rectangle 179"/>
            <p:cNvSpPr>
              <a:spLocks noChangeArrowheads="1"/>
            </p:cNvSpPr>
            <p:nvPr/>
          </p:nvSpPr>
          <p:spPr bwMode="auto">
            <a:xfrm>
              <a:off x="2408" y="1836"/>
              <a:ext cx="8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" name="Rectangle 180"/>
            <p:cNvSpPr>
              <a:spLocks noChangeArrowheads="1"/>
            </p:cNvSpPr>
            <p:nvPr/>
          </p:nvSpPr>
          <p:spPr bwMode="auto">
            <a:xfrm>
              <a:off x="3284" y="1836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4" name="Rectangle 181"/>
            <p:cNvSpPr>
              <a:spLocks noChangeArrowheads="1"/>
            </p:cNvSpPr>
            <p:nvPr/>
          </p:nvSpPr>
          <p:spPr bwMode="auto">
            <a:xfrm>
              <a:off x="5033" y="1836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5" name="Rectangle 182"/>
            <p:cNvSpPr>
              <a:spLocks noChangeArrowheads="1"/>
            </p:cNvSpPr>
            <p:nvPr/>
          </p:nvSpPr>
          <p:spPr bwMode="auto">
            <a:xfrm>
              <a:off x="628" y="2296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011 0000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6" name="Rectangle 183"/>
            <p:cNvSpPr>
              <a:spLocks noChangeArrowheads="1"/>
            </p:cNvSpPr>
            <p:nvPr/>
          </p:nvSpPr>
          <p:spPr bwMode="auto">
            <a:xfrm>
              <a:off x="1370" y="2296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7" name="Rectangle 184"/>
            <p:cNvSpPr>
              <a:spLocks noChangeArrowheads="1"/>
            </p:cNvSpPr>
            <p:nvPr/>
          </p:nvSpPr>
          <p:spPr bwMode="auto">
            <a:xfrm>
              <a:off x="1432" y="2296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011 1001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8" name="Rectangle 185"/>
            <p:cNvSpPr>
              <a:spLocks noChangeArrowheads="1"/>
            </p:cNvSpPr>
            <p:nvPr/>
          </p:nvSpPr>
          <p:spPr bwMode="auto">
            <a:xfrm>
              <a:off x="2171" y="229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9" name="Rectangle 186"/>
            <p:cNvSpPr>
              <a:spLocks noChangeArrowheads="1"/>
            </p:cNvSpPr>
            <p:nvPr/>
          </p:nvSpPr>
          <p:spPr bwMode="auto">
            <a:xfrm>
              <a:off x="2586" y="2296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48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0" name="Rectangle 187"/>
            <p:cNvSpPr>
              <a:spLocks noChangeArrowheads="1"/>
            </p:cNvSpPr>
            <p:nvPr/>
          </p:nvSpPr>
          <p:spPr bwMode="auto">
            <a:xfrm>
              <a:off x="2818" y="2296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1" name="Rectangle 188"/>
            <p:cNvSpPr>
              <a:spLocks noChangeArrowheads="1"/>
            </p:cNvSpPr>
            <p:nvPr/>
          </p:nvSpPr>
          <p:spPr bwMode="auto">
            <a:xfrm>
              <a:off x="2880" y="2296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57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2" name="Rectangle 189"/>
            <p:cNvSpPr>
              <a:spLocks noChangeArrowheads="1"/>
            </p:cNvSpPr>
            <p:nvPr/>
          </p:nvSpPr>
          <p:spPr bwMode="auto">
            <a:xfrm>
              <a:off x="3112" y="229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3" name="Rectangle 190"/>
            <p:cNvSpPr>
              <a:spLocks noChangeArrowheads="1"/>
            </p:cNvSpPr>
            <p:nvPr/>
          </p:nvSpPr>
          <p:spPr bwMode="auto">
            <a:xfrm>
              <a:off x="3762" y="2296"/>
              <a:ext cx="54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digits 0 - 9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4" name="Rectangle 194"/>
            <p:cNvSpPr>
              <a:spLocks noChangeArrowheads="1"/>
            </p:cNvSpPr>
            <p:nvPr/>
          </p:nvSpPr>
          <p:spPr bwMode="auto">
            <a:xfrm>
              <a:off x="384" y="218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5" name="Rectangle 195"/>
            <p:cNvSpPr>
              <a:spLocks noChangeArrowheads="1"/>
            </p:cNvSpPr>
            <p:nvPr/>
          </p:nvSpPr>
          <p:spPr bwMode="auto">
            <a:xfrm>
              <a:off x="391" y="2186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6" name="Rectangle 196"/>
            <p:cNvSpPr>
              <a:spLocks noChangeArrowheads="1"/>
            </p:cNvSpPr>
            <p:nvPr/>
          </p:nvSpPr>
          <p:spPr bwMode="auto">
            <a:xfrm>
              <a:off x="2408" y="2186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7" name="Rectangle 197"/>
            <p:cNvSpPr>
              <a:spLocks noChangeArrowheads="1"/>
            </p:cNvSpPr>
            <p:nvPr/>
          </p:nvSpPr>
          <p:spPr bwMode="auto">
            <a:xfrm>
              <a:off x="2416" y="2186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8" name="Rectangle 198"/>
            <p:cNvSpPr>
              <a:spLocks noChangeArrowheads="1"/>
            </p:cNvSpPr>
            <p:nvPr/>
          </p:nvSpPr>
          <p:spPr bwMode="auto">
            <a:xfrm>
              <a:off x="3284" y="218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9" name="Rectangle 199"/>
            <p:cNvSpPr>
              <a:spLocks noChangeArrowheads="1"/>
            </p:cNvSpPr>
            <p:nvPr/>
          </p:nvSpPr>
          <p:spPr bwMode="auto">
            <a:xfrm>
              <a:off x="3291" y="2186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0" name="Rectangle 200"/>
            <p:cNvSpPr>
              <a:spLocks noChangeArrowheads="1"/>
            </p:cNvSpPr>
            <p:nvPr/>
          </p:nvSpPr>
          <p:spPr bwMode="auto">
            <a:xfrm>
              <a:off x="5033" y="218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1" name="Rectangle 201"/>
            <p:cNvSpPr>
              <a:spLocks noChangeArrowheads="1"/>
            </p:cNvSpPr>
            <p:nvPr/>
          </p:nvSpPr>
          <p:spPr bwMode="auto">
            <a:xfrm>
              <a:off x="384" y="2191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2" name="Rectangle 202"/>
            <p:cNvSpPr>
              <a:spLocks noChangeArrowheads="1"/>
            </p:cNvSpPr>
            <p:nvPr/>
          </p:nvSpPr>
          <p:spPr bwMode="auto">
            <a:xfrm>
              <a:off x="2408" y="2191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3" name="Rectangle 203"/>
            <p:cNvSpPr>
              <a:spLocks noChangeArrowheads="1"/>
            </p:cNvSpPr>
            <p:nvPr/>
          </p:nvSpPr>
          <p:spPr bwMode="auto">
            <a:xfrm>
              <a:off x="3284" y="2191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4" name="Rectangle 204"/>
            <p:cNvSpPr>
              <a:spLocks noChangeArrowheads="1"/>
            </p:cNvSpPr>
            <p:nvPr/>
          </p:nvSpPr>
          <p:spPr bwMode="auto">
            <a:xfrm>
              <a:off x="5033" y="2191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5" name="Rectangle 205"/>
            <p:cNvSpPr>
              <a:spLocks noChangeArrowheads="1"/>
            </p:cNvSpPr>
            <p:nvPr/>
          </p:nvSpPr>
          <p:spPr bwMode="auto">
            <a:xfrm>
              <a:off x="628" y="2571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011 1010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46" name="Rectangle 206"/>
            <p:cNvSpPr>
              <a:spLocks noChangeArrowheads="1"/>
            </p:cNvSpPr>
            <p:nvPr/>
          </p:nvSpPr>
          <p:spPr bwMode="auto">
            <a:xfrm>
              <a:off x="1370" y="257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47" name="Rectangle 207"/>
            <p:cNvSpPr>
              <a:spLocks noChangeArrowheads="1"/>
            </p:cNvSpPr>
            <p:nvPr/>
          </p:nvSpPr>
          <p:spPr bwMode="auto">
            <a:xfrm>
              <a:off x="1432" y="2571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100 0000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48" name="Rectangle 208"/>
            <p:cNvSpPr>
              <a:spLocks noChangeArrowheads="1"/>
            </p:cNvSpPr>
            <p:nvPr/>
          </p:nvSpPr>
          <p:spPr bwMode="auto">
            <a:xfrm>
              <a:off x="2171" y="257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49" name="Rectangle 209"/>
            <p:cNvSpPr>
              <a:spLocks noChangeArrowheads="1"/>
            </p:cNvSpPr>
            <p:nvPr/>
          </p:nvSpPr>
          <p:spPr bwMode="auto">
            <a:xfrm>
              <a:off x="2586" y="2571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58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0" name="Rectangle 210"/>
            <p:cNvSpPr>
              <a:spLocks noChangeArrowheads="1"/>
            </p:cNvSpPr>
            <p:nvPr/>
          </p:nvSpPr>
          <p:spPr bwMode="auto">
            <a:xfrm>
              <a:off x="2818" y="257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1" name="Rectangle 211"/>
            <p:cNvSpPr>
              <a:spLocks noChangeArrowheads="1"/>
            </p:cNvSpPr>
            <p:nvPr/>
          </p:nvSpPr>
          <p:spPr bwMode="auto">
            <a:xfrm>
              <a:off x="2880" y="2571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64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2" name="Rectangle 212"/>
            <p:cNvSpPr>
              <a:spLocks noChangeArrowheads="1"/>
            </p:cNvSpPr>
            <p:nvPr/>
          </p:nvSpPr>
          <p:spPr bwMode="auto">
            <a:xfrm>
              <a:off x="3112" y="257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3" name="Rectangle 213"/>
            <p:cNvSpPr>
              <a:spLocks noChangeArrowheads="1"/>
            </p:cNvSpPr>
            <p:nvPr/>
          </p:nvSpPr>
          <p:spPr bwMode="auto">
            <a:xfrm>
              <a:off x="3507" y="2571"/>
              <a:ext cx="8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special characters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4" name="Rectangle 214"/>
            <p:cNvSpPr>
              <a:spLocks noChangeArrowheads="1"/>
            </p:cNvSpPr>
            <p:nvPr/>
          </p:nvSpPr>
          <p:spPr bwMode="auto">
            <a:xfrm>
              <a:off x="4818" y="257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5" name="Rectangle 215"/>
            <p:cNvSpPr>
              <a:spLocks noChangeArrowheads="1"/>
            </p:cNvSpPr>
            <p:nvPr/>
          </p:nvSpPr>
          <p:spPr bwMode="auto">
            <a:xfrm>
              <a:off x="384" y="2461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56" name="Rectangle 216"/>
            <p:cNvSpPr>
              <a:spLocks noChangeArrowheads="1"/>
            </p:cNvSpPr>
            <p:nvPr/>
          </p:nvSpPr>
          <p:spPr bwMode="auto">
            <a:xfrm>
              <a:off x="391" y="2461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57" name="Rectangle 217"/>
            <p:cNvSpPr>
              <a:spLocks noChangeArrowheads="1"/>
            </p:cNvSpPr>
            <p:nvPr/>
          </p:nvSpPr>
          <p:spPr bwMode="auto">
            <a:xfrm>
              <a:off x="2408" y="2461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58" name="Rectangle 218"/>
            <p:cNvSpPr>
              <a:spLocks noChangeArrowheads="1"/>
            </p:cNvSpPr>
            <p:nvPr/>
          </p:nvSpPr>
          <p:spPr bwMode="auto">
            <a:xfrm>
              <a:off x="2416" y="2461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59" name="Rectangle 219"/>
            <p:cNvSpPr>
              <a:spLocks noChangeArrowheads="1"/>
            </p:cNvSpPr>
            <p:nvPr/>
          </p:nvSpPr>
          <p:spPr bwMode="auto">
            <a:xfrm>
              <a:off x="3284" y="2461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0" name="Rectangle 220"/>
            <p:cNvSpPr>
              <a:spLocks noChangeArrowheads="1"/>
            </p:cNvSpPr>
            <p:nvPr/>
          </p:nvSpPr>
          <p:spPr bwMode="auto">
            <a:xfrm>
              <a:off x="3291" y="2461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1" name="Rectangle 221"/>
            <p:cNvSpPr>
              <a:spLocks noChangeArrowheads="1"/>
            </p:cNvSpPr>
            <p:nvPr/>
          </p:nvSpPr>
          <p:spPr bwMode="auto">
            <a:xfrm>
              <a:off x="5033" y="2461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2" name="Rectangle 222"/>
            <p:cNvSpPr>
              <a:spLocks noChangeArrowheads="1"/>
            </p:cNvSpPr>
            <p:nvPr/>
          </p:nvSpPr>
          <p:spPr bwMode="auto">
            <a:xfrm>
              <a:off x="384" y="2466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3" name="Rectangle 223"/>
            <p:cNvSpPr>
              <a:spLocks noChangeArrowheads="1"/>
            </p:cNvSpPr>
            <p:nvPr/>
          </p:nvSpPr>
          <p:spPr bwMode="auto">
            <a:xfrm>
              <a:off x="2408" y="2466"/>
              <a:ext cx="8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4" name="Rectangle 224"/>
            <p:cNvSpPr>
              <a:spLocks noChangeArrowheads="1"/>
            </p:cNvSpPr>
            <p:nvPr/>
          </p:nvSpPr>
          <p:spPr bwMode="auto">
            <a:xfrm>
              <a:off x="3284" y="2466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5" name="Rectangle 225"/>
            <p:cNvSpPr>
              <a:spLocks noChangeArrowheads="1"/>
            </p:cNvSpPr>
            <p:nvPr/>
          </p:nvSpPr>
          <p:spPr bwMode="auto">
            <a:xfrm>
              <a:off x="5033" y="2466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6" name="Rectangle 226"/>
            <p:cNvSpPr>
              <a:spLocks noChangeArrowheads="1"/>
            </p:cNvSpPr>
            <p:nvPr/>
          </p:nvSpPr>
          <p:spPr bwMode="auto">
            <a:xfrm>
              <a:off x="628" y="2845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100 0001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67" name="Rectangle 227"/>
            <p:cNvSpPr>
              <a:spLocks noChangeArrowheads="1"/>
            </p:cNvSpPr>
            <p:nvPr/>
          </p:nvSpPr>
          <p:spPr bwMode="auto">
            <a:xfrm>
              <a:off x="1370" y="284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68" name="Rectangle 228"/>
            <p:cNvSpPr>
              <a:spLocks noChangeArrowheads="1"/>
            </p:cNvSpPr>
            <p:nvPr/>
          </p:nvSpPr>
          <p:spPr bwMode="auto">
            <a:xfrm>
              <a:off x="1432" y="2845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101 1010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69" name="Rectangle 229"/>
            <p:cNvSpPr>
              <a:spLocks noChangeArrowheads="1"/>
            </p:cNvSpPr>
            <p:nvPr/>
          </p:nvSpPr>
          <p:spPr bwMode="auto">
            <a:xfrm>
              <a:off x="2171" y="28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0" name="Rectangle 230"/>
            <p:cNvSpPr>
              <a:spLocks noChangeArrowheads="1"/>
            </p:cNvSpPr>
            <p:nvPr/>
          </p:nvSpPr>
          <p:spPr bwMode="auto">
            <a:xfrm>
              <a:off x="2586" y="2845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65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1" name="Rectangle 231"/>
            <p:cNvSpPr>
              <a:spLocks noChangeArrowheads="1"/>
            </p:cNvSpPr>
            <p:nvPr/>
          </p:nvSpPr>
          <p:spPr bwMode="auto">
            <a:xfrm>
              <a:off x="2818" y="284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2" name="Rectangle 232"/>
            <p:cNvSpPr>
              <a:spLocks noChangeArrowheads="1"/>
            </p:cNvSpPr>
            <p:nvPr/>
          </p:nvSpPr>
          <p:spPr bwMode="auto">
            <a:xfrm>
              <a:off x="2880" y="2845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90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3" name="Rectangle 233"/>
            <p:cNvSpPr>
              <a:spLocks noChangeArrowheads="1"/>
            </p:cNvSpPr>
            <p:nvPr/>
          </p:nvSpPr>
          <p:spPr bwMode="auto">
            <a:xfrm>
              <a:off x="3112" y="28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4" name="Rectangle 234"/>
            <p:cNvSpPr>
              <a:spLocks noChangeArrowheads="1"/>
            </p:cNvSpPr>
            <p:nvPr/>
          </p:nvSpPr>
          <p:spPr bwMode="auto">
            <a:xfrm>
              <a:off x="3691" y="2845"/>
              <a:ext cx="6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capital A - Z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5" name="Rectangle 237"/>
            <p:cNvSpPr>
              <a:spLocks noChangeArrowheads="1"/>
            </p:cNvSpPr>
            <p:nvPr/>
          </p:nvSpPr>
          <p:spPr bwMode="auto">
            <a:xfrm>
              <a:off x="4633" y="28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6" name="Rectangle 238"/>
            <p:cNvSpPr>
              <a:spLocks noChangeArrowheads="1"/>
            </p:cNvSpPr>
            <p:nvPr/>
          </p:nvSpPr>
          <p:spPr bwMode="auto">
            <a:xfrm>
              <a:off x="384" y="2735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77" name="Rectangle 239"/>
            <p:cNvSpPr>
              <a:spLocks noChangeArrowheads="1"/>
            </p:cNvSpPr>
            <p:nvPr/>
          </p:nvSpPr>
          <p:spPr bwMode="auto">
            <a:xfrm>
              <a:off x="391" y="2735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78" name="Rectangle 240"/>
            <p:cNvSpPr>
              <a:spLocks noChangeArrowheads="1"/>
            </p:cNvSpPr>
            <p:nvPr/>
          </p:nvSpPr>
          <p:spPr bwMode="auto">
            <a:xfrm>
              <a:off x="2408" y="2735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79" name="Rectangle 241"/>
            <p:cNvSpPr>
              <a:spLocks noChangeArrowheads="1"/>
            </p:cNvSpPr>
            <p:nvPr/>
          </p:nvSpPr>
          <p:spPr bwMode="auto">
            <a:xfrm>
              <a:off x="2416" y="2735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0" name="Rectangle 242"/>
            <p:cNvSpPr>
              <a:spLocks noChangeArrowheads="1"/>
            </p:cNvSpPr>
            <p:nvPr/>
          </p:nvSpPr>
          <p:spPr bwMode="auto">
            <a:xfrm>
              <a:off x="3284" y="2735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1" name="Rectangle 243"/>
            <p:cNvSpPr>
              <a:spLocks noChangeArrowheads="1"/>
            </p:cNvSpPr>
            <p:nvPr/>
          </p:nvSpPr>
          <p:spPr bwMode="auto">
            <a:xfrm>
              <a:off x="3291" y="2735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2" name="Rectangle 244"/>
            <p:cNvSpPr>
              <a:spLocks noChangeArrowheads="1"/>
            </p:cNvSpPr>
            <p:nvPr/>
          </p:nvSpPr>
          <p:spPr bwMode="auto">
            <a:xfrm>
              <a:off x="5033" y="2735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3" name="Rectangle 245"/>
            <p:cNvSpPr>
              <a:spLocks noChangeArrowheads="1"/>
            </p:cNvSpPr>
            <p:nvPr/>
          </p:nvSpPr>
          <p:spPr bwMode="auto">
            <a:xfrm>
              <a:off x="384" y="2740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4" name="Rectangle 246"/>
            <p:cNvSpPr>
              <a:spLocks noChangeArrowheads="1"/>
            </p:cNvSpPr>
            <p:nvPr/>
          </p:nvSpPr>
          <p:spPr bwMode="auto">
            <a:xfrm>
              <a:off x="2408" y="2740"/>
              <a:ext cx="8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5" name="Rectangle 247"/>
            <p:cNvSpPr>
              <a:spLocks noChangeArrowheads="1"/>
            </p:cNvSpPr>
            <p:nvPr/>
          </p:nvSpPr>
          <p:spPr bwMode="auto">
            <a:xfrm>
              <a:off x="3284" y="2740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6" name="Rectangle 248"/>
            <p:cNvSpPr>
              <a:spLocks noChangeArrowheads="1"/>
            </p:cNvSpPr>
            <p:nvPr/>
          </p:nvSpPr>
          <p:spPr bwMode="auto">
            <a:xfrm>
              <a:off x="5033" y="2740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7" name="Rectangle 249"/>
            <p:cNvSpPr>
              <a:spLocks noChangeArrowheads="1"/>
            </p:cNvSpPr>
            <p:nvPr/>
          </p:nvSpPr>
          <p:spPr bwMode="auto">
            <a:xfrm>
              <a:off x="628" y="3119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101 1011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88" name="Rectangle 250"/>
            <p:cNvSpPr>
              <a:spLocks noChangeArrowheads="1"/>
            </p:cNvSpPr>
            <p:nvPr/>
          </p:nvSpPr>
          <p:spPr bwMode="auto">
            <a:xfrm>
              <a:off x="1370" y="3119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89" name="Rectangle 251"/>
            <p:cNvSpPr>
              <a:spLocks noChangeArrowheads="1"/>
            </p:cNvSpPr>
            <p:nvPr/>
          </p:nvSpPr>
          <p:spPr bwMode="auto">
            <a:xfrm>
              <a:off x="1432" y="3119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110 0000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0" name="Rectangle 252"/>
            <p:cNvSpPr>
              <a:spLocks noChangeArrowheads="1"/>
            </p:cNvSpPr>
            <p:nvPr/>
          </p:nvSpPr>
          <p:spPr bwMode="auto">
            <a:xfrm>
              <a:off x="2171" y="311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1" name="Rectangle 253"/>
            <p:cNvSpPr>
              <a:spLocks noChangeArrowheads="1"/>
            </p:cNvSpPr>
            <p:nvPr/>
          </p:nvSpPr>
          <p:spPr bwMode="auto">
            <a:xfrm>
              <a:off x="2610" y="3119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91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2" name="Rectangle 254"/>
            <p:cNvSpPr>
              <a:spLocks noChangeArrowheads="1"/>
            </p:cNvSpPr>
            <p:nvPr/>
          </p:nvSpPr>
          <p:spPr bwMode="auto">
            <a:xfrm>
              <a:off x="2795" y="3119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3" name="Rectangle 255"/>
            <p:cNvSpPr>
              <a:spLocks noChangeArrowheads="1"/>
            </p:cNvSpPr>
            <p:nvPr/>
          </p:nvSpPr>
          <p:spPr bwMode="auto">
            <a:xfrm>
              <a:off x="2856" y="3119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96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4" name="Rectangle 256"/>
            <p:cNvSpPr>
              <a:spLocks noChangeArrowheads="1"/>
            </p:cNvSpPr>
            <p:nvPr/>
          </p:nvSpPr>
          <p:spPr bwMode="auto">
            <a:xfrm>
              <a:off x="3088" y="311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5" name="Rectangle 257"/>
            <p:cNvSpPr>
              <a:spLocks noChangeArrowheads="1"/>
            </p:cNvSpPr>
            <p:nvPr/>
          </p:nvSpPr>
          <p:spPr bwMode="auto">
            <a:xfrm>
              <a:off x="3507" y="3119"/>
              <a:ext cx="8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special characters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6" name="Rectangle 258"/>
            <p:cNvSpPr>
              <a:spLocks noChangeArrowheads="1"/>
            </p:cNvSpPr>
            <p:nvPr/>
          </p:nvSpPr>
          <p:spPr bwMode="auto">
            <a:xfrm>
              <a:off x="4818" y="311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7" name="Rectangle 259"/>
            <p:cNvSpPr>
              <a:spLocks noChangeArrowheads="1"/>
            </p:cNvSpPr>
            <p:nvPr/>
          </p:nvSpPr>
          <p:spPr bwMode="auto">
            <a:xfrm>
              <a:off x="384" y="3009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98" name="Rectangle 260"/>
            <p:cNvSpPr>
              <a:spLocks noChangeArrowheads="1"/>
            </p:cNvSpPr>
            <p:nvPr/>
          </p:nvSpPr>
          <p:spPr bwMode="auto">
            <a:xfrm>
              <a:off x="391" y="3009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99" name="Rectangle 261"/>
            <p:cNvSpPr>
              <a:spLocks noChangeArrowheads="1"/>
            </p:cNvSpPr>
            <p:nvPr/>
          </p:nvSpPr>
          <p:spPr bwMode="auto">
            <a:xfrm>
              <a:off x="2408" y="3009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0" name="Rectangle 262"/>
            <p:cNvSpPr>
              <a:spLocks noChangeArrowheads="1"/>
            </p:cNvSpPr>
            <p:nvPr/>
          </p:nvSpPr>
          <p:spPr bwMode="auto">
            <a:xfrm>
              <a:off x="2416" y="3009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1" name="Rectangle 263"/>
            <p:cNvSpPr>
              <a:spLocks noChangeArrowheads="1"/>
            </p:cNvSpPr>
            <p:nvPr/>
          </p:nvSpPr>
          <p:spPr bwMode="auto">
            <a:xfrm>
              <a:off x="3284" y="3009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2" name="Rectangle 264"/>
            <p:cNvSpPr>
              <a:spLocks noChangeArrowheads="1"/>
            </p:cNvSpPr>
            <p:nvPr/>
          </p:nvSpPr>
          <p:spPr bwMode="auto">
            <a:xfrm>
              <a:off x="3291" y="3009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3" name="Rectangle 265"/>
            <p:cNvSpPr>
              <a:spLocks noChangeArrowheads="1"/>
            </p:cNvSpPr>
            <p:nvPr/>
          </p:nvSpPr>
          <p:spPr bwMode="auto">
            <a:xfrm>
              <a:off x="5033" y="3009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4" name="Rectangle 266"/>
            <p:cNvSpPr>
              <a:spLocks noChangeArrowheads="1"/>
            </p:cNvSpPr>
            <p:nvPr/>
          </p:nvSpPr>
          <p:spPr bwMode="auto">
            <a:xfrm>
              <a:off x="384" y="3014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5" name="Rectangle 267"/>
            <p:cNvSpPr>
              <a:spLocks noChangeArrowheads="1"/>
            </p:cNvSpPr>
            <p:nvPr/>
          </p:nvSpPr>
          <p:spPr bwMode="auto">
            <a:xfrm>
              <a:off x="2408" y="3014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6" name="Rectangle 268"/>
            <p:cNvSpPr>
              <a:spLocks noChangeArrowheads="1"/>
            </p:cNvSpPr>
            <p:nvPr/>
          </p:nvSpPr>
          <p:spPr bwMode="auto">
            <a:xfrm>
              <a:off x="3284" y="3014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7" name="Rectangle 269"/>
            <p:cNvSpPr>
              <a:spLocks noChangeArrowheads="1"/>
            </p:cNvSpPr>
            <p:nvPr/>
          </p:nvSpPr>
          <p:spPr bwMode="auto">
            <a:xfrm>
              <a:off x="5033" y="3014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8" name="Rectangle 270"/>
            <p:cNvSpPr>
              <a:spLocks noChangeArrowheads="1"/>
            </p:cNvSpPr>
            <p:nvPr/>
          </p:nvSpPr>
          <p:spPr bwMode="auto">
            <a:xfrm>
              <a:off x="628" y="3394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110 0001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09" name="Rectangle 271"/>
            <p:cNvSpPr>
              <a:spLocks noChangeArrowheads="1"/>
            </p:cNvSpPr>
            <p:nvPr/>
          </p:nvSpPr>
          <p:spPr bwMode="auto">
            <a:xfrm>
              <a:off x="1370" y="3394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0" name="Rectangle 272"/>
            <p:cNvSpPr>
              <a:spLocks noChangeArrowheads="1"/>
            </p:cNvSpPr>
            <p:nvPr/>
          </p:nvSpPr>
          <p:spPr bwMode="auto">
            <a:xfrm>
              <a:off x="1432" y="3394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111 1010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1" name="Rectangle 273"/>
            <p:cNvSpPr>
              <a:spLocks noChangeArrowheads="1"/>
            </p:cNvSpPr>
            <p:nvPr/>
          </p:nvSpPr>
          <p:spPr bwMode="auto">
            <a:xfrm>
              <a:off x="2171" y="339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2" name="Rectangle 274"/>
            <p:cNvSpPr>
              <a:spLocks noChangeArrowheads="1"/>
            </p:cNvSpPr>
            <p:nvPr/>
          </p:nvSpPr>
          <p:spPr bwMode="auto">
            <a:xfrm>
              <a:off x="2540" y="3394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97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3" name="Rectangle 275"/>
            <p:cNvSpPr>
              <a:spLocks noChangeArrowheads="1"/>
            </p:cNvSpPr>
            <p:nvPr/>
          </p:nvSpPr>
          <p:spPr bwMode="auto">
            <a:xfrm>
              <a:off x="2772" y="3394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4" name="Rectangle 276"/>
            <p:cNvSpPr>
              <a:spLocks noChangeArrowheads="1"/>
            </p:cNvSpPr>
            <p:nvPr/>
          </p:nvSpPr>
          <p:spPr bwMode="auto">
            <a:xfrm>
              <a:off x="2834" y="3394"/>
              <a:ext cx="2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122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5" name="Rectangle 277"/>
            <p:cNvSpPr>
              <a:spLocks noChangeArrowheads="1"/>
            </p:cNvSpPr>
            <p:nvPr/>
          </p:nvSpPr>
          <p:spPr bwMode="auto">
            <a:xfrm>
              <a:off x="3159" y="339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6" name="Rectangle 278"/>
            <p:cNvSpPr>
              <a:spLocks noChangeArrowheads="1"/>
            </p:cNvSpPr>
            <p:nvPr/>
          </p:nvSpPr>
          <p:spPr bwMode="auto">
            <a:xfrm>
              <a:off x="3586" y="3394"/>
              <a:ext cx="77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lower case a - z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7" name="Rectangle 281"/>
            <p:cNvSpPr>
              <a:spLocks noChangeArrowheads="1"/>
            </p:cNvSpPr>
            <p:nvPr/>
          </p:nvSpPr>
          <p:spPr bwMode="auto">
            <a:xfrm>
              <a:off x="4739" y="339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8" name="Rectangle 289"/>
            <p:cNvSpPr>
              <a:spLocks noChangeArrowheads="1"/>
            </p:cNvSpPr>
            <p:nvPr/>
          </p:nvSpPr>
          <p:spPr bwMode="auto">
            <a:xfrm>
              <a:off x="384" y="3289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9" name="Rectangle 290"/>
            <p:cNvSpPr>
              <a:spLocks noChangeArrowheads="1"/>
            </p:cNvSpPr>
            <p:nvPr/>
          </p:nvSpPr>
          <p:spPr bwMode="auto">
            <a:xfrm>
              <a:off x="2408" y="3289"/>
              <a:ext cx="8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0" name="Rectangle 291"/>
            <p:cNvSpPr>
              <a:spLocks noChangeArrowheads="1"/>
            </p:cNvSpPr>
            <p:nvPr/>
          </p:nvSpPr>
          <p:spPr bwMode="auto">
            <a:xfrm>
              <a:off x="3284" y="3289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1" name="Rectangle 292"/>
            <p:cNvSpPr>
              <a:spLocks noChangeArrowheads="1"/>
            </p:cNvSpPr>
            <p:nvPr/>
          </p:nvSpPr>
          <p:spPr bwMode="auto">
            <a:xfrm>
              <a:off x="5033" y="3289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2" name="Rectangle 293"/>
            <p:cNvSpPr>
              <a:spLocks noChangeArrowheads="1"/>
            </p:cNvSpPr>
            <p:nvPr/>
          </p:nvSpPr>
          <p:spPr bwMode="auto">
            <a:xfrm>
              <a:off x="628" y="3668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111 1011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3" name="Rectangle 294"/>
            <p:cNvSpPr>
              <a:spLocks noChangeArrowheads="1"/>
            </p:cNvSpPr>
            <p:nvPr/>
          </p:nvSpPr>
          <p:spPr bwMode="auto">
            <a:xfrm>
              <a:off x="1370" y="3668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4" name="Rectangle 296"/>
            <p:cNvSpPr>
              <a:spLocks noChangeArrowheads="1"/>
            </p:cNvSpPr>
            <p:nvPr/>
          </p:nvSpPr>
          <p:spPr bwMode="auto">
            <a:xfrm>
              <a:off x="1432" y="3668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111 1111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5" name="Rectangle 297"/>
            <p:cNvSpPr>
              <a:spLocks noChangeArrowheads="1"/>
            </p:cNvSpPr>
            <p:nvPr/>
          </p:nvSpPr>
          <p:spPr bwMode="auto">
            <a:xfrm>
              <a:off x="2171" y="3668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6" name="Rectangle 298"/>
            <p:cNvSpPr>
              <a:spLocks noChangeArrowheads="1"/>
            </p:cNvSpPr>
            <p:nvPr/>
          </p:nvSpPr>
          <p:spPr bwMode="auto">
            <a:xfrm>
              <a:off x="2489" y="3645"/>
              <a:ext cx="2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123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7" name="Rectangle 299"/>
            <p:cNvSpPr>
              <a:spLocks noChangeArrowheads="1"/>
            </p:cNvSpPr>
            <p:nvPr/>
          </p:nvSpPr>
          <p:spPr bwMode="auto">
            <a:xfrm>
              <a:off x="2813" y="364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8" name="Rectangle 300"/>
            <p:cNvSpPr>
              <a:spLocks noChangeArrowheads="1"/>
            </p:cNvSpPr>
            <p:nvPr/>
          </p:nvSpPr>
          <p:spPr bwMode="auto">
            <a:xfrm>
              <a:off x="2875" y="3645"/>
              <a:ext cx="2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127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9" name="Rectangle 301"/>
            <p:cNvSpPr>
              <a:spLocks noChangeArrowheads="1"/>
            </p:cNvSpPr>
            <p:nvPr/>
          </p:nvSpPr>
          <p:spPr bwMode="auto">
            <a:xfrm>
              <a:off x="3200" y="36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30" name="Rectangle 302"/>
            <p:cNvSpPr>
              <a:spLocks noChangeArrowheads="1"/>
            </p:cNvSpPr>
            <p:nvPr/>
          </p:nvSpPr>
          <p:spPr bwMode="auto">
            <a:xfrm>
              <a:off x="3507" y="3645"/>
              <a:ext cx="8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special characters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31" name="Rectangle 303"/>
            <p:cNvSpPr>
              <a:spLocks noChangeArrowheads="1"/>
            </p:cNvSpPr>
            <p:nvPr/>
          </p:nvSpPr>
          <p:spPr bwMode="auto">
            <a:xfrm>
              <a:off x="4818" y="36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32" name="Rectangle 311"/>
            <p:cNvSpPr>
              <a:spLocks noChangeArrowheads="1"/>
            </p:cNvSpPr>
            <p:nvPr/>
          </p:nvSpPr>
          <p:spPr bwMode="auto">
            <a:xfrm>
              <a:off x="384" y="3563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33" name="Rectangle 315"/>
            <p:cNvSpPr>
              <a:spLocks noChangeArrowheads="1"/>
            </p:cNvSpPr>
            <p:nvPr/>
          </p:nvSpPr>
          <p:spPr bwMode="auto">
            <a:xfrm>
              <a:off x="2408" y="3563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34" name="Rectangle 318"/>
            <p:cNvSpPr>
              <a:spLocks noChangeArrowheads="1"/>
            </p:cNvSpPr>
            <p:nvPr/>
          </p:nvSpPr>
          <p:spPr bwMode="auto">
            <a:xfrm>
              <a:off x="3284" y="3563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35" name="Rectangle 321"/>
            <p:cNvSpPr>
              <a:spLocks noChangeArrowheads="1"/>
            </p:cNvSpPr>
            <p:nvPr/>
          </p:nvSpPr>
          <p:spPr bwMode="auto">
            <a:xfrm>
              <a:off x="5033" y="3563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36" name="Line 327"/>
            <p:cNvSpPr>
              <a:spLocks noChangeShapeType="1"/>
            </p:cNvSpPr>
            <p:nvPr/>
          </p:nvSpPr>
          <p:spPr bwMode="auto">
            <a:xfrm>
              <a:off x="384" y="384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Character Operations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407275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(char-&gt;integer #\A)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65	(integer-&gt;char 97)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#\a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(char-&gt;integer #\C)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67	(integer-&gt;char 36)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#\$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(char-&gt;integer #\5)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53	(integer-&gt;char 57)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#\9</a:t>
            </a:r>
          </a:p>
          <a:p>
            <a:r>
              <a:rPr lang="en-US" sz="2400" dirty="0">
                <a:latin typeface="Times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the numeric codes of characters, we can do such comparisons as: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(char&lt;? #\A #\a)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(char&gt;? #\9 #\d)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 smtClean="0">
                <a:latin typeface="Arial" pitchFamily="34" charset="0"/>
              </a:rPr>
              <a:t> </a:t>
            </a:r>
            <a:endParaRPr lang="en-US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Strings and Operations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09600" y="83185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sequence of characters in the quotation mark.</a:t>
            </a:r>
          </a:p>
          <a:p>
            <a:pPr algn="just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(string? 55)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(string? "55")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(string? #\5)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(string? "#\5")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24" name="Text Box 1028"/>
          <p:cNvSpPr txBox="1">
            <a:spLocks noChangeArrowheads="1"/>
          </p:cNvSpPr>
          <p:nvPr/>
        </p:nvSpPr>
        <p:spPr bwMode="auto">
          <a:xfrm>
            <a:off x="587375" y="2784475"/>
            <a:ext cx="75438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"United States of America")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24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"")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(string-append "United States" "of America")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United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Statesof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America</a:t>
            </a:r>
          </a:p>
        </p:txBody>
      </p:sp>
      <p:sp>
        <p:nvSpPr>
          <p:cNvPr id="235525" name="Text Box 1029"/>
          <p:cNvSpPr txBox="1">
            <a:spLocks noChangeArrowheads="1"/>
          </p:cNvSpPr>
          <p:nvPr/>
        </p:nvSpPr>
        <p:spPr bwMode="auto">
          <a:xfrm>
            <a:off x="587375" y="4613275"/>
            <a:ext cx="75438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"United States of America")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24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(string-ref "Unite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States" 5) 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#\d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(string-ref "United States" 6) 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#\space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(substring "P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ICKL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E" 1 4) --&gt; ICKL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  <p:bldP spid="2355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Cipher Encryption Example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1183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(define string-encryption	</a:t>
            </a:r>
            <a:r>
              <a:rPr lang="en-US" sz="24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; umbrella procedure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	(lambda (str)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		(encryption-recursive str 0 (string-length str))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)	)	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63575" y="3394075"/>
            <a:ext cx="403383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(define encryption-recursive</a:t>
            </a:r>
            <a:r>
              <a:rPr lang="en-US" sz="24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400">
                <a:latin typeface="Arial" pitchFamily="34" charset="0"/>
                <a:cs typeface="Times New Roman" pitchFamily="18" charset="0"/>
              </a:rPr>
              <a:t>(lambda (str pos len)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	…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))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234781" y="3317875"/>
            <a:ext cx="2895600" cy="609600"/>
          </a:xfrm>
          <a:prstGeom prst="wedgeRoundRectCallout">
            <a:avLst>
              <a:gd name="adj1" fmla="val -66403"/>
              <a:gd name="adj2" fmla="val 3591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Problem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/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09800" y="985838"/>
            <a:ext cx="703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>
                <a:latin typeface="Times New Roman" pitchFamily="18" charset="0"/>
              </a:rPr>
              <a:t>str: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74688" y="376238"/>
            <a:ext cx="6497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 dirty="0">
                <a:latin typeface="Times New Roman" pitchFamily="18" charset="0"/>
              </a:rPr>
              <a:t>Size-n:   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(encryption-recursive 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2971800" y="1108075"/>
            <a:ext cx="3352800" cy="457200"/>
            <a:chOff x="1920" y="720"/>
            <a:chExt cx="2112" cy="288"/>
          </a:xfrm>
        </p:grpSpPr>
        <p:sp>
          <p:nvSpPr>
            <p:cNvPr id="68655" name="Rectangle 5"/>
            <p:cNvSpPr>
              <a:spLocks noChangeArrowheads="1"/>
            </p:cNvSpPr>
            <p:nvPr/>
          </p:nvSpPr>
          <p:spPr bwMode="auto">
            <a:xfrm>
              <a:off x="1920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8656" name="Rectangle 6"/>
            <p:cNvSpPr>
              <a:spLocks noChangeArrowheads="1"/>
            </p:cNvSpPr>
            <p:nvPr/>
          </p:nvSpPr>
          <p:spPr bwMode="auto">
            <a:xfrm>
              <a:off x="2112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8657" name="Rectangle 7"/>
            <p:cNvSpPr>
              <a:spLocks noChangeArrowheads="1"/>
            </p:cNvSpPr>
            <p:nvPr/>
          </p:nvSpPr>
          <p:spPr bwMode="auto">
            <a:xfrm>
              <a:off x="2304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58" name="Rectangle 8"/>
            <p:cNvSpPr>
              <a:spLocks noChangeArrowheads="1"/>
            </p:cNvSpPr>
            <p:nvPr/>
          </p:nvSpPr>
          <p:spPr bwMode="auto">
            <a:xfrm>
              <a:off x="2496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59" name="Rectangle 9"/>
            <p:cNvSpPr>
              <a:spLocks noChangeArrowheads="1"/>
            </p:cNvSpPr>
            <p:nvPr/>
          </p:nvSpPr>
          <p:spPr bwMode="auto">
            <a:xfrm>
              <a:off x="2688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8660" name="Rectangle 10"/>
            <p:cNvSpPr>
              <a:spLocks noChangeArrowheads="1"/>
            </p:cNvSpPr>
            <p:nvPr/>
          </p:nvSpPr>
          <p:spPr bwMode="auto">
            <a:xfrm>
              <a:off x="2880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8661" name="Rectangle 11"/>
            <p:cNvSpPr>
              <a:spLocks noChangeArrowheads="1"/>
            </p:cNvSpPr>
            <p:nvPr/>
          </p:nvSpPr>
          <p:spPr bwMode="auto">
            <a:xfrm>
              <a:off x="3072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68662" name="Rectangle 12"/>
            <p:cNvSpPr>
              <a:spLocks noChangeArrowheads="1"/>
            </p:cNvSpPr>
            <p:nvPr/>
          </p:nvSpPr>
          <p:spPr bwMode="auto">
            <a:xfrm>
              <a:off x="3264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8663" name="Rectangle 13"/>
            <p:cNvSpPr>
              <a:spLocks noChangeArrowheads="1"/>
            </p:cNvSpPr>
            <p:nvPr/>
          </p:nvSpPr>
          <p:spPr bwMode="auto">
            <a:xfrm>
              <a:off x="3456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8664" name="Rectangle 14"/>
            <p:cNvSpPr>
              <a:spLocks noChangeArrowheads="1"/>
            </p:cNvSpPr>
            <p:nvPr/>
          </p:nvSpPr>
          <p:spPr bwMode="auto">
            <a:xfrm>
              <a:off x="3648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65" name="Rectangle 15"/>
            <p:cNvSpPr>
              <a:spLocks noChangeArrowheads="1"/>
            </p:cNvSpPr>
            <p:nvPr/>
          </p:nvSpPr>
          <p:spPr bwMode="auto">
            <a:xfrm>
              <a:off x="3840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68613" name="Line 16"/>
          <p:cNvSpPr>
            <a:spLocks noChangeShapeType="1"/>
          </p:cNvSpPr>
          <p:nvPr/>
        </p:nvSpPr>
        <p:spPr bwMode="auto">
          <a:xfrm flipV="1">
            <a:off x="3124200" y="15652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Text Box 17"/>
          <p:cNvSpPr txBox="1">
            <a:spLocks noChangeArrowheads="1"/>
          </p:cNvSpPr>
          <p:nvPr/>
        </p:nvSpPr>
        <p:spPr bwMode="auto">
          <a:xfrm>
            <a:off x="2743200" y="1595438"/>
            <a:ext cx="1396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 dirty="0" err="1">
                <a:latin typeface="Times New Roman" pitchFamily="18" charset="0"/>
              </a:rPr>
              <a:t>p</a:t>
            </a:r>
            <a:r>
              <a:rPr lang="en-US" sz="3200" dirty="0" err="1" smtClean="0">
                <a:latin typeface="Times New Roman" pitchFamily="18" charset="0"/>
              </a:rPr>
              <a:t>os</a:t>
            </a:r>
            <a:r>
              <a:rPr lang="en-US" sz="3200" dirty="0" smtClean="0">
                <a:latin typeface="Times New Roman" pitchFamily="18" charset="0"/>
              </a:rPr>
              <a:t> = </a:t>
            </a:r>
            <a:r>
              <a:rPr lang="en-US" sz="2800" dirty="0" smtClean="0">
                <a:latin typeface="Times New Roman" pitchFamily="18" charset="0"/>
              </a:rPr>
              <a:t>0</a:t>
            </a:r>
            <a:endParaRPr lang="en-US" sz="3200" dirty="0">
              <a:latin typeface="Times New Roman" pitchFamily="18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0" y="2281237"/>
            <a:ext cx="7802563" cy="1193799"/>
            <a:chOff x="0" y="1344"/>
            <a:chExt cx="4915" cy="752"/>
          </a:xfrm>
        </p:grpSpPr>
        <p:sp>
          <p:nvSpPr>
            <p:cNvPr id="68639" name="Text Box 18"/>
            <p:cNvSpPr txBox="1">
              <a:spLocks noChangeArrowheads="1"/>
            </p:cNvSpPr>
            <p:nvPr/>
          </p:nvSpPr>
          <p:spPr bwMode="auto">
            <a:xfrm>
              <a:off x="377" y="1344"/>
              <a:ext cx="11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</a:rPr>
                <a:t>Stopping:</a:t>
              </a:r>
            </a:p>
          </p:txBody>
        </p:sp>
        <p:grpSp>
          <p:nvGrpSpPr>
            <p:cNvPr id="68640" name="Group 19"/>
            <p:cNvGrpSpPr>
              <a:grpSpLocks/>
            </p:cNvGrpSpPr>
            <p:nvPr/>
          </p:nvGrpSpPr>
          <p:grpSpPr bwMode="auto">
            <a:xfrm>
              <a:off x="1853" y="1402"/>
              <a:ext cx="2112" cy="288"/>
              <a:chOff x="1920" y="720"/>
              <a:chExt cx="2112" cy="288"/>
            </a:xfrm>
          </p:grpSpPr>
          <p:sp>
            <p:nvSpPr>
              <p:cNvPr id="68644" name="Rectangle 20"/>
              <p:cNvSpPr>
                <a:spLocks noChangeArrowheads="1"/>
              </p:cNvSpPr>
              <p:nvPr/>
            </p:nvSpPr>
            <p:spPr bwMode="auto">
              <a:xfrm>
                <a:off x="1920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68645" name="Rectangle 21"/>
              <p:cNvSpPr>
                <a:spLocks noChangeArrowheads="1"/>
              </p:cNvSpPr>
              <p:nvPr/>
            </p:nvSpPr>
            <p:spPr bwMode="auto">
              <a:xfrm>
                <a:off x="2112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68646" name="Rectangle 22"/>
              <p:cNvSpPr>
                <a:spLocks noChangeArrowheads="1"/>
              </p:cNvSpPr>
              <p:nvPr/>
            </p:nvSpPr>
            <p:spPr bwMode="auto">
              <a:xfrm>
                <a:off x="2304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68647" name="Rectangle 23"/>
              <p:cNvSpPr>
                <a:spLocks noChangeArrowheads="1"/>
              </p:cNvSpPr>
              <p:nvPr/>
            </p:nvSpPr>
            <p:spPr bwMode="auto">
              <a:xfrm>
                <a:off x="2496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68648" name="Rectangle 24"/>
              <p:cNvSpPr>
                <a:spLocks noChangeArrowheads="1"/>
              </p:cNvSpPr>
              <p:nvPr/>
            </p:nvSpPr>
            <p:spPr bwMode="auto">
              <a:xfrm>
                <a:off x="2688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68649" name="Rectangle 25"/>
              <p:cNvSpPr>
                <a:spLocks noChangeArrowheads="1"/>
              </p:cNvSpPr>
              <p:nvPr/>
            </p:nvSpPr>
            <p:spPr bwMode="auto">
              <a:xfrm>
                <a:off x="2880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68650" name="Rectangle 26"/>
              <p:cNvSpPr>
                <a:spLocks noChangeArrowheads="1"/>
              </p:cNvSpPr>
              <p:nvPr/>
            </p:nvSpPr>
            <p:spPr bwMode="auto">
              <a:xfrm>
                <a:off x="3072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68651" name="Rectangle 27"/>
              <p:cNvSpPr>
                <a:spLocks noChangeArrowheads="1"/>
              </p:cNvSpPr>
              <p:nvPr/>
            </p:nvSpPr>
            <p:spPr bwMode="auto">
              <a:xfrm>
                <a:off x="3264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68652" name="Rectangle 28"/>
              <p:cNvSpPr>
                <a:spLocks noChangeArrowheads="1"/>
              </p:cNvSpPr>
              <p:nvPr/>
            </p:nvSpPr>
            <p:spPr bwMode="auto">
              <a:xfrm>
                <a:off x="3456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68653" name="Rectangle 29"/>
              <p:cNvSpPr>
                <a:spLocks noChangeArrowheads="1"/>
              </p:cNvSpPr>
              <p:nvPr/>
            </p:nvSpPr>
            <p:spPr bwMode="auto">
              <a:xfrm>
                <a:off x="3648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68654" name="Rectangle 30"/>
              <p:cNvSpPr>
                <a:spLocks noChangeArrowheads="1"/>
              </p:cNvSpPr>
              <p:nvPr/>
            </p:nvSpPr>
            <p:spPr bwMode="auto">
              <a:xfrm>
                <a:off x="3840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68641" name="Line 31"/>
            <p:cNvSpPr>
              <a:spLocks noChangeShapeType="1"/>
            </p:cNvSpPr>
            <p:nvPr/>
          </p:nvSpPr>
          <p:spPr bwMode="auto">
            <a:xfrm flipV="1">
              <a:off x="4080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2" name="Text Box 32"/>
            <p:cNvSpPr txBox="1">
              <a:spLocks noChangeArrowheads="1"/>
            </p:cNvSpPr>
            <p:nvPr/>
          </p:nvSpPr>
          <p:spPr bwMode="auto">
            <a:xfrm>
              <a:off x="3848" y="1728"/>
              <a:ext cx="106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 dirty="0" err="1" smtClean="0">
                  <a:latin typeface="Times New Roman" pitchFamily="18" charset="0"/>
                </a:rPr>
                <a:t>pos</a:t>
              </a:r>
              <a:r>
                <a:rPr lang="en-US" sz="3200" dirty="0" smtClean="0">
                  <a:latin typeface="Times New Roman" pitchFamily="18" charset="0"/>
                </a:rPr>
                <a:t> = </a:t>
              </a:r>
              <a:r>
                <a:rPr lang="en-US" sz="3200" dirty="0" err="1" smtClean="0">
                  <a:latin typeface="Times New Roman" pitchFamily="18" charset="0"/>
                </a:rPr>
                <a:t>len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68643" name="Text Box 36"/>
            <p:cNvSpPr txBox="1">
              <a:spLocks noChangeArrowheads="1"/>
            </p:cNvSpPr>
            <p:nvPr/>
          </p:nvSpPr>
          <p:spPr bwMode="auto">
            <a:xfrm>
              <a:off x="0" y="1344"/>
              <a:ext cx="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  <a:sym typeface="Wingdings 2" pitchFamily="18" charset="2"/>
                </a:rPr>
                <a:t></a:t>
              </a:r>
              <a:endParaRPr lang="en-US" sz="3200">
                <a:latin typeface="Times New Roman" pitchFamily="18" charset="0"/>
              </a:endParaRPr>
            </a:p>
          </p:txBody>
        </p:sp>
      </p:grpSp>
      <p:sp>
        <p:nvSpPr>
          <p:cNvPr id="68616" name="Text Box 37"/>
          <p:cNvSpPr txBox="1">
            <a:spLocks noChangeArrowheads="1"/>
          </p:cNvSpPr>
          <p:nvPr/>
        </p:nvSpPr>
        <p:spPr bwMode="auto">
          <a:xfrm>
            <a:off x="0" y="452438"/>
            <a:ext cx="54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>
                <a:latin typeface="Times New Roman" pitchFamily="18" charset="0"/>
                <a:sym typeface="Wingdings 2" pitchFamily="18" charset="2"/>
              </a:rPr>
              <a:t></a:t>
            </a:r>
            <a:endParaRPr lang="en-US" sz="3200">
              <a:latin typeface="Times New Roman" pitchFamily="18" charset="0"/>
            </a:endParaRP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0" y="4694238"/>
            <a:ext cx="8153400" cy="1844675"/>
            <a:chOff x="0" y="2957"/>
            <a:chExt cx="5136" cy="1162"/>
          </a:xfrm>
        </p:grpSpPr>
        <p:sp>
          <p:nvSpPr>
            <p:cNvPr id="68636" name="Text Box 34"/>
            <p:cNvSpPr txBox="1">
              <a:spLocks noChangeArrowheads="1"/>
            </p:cNvSpPr>
            <p:nvPr/>
          </p:nvSpPr>
          <p:spPr bwMode="auto">
            <a:xfrm>
              <a:off x="1281" y="2957"/>
              <a:ext cx="3855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(string-append 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4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(character-encryption (string-ref </a:t>
              </a:r>
              <a:r>
                <a:rPr lang="en-US" sz="2400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str</a:t>
              </a:r>
              <a:r>
                <a:rPr lang="en-US" sz="24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pos</a:t>
              </a:r>
              <a:r>
                <a:rPr lang="en-US" sz="24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))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4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(encryption-recursive </a:t>
              </a:r>
              <a:r>
                <a:rPr lang="en-US" sz="2400" dirty="0" err="1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str</a:t>
              </a:r>
              <a:r>
                <a:rPr lang="en-US" sz="24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 (add1 </a:t>
              </a:r>
              <a:r>
                <a:rPr lang="en-US" sz="2400" dirty="0" err="1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pos</a:t>
              </a:r>
              <a:r>
                <a:rPr lang="en-US" sz="24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) </a:t>
              </a:r>
              <a:r>
                <a:rPr lang="en-US" sz="2400" dirty="0" err="1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len</a:t>
              </a:r>
              <a:r>
                <a:rPr lang="en-US" sz="24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8637" name="Text Box 35"/>
            <p:cNvSpPr txBox="1">
              <a:spLocks noChangeArrowheads="1"/>
            </p:cNvSpPr>
            <p:nvPr/>
          </p:nvSpPr>
          <p:spPr bwMode="auto">
            <a:xfrm>
              <a:off x="370" y="2976"/>
              <a:ext cx="91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</a:rPr>
                <a:t>From </a:t>
              </a:r>
            </a:p>
            <a:p>
              <a:r>
                <a:rPr lang="en-US" sz="3200">
                  <a:latin typeface="Times New Roman" pitchFamily="18" charset="0"/>
                </a:rPr>
                <a:t>n-1 to n</a:t>
              </a:r>
            </a:p>
          </p:txBody>
        </p:sp>
        <p:sp>
          <p:nvSpPr>
            <p:cNvPr id="68638" name="Text Box 39"/>
            <p:cNvSpPr txBox="1">
              <a:spLocks noChangeArrowheads="1"/>
            </p:cNvSpPr>
            <p:nvPr/>
          </p:nvSpPr>
          <p:spPr bwMode="auto">
            <a:xfrm>
              <a:off x="0" y="2976"/>
              <a:ext cx="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  <a:sym typeface="Wingdings 2" pitchFamily="18" charset="2"/>
                </a:rPr>
                <a:t></a:t>
              </a:r>
              <a:endParaRPr lang="en-US" sz="3200">
                <a:latin typeface="Times New Roman" pitchFamily="18" charset="0"/>
              </a:endParaRP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0" y="3505201"/>
            <a:ext cx="6327775" cy="1254126"/>
            <a:chOff x="0" y="2208"/>
            <a:chExt cx="3986" cy="790"/>
          </a:xfrm>
        </p:grpSpPr>
        <p:sp>
          <p:nvSpPr>
            <p:cNvPr id="68621" name="Text Box 33"/>
            <p:cNvSpPr txBox="1">
              <a:spLocks noChangeArrowheads="1"/>
            </p:cNvSpPr>
            <p:nvPr/>
          </p:nvSpPr>
          <p:spPr bwMode="auto">
            <a:xfrm>
              <a:off x="384" y="2208"/>
              <a:ext cx="1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</a:rPr>
                <a:t>Size-(n-1):</a:t>
              </a:r>
              <a:endParaRPr lang="en-US" sz="2400"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68622" name="Text Box 38"/>
            <p:cNvSpPr txBox="1">
              <a:spLocks noChangeArrowheads="1"/>
            </p:cNvSpPr>
            <p:nvPr/>
          </p:nvSpPr>
          <p:spPr bwMode="auto">
            <a:xfrm>
              <a:off x="0" y="2208"/>
              <a:ext cx="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  <a:sym typeface="Wingdings 2" pitchFamily="18" charset="2"/>
                </a:rPr>
                <a:t>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8623" name="Rectangle 40"/>
            <p:cNvSpPr>
              <a:spLocks noChangeArrowheads="1"/>
            </p:cNvSpPr>
            <p:nvPr/>
          </p:nvSpPr>
          <p:spPr bwMode="auto">
            <a:xfrm>
              <a:off x="1874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chemeClr val="accent2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8624" name="Rectangle 41"/>
            <p:cNvSpPr>
              <a:spLocks noChangeArrowheads="1"/>
            </p:cNvSpPr>
            <p:nvPr/>
          </p:nvSpPr>
          <p:spPr bwMode="auto">
            <a:xfrm>
              <a:off x="2066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8625" name="Rectangle 42"/>
            <p:cNvSpPr>
              <a:spLocks noChangeArrowheads="1"/>
            </p:cNvSpPr>
            <p:nvPr/>
          </p:nvSpPr>
          <p:spPr bwMode="auto">
            <a:xfrm>
              <a:off x="2258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26" name="Rectangle 43"/>
            <p:cNvSpPr>
              <a:spLocks noChangeArrowheads="1"/>
            </p:cNvSpPr>
            <p:nvPr/>
          </p:nvSpPr>
          <p:spPr bwMode="auto">
            <a:xfrm>
              <a:off x="2450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27" name="Rectangle 44"/>
            <p:cNvSpPr>
              <a:spLocks noChangeArrowheads="1"/>
            </p:cNvSpPr>
            <p:nvPr/>
          </p:nvSpPr>
          <p:spPr bwMode="auto">
            <a:xfrm>
              <a:off x="2642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8628" name="Rectangle 45"/>
            <p:cNvSpPr>
              <a:spLocks noChangeArrowheads="1"/>
            </p:cNvSpPr>
            <p:nvPr/>
          </p:nvSpPr>
          <p:spPr bwMode="auto">
            <a:xfrm>
              <a:off x="2834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32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68629" name="Rectangle 46"/>
            <p:cNvSpPr>
              <a:spLocks noChangeArrowheads="1"/>
            </p:cNvSpPr>
            <p:nvPr/>
          </p:nvSpPr>
          <p:spPr bwMode="auto">
            <a:xfrm>
              <a:off x="3026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68630" name="Rectangle 47"/>
            <p:cNvSpPr>
              <a:spLocks noChangeArrowheads="1"/>
            </p:cNvSpPr>
            <p:nvPr/>
          </p:nvSpPr>
          <p:spPr bwMode="auto">
            <a:xfrm>
              <a:off x="3218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8631" name="Rectangle 48"/>
            <p:cNvSpPr>
              <a:spLocks noChangeArrowheads="1"/>
            </p:cNvSpPr>
            <p:nvPr/>
          </p:nvSpPr>
          <p:spPr bwMode="auto">
            <a:xfrm>
              <a:off x="3410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8632" name="Rectangle 49"/>
            <p:cNvSpPr>
              <a:spLocks noChangeArrowheads="1"/>
            </p:cNvSpPr>
            <p:nvPr/>
          </p:nvSpPr>
          <p:spPr bwMode="auto">
            <a:xfrm>
              <a:off x="3602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33" name="Rectangle 50"/>
            <p:cNvSpPr>
              <a:spLocks noChangeArrowheads="1"/>
            </p:cNvSpPr>
            <p:nvPr/>
          </p:nvSpPr>
          <p:spPr bwMode="auto">
            <a:xfrm>
              <a:off x="3794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8634" name="Line 51"/>
            <p:cNvSpPr>
              <a:spLocks noChangeShapeType="1"/>
            </p:cNvSpPr>
            <p:nvPr/>
          </p:nvSpPr>
          <p:spPr bwMode="auto">
            <a:xfrm flipH="1" flipV="1">
              <a:off x="2160" y="261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Text Box 52"/>
            <p:cNvSpPr txBox="1">
              <a:spLocks noChangeArrowheads="1"/>
            </p:cNvSpPr>
            <p:nvPr/>
          </p:nvSpPr>
          <p:spPr bwMode="auto">
            <a:xfrm>
              <a:off x="1928" y="2630"/>
              <a:ext cx="8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 dirty="0" err="1" smtClean="0">
                  <a:latin typeface="Times New Roman" pitchFamily="18" charset="0"/>
                </a:rPr>
                <a:t>pos</a:t>
              </a:r>
              <a:r>
                <a:rPr lang="en-US" sz="3200" dirty="0" smtClean="0">
                  <a:latin typeface="Times New Roman" pitchFamily="18" charset="0"/>
                </a:rPr>
                <a:t> = </a:t>
              </a:r>
              <a:r>
                <a:rPr lang="en-US" sz="2800" dirty="0" smtClean="0">
                  <a:latin typeface="Times New Roman" pitchFamily="18" charset="0"/>
                </a:rPr>
                <a:t>1</a:t>
              </a:r>
              <a:endParaRPr lang="en-US" sz="2800" dirty="0">
                <a:latin typeface="Times New Roman" pitchFamily="18" charset="0"/>
              </a:endParaRPr>
            </a:p>
          </p:txBody>
        </p:sp>
      </p:grpSp>
      <p:sp>
        <p:nvSpPr>
          <p:cNvPr id="68619" name="Rectangle 2"/>
          <p:cNvSpPr>
            <a:spLocks noChangeArrowheads="1"/>
          </p:cNvSpPr>
          <p:nvPr/>
        </p:nvSpPr>
        <p:spPr bwMode="auto">
          <a:xfrm>
            <a:off x="381000" y="-11112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Encrypt a string: Cipher Encryption Example</a:t>
            </a:r>
          </a:p>
        </p:txBody>
      </p:sp>
      <p:sp>
        <p:nvSpPr>
          <p:cNvPr id="326659" name="Oval 3"/>
          <p:cNvSpPr>
            <a:spLocks noChangeArrowheads="1"/>
          </p:cNvSpPr>
          <p:nvPr/>
        </p:nvSpPr>
        <p:spPr bwMode="auto">
          <a:xfrm>
            <a:off x="3254375" y="3546475"/>
            <a:ext cx="3200400" cy="6858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AutoShape 4"/>
          <p:cNvSpPr>
            <a:spLocks noChangeArrowheads="1"/>
          </p:cNvSpPr>
          <p:nvPr/>
        </p:nvSpPr>
        <p:spPr bwMode="auto">
          <a:xfrm>
            <a:off x="2568575" y="5451475"/>
            <a:ext cx="5486400" cy="304800"/>
          </a:xfrm>
          <a:prstGeom prst="flowChartAlternateProcess">
            <a:avLst/>
          </a:prstGeom>
          <a:solidFill>
            <a:srgbClr val="FDFFDD"/>
          </a:solidFill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Cipher Encryption Example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539038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(define string-encryption	; umbrella procedure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		(encryption-recursive </a:t>
            </a:r>
            <a:r>
              <a:rPr lang="en-US" sz="2400" dirty="0" err="1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 0 (string-length </a:t>
            </a:r>
            <a:r>
              <a:rPr lang="en-US" sz="2400" dirty="0" err="1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)	)	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bg2"/>
              </a:solidFill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encryption-recursive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(if	(&gt;=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""				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; empty string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(string-append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(character-encryption (string-ref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	</a:t>
            </a:r>
            <a:r>
              <a:rPr lang="en-US" sz="2400" dirty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(encryption-recursive </a:t>
            </a:r>
            <a:r>
              <a:rPr lang="en-US" sz="2400" dirty="0" err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 (add1 </a:t>
            </a:r>
            <a:r>
              <a:rPr lang="en-US" sz="2400" dirty="0" err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 err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)	)	)	)</a:t>
            </a:r>
            <a:r>
              <a:rPr lang="en-US" sz="24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Cipher Example (contd.)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7670800" cy="567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character-encryption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(if	(char-alphabetic?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(string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(character-rotation </a:t>
            </a:r>
            <a:r>
              <a:rPr lang="en-US" sz="2400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(string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	    </a:t>
            </a:r>
            <a:r>
              <a:rPr lang="en-US" sz="2400" i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non-letter will not be encrypted.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)	)	)</a:t>
            </a:r>
          </a:p>
          <a:p>
            <a:pPr>
              <a:lnSpc>
                <a:spcPct val="2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character-rotation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(integer-&gt;char (+ (char-&gt;integer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3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key=3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)	)	)</a:t>
            </a:r>
          </a:p>
          <a:p>
            <a:pPr>
              <a:lnSpc>
                <a:spcPct val="2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(string-encryption "in case 3")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" charset="0"/>
                <a:cs typeface="Times New Roman" pitchFamily="18" charset="0"/>
                <a:sym typeface="Wingdings" pitchFamily="2" charset="2"/>
              </a:rPr>
              <a:t>   "</a:t>
            </a:r>
            <a:r>
              <a:rPr lang="en-US" sz="2400" dirty="0" err="1">
                <a:latin typeface="Times" charset="0"/>
                <a:cs typeface="Times New Roman" pitchFamily="18" charset="0"/>
                <a:sym typeface="Wingdings" pitchFamily="2" charset="2"/>
              </a:rPr>
              <a:t>lq</a:t>
            </a:r>
            <a:r>
              <a:rPr lang="en-US" sz="2400" dirty="0">
                <a:latin typeface="Times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" charset="0"/>
                <a:cs typeface="Times New Roman" pitchFamily="18" charset="0"/>
                <a:sym typeface="Wingdings" pitchFamily="2" charset="2"/>
              </a:rPr>
              <a:t>fdvh</a:t>
            </a:r>
            <a:r>
              <a:rPr lang="en-US" sz="2400" dirty="0">
                <a:latin typeface="Times" charset="0"/>
                <a:cs typeface="Times New Roman" pitchFamily="18" charset="0"/>
                <a:sym typeface="Wingdings" pitchFamily="2" charset="2"/>
              </a:rPr>
              <a:t> 3"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0" name="Rectangle 210"/>
          <p:cNvSpPr>
            <a:spLocks noChangeArrowheads="1"/>
          </p:cNvSpPr>
          <p:nvPr/>
        </p:nvSpPr>
        <p:spPr bwMode="auto">
          <a:xfrm>
            <a:off x="609600" y="609600"/>
            <a:ext cx="754380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Developed in 1975 at MIT AI Laboratory as a research and teaching language.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Improvements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LISP include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better scope rule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procedures (functions) as the first-class objects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removing of loops – solely rely on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recursive procedure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calls to express loops (pure LISP also removed loops)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IEEE Standard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1989 (Common Lisp in 1992)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Lexical differences, e.g.,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zerop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in LISP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versus   (zero? 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in Scheme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40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Scheme: A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Dialect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of LISP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2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2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1000" y="412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Pairs and Structures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86581" y="650875"/>
            <a:ext cx="8054182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fundamental structured data type in Scheme is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pair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elements: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operations can be applied to a pair: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 a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makes a new pair (a . b)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Accessors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car pair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returns the 1st value of the pair.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pair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returns the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2nd 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pair.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pair?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returns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pair,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 otherwise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let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 1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	;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.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 4 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		;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4 . 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car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; =     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4267200" y="548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4852686" y="46132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Pair Notations: Dot &amp; Box Notations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75438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2) = (1 . 2)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2 3) = (1 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2 . 3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(1 2 . 3)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3 . 4</a:t>
            </a:r>
            <a:r>
              <a:rPr lang="en-US" sz="2400" b="1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(1 2 3 . 4)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4703763"/>
            <a:ext cx="4876800" cy="1662112"/>
            <a:chOff x="480" y="2880"/>
            <a:chExt cx="3072" cy="1047"/>
          </a:xfrm>
        </p:grpSpPr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2688" y="288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2976" y="288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2688" y="3264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13" name="Rectangle 10"/>
            <p:cNvSpPr>
              <a:spLocks noChangeArrowheads="1"/>
            </p:cNvSpPr>
            <p:nvPr/>
          </p:nvSpPr>
          <p:spPr bwMode="auto">
            <a:xfrm>
              <a:off x="480" y="2880"/>
              <a:ext cx="216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Box notation: 	(2 . 5) = </a:t>
              </a:r>
            </a:p>
            <a:p>
              <a:pPr algn="r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  (2  . (2 . 3)) =</a:t>
              </a:r>
            </a:p>
            <a:p>
              <a:pPr algn="r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((1 . 2) . (3 . (4 . 5)))  = ? </a:t>
              </a:r>
            </a:p>
          </p:txBody>
        </p:sp>
        <p:sp>
          <p:nvSpPr>
            <p:cNvPr id="72714" name="Rectangle 11"/>
            <p:cNvSpPr>
              <a:spLocks noChangeArrowheads="1"/>
            </p:cNvSpPr>
            <p:nvPr/>
          </p:nvSpPr>
          <p:spPr bwMode="auto">
            <a:xfrm>
              <a:off x="3120" y="3264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72715" name="Rectangle 12"/>
            <p:cNvSpPr>
              <a:spLocks noChangeArrowheads="1"/>
            </p:cNvSpPr>
            <p:nvPr/>
          </p:nvSpPr>
          <p:spPr bwMode="auto">
            <a:xfrm>
              <a:off x="3216" y="3345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16" name="Rectangle 13"/>
            <p:cNvSpPr>
              <a:spLocks noChangeArrowheads="1"/>
            </p:cNvSpPr>
            <p:nvPr/>
          </p:nvSpPr>
          <p:spPr bwMode="auto">
            <a:xfrm>
              <a:off x="3360" y="3345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587375" y="2254250"/>
            <a:ext cx="7543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Rule 1 for simplification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Omit the dot and the parentheses when the item to the right of the dot is a pair.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Printing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of pairs follows this rule.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'(((1 . 2)</a:t>
            </a:r>
            <a:r>
              <a:rPr lang="en-US" sz="2400" b="1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 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7 . 9</a:t>
            </a:r>
            <a:r>
              <a:rPr lang="en-US" sz="2400" b="1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4 . 5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(((1 . 2) 7 . 9) 3 4 .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Pairs: Box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&amp; Arrow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(Tree) Notations</a:t>
            </a:r>
          </a:p>
        </p:txBody>
      </p:sp>
      <p:sp>
        <p:nvSpPr>
          <p:cNvPr id="73731" name="Rectangle 7"/>
          <p:cNvSpPr>
            <a:spLocks noChangeArrowheads="1"/>
          </p:cNvSpPr>
          <p:nvPr/>
        </p:nvSpPr>
        <p:spPr bwMode="auto">
          <a:xfrm>
            <a:off x="968375" y="955675"/>
            <a:ext cx="37814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Times" charset="0"/>
                <a:cs typeface="Times New Roman" pitchFamily="18" charset="0"/>
              </a:rPr>
              <a:t>'(1 </a:t>
            </a:r>
            <a:r>
              <a:rPr lang="en-US" sz="2400" b="1">
                <a:solidFill>
                  <a:srgbClr val="33CCFF"/>
                </a:solidFill>
                <a:latin typeface="Times" charset="0"/>
                <a:cs typeface="Times New Roman" pitchFamily="18" charset="0"/>
              </a:rPr>
              <a:t>. (</a:t>
            </a:r>
            <a:r>
              <a:rPr lang="en-US" sz="2400">
                <a:latin typeface="Times" charset="0"/>
                <a:cs typeface="Times New Roman" pitchFamily="18" charset="0"/>
              </a:rPr>
              <a:t>2 . 3</a:t>
            </a:r>
            <a:r>
              <a:rPr lang="en-US" sz="2400" b="1">
                <a:solidFill>
                  <a:srgbClr val="33CCFF"/>
                </a:solidFill>
                <a:latin typeface="Times" charset="0"/>
                <a:cs typeface="Times New Roman" pitchFamily="18" charset="0"/>
              </a:rPr>
              <a:t>)</a:t>
            </a:r>
            <a:r>
              <a:rPr lang="en-US" sz="2400">
                <a:latin typeface="Times" charset="0"/>
                <a:cs typeface="Times New Roman" pitchFamily="18" charset="0"/>
              </a:rPr>
              <a:t>)  =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400" i="1">
                <a:latin typeface="Times" charset="0"/>
                <a:cs typeface="Times New Roman" pitchFamily="18" charset="0"/>
              </a:rPr>
              <a:t>'(1   2 . 3)	</a:t>
            </a:r>
          </a:p>
        </p:txBody>
      </p:sp>
      <p:pic>
        <p:nvPicPr>
          <p:cNvPr id="7373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914400"/>
            <a:ext cx="1943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82575" y="2314575"/>
            <a:ext cx="7620000" cy="962025"/>
            <a:chOff x="178" y="1458"/>
            <a:chExt cx="4800" cy="606"/>
          </a:xfrm>
        </p:grpSpPr>
        <p:pic>
          <p:nvPicPr>
            <p:cNvPr id="73771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" y="1458"/>
              <a:ext cx="171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72" name="Rectangle 53"/>
            <p:cNvSpPr>
              <a:spLocks noChangeArrowheads="1"/>
            </p:cNvSpPr>
            <p:nvPr/>
          </p:nvSpPr>
          <p:spPr bwMode="auto">
            <a:xfrm>
              <a:off x="178" y="1466"/>
              <a:ext cx="2862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>
                  <a:latin typeface="Times" charset="0"/>
                  <a:cs typeface="Times New Roman" pitchFamily="18" charset="0"/>
                </a:rPr>
                <a:t>'((1 . 2) 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. (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3 . (4 . 5)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)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) =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i="1">
                  <a:latin typeface="Times" charset="0"/>
                  <a:cs typeface="Times New Roman" pitchFamily="18" charset="0"/>
                </a:rPr>
                <a:t>                    '((1 . 2) 3 4 . 5)</a:t>
              </a:r>
              <a:endParaRPr lang="en-US" sz="2400">
                <a:latin typeface="Times" charset="0"/>
                <a:cs typeface="Times New Roman" pitchFamily="18" charset="0"/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34975" y="4133850"/>
            <a:ext cx="7696200" cy="1706563"/>
            <a:chOff x="274" y="2604"/>
            <a:chExt cx="4848" cy="1075"/>
          </a:xfrm>
        </p:grpSpPr>
        <p:grpSp>
          <p:nvGrpSpPr>
            <p:cNvPr id="73735" name="Group 52"/>
            <p:cNvGrpSpPr>
              <a:grpSpLocks/>
            </p:cNvGrpSpPr>
            <p:nvPr/>
          </p:nvGrpSpPr>
          <p:grpSpPr bwMode="auto">
            <a:xfrm>
              <a:off x="3442" y="2604"/>
              <a:ext cx="1680" cy="1075"/>
              <a:chOff x="3264" y="2604"/>
              <a:chExt cx="1680" cy="1075"/>
            </a:xfrm>
          </p:grpSpPr>
          <p:sp>
            <p:nvSpPr>
              <p:cNvPr id="73737" name="Rectangle 16"/>
              <p:cNvSpPr>
                <a:spLocks noChangeArrowheads="1"/>
              </p:cNvSpPr>
              <p:nvPr/>
            </p:nvSpPr>
            <p:spPr bwMode="auto">
              <a:xfrm>
                <a:off x="3282" y="2604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38" name="Rectangle 17"/>
              <p:cNvSpPr>
                <a:spLocks noChangeArrowheads="1"/>
              </p:cNvSpPr>
              <p:nvPr/>
            </p:nvSpPr>
            <p:spPr bwMode="auto">
              <a:xfrm>
                <a:off x="3514" y="2604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39" name="Rectangle 18"/>
              <p:cNvSpPr>
                <a:spLocks noChangeArrowheads="1"/>
              </p:cNvSpPr>
              <p:nvPr/>
            </p:nvSpPr>
            <p:spPr bwMode="auto">
              <a:xfrm>
                <a:off x="3873" y="2604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0" name="Rectangle 19"/>
              <p:cNvSpPr>
                <a:spLocks noChangeArrowheads="1"/>
              </p:cNvSpPr>
              <p:nvPr/>
            </p:nvSpPr>
            <p:spPr bwMode="auto">
              <a:xfrm>
                <a:off x="4105" y="2604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1" name="Rectangle 20"/>
              <p:cNvSpPr>
                <a:spLocks noChangeArrowheads="1"/>
              </p:cNvSpPr>
              <p:nvPr/>
            </p:nvSpPr>
            <p:spPr bwMode="auto">
              <a:xfrm>
                <a:off x="3949" y="266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3</a:t>
                </a:r>
                <a:endParaRPr lang="en-US" sz="3200">
                  <a:latin typeface="Times New Roman" pitchFamily="18" charset="0"/>
                </a:endParaRPr>
              </a:p>
            </p:txBody>
          </p:sp>
          <p:grpSp>
            <p:nvGrpSpPr>
              <p:cNvPr id="73742" name="Group 23"/>
              <p:cNvGrpSpPr>
                <a:grpSpLocks/>
              </p:cNvGrpSpPr>
              <p:nvPr/>
            </p:nvGrpSpPr>
            <p:grpSpPr bwMode="auto">
              <a:xfrm>
                <a:off x="3630" y="2688"/>
                <a:ext cx="239" cy="63"/>
                <a:chOff x="3480" y="2688"/>
                <a:chExt cx="239" cy="63"/>
              </a:xfrm>
            </p:grpSpPr>
            <p:sp>
              <p:nvSpPr>
                <p:cNvPr id="73769" name="Freeform 21"/>
                <p:cNvSpPr>
                  <a:spLocks/>
                </p:cNvSpPr>
                <p:nvPr/>
              </p:nvSpPr>
              <p:spPr bwMode="auto">
                <a:xfrm>
                  <a:off x="3631" y="2688"/>
                  <a:ext cx="88" cy="63"/>
                </a:xfrm>
                <a:custGeom>
                  <a:avLst/>
                  <a:gdLst>
                    <a:gd name="T0" fmla="*/ 88 w 88"/>
                    <a:gd name="T1" fmla="*/ 32 h 63"/>
                    <a:gd name="T2" fmla="*/ 0 w 88"/>
                    <a:gd name="T3" fmla="*/ 63 h 63"/>
                    <a:gd name="T4" fmla="*/ 0 w 88"/>
                    <a:gd name="T5" fmla="*/ 0 h 63"/>
                    <a:gd name="T6" fmla="*/ 88 w 88"/>
                    <a:gd name="T7" fmla="*/ 32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63"/>
                    <a:gd name="T14" fmla="*/ 88 w 88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63">
                      <a:moveTo>
                        <a:pt x="88" y="32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88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7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480" y="2720"/>
                  <a:ext cx="2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743" name="Rectangle 24"/>
              <p:cNvSpPr>
                <a:spLocks noChangeArrowheads="1"/>
              </p:cNvSpPr>
              <p:nvPr/>
            </p:nvSpPr>
            <p:spPr bwMode="auto">
              <a:xfrm>
                <a:off x="3282" y="3041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4" name="Rectangle 25"/>
              <p:cNvSpPr>
                <a:spLocks noChangeArrowheads="1"/>
              </p:cNvSpPr>
              <p:nvPr/>
            </p:nvSpPr>
            <p:spPr bwMode="auto">
              <a:xfrm>
                <a:off x="3514" y="3041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5" name="Rectangle 27"/>
              <p:cNvSpPr>
                <a:spLocks noChangeArrowheads="1"/>
              </p:cNvSpPr>
              <p:nvPr/>
            </p:nvSpPr>
            <p:spPr bwMode="auto">
              <a:xfrm>
                <a:off x="4481" y="2604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6" name="Rectangle 28"/>
              <p:cNvSpPr>
                <a:spLocks noChangeArrowheads="1"/>
              </p:cNvSpPr>
              <p:nvPr/>
            </p:nvSpPr>
            <p:spPr bwMode="auto">
              <a:xfrm>
                <a:off x="4712" y="2604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7" name="Rectangle 29"/>
              <p:cNvSpPr>
                <a:spLocks noChangeArrowheads="1"/>
              </p:cNvSpPr>
              <p:nvPr/>
            </p:nvSpPr>
            <p:spPr bwMode="auto">
              <a:xfrm>
                <a:off x="4556" y="266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4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73748" name="Rectangle 30"/>
              <p:cNvSpPr>
                <a:spLocks noChangeArrowheads="1"/>
              </p:cNvSpPr>
              <p:nvPr/>
            </p:nvSpPr>
            <p:spPr bwMode="auto">
              <a:xfrm>
                <a:off x="4804" y="266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5</a:t>
                </a:r>
                <a:endParaRPr lang="en-US" sz="3200">
                  <a:latin typeface="Times New Roman" pitchFamily="18" charset="0"/>
                </a:endParaRPr>
              </a:p>
            </p:txBody>
          </p:sp>
          <p:grpSp>
            <p:nvGrpSpPr>
              <p:cNvPr id="73749" name="Group 33"/>
              <p:cNvGrpSpPr>
                <a:grpSpLocks/>
              </p:cNvGrpSpPr>
              <p:nvPr/>
            </p:nvGrpSpPr>
            <p:grpSpPr bwMode="auto">
              <a:xfrm>
                <a:off x="3366" y="2736"/>
                <a:ext cx="57" cy="288"/>
                <a:chOff x="3216" y="2736"/>
                <a:chExt cx="64" cy="207"/>
              </a:xfrm>
            </p:grpSpPr>
            <p:sp>
              <p:nvSpPr>
                <p:cNvPr id="73767" name="Freeform 31"/>
                <p:cNvSpPr>
                  <a:spLocks/>
                </p:cNvSpPr>
                <p:nvPr/>
              </p:nvSpPr>
              <p:spPr bwMode="auto">
                <a:xfrm>
                  <a:off x="3216" y="2855"/>
                  <a:ext cx="64" cy="88"/>
                </a:xfrm>
                <a:custGeom>
                  <a:avLst/>
                  <a:gdLst>
                    <a:gd name="T0" fmla="*/ 32 w 64"/>
                    <a:gd name="T1" fmla="*/ 88 h 88"/>
                    <a:gd name="T2" fmla="*/ 0 w 64"/>
                    <a:gd name="T3" fmla="*/ 0 h 88"/>
                    <a:gd name="T4" fmla="*/ 64 w 64"/>
                    <a:gd name="T5" fmla="*/ 0 h 88"/>
                    <a:gd name="T6" fmla="*/ 32 w 64"/>
                    <a:gd name="T7" fmla="*/ 88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"/>
                    <a:gd name="T13" fmla="*/ 0 h 88"/>
                    <a:gd name="T14" fmla="*/ 64 w 64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" h="88">
                      <a:moveTo>
                        <a:pt x="32" y="88"/>
                      </a:moveTo>
                      <a:lnTo>
                        <a:pt x="0" y="0"/>
                      </a:lnTo>
                      <a:lnTo>
                        <a:pt x="64" y="0"/>
                      </a:lnTo>
                      <a:lnTo>
                        <a:pt x="32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68" name="Line 32"/>
                <p:cNvSpPr>
                  <a:spLocks noChangeShapeType="1"/>
                </p:cNvSpPr>
                <p:nvPr/>
              </p:nvSpPr>
              <p:spPr bwMode="auto">
                <a:xfrm>
                  <a:off x="3248" y="2736"/>
                  <a:ext cx="1" cy="1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750" name="Group 37"/>
              <p:cNvGrpSpPr>
                <a:grpSpLocks/>
              </p:cNvGrpSpPr>
              <p:nvPr/>
            </p:nvGrpSpPr>
            <p:grpSpPr bwMode="auto">
              <a:xfrm>
                <a:off x="4237" y="2696"/>
                <a:ext cx="240" cy="63"/>
                <a:chOff x="4087" y="2696"/>
                <a:chExt cx="240" cy="63"/>
              </a:xfrm>
            </p:grpSpPr>
            <p:sp>
              <p:nvSpPr>
                <p:cNvPr id="73765" name="Freeform 35"/>
                <p:cNvSpPr>
                  <a:spLocks/>
                </p:cNvSpPr>
                <p:nvPr/>
              </p:nvSpPr>
              <p:spPr bwMode="auto">
                <a:xfrm>
                  <a:off x="4239" y="2696"/>
                  <a:ext cx="88" cy="63"/>
                </a:xfrm>
                <a:custGeom>
                  <a:avLst/>
                  <a:gdLst>
                    <a:gd name="T0" fmla="*/ 88 w 88"/>
                    <a:gd name="T1" fmla="*/ 32 h 63"/>
                    <a:gd name="T2" fmla="*/ 0 w 88"/>
                    <a:gd name="T3" fmla="*/ 63 h 63"/>
                    <a:gd name="T4" fmla="*/ 0 w 88"/>
                    <a:gd name="T5" fmla="*/ 0 h 63"/>
                    <a:gd name="T6" fmla="*/ 88 w 88"/>
                    <a:gd name="T7" fmla="*/ 32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63"/>
                    <a:gd name="T14" fmla="*/ 88 w 88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63">
                      <a:moveTo>
                        <a:pt x="88" y="32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88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6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087" y="2728"/>
                  <a:ext cx="2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751" name="Rectangle 38"/>
              <p:cNvSpPr>
                <a:spLocks noChangeArrowheads="1"/>
              </p:cNvSpPr>
              <p:nvPr/>
            </p:nvSpPr>
            <p:spPr bwMode="auto">
              <a:xfrm>
                <a:off x="3264" y="3456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2" name="Rectangle 39"/>
              <p:cNvSpPr>
                <a:spLocks noChangeArrowheads="1"/>
              </p:cNvSpPr>
              <p:nvPr/>
            </p:nvSpPr>
            <p:spPr bwMode="auto">
              <a:xfrm>
                <a:off x="3496" y="3456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3" name="Rectangle 40"/>
              <p:cNvSpPr>
                <a:spLocks noChangeArrowheads="1"/>
              </p:cNvSpPr>
              <p:nvPr/>
            </p:nvSpPr>
            <p:spPr bwMode="auto">
              <a:xfrm>
                <a:off x="3340" y="3515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73754" name="Rectangle 41"/>
              <p:cNvSpPr>
                <a:spLocks noChangeArrowheads="1"/>
              </p:cNvSpPr>
              <p:nvPr/>
            </p:nvSpPr>
            <p:spPr bwMode="auto">
              <a:xfrm>
                <a:off x="3580" y="350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2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73755" name="Rectangle 42"/>
              <p:cNvSpPr>
                <a:spLocks noChangeArrowheads="1"/>
              </p:cNvSpPr>
              <p:nvPr/>
            </p:nvSpPr>
            <p:spPr bwMode="auto">
              <a:xfrm>
                <a:off x="3953" y="3041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6" name="Rectangle 43"/>
              <p:cNvSpPr>
                <a:spLocks noChangeArrowheads="1"/>
              </p:cNvSpPr>
              <p:nvPr/>
            </p:nvSpPr>
            <p:spPr bwMode="auto">
              <a:xfrm>
                <a:off x="4185" y="3041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7" name="Rectangle 44"/>
              <p:cNvSpPr>
                <a:spLocks noChangeArrowheads="1"/>
              </p:cNvSpPr>
              <p:nvPr/>
            </p:nvSpPr>
            <p:spPr bwMode="auto">
              <a:xfrm>
                <a:off x="4029" y="310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7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73758" name="Rectangle 45"/>
              <p:cNvSpPr>
                <a:spLocks noChangeArrowheads="1"/>
              </p:cNvSpPr>
              <p:nvPr/>
            </p:nvSpPr>
            <p:spPr bwMode="auto">
              <a:xfrm>
                <a:off x="4269" y="309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9</a:t>
                </a:r>
                <a:endParaRPr lang="en-US" sz="3200">
                  <a:latin typeface="Times New Roman" pitchFamily="18" charset="0"/>
                </a:endParaRPr>
              </a:p>
            </p:txBody>
          </p:sp>
          <p:grpSp>
            <p:nvGrpSpPr>
              <p:cNvPr id="73759" name="Group 46"/>
              <p:cNvGrpSpPr>
                <a:grpSpLocks/>
              </p:cNvGrpSpPr>
              <p:nvPr/>
            </p:nvGrpSpPr>
            <p:grpSpPr bwMode="auto">
              <a:xfrm>
                <a:off x="3696" y="3120"/>
                <a:ext cx="239" cy="63"/>
                <a:chOff x="3480" y="2688"/>
                <a:chExt cx="239" cy="63"/>
              </a:xfrm>
            </p:grpSpPr>
            <p:sp>
              <p:nvSpPr>
                <p:cNvPr id="73763" name="Freeform 47"/>
                <p:cNvSpPr>
                  <a:spLocks/>
                </p:cNvSpPr>
                <p:nvPr/>
              </p:nvSpPr>
              <p:spPr bwMode="auto">
                <a:xfrm>
                  <a:off x="3631" y="2688"/>
                  <a:ext cx="88" cy="63"/>
                </a:xfrm>
                <a:custGeom>
                  <a:avLst/>
                  <a:gdLst>
                    <a:gd name="T0" fmla="*/ 88 w 88"/>
                    <a:gd name="T1" fmla="*/ 32 h 63"/>
                    <a:gd name="T2" fmla="*/ 0 w 88"/>
                    <a:gd name="T3" fmla="*/ 63 h 63"/>
                    <a:gd name="T4" fmla="*/ 0 w 88"/>
                    <a:gd name="T5" fmla="*/ 0 h 63"/>
                    <a:gd name="T6" fmla="*/ 88 w 88"/>
                    <a:gd name="T7" fmla="*/ 32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63"/>
                    <a:gd name="T14" fmla="*/ 88 w 88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63">
                      <a:moveTo>
                        <a:pt x="88" y="32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88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6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480" y="2720"/>
                  <a:ext cx="2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760" name="Group 49"/>
              <p:cNvGrpSpPr>
                <a:grpSpLocks/>
              </p:cNvGrpSpPr>
              <p:nvPr/>
            </p:nvGrpSpPr>
            <p:grpSpPr bwMode="auto">
              <a:xfrm>
                <a:off x="3360" y="3168"/>
                <a:ext cx="57" cy="288"/>
                <a:chOff x="3216" y="2736"/>
                <a:chExt cx="64" cy="207"/>
              </a:xfrm>
            </p:grpSpPr>
            <p:sp>
              <p:nvSpPr>
                <p:cNvPr id="73761" name="Freeform 50"/>
                <p:cNvSpPr>
                  <a:spLocks/>
                </p:cNvSpPr>
                <p:nvPr/>
              </p:nvSpPr>
              <p:spPr bwMode="auto">
                <a:xfrm>
                  <a:off x="3216" y="2855"/>
                  <a:ext cx="64" cy="88"/>
                </a:xfrm>
                <a:custGeom>
                  <a:avLst/>
                  <a:gdLst>
                    <a:gd name="T0" fmla="*/ 32 w 64"/>
                    <a:gd name="T1" fmla="*/ 88 h 88"/>
                    <a:gd name="T2" fmla="*/ 0 w 64"/>
                    <a:gd name="T3" fmla="*/ 0 h 88"/>
                    <a:gd name="T4" fmla="*/ 64 w 64"/>
                    <a:gd name="T5" fmla="*/ 0 h 88"/>
                    <a:gd name="T6" fmla="*/ 32 w 64"/>
                    <a:gd name="T7" fmla="*/ 88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"/>
                    <a:gd name="T13" fmla="*/ 0 h 88"/>
                    <a:gd name="T14" fmla="*/ 64 w 64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" h="88">
                      <a:moveTo>
                        <a:pt x="32" y="88"/>
                      </a:moveTo>
                      <a:lnTo>
                        <a:pt x="0" y="0"/>
                      </a:lnTo>
                      <a:lnTo>
                        <a:pt x="64" y="0"/>
                      </a:lnTo>
                      <a:lnTo>
                        <a:pt x="32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62" name="Line 51"/>
                <p:cNvSpPr>
                  <a:spLocks noChangeShapeType="1"/>
                </p:cNvSpPr>
                <p:nvPr/>
              </p:nvSpPr>
              <p:spPr bwMode="auto">
                <a:xfrm>
                  <a:off x="3248" y="2736"/>
                  <a:ext cx="1" cy="1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3736" name="Rectangle 54"/>
            <p:cNvSpPr>
              <a:spLocks noChangeArrowheads="1"/>
            </p:cNvSpPr>
            <p:nvPr/>
          </p:nvSpPr>
          <p:spPr bwMode="auto">
            <a:xfrm>
              <a:off x="274" y="2666"/>
              <a:ext cx="2862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>
                  <a:latin typeface="Times" charset="0"/>
                  <a:cs typeface="Times New Roman" pitchFamily="18" charset="0"/>
                </a:rPr>
                <a:t>'(((1 . 2)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 . (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7 . 9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)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) 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. (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3 </a:t>
              </a:r>
              <a:r>
                <a:rPr lang="en-US" sz="2400" b="1">
                  <a:solidFill>
                    <a:schemeClr val="accent2"/>
                  </a:solidFill>
                  <a:latin typeface="Times" charset="0"/>
                  <a:cs typeface="Times New Roman" pitchFamily="18" charset="0"/>
                </a:rPr>
                <a:t>. (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4 . 5</a:t>
              </a:r>
              <a:r>
                <a:rPr lang="en-US" sz="2400" b="1">
                  <a:solidFill>
                    <a:schemeClr val="accent2"/>
                  </a:solidFill>
                  <a:latin typeface="Times" charset="0"/>
                  <a:cs typeface="Times New Roman" pitchFamily="18" charset="0"/>
                </a:rPr>
                <a:t>)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)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) =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i="1">
                  <a:latin typeface="Times" charset="0"/>
                  <a:cs typeface="Times New Roman" pitchFamily="18" charset="0"/>
                </a:rPr>
                <a:t>'(((1 . 2) 7 . 9) 3 4 . 5)		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Direct Applications of Pairs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5438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2438" indent="-452438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Pairs 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data in pairs, i.e., 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position of a city can be represented in a pair (latitude . longitude).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List of pairs can form a database, e.g., list of items consisting of	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(city-name . (latitude . longitude))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Collections of data can be built from pairs — lists are special cases of nested pairs (later).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Quotes and Symbols 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80999" y="685800"/>
            <a:ext cx="7977981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2438" indent="-452438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how to construct, access, represent, and display structured data (pairs). 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do we enter a structured data like (1 . 2)?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 . 2) &lt;enter&gt;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*** ERROR IN [compilation] -- Ill-formed procedure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--- Why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Scheme: </a:t>
            </a:r>
          </a:p>
          <a:p>
            <a:pPr marL="288925" indent="-288925" algn="just">
              <a:lnSpc>
                <a:spcPct val="120000"/>
              </a:lnSpc>
              <a:buFontTx/>
              <a:buChar char="•"/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Everything in parentheses is an application that will be evaluated. </a:t>
            </a:r>
          </a:p>
          <a:p>
            <a:pPr marL="288925" indent="-288925" algn="just">
              <a:lnSpc>
                <a:spcPct val="120000"/>
              </a:lnSpc>
              <a:buFontTx/>
              <a:buChar char="•"/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Anything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started with an apostrophe mark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not 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evaluated. 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'(1 . 2) &lt;enter&gt;		'((1 . 2) . (3 . (4 . 5))) &lt;enter&gt;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(1 . 2)	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((1 . 2) 3 4 . 5)</a:t>
            </a:r>
          </a:p>
        </p:txBody>
      </p:sp>
      <p:sp>
        <p:nvSpPr>
          <p:cNvPr id="75780" name="Line 11"/>
          <p:cNvSpPr>
            <a:spLocks noChangeShapeType="1"/>
          </p:cNvSpPr>
          <p:nvPr/>
        </p:nvSpPr>
        <p:spPr bwMode="auto">
          <a:xfrm>
            <a:off x="3657600" y="5562600"/>
            <a:ext cx="0" cy="8445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Use of Quotes (Apostrophes)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815181" y="727075"/>
            <a:ext cx="7543800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2438" indent="-452438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can or must be quoted?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must quote pairs and lists,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must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quote sub-lists (lists in a list quoted already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or anything in a list.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must not quote forms that you want to evaluate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may quote numbers, strings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booleans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it makes no difference -- don't quote them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Exercises: Try following forms.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(+ 2 '2)	('+ 2 3)	'(+ 2 3)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define a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define a 'a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define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'(1 2 3 .4)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 . 2)	'(1 2 . 3)	(1 . (2 . (4 . 5)))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(member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'(3 5 5 Hi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(5 9) "Hello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false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member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'(3 5 5 Hi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(5 9) "Hello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true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0" y="5680075"/>
            <a:ext cx="742991" cy="381000"/>
          </a:xfrm>
          <a:prstGeom prst="wedgeRoundRectCallout">
            <a:avLst>
              <a:gd name="adj1" fmla="val 220746"/>
              <a:gd name="adj2" fmla="val 7513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 </a:t>
            </a:r>
            <a:r>
              <a:rPr lang="en-US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Symbols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33400" y="685800"/>
            <a:ext cx="7620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1188" indent="-1881188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Operations can be applied to symbols:</a:t>
            </a:r>
          </a:p>
          <a:p>
            <a:pPr algn="just">
              <a:lnSpc>
                <a:spcPct val="12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Constructors: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(quote x) or ‘x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string-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&gt;symbol, e.g., (string-&gt;symbol "Jim")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Accessors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symbol-&gt;string, e.g., (symbol -&gt;string 'Jim)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Predicates: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(symbol? x)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returns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symbol,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returns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equal.</a:t>
            </a:r>
          </a:p>
          <a:p>
            <a:pPr algn="just">
              <a:lnSpc>
                <a:spcPct val="12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1000" y="412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Lists 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533400" y="422275"/>
            <a:ext cx="8001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Definition of List :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&lt;list&gt; ::= '( ) 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&lt;list&gt; ::= 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 x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&lt;list&gt;), where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can be any Scheme form.</a:t>
            </a:r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511175" y="1946275"/>
            <a:ext cx="8001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 words, if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is a list, 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 x 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creates a new list whose first element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the value of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and whose remaining elements are those found in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511175" y="3241675"/>
            <a:ext cx="8001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Are all lists pairs?	; (pair? '()) --&gt; ?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511175" y="3725863"/>
            <a:ext cx="800100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4 '( ))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(4 . ( ))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(4)	; 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Rule 2 for simplification</a:t>
            </a:r>
            <a:endParaRPr lang="en-US" sz="24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7 '(4))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(7 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(7 4) 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7 (cons 4 '( )))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(7 4) 	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7 4)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(7 . 4)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9.2 '(7 4))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(9.2 7 4)	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9.2 '(7 . 4))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(9.2 7 . 4)</a:t>
            </a:r>
          </a:p>
          <a:p>
            <a:pPr algn="just">
              <a:lnSpc>
                <a:spcPct val="50000"/>
              </a:lnSpc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Rule 2 for simplification</a:t>
            </a:r>
            <a:r>
              <a:rPr lang="en-US" sz="2400">
                <a:latin typeface="Times New Roman" pitchFamily="18" charset="0"/>
              </a:rPr>
              <a:t>: </a:t>
            </a:r>
          </a:p>
          <a:p>
            <a:r>
              <a:rPr lang="en-US" sz="2400">
                <a:latin typeface="Times New Roman" pitchFamily="18" charset="0"/>
              </a:rPr>
              <a:t>Omit the dot and the parentheses representing empty list.</a:t>
            </a:r>
          </a:p>
        </p:txBody>
      </p:sp>
      <p:sp>
        <p:nvSpPr>
          <p:cNvPr id="322565" name="Freeform 5"/>
          <p:cNvSpPr>
            <a:spLocks/>
          </p:cNvSpPr>
          <p:nvPr/>
        </p:nvSpPr>
        <p:spPr bwMode="auto">
          <a:xfrm>
            <a:off x="968375" y="1793875"/>
            <a:ext cx="2286000" cy="152400"/>
          </a:xfrm>
          <a:custGeom>
            <a:avLst/>
            <a:gdLst>
              <a:gd name="T0" fmla="*/ 1440 w 1440"/>
              <a:gd name="T1" fmla="*/ 0 h 96"/>
              <a:gd name="T2" fmla="*/ 1440 w 1440"/>
              <a:gd name="T3" fmla="*/ 96 h 96"/>
              <a:gd name="T4" fmla="*/ 0 w 1440"/>
              <a:gd name="T5" fmla="*/ 96 h 96"/>
              <a:gd name="T6" fmla="*/ 0 w 144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96"/>
              <a:gd name="T14" fmla="*/ 1440 w 144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96">
                <a:moveTo>
                  <a:pt x="1440" y="0"/>
                </a:moveTo>
                <a:lnTo>
                  <a:pt x="1440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66" name="AutoShape 6"/>
          <p:cNvSpPr>
            <a:spLocks noChangeArrowheads="1"/>
          </p:cNvSpPr>
          <p:nvPr/>
        </p:nvSpPr>
        <p:spPr bwMode="auto">
          <a:xfrm>
            <a:off x="2720975" y="650875"/>
            <a:ext cx="3810000" cy="609600"/>
          </a:xfrm>
          <a:prstGeom prst="wedgeEllipseCallout">
            <a:avLst>
              <a:gd name="adj1" fmla="val -59625"/>
              <a:gd name="adj2" fmla="val 85676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Times New Roman" pitchFamily="18" charset="0"/>
              </a:rPr>
              <a:t>constructor of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/>
      <p:bldP spid="322564" grpId="0"/>
      <p:bldP spid="322565" grpId="0" animBg="1"/>
      <p:bldP spid="32256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Operations on Lists 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81781" y="688975"/>
            <a:ext cx="8077199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Constructors: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(cons x a)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(list item1 item2 ...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itemn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 e.g., (list  2 '(1 2) 3  7)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(2 (1 2) 3 7)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(append list1 list2)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e.g., (append '(1 2 3) '(2 1 5))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(1 2 3 2 1 5)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Accessors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(car any-list)	; except empty list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any-list)	 ; except empty list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(length any-list)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(list-ref any-list pos)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e.g., (list-ref '(1 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8 5 7) 1)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(list-tail any-list pos)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e.g., (list-tail '(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1 3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8 5 7) 2)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(8 5 7)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Predicates:	(list? x)  returns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if x is a list,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otherwise.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Relationships between Pairs and Lists </a:t>
            </a: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533400" y="688975"/>
            <a:ext cx="7620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4813" indent="-404813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(list? '(1 2))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(list? '(1 2 3 4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(list? '(1 . 2))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(list? '(1 2 3 4 .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(car '(1 2 3 4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	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'(1 2 3 4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(2 3 4 5)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(car '(1 2 3 4 .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	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'(1 2 3 4 .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(2 3 4 . 5)</a:t>
            </a:r>
          </a:p>
          <a:p>
            <a:pPr algn="just">
              <a:lnSpc>
                <a:spcPct val="12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the relationship?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are both constructed by (cons a b)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operations produce the same results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operations produce different results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list-type and pair-type equivalent?  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pair-type a subtype of list-type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?	(list? '(1 . 2))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list-type a subtype of pair-type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? 	(pair? '(1 2))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90"/>
          <p:cNvSpPr>
            <a:spLocks noChangeArrowheads="1"/>
          </p:cNvSpPr>
          <p:nvPr/>
        </p:nvSpPr>
        <p:spPr bwMode="auto">
          <a:xfrm>
            <a:off x="663575" y="1174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Getting Started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accent2"/>
                </a:solidFill>
                <a:latin typeface="Times New Roman" pitchFamily="18" charset="0"/>
              </a:rPr>
              <a:t>Download: http://racket-lang.org/download/</a:t>
            </a:r>
          </a:p>
        </p:txBody>
      </p:sp>
      <p:sp>
        <p:nvSpPr>
          <p:cNvPr id="8195" name="Rectangle 291"/>
          <p:cNvSpPr>
            <a:spLocks noChangeArrowheads="1"/>
          </p:cNvSpPr>
          <p:nvPr/>
        </p:nvSpPr>
        <p:spPr bwMode="auto">
          <a:xfrm>
            <a:off x="205581" y="955675"/>
            <a:ext cx="495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+mj-lt"/>
              <a:buAutoNum type="arabicPeriod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DrRacket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Scheme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+mj-lt"/>
              <a:buAutoNum type="arabicPeriod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Language – Default does not work.</a:t>
            </a:r>
          </a:p>
          <a:p>
            <a:pPr marL="457200" indent="-4572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+mj-lt"/>
              <a:buAutoNum type="arabicPeriod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must choose – 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R5RS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is a professional edition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+mj-lt"/>
              <a:buAutoNum type="arabicPeriod"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Notice that the book is based on 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R5RS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(professional edition). If you choose the Advanced Student version, some features, such as the pair data structure and its operations are not supported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25" y="76200"/>
            <a:ext cx="2952956" cy="636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47" name="AutoShape 3"/>
          <p:cNvSpPr>
            <a:spLocks noChangeArrowheads="1"/>
          </p:cNvSpPr>
          <p:nvPr/>
        </p:nvSpPr>
        <p:spPr bwMode="auto">
          <a:xfrm flipH="1">
            <a:off x="5691981" y="4643755"/>
            <a:ext cx="2286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Lists Are Pairs, Except ... 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668338"/>
            <a:ext cx="7848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us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check more operations: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pair?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'(1 2 3 4 5))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1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2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3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5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'())))))</a:t>
            </a:r>
          </a:p>
          <a:p>
            <a:pPr algn="just">
              <a:lnSpc>
                <a:spcPct val="120000"/>
              </a:lnSpc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 . (2 . (3 . (4 . (5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())))))</a:t>
            </a:r>
          </a:p>
          <a:p>
            <a:pPr algn="just">
              <a:lnSpc>
                <a:spcPct val="120000"/>
              </a:lnSpc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 2 3 4 5 . ())</a:t>
            </a:r>
          </a:p>
          <a:p>
            <a:pPr algn="just">
              <a:lnSpc>
                <a:spcPct val="120000"/>
              </a:lnSpc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(1 2 3 4 5)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; the last '() is omitted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'(1 2 3 4 5 . ()))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'(1 2 3 4 5))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list-type a subtype of pair-type?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yes, except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'()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List is a special case of pairs, of which the last element is a '( ).  However,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'()) --&gt;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false.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68575" y="4384675"/>
            <a:ext cx="3428206" cy="6096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1026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Manipulation of Lists</a:t>
            </a:r>
          </a:p>
        </p:txBody>
      </p:sp>
      <p:sp>
        <p:nvSpPr>
          <p:cNvPr id="82947" name="Text Box 1027"/>
          <p:cNvSpPr txBox="1">
            <a:spLocks noChangeArrowheads="1"/>
          </p:cNvSpPr>
          <p:nvPr/>
        </p:nvSpPr>
        <p:spPr bwMode="auto">
          <a:xfrm>
            <a:off x="304800" y="612775"/>
            <a:ext cx="8229600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Example: Sum of list elements.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(define sum-list (lambda (L)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(if 	(null? 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	"The list is empty and has no sum"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          	(sum-nonempty-list 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(define sum-nonempty-list (lambda (L)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(if	(null? 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          	0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	(+ (car L) (sum-nonempty-list (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</a:rPr>
              <a:t>cdr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L))))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))</a:t>
            </a:r>
          </a:p>
          <a:p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(sum-list '()) 		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  </a:t>
            </a:r>
            <a:r>
              <a:rPr lang="en-US" sz="2400" dirty="0">
                <a:latin typeface="Times New Roman" pitchFamily="18" charset="0"/>
              </a:rPr>
              <a:t>"The list is empty and has no sum"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(sum-list '(2 4 6 8))</a:t>
            </a: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  20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768181" y="2860675"/>
            <a:ext cx="1752600" cy="914400"/>
          </a:xfrm>
          <a:prstGeom prst="wedgeRoundRectCallout">
            <a:avLst>
              <a:gd name="adj1" fmla="val -62693"/>
              <a:gd name="adj2" fmla="val 1206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2568575" y="3165475"/>
            <a:ext cx="2667000" cy="6096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latin typeface="Times New Roman" pitchFamily="18" charset="0"/>
              </a:rPr>
              <a:t>Manipulation of Lists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87375" y="830263"/>
            <a:ext cx="7620000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Example: Reverse a list.</a:t>
            </a:r>
          </a:p>
          <a:p>
            <a:pPr algn="just">
              <a:lnSpc>
                <a:spcPct val="12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(define reverse-list (lambda (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(if (null? 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	'()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	(append (reverse-list (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)) (list (car 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(reverse-list '(1 3 5 7 9)) 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(9 7 5 3 1)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082381" y="1641475"/>
            <a:ext cx="1752600" cy="914400"/>
          </a:xfrm>
          <a:prstGeom prst="wedgeRoundRectCallout">
            <a:avLst>
              <a:gd name="adj1" fmla="val -62693"/>
              <a:gd name="adj2" fmla="val 1206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 bwMode="auto">
          <a:xfrm>
            <a:off x="4648200" y="552450"/>
            <a:ext cx="3505200" cy="558800"/>
          </a:xfrm>
          <a:prstGeom prst="wedgeRoundRectCallout">
            <a:avLst>
              <a:gd name="adj1" fmla="val -52717"/>
              <a:gd name="adj2" fmla="val 18795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Parameter passing by 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Call-by-name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1000" y="158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Higher-Order Functions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552450"/>
            <a:ext cx="7620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7543800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higher-order 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function that takes another 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an argument </a:t>
            </a:r>
          </a:p>
          <a:p>
            <a:pPr algn="just">
              <a:lnSpc>
                <a:spcPct val="13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languages support higher-order function.</a:t>
            </a:r>
          </a:p>
          <a:p>
            <a:pPr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apply the same procedure/operation to all elements of a list.</a:t>
            </a:r>
          </a:p>
          <a:p>
            <a:pPr>
              <a:buFontTx/>
              <a:buChar char="•"/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Reduction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: take many elements of a list and compute one result.</a:t>
            </a:r>
            <a:r>
              <a:rPr lang="en-US" sz="2800" i="1" dirty="0" smtClean="0">
                <a:latin typeface="Times New Roman" pitchFamily="18" charset="0"/>
              </a:rPr>
              <a:t> </a:t>
            </a:r>
          </a:p>
          <a:p>
            <a:pPr>
              <a:buFontTx/>
              <a:buChar char="•"/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remove elements that do not satisfy a predicate (procedure).</a:t>
            </a:r>
          </a:p>
          <a:p>
            <a:pPr>
              <a:buFontTx/>
              <a:buChar char="•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Procedures with a variable number of parameters</a:t>
            </a:r>
            <a:r>
              <a:rPr lang="en-US" sz="2800" i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609600" y="757238"/>
            <a:ext cx="75438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a-list) will apply the procedure </a:t>
            </a:r>
            <a:r>
              <a:rPr lang="en-US" sz="28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all elements of a-list.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(lambda  (x) ( ... )))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'(3 6 9 12 15 18))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square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(lambda  (x) (* x x)))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square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'(3 6 9 12 15 18))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(9 36 81 144 225 324)</a:t>
            </a:r>
          </a:p>
          <a:p>
            <a:endParaRPr lang="en-US" sz="2800" dirty="0">
              <a:latin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(lambda  (x) (+ (* x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) x))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'(3 6 9 12 15 18))	     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; foo(x) = x</a:t>
            </a:r>
            <a:r>
              <a:rPr lang="en-US" sz="2800" baseline="30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+ x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(12 42 90 156 240 342</a:t>
            </a:r>
            <a:r>
              <a:rPr lang="en-US" sz="2800" dirty="0" smtClean="0">
                <a:latin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026"/>
          <p:cNvSpPr txBox="1">
            <a:spLocks noChangeArrowheads="1"/>
          </p:cNvSpPr>
          <p:nvPr/>
        </p:nvSpPr>
        <p:spPr bwMode="auto">
          <a:xfrm>
            <a:off x="358775" y="604838"/>
            <a:ext cx="8151813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b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define onescomplement (lambda (a-list)</a:t>
            </a:r>
          </a:p>
          <a:p>
            <a:r>
              <a:rPr lang="en-US" sz="2800">
                <a:latin typeface="Arial" pitchFamily="34" charset="0"/>
                <a:cs typeface="Times New Roman" pitchFamily="18" charset="0"/>
              </a:rPr>
              <a:t>	(if (null? a-list)</a:t>
            </a:r>
          </a:p>
          <a:p>
            <a:r>
              <a:rPr lang="en-US" sz="2800">
                <a:latin typeface="Arial" pitchFamily="34" charset="0"/>
                <a:cs typeface="Times New Roman" pitchFamily="18" charset="0"/>
              </a:rPr>
              <a:t>		'()</a:t>
            </a:r>
          </a:p>
          <a:p>
            <a:r>
              <a:rPr lang="en-US" sz="2800">
                <a:latin typeface="Arial" pitchFamily="34" charset="0"/>
                <a:cs typeface="Times New Roman" pitchFamily="18" charset="0"/>
              </a:rPr>
              <a:t>		(if (= (car a-list) 0)</a:t>
            </a:r>
          </a:p>
          <a:p>
            <a:r>
              <a:rPr lang="en-US" sz="2800">
                <a:latin typeface="Arial" pitchFamily="34" charset="0"/>
                <a:cs typeface="Times New Roman" pitchFamily="18" charset="0"/>
              </a:rPr>
              <a:t>			(cons 1 (onescomplement (cdr a-list)))</a:t>
            </a:r>
          </a:p>
          <a:p>
            <a:r>
              <a:rPr lang="en-US" sz="2800">
                <a:latin typeface="Arial" pitchFamily="34" charset="0"/>
                <a:cs typeface="Times New Roman" pitchFamily="18" charset="0"/>
              </a:rPr>
              <a:t>              (cons 0 (onescomplement (cdr a-list))))))</a:t>
            </a:r>
            <a:r>
              <a:rPr lang="en-US" sz="2800" b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sz="2800">
                <a:latin typeface="Arial" pitchFamily="34" charset="0"/>
                <a:cs typeface="Times New Roman" pitchFamily="18" charset="0"/>
              </a:rPr>
              <a:t>(onescomplement '(0 1 1 1 0))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>
                <a:latin typeface="Arial" pitchFamily="34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(1 0 0 0 1)</a:t>
            </a:r>
          </a:p>
        </p:txBody>
      </p:sp>
      <p:sp>
        <p:nvSpPr>
          <p:cNvPr id="87043" name="Rectangle 1027"/>
          <p:cNvSpPr>
            <a:spLocks noChangeArrowheads="1"/>
          </p:cNvSpPr>
          <p:nvPr/>
        </p:nvSpPr>
        <p:spPr bwMode="auto">
          <a:xfrm>
            <a:off x="381000" y="-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Mapping Example: One's Complement</a:t>
            </a:r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609600" y="4572000"/>
            <a:ext cx="7543800" cy="1911350"/>
            <a:chOff x="384" y="2880"/>
            <a:chExt cx="4752" cy="1204"/>
          </a:xfrm>
        </p:grpSpPr>
        <p:sp>
          <p:nvSpPr>
            <p:cNvPr id="87045" name="Rectangle 1031"/>
            <p:cNvSpPr>
              <a:spLocks noChangeArrowheads="1"/>
            </p:cNvSpPr>
            <p:nvPr/>
          </p:nvSpPr>
          <p:spPr bwMode="auto">
            <a:xfrm>
              <a:off x="384" y="2880"/>
              <a:ext cx="4704" cy="120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6" name="Rectangle 1032"/>
            <p:cNvSpPr>
              <a:spLocks noChangeArrowheads="1"/>
            </p:cNvSpPr>
            <p:nvPr/>
          </p:nvSpPr>
          <p:spPr bwMode="auto">
            <a:xfrm>
              <a:off x="432" y="2930"/>
              <a:ext cx="4704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define </a:t>
              </a:r>
              <a:r>
                <a:rPr lang="en-US" sz="28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not-gate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(lambda(x) (if (= x 0) 1 0))</a:t>
              </a:r>
              <a:r>
                <a:rPr lang="en-US" sz="28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define </a:t>
              </a:r>
              <a:r>
                <a:rPr lang="en-US" sz="2800" dirty="0" err="1">
                  <a:latin typeface="Arial" pitchFamily="34" charset="0"/>
                  <a:cs typeface="Times New Roman" pitchFamily="18" charset="0"/>
                </a:rPr>
                <a:t>onescomplement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(lambda (a-list)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	(</a:t>
              </a:r>
              <a:r>
                <a:rPr lang="en-US" sz="2800" dirty="0">
                  <a:solidFill>
                    <a:srgbClr val="006600"/>
                  </a:solidFill>
                  <a:latin typeface="Arial" pitchFamily="34" charset="0"/>
                  <a:cs typeface="Times New Roman" pitchFamily="18" charset="0"/>
                </a:rPr>
                <a:t>map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8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not-gate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a-list))</a:t>
              </a:r>
              <a:r>
                <a:rPr lang="en-US" sz="28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Times New Roman" pitchFamily="18" charset="0"/>
              </a:rPr>
              <a:t>Two’s Complement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142999"/>
            <a:ext cx="7377113" cy="5146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(define </a:t>
            </a:r>
            <a:r>
              <a:rPr lang="en-US" dirty="0" err="1" smtClean="0"/>
              <a:t>twoscomplement</a:t>
            </a:r>
            <a:r>
              <a:rPr lang="en-US" dirty="0" smtClean="0"/>
              <a:t> (lambda(x)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(</a:t>
            </a:r>
            <a:r>
              <a:rPr lang="en-US" dirty="0" err="1" smtClean="0"/>
              <a:t>binaryadd</a:t>
            </a:r>
            <a:r>
              <a:rPr lang="en-US" dirty="0" smtClean="0"/>
              <a:t> (</a:t>
            </a:r>
            <a:r>
              <a:rPr lang="en-US" dirty="0" err="1" smtClean="0"/>
              <a:t>onescomplement</a:t>
            </a:r>
            <a:r>
              <a:rPr lang="en-US" dirty="0" smtClean="0"/>
              <a:t> x) '(1))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))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en-US" dirty="0" err="1" smtClean="0"/>
              <a:t>onescomplement</a:t>
            </a:r>
            <a:r>
              <a:rPr lang="en-US" dirty="0" smtClean="0"/>
              <a:t> '(0 1 1 1 0 0))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en-US" dirty="0" err="1" smtClean="0"/>
              <a:t>twoscomplement</a:t>
            </a:r>
            <a:r>
              <a:rPr lang="en-US" dirty="0" smtClean="0"/>
              <a:t> '(0 1 1 1 0 0))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(1 0 0 0 1 1)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(1 0 0 1 0 0)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What is the output of the following call?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onescomplement</a:t>
            </a:r>
            <a:r>
              <a:rPr lang="en-US" dirty="0"/>
              <a:t> '(0 1 </a:t>
            </a:r>
            <a:r>
              <a:rPr lang="en-US" dirty="0" smtClean="0"/>
              <a:t>2 3))</a:t>
            </a:r>
          </a:p>
          <a:p>
            <a:pPr>
              <a:buNone/>
            </a:pPr>
            <a:r>
              <a:rPr lang="en-US" dirty="0" smtClean="0"/>
              <a:t>(1 0 0 0), (1 0 1 1), or Error message?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026"/>
          <p:cNvSpPr txBox="1">
            <a:spLocks noChangeArrowheads="1"/>
          </p:cNvSpPr>
          <p:nvPr/>
        </p:nvSpPr>
        <p:spPr bwMode="auto">
          <a:xfrm>
            <a:off x="685800" y="685800"/>
            <a:ext cx="77724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define string-encryption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(encryption-recursive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0 (string-length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)))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define encryption-recursive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(if	(&gt;=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""		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(string-append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	(character-encryption (string-ref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	(encryption-recursive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(add1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)))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89091" name="Rectangle 1027"/>
          <p:cNvSpPr>
            <a:spLocks noChangeArrowheads="1"/>
          </p:cNvSpPr>
          <p:nvPr/>
        </p:nvSpPr>
        <p:spPr bwMode="auto">
          <a:xfrm>
            <a:off x="381000" y="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Mapping Example: String-Encryption</a:t>
            </a: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609600" y="4495800"/>
            <a:ext cx="7467600" cy="1987550"/>
            <a:chOff x="384" y="2832"/>
            <a:chExt cx="4704" cy="1252"/>
          </a:xfrm>
        </p:grpSpPr>
        <p:sp>
          <p:nvSpPr>
            <p:cNvPr id="89093" name="Rectangle 1029"/>
            <p:cNvSpPr>
              <a:spLocks noChangeArrowheads="1"/>
            </p:cNvSpPr>
            <p:nvPr/>
          </p:nvSpPr>
          <p:spPr bwMode="auto">
            <a:xfrm>
              <a:off x="384" y="2832"/>
              <a:ext cx="4704" cy="125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Rectangle 1030"/>
            <p:cNvSpPr>
              <a:spLocks noChangeArrowheads="1"/>
            </p:cNvSpPr>
            <p:nvPr/>
          </p:nvSpPr>
          <p:spPr bwMode="auto">
            <a:xfrm>
              <a:off x="384" y="2893"/>
              <a:ext cx="4560" cy="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58788" algn="l"/>
                  <a:tab pos="919163" algn="l"/>
                </a:tabLst>
              </a:pPr>
              <a:r>
                <a:rPr lang="en-US" sz="24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define string-encryption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58788" algn="l"/>
                  <a:tab pos="919163" algn="l"/>
                </a:tabLst>
              </a:pP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	(lambda (</a:t>
              </a:r>
              <a:r>
                <a:rPr lang="en-US" sz="2400" b="1" dirty="0" err="1">
                  <a:latin typeface="Arial" pitchFamily="34" charset="0"/>
                  <a:cs typeface="Times New Roman" pitchFamily="18" charset="0"/>
                </a:rPr>
                <a:t>str</a:t>
              </a: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58788" algn="l"/>
                  <a:tab pos="919163" algn="l"/>
                </a:tabLst>
              </a:pP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		(list-&gt;string (</a:t>
              </a:r>
              <a:r>
                <a:rPr lang="en-US" sz="2400" b="1" dirty="0">
                  <a:solidFill>
                    <a:srgbClr val="006600"/>
                  </a:solidFill>
                  <a:latin typeface="Arial" pitchFamily="34" charset="0"/>
                  <a:cs typeface="Times New Roman" pitchFamily="18" charset="0"/>
                </a:rPr>
                <a:t>map</a:t>
              </a: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character-encryption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58788" algn="l"/>
                  <a:tab pos="919163" algn="l"/>
                </a:tabLst>
              </a:pP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			(string-&gt;list </a:t>
              </a:r>
              <a:r>
                <a:rPr lang="en-US" sz="2400" b="1" dirty="0" err="1">
                  <a:latin typeface="Arial" pitchFamily="34" charset="0"/>
                  <a:cs typeface="Times New Roman" pitchFamily="18" charset="0"/>
                </a:rPr>
                <a:t>str</a:t>
              </a: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))))</a:t>
              </a:r>
              <a:r>
                <a:rPr lang="en-US" sz="24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character-encryption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43000"/>
            <a:ext cx="8153400" cy="4743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(define character-encryption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(lambda (ch)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	(if	(char-alphabetic? ch)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		(character-rotation ch)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		ch	    </a:t>
            </a:r>
            <a:r>
              <a:rPr lang="en-US" sz="2800" smtClean="0">
                <a:solidFill>
                  <a:schemeClr val="accent2"/>
                </a:solidFill>
              </a:rPr>
              <a:t>; non-letter will not be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accent2"/>
                </a:solidFill>
              </a:rPr>
              <a:t>encrypted.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)	)	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(define character-rotation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(lambda (ch)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	(integer-&gt;char (+ (char-&gt;integer ch) 3)  </a:t>
            </a:r>
            <a:r>
              <a:rPr lang="en-US" sz="2800" smtClean="0">
                <a:solidFill>
                  <a:schemeClr val="accent2"/>
                </a:solidFill>
              </a:rPr>
              <a:t>; key=3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)	)	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01181" y="3089276"/>
            <a:ext cx="3657600" cy="4572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82575" y="914400"/>
            <a:ext cx="8358188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800" dirty="0" smtClean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map1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800" b="1" dirty="0" err="1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a-list)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(if (null? a-list)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	'()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	(cons	(</a:t>
            </a:r>
            <a:r>
              <a:rPr lang="en-US" sz="2800" b="1" dirty="0" err="1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(car a-list)) 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			(</a:t>
            </a:r>
            <a:r>
              <a:rPr lang="en-US" sz="2800" dirty="0" smtClean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map1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cdr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a-list)))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800" dirty="0" smtClean="0">
                <a:latin typeface="Arial" pitchFamily="34" charset="0"/>
              </a:rPr>
              <a:t> 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 How is it Implemented?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38400" y="3124200"/>
            <a:ext cx="5513388" cy="1508125"/>
            <a:chOff x="1536" y="1968"/>
            <a:chExt cx="3473" cy="950"/>
          </a:xfrm>
        </p:grpSpPr>
        <p:sp>
          <p:nvSpPr>
            <p:cNvPr id="91144" name="Line 4"/>
            <p:cNvSpPr>
              <a:spLocks noChangeShapeType="1"/>
            </p:cNvSpPr>
            <p:nvPr/>
          </p:nvSpPr>
          <p:spPr bwMode="auto">
            <a:xfrm flipH="1" flipV="1">
              <a:off x="1536" y="1968"/>
              <a:ext cx="24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45" name="Text Box 5"/>
            <p:cNvSpPr txBox="1">
              <a:spLocks noChangeArrowheads="1"/>
            </p:cNvSpPr>
            <p:nvPr/>
          </p:nvSpPr>
          <p:spPr bwMode="auto">
            <a:xfrm>
              <a:off x="1632" y="2400"/>
              <a:ext cx="33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Can I use append here?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Yes!, but cons is simpler than append here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4876800"/>
            <a:ext cx="7543800" cy="1373188"/>
            <a:chOff x="384" y="3072"/>
            <a:chExt cx="4752" cy="865"/>
          </a:xfrm>
        </p:grpSpPr>
        <p:sp>
          <p:nvSpPr>
            <p:cNvPr id="91142" name="Text Box 7"/>
            <p:cNvSpPr txBox="1">
              <a:spLocks noChangeArrowheads="1"/>
            </p:cNvSpPr>
            <p:nvPr/>
          </p:nvSpPr>
          <p:spPr bwMode="auto">
            <a:xfrm>
              <a:off x="384" y="3072"/>
              <a:ext cx="4533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The map function can only be used to a plain list.</a:t>
              </a:r>
            </a:p>
            <a:p>
              <a:r>
                <a:rPr lang="en-US" sz="2800"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800">
                  <a:solidFill>
                    <a:srgbClr val="006600"/>
                  </a:solidFill>
                  <a:latin typeface="Arial" pitchFamily="34" charset="0"/>
                  <a:cs typeface="Times New Roman" pitchFamily="18" charset="0"/>
                </a:rPr>
                <a:t>map</a:t>
              </a:r>
              <a:r>
                <a:rPr lang="en-US" sz="2800">
                  <a:latin typeface="Arial" pitchFamily="34" charset="0"/>
                  <a:cs typeface="Times New Roman" pitchFamily="18" charset="0"/>
                </a:rPr>
                <a:t> square '((3 6) 9 12 15 18))</a:t>
              </a:r>
            </a:p>
            <a:p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--&gt; ERROR -- NUMBER expected</a:t>
              </a:r>
              <a:r>
                <a:rPr lang="en-US" sz="2800">
                  <a:latin typeface="Times New Roman" pitchFamily="18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91143" name="Line 8"/>
            <p:cNvSpPr>
              <a:spLocks noChangeShapeType="1"/>
            </p:cNvSpPr>
            <p:nvPr/>
          </p:nvSpPr>
          <p:spPr bwMode="auto">
            <a:xfrm>
              <a:off x="384" y="3072"/>
              <a:ext cx="47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ounded Rectangular Callout 10"/>
          <p:cNvSpPr/>
          <p:nvPr/>
        </p:nvSpPr>
        <p:spPr bwMode="auto">
          <a:xfrm>
            <a:off x="6530181" y="1565275"/>
            <a:ext cx="1752600" cy="914400"/>
          </a:xfrm>
          <a:prstGeom prst="wedgeRoundRectCallout">
            <a:avLst>
              <a:gd name="adj1" fmla="val -62693"/>
              <a:gd name="adj2" fmla="val 1206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381" y="2106681"/>
            <a:ext cx="4318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(write "Hello word!")</a:t>
            </a:r>
          </a:p>
          <a:p>
            <a:r>
              <a:rPr lang="en-US" dirty="0"/>
              <a:t>(newline)</a:t>
            </a:r>
          </a:p>
          <a:p>
            <a:r>
              <a:rPr lang="en-US" dirty="0"/>
              <a:t>(+ (* 3 8) 10)</a:t>
            </a:r>
          </a:p>
          <a:p>
            <a:r>
              <a:rPr lang="en-US" dirty="0"/>
              <a:t>(- 20 5)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" y="1031875"/>
            <a:ext cx="7800975" cy="541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17475"/>
            <a:ext cx="7377113" cy="533400"/>
          </a:xfrm>
        </p:spPr>
        <p:txBody>
          <a:bodyPr/>
          <a:lstStyle/>
          <a:p>
            <a:r>
              <a:rPr lang="en-US" smtClean="0">
                <a:solidFill>
                  <a:schemeClr val="accent2"/>
                </a:solidFill>
                <a:latin typeface="Times New Roman" pitchFamily="18" charset="0"/>
              </a:rPr>
              <a:t>Start Your First Program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01007" y="498475"/>
            <a:ext cx="8239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After you start </a:t>
            </a:r>
            <a:r>
              <a:rPr lang="en-US" sz="2400" dirty="0" smtClean="0">
                <a:latin typeface="Times New Roman" pitchFamily="18" charset="0"/>
              </a:rPr>
              <a:t>the Scheme program, </a:t>
            </a:r>
            <a:r>
              <a:rPr lang="en-US" sz="2400" dirty="0">
                <a:latin typeface="Times New Roman" pitchFamily="18" charset="0"/>
              </a:rPr>
              <a:t>you will have two windows: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491581" y="2460624"/>
            <a:ext cx="1752600" cy="762000"/>
          </a:xfrm>
          <a:prstGeom prst="wedgeRoundRectCallout">
            <a:avLst>
              <a:gd name="adj1" fmla="val -64596"/>
              <a:gd name="adj2" fmla="val -7145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the program here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 rot="16200000" flipH="1">
            <a:off x="7196931" y="1935411"/>
            <a:ext cx="342900" cy="3048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34781" y="3927475"/>
            <a:ext cx="2590800" cy="1524000"/>
          </a:xfrm>
          <a:prstGeom prst="wedgeRoundRectCallout">
            <a:avLst>
              <a:gd name="adj1" fmla="val -58387"/>
              <a:gd name="adj2" fmla="val -93616"/>
              <a:gd name="adj3" fmla="val 16667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Do not copy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paste code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from PPT directly.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Paste into Notepad first to remove the format, and then copy into here.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9" y="4534234"/>
            <a:ext cx="3035300" cy="11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39775" y="650875"/>
            <a:ext cx="7445375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deep-map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(lambda (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a-list)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(if (null? a-list)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'()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(if (pair? a-list)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	(cons	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deep-map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(car a-list)) 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			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deep-map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cdr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a-list)))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	(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a-list)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)	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time3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(lambda (x) (* x 3)))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deep-map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time3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'(2 (3 (4 5)) 9 12 15 18))</a:t>
            </a:r>
          </a:p>
          <a:p>
            <a:r>
              <a:rPr lang="en-US" sz="2800" dirty="0">
                <a:latin typeface="Times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" charset="0"/>
                <a:cs typeface="Times New Roman" pitchFamily="18" charset="0"/>
              </a:rPr>
              <a:t> 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(6 (9 (12 15)) 27 36 45 54) 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Deep-Mapping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143000"/>
            <a:ext cx="7377113" cy="20986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Map allows us to apply the same operation to many data simultaneously,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Reduce allows us to combine the multiple results from the map into a single result.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981" y="3317875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(sum-list '(12 33 564 122 12 1 4))	</a:t>
            </a:r>
          </a:p>
          <a:p>
            <a:r>
              <a:rPr lang="en-US" sz="2800" dirty="0" smtClean="0"/>
              <a:t>(define sum-list (lambda (x)</a:t>
            </a:r>
          </a:p>
          <a:p>
            <a:r>
              <a:rPr lang="en-US" sz="2800" dirty="0" smtClean="0"/>
              <a:t>	(if null? x)</a:t>
            </a:r>
          </a:p>
          <a:p>
            <a:r>
              <a:rPr lang="en-US" sz="2800" dirty="0" smtClean="0"/>
              <a:t>		0</a:t>
            </a:r>
          </a:p>
          <a:p>
            <a:r>
              <a:rPr lang="en-US" sz="2800" dirty="0" smtClean="0"/>
              <a:t>		(+ (car x) (sum-list (</a:t>
            </a:r>
            <a:r>
              <a:rPr lang="en-US" sz="2800" dirty="0" err="1" smtClean="0"/>
              <a:t>cdr</a:t>
            </a:r>
            <a:r>
              <a:rPr lang="en-US" sz="2800" dirty="0" smtClean="0"/>
              <a:t>))))))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Reduce: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" y="2708275"/>
            <a:ext cx="7377113" cy="3581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Reduce function provides a generic way of handling all these functions.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Like other higher-order functions mapping and filtering, the idea is to apply a reduce function to another function, e.g.</a:t>
            </a:r>
          </a:p>
          <a:p>
            <a:pPr>
              <a:spcBef>
                <a:spcPct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(reduce </a:t>
            </a:r>
            <a:r>
              <a:rPr lang="en-US" sz="2400" kern="1200" dirty="0" smtClean="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a-list)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(reduce </a:t>
            </a:r>
            <a:r>
              <a:rPr lang="en-US" sz="2400" kern="1200" dirty="0" smtClean="0">
                <a:solidFill>
                  <a:srgbClr val="0000FF"/>
                </a:solidFill>
                <a:latin typeface="Courier New" pitchFamily="49" charset="0"/>
              </a:rPr>
              <a:t>multiply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a-list)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581" y="879475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(product-list '(12 33 564 122 12 1 4))</a:t>
            </a:r>
          </a:p>
          <a:p>
            <a:r>
              <a:rPr lang="en-US" sz="2400" dirty="0" smtClean="0"/>
              <a:t>(average-list '(12 33 564 122 12 1 4))</a:t>
            </a:r>
          </a:p>
          <a:p>
            <a:r>
              <a:rPr lang="en-US" sz="2400" dirty="0" smtClean="0"/>
              <a:t>(max-list '(12 33 564 122 12 1 4))</a:t>
            </a:r>
          </a:p>
          <a:p>
            <a:r>
              <a:rPr lang="en-US" sz="2400" dirty="0" smtClean="0"/>
              <a:t>(min-list '(12 33 564 122 12 1 4))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39380" y="4765675"/>
            <a:ext cx="4418807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781" y="1031875"/>
            <a:ext cx="78486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Using parameter </a:t>
            </a:r>
            <a:r>
              <a:rPr lang="en-US" sz="2800" dirty="0" smtClean="0">
                <a:solidFill>
                  <a:srgbClr val="0000FF"/>
                </a:solidFill>
              </a:rPr>
              <a:t>passing by name</a:t>
            </a:r>
            <a:r>
              <a:rPr lang="en-US" sz="2800" dirty="0" smtClean="0"/>
              <a:t>, we can pass the operator “+” as a parameter to reduce, and reduce applies the operator to all the data.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We need to have the parameter </a:t>
            </a:r>
            <a:r>
              <a:rPr lang="en-US" sz="2800" i="1" dirty="0" smtClean="0">
                <a:solidFill>
                  <a:srgbClr val="0000FF"/>
                </a:solidFill>
              </a:rPr>
              <a:t>base</a:t>
            </a:r>
            <a:r>
              <a:rPr lang="en-US" sz="2800" dirty="0" smtClean="0"/>
              <a:t>, because different functions need different </a:t>
            </a:r>
            <a:r>
              <a:rPr lang="en-US" sz="2800" i="1" dirty="0" smtClean="0"/>
              <a:t>bases</a:t>
            </a:r>
            <a:r>
              <a:rPr lang="en-US" sz="2800" dirty="0" smtClean="0"/>
              <a:t>. E.g., sum need 0 and product needs 1 as </a:t>
            </a:r>
            <a:r>
              <a:rPr lang="en-US" sz="2800" i="1" dirty="0" smtClean="0"/>
              <a:t>base</a:t>
            </a:r>
            <a:r>
              <a:rPr lang="en-US" sz="2800" dirty="0" smtClean="0"/>
              <a:t>.</a:t>
            </a:r>
          </a:p>
          <a:p>
            <a:pPr>
              <a:spcBef>
                <a:spcPct val="0"/>
              </a:spcBef>
              <a:buNone/>
            </a:pPr>
            <a:endParaRPr lang="en-US" sz="2400" kern="12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(define reduce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(lambda (op base x) ;passing by name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	(if (null? x)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		base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		(op (car x) (reduce op base (</a:t>
            </a:r>
            <a:r>
              <a:rPr lang="en-US" sz="2400" kern="1200" dirty="0" err="1" smtClean="0">
                <a:solidFill>
                  <a:schemeClr val="tx1"/>
                </a:solidFill>
                <a:latin typeface="Courier New" pitchFamily="49" charset="0"/>
              </a:rPr>
              <a:t>cdr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x)) )))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320381" y="5873750"/>
            <a:ext cx="2819400" cy="457200"/>
          </a:xfrm>
          <a:prstGeom prst="wedgeRoundRectCallout">
            <a:avLst>
              <a:gd name="adj1" fmla="val -3280"/>
              <a:gd name="adj2" fmla="val -171354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36909" y="3470275"/>
            <a:ext cx="3504406" cy="457200"/>
          </a:xfrm>
          <a:prstGeom prst="wedgeRoundRectCallout">
            <a:avLst>
              <a:gd name="adj1" fmla="val 9611"/>
              <a:gd name="adj2" fmla="val -16882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Stopping condition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" y="1031875"/>
            <a:ext cx="79248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Once the reduce higher-order function is defined.</a:t>
            </a:r>
          </a:p>
          <a:p>
            <a:pPr>
              <a:spcBef>
                <a:spcPct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400" dirty="0" smtClean="0"/>
              <a:t>Sum: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(reduce +  0  '(2 4 6 8 10)) 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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30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Product: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(reduce *  1  '(2 4 6 8 10)) 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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3840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Average: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(/	(reduce +  0  '(2 4 6 8 10)) 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	(length '(2 4 6 8 10)))</a:t>
            </a:r>
          </a:p>
          <a:p>
            <a:pPr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ym typeface="Symbol"/>
              </a:rPr>
              <a:t></a:t>
            </a:r>
            <a:r>
              <a:rPr lang="en-US" sz="2400" dirty="0" smtClean="0"/>
              <a:t> 5</a:t>
            </a:r>
          </a:p>
          <a:p>
            <a:pPr>
              <a:spcBef>
                <a:spcPct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557" y="216112"/>
            <a:ext cx="7377651" cy="532776"/>
          </a:xfrm>
        </p:spPr>
        <p:txBody>
          <a:bodyPr/>
          <a:lstStyle/>
          <a:p>
            <a:r>
              <a:rPr lang="en-US" dirty="0" smtClean="0"/>
              <a:t>Parallel Computing by </a:t>
            </a:r>
            <a:r>
              <a:rPr lang="en-US" dirty="0" smtClean="0">
                <a:solidFill>
                  <a:srgbClr val="0070C0"/>
                </a:solidFill>
              </a:rPr>
              <a:t>Map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CCFF"/>
                </a:solidFill>
              </a:rPr>
              <a:t>Reduce</a:t>
            </a:r>
            <a:endParaRPr lang="en-US" dirty="0">
              <a:solidFill>
                <a:srgbClr val="33CCFF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612054" y="1008521"/>
            <a:ext cx="504045" cy="5186680"/>
            <a:chOff x="1981200" y="838200"/>
            <a:chExt cx="1752600" cy="54864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981200" y="838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981200" y="1066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981200" y="1295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981200" y="1524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81200" y="17526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1981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81200" y="2209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2438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981200" y="2667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981200" y="28956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981200" y="3124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1200" y="3352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581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81200" y="3810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40386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981200" y="4267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981200" y="4495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981200" y="4724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981200" y="4953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981200" y="51816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1981200" y="5410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981200" y="5638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981200" y="5867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981200" y="6096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-617287" y="3038997"/>
            <a:ext cx="1670835" cy="364263"/>
          </a:xfrm>
          <a:prstGeom prst="rect">
            <a:avLst/>
          </a:prstGeom>
          <a:noFill/>
        </p:spPr>
        <p:txBody>
          <a:bodyPr wrap="none" lIns="86420" tIns="43210" rIns="86420" bIns="43210" rtlCol="0">
            <a:spAutoFit/>
          </a:bodyPr>
          <a:lstStyle/>
          <a:p>
            <a:r>
              <a:rPr lang="en-US" sz="1800" dirty="0" smtClean="0">
                <a:latin typeface="+mn-lt"/>
              </a:rPr>
              <a:t>A large problem</a:t>
            </a:r>
            <a:endParaRPr lang="en-US" sz="1800" dirty="0">
              <a:latin typeface="+mn-lt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1368121" y="864447"/>
            <a:ext cx="1512134" cy="5546866"/>
            <a:chOff x="1676400" y="914400"/>
            <a:chExt cx="1600200" cy="5867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743200" y="914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743200" y="1143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43200" y="1371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43200" y="1600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743200" y="1905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2743200" y="2133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2743200" y="2362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743200" y="25908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743200" y="2895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743200" y="3124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743200" y="33528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743200" y="3581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743200" y="3886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743200" y="41148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4343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743200" y="4572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743200" y="48768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743200" y="5105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743200" y="5334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743200" y="5562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743200" y="5867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743200" y="6096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743200" y="6324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743200" y="6553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>
              <a:off x="1752600" y="3600450"/>
              <a:ext cx="685800" cy="62865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76400" y="3024832"/>
              <a:ext cx="643260" cy="39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Map</a:t>
              </a:r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3024267" y="1076338"/>
            <a:ext cx="1167413" cy="5051752"/>
            <a:chOff x="3571748" y="1138535"/>
            <a:chExt cx="1235402" cy="5343677"/>
          </a:xfrm>
        </p:grpSpPr>
        <p:sp>
          <p:nvSpPr>
            <p:cNvPr id="46" name="TextBox 45"/>
            <p:cNvSpPr txBox="1"/>
            <p:nvPr/>
          </p:nvSpPr>
          <p:spPr>
            <a:xfrm>
              <a:off x="3571748" y="1138535"/>
              <a:ext cx="1206452" cy="39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Solution 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81398" y="2129135"/>
              <a:ext cx="1206452" cy="39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Solution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591048" y="3124201"/>
              <a:ext cx="1206452" cy="39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Solution 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00698" y="6091537"/>
              <a:ext cx="1206452" cy="39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Solution n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0" name="Group 46"/>
          <p:cNvGrpSpPr/>
          <p:nvPr/>
        </p:nvGrpSpPr>
        <p:grpSpPr>
          <a:xfrm>
            <a:off x="4244182" y="1248645"/>
            <a:ext cx="2967740" cy="4838500"/>
            <a:chOff x="5029200" y="1320800"/>
            <a:chExt cx="3140581" cy="5118100"/>
          </a:xfrm>
        </p:grpSpPr>
        <p:sp>
          <p:nvSpPr>
            <p:cNvPr id="65" name="Right Brace 64"/>
            <p:cNvSpPr/>
            <p:nvPr/>
          </p:nvSpPr>
          <p:spPr bwMode="auto">
            <a:xfrm>
              <a:off x="5029200" y="1320800"/>
              <a:ext cx="533400" cy="51181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4400" dirty="0" smtClean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3344" y="3646785"/>
              <a:ext cx="1586437" cy="39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Final Solution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3" name="Right Arrow 112"/>
            <p:cNvSpPr/>
            <p:nvPr/>
          </p:nvSpPr>
          <p:spPr bwMode="auto">
            <a:xfrm>
              <a:off x="5791200" y="3572818"/>
              <a:ext cx="685800" cy="62865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4400" dirty="0" smtClean="0">
                <a:latin typeface="+mn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562598" y="2997200"/>
              <a:ext cx="928249" cy="39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Reduce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48" name="Rounded Rectangular Callout 47"/>
          <p:cNvSpPr/>
          <p:nvPr/>
        </p:nvSpPr>
        <p:spPr bwMode="auto">
          <a:xfrm>
            <a:off x="4853781" y="803275"/>
            <a:ext cx="3034046" cy="1292449"/>
          </a:xfrm>
          <a:prstGeom prst="wedgeRoundRectCallout">
            <a:avLst>
              <a:gd name="adj1" fmla="val -47730"/>
              <a:gd name="adj2" fmla="val 9780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6420" tIns="43210" rIns="86420" bIns="43210" numCol="1" rtlCol="0" anchor="t" anchorCtr="0" compatLnSpc="1">
            <a:prstTxWarp prst="textNoShape">
              <a:avLst/>
            </a:prstTxWarp>
          </a:bodyPr>
          <a:lstStyle/>
          <a:p>
            <a:pPr defTabSz="864199"/>
            <a:r>
              <a:rPr lang="en-US" sz="2300" dirty="0" smtClean="0">
                <a:solidFill>
                  <a:srgbClr val="0033CC"/>
                </a:solidFill>
                <a:latin typeface="Times New Roman" pitchFamily="18" charset="0"/>
              </a:rPr>
              <a:t>Industry Application:</a:t>
            </a:r>
          </a:p>
          <a:p>
            <a:pPr defTabSz="864199"/>
            <a:r>
              <a:rPr lang="en-US" sz="2300" dirty="0" smtClean="0">
                <a:latin typeface="Times New Roman" pitchFamily="18" charset="0"/>
              </a:rPr>
              <a:t>Google Search Engine Using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</a:rPr>
              <a:t>MapReduce</a:t>
            </a:r>
            <a:endParaRPr lang="en-US" sz="4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082381" y="4918075"/>
            <a:ext cx="3034046" cy="1292449"/>
          </a:xfrm>
          <a:prstGeom prst="wedgeRoundRectCallout">
            <a:avLst>
              <a:gd name="adj1" fmla="val -56141"/>
              <a:gd name="adj2" fmla="val -9305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6420" tIns="43210" rIns="86420" bIns="43210" numCol="1" rtlCol="0" anchor="t" anchorCtr="0" compatLnSpc="1">
            <a:prstTxWarp prst="textNoShape">
              <a:avLst/>
            </a:prstTxWarp>
          </a:bodyPr>
          <a:lstStyle/>
          <a:p>
            <a:pPr defTabSz="864199"/>
            <a:r>
              <a:rPr lang="en-US" sz="2000" b="1" dirty="0" smtClean="0">
                <a:solidFill>
                  <a:srgbClr val="FF0000"/>
                </a:solidFill>
              </a:rPr>
              <a:t>MapReduce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comes from the high-order function concept!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762000" y="846138"/>
            <a:ext cx="73152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filter is similar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mapping and reduce. It applies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procedure to all members of a list.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a-list)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difference is that the procedure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here is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The elements that do not meet the predicate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be removed (filtered out) from the list. 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107363" cy="57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(filter </a:t>
            </a:r>
            <a:r>
              <a:rPr lang="en-US" sz="2400" u="sng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(lambda (x) (&gt; x 200))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'(50 300 500 65 800))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	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(300 500 800)</a:t>
            </a:r>
          </a:p>
          <a:p>
            <a:pPr algn="just">
              <a:lnSpc>
                <a:spcPct val="25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big-class?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(lambda (x) (&gt;=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cdr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x) 80)))</a:t>
            </a:r>
          </a:p>
          <a:p>
            <a:pPr algn="just">
              <a:lnSpc>
                <a:spcPct val="2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class-size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'(("CSE100" . 100) ("CSE200" . 80) ("CSE240" . 100) 	 ("CSE310" . 70) ("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CSE340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" . 75) ("CSE420" . 65)))</a:t>
            </a:r>
          </a:p>
          <a:p>
            <a:pPr algn="just">
              <a:lnSpc>
                <a:spcPct val="23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filter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big-class?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class-size) 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'(("CSE100" . 100) ("CSE200" . 80) ("CSE240" . 100))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25181" y="3808743"/>
            <a:ext cx="3429000" cy="4572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28638" y="846138"/>
            <a:ext cx="78533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filter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(lambda (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pred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a-list)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(if (null? a-list)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    '()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    (if	(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pred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(car a-list))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	(cons (car a-list) 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filter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pred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cdr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a-list)))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	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filter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pred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cdr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a-list))))))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76238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Filtering: How is it implemented?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648200" y="5454650"/>
            <a:ext cx="3176588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excluding (filtering)</a:t>
            </a:r>
          </a:p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is done here</a:t>
            </a:r>
            <a:endParaRPr lang="en-US" sz="32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1219200" y="4191000"/>
            <a:ext cx="68580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457200" y="5454650"/>
            <a:ext cx="2046288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including is </a:t>
            </a:r>
          </a:p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done here</a:t>
            </a:r>
            <a:endParaRPr lang="en-US" sz="32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H="1" flipV="1">
            <a:off x="3429000" y="5029200"/>
            <a:ext cx="12192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12478" y="2327275"/>
            <a:ext cx="1752600" cy="914400"/>
          </a:xfrm>
          <a:prstGeom prst="wedgeRoundRectCallout">
            <a:avLst>
              <a:gd name="adj1" fmla="val -62693"/>
              <a:gd name="adj2" fmla="val 1206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57981" y="144075"/>
            <a:ext cx="7982175" cy="589805"/>
          </a:xfrm>
        </p:spPr>
        <p:txBody>
          <a:bodyPr/>
          <a:lstStyle/>
          <a:p>
            <a:r>
              <a:rPr lang="en-US" dirty="0" smtClean="0"/>
              <a:t>SQL as a Functional Programming Language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8282" y="1278749"/>
            <a:ext cx="7920699" cy="493472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class program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static void Main()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Book[ ] Books = new Book[ ]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    new Book {</a:t>
            </a:r>
            <a:r>
              <a:rPr lang="en-US" sz="2000" dirty="0" err="1" smtClean="0">
                <a:latin typeface="Arial" charset="0"/>
                <a:cs typeface="Arial" charset="0"/>
              </a:rPr>
              <a:t>bookid</a:t>
            </a:r>
            <a:r>
              <a:rPr lang="en-US" sz="2000" dirty="0" smtClean="0">
                <a:latin typeface="Arial" charset="0"/>
                <a:cs typeface="Arial" charset="0"/>
              </a:rPr>
              <a:t> = 1, title = "Programming",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		</a:t>
            </a:r>
            <a:r>
              <a:rPr lang="en-US" sz="2000" dirty="0" err="1" smtClean="0">
                <a:latin typeface="Arial" charset="0"/>
                <a:cs typeface="Arial" charset="0"/>
              </a:rPr>
              <a:t>isbn</a:t>
            </a:r>
            <a:r>
              <a:rPr lang="en-US" sz="2000" dirty="0" smtClean="0">
                <a:latin typeface="Arial" charset="0"/>
                <a:cs typeface="Arial" charset="0"/>
              </a:rPr>
              <a:t> = "0-7575-0367", price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69.99</a:t>
            </a:r>
            <a:r>
              <a:rPr lang="en-US" sz="2000" dirty="0" smtClean="0">
                <a:latin typeface="Arial" charset="0"/>
                <a:cs typeface="Arial" charset="0"/>
              </a:rPr>
              <a:t>},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     new Book {</a:t>
            </a:r>
            <a:r>
              <a:rPr lang="en-US" sz="2000" dirty="0" err="1" smtClean="0">
                <a:latin typeface="Arial" charset="0"/>
                <a:cs typeface="Arial" charset="0"/>
              </a:rPr>
              <a:t>bookid</a:t>
            </a:r>
            <a:r>
              <a:rPr lang="en-US" sz="2000" dirty="0" smtClean="0">
                <a:latin typeface="Arial" charset="0"/>
                <a:cs typeface="Arial" charset="0"/>
              </a:rPr>
              <a:t> = 3, title = "OS",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		</a:t>
            </a:r>
            <a:r>
              <a:rPr lang="en-US" sz="2000" dirty="0" err="1" smtClean="0">
                <a:latin typeface="Arial" charset="0"/>
                <a:cs typeface="Arial" charset="0"/>
              </a:rPr>
              <a:t>isbn</a:t>
            </a:r>
            <a:r>
              <a:rPr lang="en-US" sz="2000" dirty="0" smtClean="0">
                <a:latin typeface="Arial" charset="0"/>
                <a:cs typeface="Arial" charset="0"/>
              </a:rPr>
              <a:t> = "6-5432-123-0", price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57.77</a:t>
            </a:r>
            <a:r>
              <a:rPr lang="en-US" sz="2000" dirty="0" smtClean="0">
                <a:latin typeface="Arial" charset="0"/>
                <a:cs typeface="Arial" charset="0"/>
              </a:rPr>
              <a:t>},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    new Book {</a:t>
            </a:r>
            <a:r>
              <a:rPr lang="en-US" sz="2000" dirty="0" err="1" smtClean="0">
                <a:latin typeface="Arial" charset="0"/>
                <a:cs typeface="Arial" charset="0"/>
              </a:rPr>
              <a:t>bookid</a:t>
            </a:r>
            <a:r>
              <a:rPr lang="en-US" sz="2000" dirty="0" smtClean="0">
                <a:latin typeface="Arial" charset="0"/>
                <a:cs typeface="Arial" charset="0"/>
              </a:rPr>
              <a:t> = 4, title = "Computing",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		</a:t>
            </a:r>
            <a:r>
              <a:rPr lang="en-US" sz="2000" dirty="0" err="1" smtClean="0">
                <a:latin typeface="Arial" charset="0"/>
                <a:cs typeface="Arial" charset="0"/>
              </a:rPr>
              <a:t>isbn</a:t>
            </a:r>
            <a:r>
              <a:rPr lang="en-US" sz="2000" dirty="0" smtClean="0">
                <a:latin typeface="Arial" charset="0"/>
                <a:cs typeface="Arial" charset="0"/>
              </a:rPr>
              <a:t> = "0-321-52403-9", price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94.91</a:t>
            </a:r>
            <a:r>
              <a:rPr lang="en-US" sz="2000" dirty="0" smtClean="0">
                <a:latin typeface="Arial" charset="0"/>
                <a:cs typeface="Arial" charset="0"/>
              </a:rPr>
              <a:t>},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    new Book {</a:t>
            </a:r>
            <a:r>
              <a:rPr lang="en-US" sz="2000" dirty="0" err="1" smtClean="0">
                <a:latin typeface="Arial" charset="0"/>
                <a:cs typeface="Arial" charset="0"/>
              </a:rPr>
              <a:t>bookid</a:t>
            </a:r>
            <a:r>
              <a:rPr lang="en-US" sz="2000" dirty="0" smtClean="0">
                <a:latin typeface="Arial" charset="0"/>
                <a:cs typeface="Arial" charset="0"/>
              </a:rPr>
              <a:t> = 5, title = "XML",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		</a:t>
            </a:r>
            <a:r>
              <a:rPr lang="en-US" sz="2000" dirty="0" err="1" smtClean="0">
                <a:latin typeface="Arial" charset="0"/>
                <a:cs typeface="Arial" charset="0"/>
              </a:rPr>
              <a:t>isbn</a:t>
            </a:r>
            <a:r>
              <a:rPr lang="en-US" sz="2000" dirty="0" smtClean="0">
                <a:latin typeface="Arial" charset="0"/>
                <a:cs typeface="Arial" charset="0"/>
              </a:rPr>
              <a:t> = "0-201-77168-3", price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74.21</a:t>
            </a:r>
            <a:r>
              <a:rPr lang="en-US" sz="2000" dirty="0" smtClean="0">
                <a:latin typeface="Arial" charset="0"/>
                <a:cs typeface="Arial" charset="0"/>
              </a:rPr>
              <a:t>},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};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006" y="288149"/>
            <a:ext cx="590775" cy="4322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20" tIns="43210" rIns="86420" bIns="43210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02162" indent="-270062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080249" indent="-2160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12349" indent="-2160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1944449" indent="-2160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3765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8086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2407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6728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D53737-644F-4943-B58B-EA9694FB2172}" type="slidenum">
              <a:rPr lang="en-US" smtClean="0">
                <a:solidFill>
                  <a:schemeClr val="tx2"/>
                </a:solidFill>
              </a:rPr>
              <a:pPr/>
              <a:t>99</a:t>
            </a:fld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3317" name="Rounded Rectangular Callout 4"/>
          <p:cNvSpPr>
            <a:spLocks noChangeArrowheads="1"/>
          </p:cNvSpPr>
          <p:nvPr/>
        </p:nvSpPr>
        <p:spPr bwMode="auto">
          <a:xfrm>
            <a:off x="5976527" y="879475"/>
            <a:ext cx="2153853" cy="1137567"/>
          </a:xfrm>
          <a:prstGeom prst="wedgeRoundRectCallout">
            <a:avLst>
              <a:gd name="adj1" fmla="val -101227"/>
              <a:gd name="adj2" fmla="val 55616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r>
              <a:rPr lang="en-US" sz="1600" dirty="0"/>
              <a:t>Create an array of Book object, to be used for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22876</TotalTime>
  <Words>4701</Words>
  <Application>Microsoft Office PowerPoint</Application>
  <PresentationFormat>Custom</PresentationFormat>
  <Paragraphs>1528</Paragraphs>
  <Slides>110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Your First Program</vt:lpstr>
      <vt:lpstr>DrRacket Scheme Programming Environment with Debugging Support</vt:lpstr>
      <vt:lpstr>PowerPoint Presentation</vt:lpstr>
      <vt:lpstr>PowerPoint Presentation</vt:lpstr>
      <vt:lpstr>Notations of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ABS (Anti-lock Braking System) and  ASR (Acceleration Slip Regulation – Traction Control)</vt:lpstr>
      <vt:lpstr>PowerPoint Presentation</vt:lpstr>
      <vt:lpstr>PowerPoint Presentation</vt:lpstr>
      <vt:lpstr>PowerPoint Presentation</vt:lpstr>
      <vt:lpstr>Implementing an ABS/ASR in Scheme</vt:lpstr>
      <vt:lpstr>Implementing an ABS/ASR in Scheme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of let in  Database Query Language LINQ: Language Integrated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Scheme Procedure Finding the GCD</vt:lpstr>
      <vt:lpstr>Programming with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Manipulation of Lists</vt:lpstr>
      <vt:lpstr>PowerPoint Presentation</vt:lpstr>
      <vt:lpstr>PowerPoint Presentation</vt:lpstr>
      <vt:lpstr>PowerPoint Presentation</vt:lpstr>
      <vt:lpstr>Two’s Complement</vt:lpstr>
      <vt:lpstr>PowerPoint Presentation</vt:lpstr>
      <vt:lpstr>character-encryption </vt:lpstr>
      <vt:lpstr>PowerPoint Presentation</vt:lpstr>
      <vt:lpstr>PowerPoint Presentation</vt:lpstr>
      <vt:lpstr>Reduce</vt:lpstr>
      <vt:lpstr>Reduce: More Examples</vt:lpstr>
      <vt:lpstr>Implementation of Reduce</vt:lpstr>
      <vt:lpstr>Application of Reduce</vt:lpstr>
      <vt:lpstr>Parallel Computing by Map and Reduce</vt:lpstr>
      <vt:lpstr>PowerPoint Presentation</vt:lpstr>
      <vt:lpstr>PowerPoint Presentation</vt:lpstr>
      <vt:lpstr>PowerPoint Presentation</vt:lpstr>
      <vt:lpstr>SQL as a Functional Programming Language</vt:lpstr>
      <vt:lpstr>SQL as a Functional Programming Language Using Filter</vt:lpstr>
      <vt:lpstr>Design Your Own Higher Functions</vt:lpstr>
      <vt:lpstr>PowerPoint Presentation</vt:lpstr>
      <vt:lpstr>PowerPoint Presentation</vt:lpstr>
      <vt:lpstr>Variadic Procedures </vt:lpstr>
      <vt:lpstr>PowerPoint Presentation</vt:lpstr>
      <vt:lpstr>PowerPoint Presentation</vt:lpstr>
      <vt:lpstr>PowerPoint Presentation</vt:lpstr>
      <vt:lpstr>Using Modules to Build Large Applications</vt:lpstr>
      <vt:lpstr>Service-Oriented Computing (SOC) Paradigm  Read Text Chapter 6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1960</cp:revision>
  <dcterms:created xsi:type="dcterms:W3CDTF">2000-01-15T20:24:49Z</dcterms:created>
  <dcterms:modified xsi:type="dcterms:W3CDTF">2015-04-13T15:38:19Z</dcterms:modified>
</cp:coreProperties>
</file>