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0"/>
  </p:notesMasterIdLst>
  <p:handoutMasterIdLst>
    <p:handoutMasterId r:id="rId121"/>
  </p:handoutMasterIdLst>
  <p:sldIdLst>
    <p:sldId id="317" r:id="rId2"/>
    <p:sldId id="374" r:id="rId3"/>
    <p:sldId id="319" r:id="rId4"/>
    <p:sldId id="395" r:id="rId5"/>
    <p:sldId id="320" r:id="rId6"/>
    <p:sldId id="342" r:id="rId7"/>
    <p:sldId id="486" r:id="rId8"/>
    <p:sldId id="375" r:id="rId9"/>
    <p:sldId id="366" r:id="rId10"/>
    <p:sldId id="442" r:id="rId11"/>
    <p:sldId id="443" r:id="rId12"/>
    <p:sldId id="444" r:id="rId13"/>
    <p:sldId id="445" r:id="rId14"/>
    <p:sldId id="512" r:id="rId15"/>
    <p:sldId id="394" r:id="rId16"/>
    <p:sldId id="392" r:id="rId17"/>
    <p:sldId id="393" r:id="rId18"/>
    <p:sldId id="321" r:id="rId19"/>
    <p:sldId id="433" r:id="rId20"/>
    <p:sldId id="341" r:id="rId21"/>
    <p:sldId id="322" r:id="rId22"/>
    <p:sldId id="391" r:id="rId23"/>
    <p:sldId id="376" r:id="rId24"/>
    <p:sldId id="381" r:id="rId25"/>
    <p:sldId id="377" r:id="rId26"/>
    <p:sldId id="513" r:id="rId27"/>
    <p:sldId id="378" r:id="rId28"/>
    <p:sldId id="379" r:id="rId29"/>
    <p:sldId id="343" r:id="rId30"/>
    <p:sldId id="353" r:id="rId31"/>
    <p:sldId id="396" r:id="rId32"/>
    <p:sldId id="397" r:id="rId33"/>
    <p:sldId id="398" r:id="rId34"/>
    <p:sldId id="399" r:id="rId35"/>
    <p:sldId id="400" r:id="rId36"/>
    <p:sldId id="402" r:id="rId37"/>
    <p:sldId id="403" r:id="rId38"/>
    <p:sldId id="404" r:id="rId39"/>
    <p:sldId id="405" r:id="rId40"/>
    <p:sldId id="521" r:id="rId41"/>
    <p:sldId id="434" r:id="rId42"/>
    <p:sldId id="438" r:id="rId43"/>
    <p:sldId id="435" r:id="rId44"/>
    <p:sldId id="502" r:id="rId45"/>
    <p:sldId id="503" r:id="rId46"/>
    <p:sldId id="504" r:id="rId47"/>
    <p:sldId id="520" r:id="rId48"/>
    <p:sldId id="401" r:id="rId49"/>
    <p:sldId id="415" r:id="rId50"/>
    <p:sldId id="448" r:id="rId51"/>
    <p:sldId id="436" r:id="rId52"/>
    <p:sldId id="516" r:id="rId53"/>
    <p:sldId id="437" r:id="rId54"/>
    <p:sldId id="447" r:id="rId55"/>
    <p:sldId id="485" r:id="rId56"/>
    <p:sldId id="517" r:id="rId57"/>
    <p:sldId id="406" r:id="rId58"/>
    <p:sldId id="446" r:id="rId59"/>
    <p:sldId id="407" r:id="rId60"/>
    <p:sldId id="408" r:id="rId61"/>
    <p:sldId id="469" r:id="rId62"/>
    <p:sldId id="449" r:id="rId63"/>
    <p:sldId id="409" r:id="rId64"/>
    <p:sldId id="410" r:id="rId65"/>
    <p:sldId id="411" r:id="rId66"/>
    <p:sldId id="412" r:id="rId67"/>
    <p:sldId id="430" r:id="rId68"/>
    <p:sldId id="515" r:id="rId69"/>
    <p:sldId id="431" r:id="rId70"/>
    <p:sldId id="432" r:id="rId71"/>
    <p:sldId id="416" r:id="rId72"/>
    <p:sldId id="417" r:id="rId73"/>
    <p:sldId id="418" r:id="rId74"/>
    <p:sldId id="419" r:id="rId75"/>
    <p:sldId id="524" r:id="rId76"/>
    <p:sldId id="525" r:id="rId77"/>
    <p:sldId id="506" r:id="rId78"/>
    <p:sldId id="505" r:id="rId79"/>
    <p:sldId id="508" r:id="rId80"/>
    <p:sldId id="509" r:id="rId81"/>
    <p:sldId id="519" r:id="rId82"/>
    <p:sldId id="451" r:id="rId83"/>
    <p:sldId id="470" r:id="rId84"/>
    <p:sldId id="454" r:id="rId85"/>
    <p:sldId id="472" r:id="rId86"/>
    <p:sldId id="497" r:id="rId87"/>
    <p:sldId id="498" r:id="rId88"/>
    <p:sldId id="450" r:id="rId89"/>
    <p:sldId id="489" r:id="rId90"/>
    <p:sldId id="522" r:id="rId91"/>
    <p:sldId id="523" r:id="rId92"/>
    <p:sldId id="526" r:id="rId93"/>
    <p:sldId id="471" r:id="rId94"/>
    <p:sldId id="473" r:id="rId95"/>
    <p:sldId id="466" r:id="rId96"/>
    <p:sldId id="453" r:id="rId97"/>
    <p:sldId id="439" r:id="rId98"/>
    <p:sldId id="487" r:id="rId99"/>
    <p:sldId id="488" r:id="rId100"/>
    <p:sldId id="455" r:id="rId101"/>
    <p:sldId id="456" r:id="rId102"/>
    <p:sldId id="468" r:id="rId103"/>
    <p:sldId id="457" r:id="rId104"/>
    <p:sldId id="458" r:id="rId105"/>
    <p:sldId id="475" r:id="rId106"/>
    <p:sldId id="476" r:id="rId107"/>
    <p:sldId id="477" r:id="rId108"/>
    <p:sldId id="478" r:id="rId109"/>
    <p:sldId id="479" r:id="rId110"/>
    <p:sldId id="480" r:id="rId111"/>
    <p:sldId id="481" r:id="rId112"/>
    <p:sldId id="482" r:id="rId113"/>
    <p:sldId id="532" r:id="rId114"/>
    <p:sldId id="527" r:id="rId115"/>
    <p:sldId id="528" r:id="rId116"/>
    <p:sldId id="529" r:id="rId117"/>
    <p:sldId id="530" r:id="rId118"/>
    <p:sldId id="531" r:id="rId119"/>
  </p:sldIdLst>
  <p:sldSz cx="8640763" cy="6483350"/>
  <p:notesSz cx="6992938" cy="92789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2">
          <p15:clr>
            <a:srgbClr val="A4A3A4"/>
          </p15:clr>
        </p15:guide>
        <p15:guide id="2" pos="53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DFFDD"/>
    <a:srgbClr val="00FF00"/>
    <a:srgbClr val="FFFF00"/>
    <a:srgbClr val="660066"/>
    <a:srgbClr val="0066FF"/>
    <a:srgbClr val="CC3300"/>
    <a:srgbClr val="FFCC00"/>
    <a:srgbClr val="33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0" autoAdjust="0"/>
    <p:restoredTop sz="94667" autoAdjust="0"/>
  </p:normalViewPr>
  <p:slideViewPr>
    <p:cSldViewPr>
      <p:cViewPr varScale="1">
        <p:scale>
          <a:sx n="72" d="100"/>
          <a:sy n="72" d="100"/>
        </p:scale>
        <p:origin x="480" y="54"/>
      </p:cViewPr>
      <p:guideLst>
        <p:guide orient="horz" pos="3962"/>
        <p:guide pos="5361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072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7" Type="http://schemas.openxmlformats.org/officeDocument/2006/relationships/slide" Target="slides/slide91.xml"/><Relationship Id="rId2" Type="http://schemas.openxmlformats.org/officeDocument/2006/relationships/slide" Target="slides/slide5.xml"/><Relationship Id="rId1" Type="http://schemas.openxmlformats.org/officeDocument/2006/relationships/slide" Target="slides/slide1.xml"/><Relationship Id="rId6" Type="http://schemas.openxmlformats.org/officeDocument/2006/relationships/slide" Target="slides/slide80.xml"/><Relationship Id="rId5" Type="http://schemas.openxmlformats.org/officeDocument/2006/relationships/slide" Target="slides/slide28.xml"/><Relationship Id="rId4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2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25" y="87947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fld id="{67A543F7-97CB-489B-A82E-C5CC198E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30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7313" y="892175"/>
            <a:ext cx="4278312" cy="3209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1082675" y="4414838"/>
            <a:ext cx="4832350" cy="356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15975"/>
            <a:endParaRPr lang="en-US" sz="21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58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06900"/>
            <a:ext cx="5594350" cy="41767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07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37087" cy="3478212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08488"/>
            <a:ext cx="5592762" cy="4173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947" tIns="43973" rIns="87947" bIns="43973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0950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37087" cy="3478212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08488"/>
            <a:ext cx="5592762" cy="4173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947" tIns="43973" rIns="87947" bIns="43973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91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37087" cy="3478212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4408488"/>
            <a:ext cx="5592762" cy="41735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947" tIns="43973" rIns="87947" bIns="43973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320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014538"/>
            <a:ext cx="7345363" cy="1389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73475"/>
            <a:ext cx="6049963" cy="16573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9025" y="381000"/>
            <a:ext cx="1843088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000"/>
            <a:ext cx="5381625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165600"/>
            <a:ext cx="7345363" cy="1287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2747963"/>
            <a:ext cx="7345363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143000"/>
            <a:ext cx="3611563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63" y="1143000"/>
            <a:ext cx="36131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60350"/>
            <a:ext cx="7777163" cy="1079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8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32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800" y="1357313"/>
            <a:ext cx="2843213" cy="4433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863" y="4538663"/>
            <a:ext cx="5184775" cy="534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863" y="5073650"/>
            <a:ext cx="5184775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381000"/>
            <a:ext cx="73771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1143000"/>
            <a:ext cx="7377113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18"/>
          <p:cNvSpPr txBox="1">
            <a:spLocks noChangeArrowheads="1"/>
          </p:cNvSpPr>
          <p:nvPr/>
        </p:nvSpPr>
        <p:spPr bwMode="auto">
          <a:xfrm>
            <a:off x="8153400" y="6022975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fld id="{1A975829-C558-468D-A90D-D88A01237856}" type="slidenum">
              <a:rPr lang="en-US" sz="1200">
                <a:solidFill>
                  <a:srgbClr val="0000FF"/>
                </a:solidFill>
              </a:rPr>
              <a:pPr algn="ctr"/>
              <a:t>‹#›</a:t>
            </a:fld>
            <a:endParaRPr lang="en-US">
              <a:solidFill>
                <a:srgbClr val="0000FF"/>
              </a:solidFill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/>
        </p:nvSpPr>
        <p:spPr bwMode="auto">
          <a:xfrm>
            <a:off x="8153400" y="5638800"/>
            <a:ext cx="476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Ch 5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5794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0" y="6022975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3" name="Text Box 37"/>
          <p:cNvSpPr txBox="1">
            <a:spLocks noChangeArrowheads="1"/>
          </p:cNvSpPr>
          <p:nvPr userDrawn="1"/>
        </p:nvSpPr>
        <p:spPr bwMode="auto">
          <a:xfrm>
            <a:off x="-44450" y="5786437"/>
            <a:ext cx="692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9CCFF"/>
                </a:solidFill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1232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7894638" y="5946775"/>
            <a:ext cx="792162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199438" y="5946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199438" y="5565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6038" y="838200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9" name="Text Box 44"/>
          <p:cNvSpPr txBox="1">
            <a:spLocks noChangeArrowheads="1"/>
          </p:cNvSpPr>
          <p:nvPr userDrawn="1"/>
        </p:nvSpPr>
        <p:spPr bwMode="auto">
          <a:xfrm>
            <a:off x="-76200" y="6016625"/>
            <a:ext cx="704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hlink"/>
                </a:solidFill>
              </a:rPr>
              <a:t>11/19/2002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2pPr>
      <a:lvl3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3pPr>
      <a:lvl4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4pPr>
      <a:lvl5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5pPr>
      <a:lvl6pPr marL="8001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6pPr>
      <a:lvl7pPr marL="12573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7pPr>
      <a:lvl8pPr marL="17145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8pPr>
      <a:lvl9pPr marL="21717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0"/>
          <p:cNvSpPr>
            <a:spLocks noChangeArrowheads="1"/>
          </p:cNvSpPr>
          <p:nvPr/>
        </p:nvSpPr>
        <p:spPr bwMode="auto">
          <a:xfrm>
            <a:off x="381000" y="2743200"/>
            <a:ext cx="7924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600" b="1">
                <a:solidFill>
                  <a:schemeClr val="accent2"/>
                </a:solidFill>
              </a:rPr>
              <a:t>Chapter 5</a:t>
            </a:r>
          </a:p>
        </p:txBody>
      </p:sp>
      <p:sp>
        <p:nvSpPr>
          <p:cNvPr id="2051" name="Rectangle 131"/>
          <p:cNvSpPr>
            <a:spLocks noChangeArrowheads="1"/>
          </p:cNvSpPr>
          <p:nvPr/>
        </p:nvSpPr>
        <p:spPr bwMode="auto">
          <a:xfrm>
            <a:off x="3101975" y="5467350"/>
            <a:ext cx="29987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Dr. Yinong Chen</a:t>
            </a:r>
          </a:p>
          <a:p>
            <a:pPr algn="ctr"/>
            <a:r>
              <a:rPr lang="en-US">
                <a:latin typeface="Arial" pitchFamily="34" charset="0"/>
              </a:rPr>
              <a:t>www.asu.edu/myasu</a:t>
            </a:r>
          </a:p>
        </p:txBody>
      </p:sp>
      <p:sp>
        <p:nvSpPr>
          <p:cNvPr id="2052" name="Rectangle 132"/>
          <p:cNvSpPr>
            <a:spLocks noChangeArrowheads="1"/>
          </p:cNvSpPr>
          <p:nvPr/>
        </p:nvSpPr>
        <p:spPr bwMode="auto">
          <a:xfrm>
            <a:off x="685800" y="990600"/>
            <a:ext cx="73914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115000"/>
              </a:lnSpc>
              <a:spcBef>
                <a:spcPct val="20000"/>
              </a:spcBef>
            </a:pPr>
            <a:r>
              <a:rPr lang="en-GB" altLang="en-US" sz="2000" b="1" i="1" dirty="0">
                <a:solidFill>
                  <a:srgbClr val="280099"/>
                </a:solidFill>
              </a:rPr>
              <a:t>CSE240</a:t>
            </a:r>
          </a:p>
          <a:p>
            <a:pPr marL="342900" indent="-342900" algn="ctr">
              <a:lnSpc>
                <a:spcPct val="115000"/>
              </a:lnSpc>
              <a:spcBef>
                <a:spcPct val="20000"/>
              </a:spcBef>
            </a:pPr>
            <a:r>
              <a:rPr lang="en-GB" altLang="en-US" sz="28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2800" b="1" i="1" dirty="0">
                <a:solidFill>
                  <a:srgbClr val="280099"/>
                </a:solidFill>
              </a:rPr>
              <a:t> </a:t>
            </a:r>
            <a:r>
              <a:rPr lang="en-GB" altLang="en-US" sz="28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000" b="1" i="1" dirty="0">
                <a:solidFill>
                  <a:srgbClr val="280099"/>
                </a:solidFill>
              </a:rPr>
              <a:t> </a:t>
            </a:r>
            <a:endParaRPr lang="en-US" altLang="en-US" sz="2000" b="1" i="1" dirty="0">
              <a:solidFill>
                <a:srgbClr val="280099"/>
              </a:solidFill>
            </a:endParaRPr>
          </a:p>
        </p:txBody>
      </p:sp>
      <p:sp>
        <p:nvSpPr>
          <p:cNvPr id="2054" name="WordArt 135"/>
          <p:cNvSpPr>
            <a:spLocks noChangeArrowheads="1" noChangeShapeType="1" noTextEdit="1"/>
          </p:cNvSpPr>
          <p:nvPr/>
        </p:nvSpPr>
        <p:spPr bwMode="auto">
          <a:xfrm>
            <a:off x="512763" y="3611563"/>
            <a:ext cx="7694612" cy="925512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</a:sp3d>
          </a:bodyPr>
          <a:lstStyle/>
          <a:p>
            <a:pPr algn="ctr"/>
            <a:r>
              <a:rPr lang="en-US" sz="18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/>
                <a:cs typeface="Times New Roman"/>
              </a:rPr>
              <a:t>Logic Programming language</a:t>
            </a:r>
          </a:p>
        </p:txBody>
      </p:sp>
      <p:pic>
        <p:nvPicPr>
          <p:cNvPr id="7" name="Picture 9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3276600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Find a Solution to a Question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85800" y="9144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?-  qst(a</a:t>
            </a:r>
            <a:r>
              <a:rPr lang="en-US" b="1" baseline="-250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1</a:t>
            </a:r>
            <a:r>
              <a:rPr lang="en-US" b="1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, ..., a</a:t>
            </a:r>
            <a:r>
              <a:rPr lang="en-US" b="1" baseline="-2500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n</a:t>
            </a:r>
            <a:r>
              <a:rPr lang="en-US" b="1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).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4398963" y="1219200"/>
            <a:ext cx="3519487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  <a:cs typeface="Times New Roman" pitchFamily="18" charset="0"/>
              </a:rPr>
              <a:t>/*Facts*/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f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1</a:t>
            </a:r>
            <a:r>
              <a:rPr lang="en-US">
                <a:latin typeface="Arial" pitchFamily="34" charset="0"/>
                <a:cs typeface="Times New Roman" pitchFamily="18" charset="0"/>
              </a:rPr>
              <a:t>(x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11</a:t>
            </a:r>
            <a:r>
              <a:rPr lang="en-US">
                <a:latin typeface="Arial" pitchFamily="34" charset="0"/>
                <a:cs typeface="Times New Roman" pitchFamily="18" charset="0"/>
              </a:rPr>
              <a:t>, ..., x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1q</a:t>
            </a:r>
            <a:r>
              <a:rPr lang="en-US">
                <a:latin typeface="Arial" pitchFamily="34" charset="0"/>
                <a:cs typeface="Times New Roman" pitchFamily="18" charset="0"/>
              </a:rPr>
              <a:t>).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f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2</a:t>
            </a:r>
            <a:r>
              <a:rPr lang="en-US">
                <a:latin typeface="Arial" pitchFamily="34" charset="0"/>
                <a:cs typeface="Times New Roman" pitchFamily="18" charset="0"/>
              </a:rPr>
              <a:t>(x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21</a:t>
            </a:r>
            <a:r>
              <a:rPr lang="en-US">
                <a:latin typeface="Arial" pitchFamily="34" charset="0"/>
                <a:cs typeface="Times New Roman" pitchFamily="18" charset="0"/>
              </a:rPr>
              <a:t>, ..., x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2q</a:t>
            </a:r>
            <a:r>
              <a:rPr lang="en-US">
                <a:latin typeface="Arial" pitchFamily="34" charset="0"/>
                <a:cs typeface="Times New Roman" pitchFamily="18" charset="0"/>
              </a:rPr>
              <a:t>).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f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3</a:t>
            </a:r>
            <a:r>
              <a:rPr lang="en-US">
                <a:latin typeface="Arial" pitchFamily="34" charset="0"/>
                <a:cs typeface="Times New Roman" pitchFamily="18" charset="0"/>
              </a:rPr>
              <a:t>(x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31</a:t>
            </a:r>
            <a:r>
              <a:rPr lang="en-US">
                <a:latin typeface="Arial" pitchFamily="34" charset="0"/>
                <a:cs typeface="Times New Roman" pitchFamily="18" charset="0"/>
              </a:rPr>
              <a:t>, ..., x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3q</a:t>
            </a:r>
            <a:r>
              <a:rPr lang="en-US">
                <a:latin typeface="Arial" pitchFamily="34" charset="0"/>
                <a:cs typeface="Times New Roman" pitchFamily="18" charset="0"/>
              </a:rPr>
              <a:t>).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. . 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f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p</a:t>
            </a:r>
            <a:r>
              <a:rPr lang="en-US">
                <a:latin typeface="Arial" pitchFamily="34" charset="0"/>
                <a:cs typeface="Times New Roman" pitchFamily="18" charset="0"/>
              </a:rPr>
              <a:t>(x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p1</a:t>
            </a:r>
            <a:r>
              <a:rPr lang="en-US">
                <a:latin typeface="Arial" pitchFamily="34" charset="0"/>
                <a:cs typeface="Times New Roman" pitchFamily="18" charset="0"/>
              </a:rPr>
              <a:t>, ..., x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pq</a:t>
            </a:r>
            <a:r>
              <a:rPr lang="en-US">
                <a:latin typeface="Arial" pitchFamily="34" charset="0"/>
                <a:cs typeface="Times New Roman" pitchFamily="18" charset="0"/>
              </a:rPr>
              <a:t>).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/*Rules*/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r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1</a:t>
            </a:r>
            <a:r>
              <a:rPr lang="en-US">
                <a:latin typeface="Arial" pitchFamily="34" charset="0"/>
                <a:cs typeface="Times New Roman" pitchFamily="18" charset="0"/>
              </a:rPr>
              <a:t>(y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11</a:t>
            </a:r>
            <a:r>
              <a:rPr lang="en-US">
                <a:latin typeface="Arial" pitchFamily="34" charset="0"/>
                <a:cs typeface="Times New Roman" pitchFamily="18" charset="0"/>
              </a:rPr>
              <a:t>, ..., y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1t</a:t>
            </a:r>
            <a:r>
              <a:rPr lang="en-US">
                <a:latin typeface="Arial" pitchFamily="34" charset="0"/>
                <a:cs typeface="Times New Roman" pitchFamily="18" charset="0"/>
              </a:rPr>
              <a:t>) :- s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1</a:t>
            </a:r>
            <a:r>
              <a:rPr lang="en-US">
                <a:latin typeface="Arial" pitchFamily="34" charset="0"/>
                <a:cs typeface="Times New Roman" pitchFamily="18" charset="0"/>
              </a:rPr>
              <a:t>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r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2</a:t>
            </a:r>
            <a:r>
              <a:rPr lang="en-US">
                <a:latin typeface="Arial" pitchFamily="34" charset="0"/>
                <a:cs typeface="Times New Roman" pitchFamily="18" charset="0"/>
              </a:rPr>
              <a:t>(y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21</a:t>
            </a:r>
            <a:r>
              <a:rPr lang="en-US">
                <a:latin typeface="Arial" pitchFamily="34" charset="0"/>
                <a:cs typeface="Times New Roman" pitchFamily="18" charset="0"/>
              </a:rPr>
              <a:t>, ..., y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2t</a:t>
            </a:r>
            <a:r>
              <a:rPr lang="en-US">
                <a:latin typeface="Arial" pitchFamily="34" charset="0"/>
                <a:cs typeface="Times New Roman" pitchFamily="18" charset="0"/>
              </a:rPr>
              <a:t>) :- s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2</a:t>
            </a:r>
            <a:r>
              <a:rPr lang="en-US">
                <a:latin typeface="Arial" pitchFamily="34" charset="0"/>
                <a:cs typeface="Times New Roman" pitchFamily="18" charset="0"/>
              </a:rPr>
              <a:t>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r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3</a:t>
            </a:r>
            <a:r>
              <a:rPr lang="en-US">
                <a:latin typeface="Arial" pitchFamily="34" charset="0"/>
                <a:cs typeface="Times New Roman" pitchFamily="18" charset="0"/>
              </a:rPr>
              <a:t>(y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31</a:t>
            </a:r>
            <a:r>
              <a:rPr lang="en-US">
                <a:latin typeface="Arial" pitchFamily="34" charset="0"/>
                <a:cs typeface="Times New Roman" pitchFamily="18" charset="0"/>
              </a:rPr>
              <a:t>, ..., y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3t</a:t>
            </a:r>
            <a:r>
              <a:rPr lang="en-US">
                <a:latin typeface="Arial" pitchFamily="34" charset="0"/>
                <a:cs typeface="Times New Roman" pitchFamily="18" charset="0"/>
              </a:rPr>
              <a:t>) :- ...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. . 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	r</a:t>
            </a:r>
            <a:r>
              <a:rPr lang="en-US" baseline="-25000">
                <a:latin typeface="Arial" pitchFamily="34" charset="0"/>
                <a:cs typeface="Times New Roman" pitchFamily="18" charset="0"/>
              </a:rPr>
              <a:t>k</a:t>
            </a:r>
            <a:r>
              <a:rPr lang="en-US">
                <a:latin typeface="Arial" pitchFamily="34" charset="0"/>
                <a:cs typeface="Times New Roman" pitchFamily="18" charset="0"/>
              </a:rPr>
              <a:t>(y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k1</a:t>
            </a:r>
            <a:r>
              <a:rPr lang="en-US">
                <a:latin typeface="Arial" pitchFamily="34" charset="0"/>
                <a:cs typeface="Times New Roman" pitchFamily="18" charset="0"/>
              </a:rPr>
              <a:t>, ..., y</a:t>
            </a:r>
            <a:r>
              <a:rPr lang="en-US" b="1" baseline="-25000">
                <a:latin typeface="Arial" pitchFamily="34" charset="0"/>
                <a:cs typeface="Times New Roman" pitchFamily="18" charset="0"/>
              </a:rPr>
              <a:t>kt</a:t>
            </a:r>
            <a:r>
              <a:rPr lang="en-US">
                <a:latin typeface="Arial" pitchFamily="34" charset="0"/>
                <a:cs typeface="Times New Roman" pitchFamily="18" charset="0"/>
              </a:rPr>
              <a:t>) :- ...</a:t>
            </a:r>
          </a:p>
          <a:p>
            <a:r>
              <a:rPr lang="en-US">
                <a:latin typeface="Arial" pitchFamily="34" charset="0"/>
                <a:cs typeface="Times New Roman" pitchFamily="18" charset="0"/>
              </a:rPr>
              <a:t>/*End*/</a:t>
            </a:r>
          </a:p>
        </p:txBody>
      </p:sp>
      <p:cxnSp>
        <p:nvCxnSpPr>
          <p:cNvPr id="16389" name="AutoShape 6"/>
          <p:cNvCxnSpPr>
            <a:cxnSpLocks noChangeShapeType="1"/>
            <a:stCxn id="16387" idx="3"/>
            <a:endCxn id="16390" idx="0"/>
          </p:cNvCxnSpPr>
          <p:nvPr/>
        </p:nvCxnSpPr>
        <p:spPr bwMode="auto">
          <a:xfrm flipV="1">
            <a:off x="3352800" y="990600"/>
            <a:ext cx="2705100" cy="152400"/>
          </a:xfrm>
          <a:prstGeom prst="bentConnector4">
            <a:avLst>
              <a:gd name="adj1" fmla="val 15491"/>
              <a:gd name="adj2" fmla="val 2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4191000" y="990600"/>
            <a:ext cx="37338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32" name="Text Box 8"/>
          <p:cNvSpPr txBox="1">
            <a:spLocks noChangeArrowheads="1"/>
          </p:cNvSpPr>
          <p:nvPr/>
        </p:nvSpPr>
        <p:spPr bwMode="auto">
          <a:xfrm>
            <a:off x="228600" y="1524000"/>
            <a:ext cx="3733800" cy="4911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/>
              <a:t>for i = 1 to p	</a:t>
            </a:r>
            <a:r>
              <a:rPr lang="en-US" dirty="0" smtClean="0"/>
              <a:t>// </a:t>
            </a:r>
            <a:r>
              <a:rPr lang="en-US" dirty="0"/>
              <a:t>check facts</a:t>
            </a: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/>
              <a:t>	if </a:t>
            </a:r>
            <a:r>
              <a:rPr lang="en-US" dirty="0" err="1"/>
              <a:t>qst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dirty="0"/>
              <a:t>f</a:t>
            </a:r>
            <a:r>
              <a:rPr lang="en-US" b="1" baseline="-25000" dirty="0">
                <a:latin typeface="Arial" pitchFamily="34" charset="0"/>
              </a:rPr>
              <a:t>i</a:t>
            </a:r>
            <a:r>
              <a:rPr lang="en-US" dirty="0"/>
              <a:t> then </a:t>
            </a: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/>
              <a:t>		if	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a</a:t>
            </a:r>
            <a:r>
              <a:rPr lang="en-US" b="1" baseline="-25000" dirty="0">
                <a:latin typeface="Arial" pitchFamily="34" charset="0"/>
                <a:cs typeface="Times New Roman" pitchFamily="18" charset="0"/>
              </a:rPr>
              <a:t>1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..., a</a:t>
            </a:r>
            <a:r>
              <a:rPr lang="en-US" b="1" baseline="-25000" dirty="0">
                <a:latin typeface="Arial" pitchFamily="34" charset="0"/>
                <a:cs typeface="Times New Roman" pitchFamily="18" charset="0"/>
              </a:rPr>
              <a:t>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</a:t>
            </a: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	x</a:t>
            </a:r>
            <a:r>
              <a:rPr lang="en-US" b="1" baseline="-25000" dirty="0">
                <a:latin typeface="Arial" pitchFamily="34" charset="0"/>
                <a:cs typeface="Times New Roman" pitchFamily="18" charset="0"/>
              </a:rPr>
              <a:t>i1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...,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x</a:t>
            </a:r>
            <a:r>
              <a:rPr lang="en-US" b="1" baseline="-25000" dirty="0" err="1">
                <a:latin typeface="Arial" pitchFamily="34" charset="0"/>
                <a:cs typeface="Times New Roman" pitchFamily="18" charset="0"/>
              </a:rPr>
              <a:t>iq</a:t>
            </a:r>
            <a:endParaRPr lang="en-US" b="1" baseline="-250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then 	"yes"</a:t>
            </a: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If (read) = "enter"</a:t>
            </a: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exit</a:t>
            </a: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If (read) = ";"</a:t>
            </a: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continue</a:t>
            </a:r>
            <a:endParaRPr lang="en-US" dirty="0"/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>
                <a:latin typeface="Arial" pitchFamily="34" charset="0"/>
              </a:rPr>
              <a:t>for i = 1 to k	</a:t>
            </a:r>
            <a:r>
              <a:rPr lang="en-US" sz="2000" dirty="0" smtClean="0">
                <a:latin typeface="Arial" pitchFamily="34" charset="0"/>
              </a:rPr>
              <a:t>// </a:t>
            </a:r>
            <a:r>
              <a:rPr lang="en-US" sz="2000" dirty="0">
                <a:latin typeface="Arial" pitchFamily="34" charset="0"/>
              </a:rPr>
              <a:t>check rules</a:t>
            </a: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>
                <a:latin typeface="Arial" pitchFamily="34" charset="0"/>
              </a:rPr>
              <a:t>	if </a:t>
            </a:r>
            <a:r>
              <a:rPr lang="en-US" dirty="0" err="1">
                <a:latin typeface="Arial" pitchFamily="34" charset="0"/>
              </a:rPr>
              <a:t>qst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  <a:sym typeface="Symbol" pitchFamily="18" charset="2"/>
              </a:rPr>
              <a:t>= </a:t>
            </a:r>
            <a:r>
              <a:rPr lang="en-US" dirty="0" err="1">
                <a:latin typeface="Arial" pitchFamily="34" charset="0"/>
              </a:rPr>
              <a:t>r</a:t>
            </a:r>
            <a:r>
              <a:rPr lang="en-US" b="1" baseline="-25000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then </a:t>
            </a:r>
          </a:p>
          <a:p>
            <a:pPr>
              <a:lnSpc>
                <a:spcPct val="110000"/>
              </a:lnSpc>
              <a:tabLst>
                <a:tab pos="346075" algn="l"/>
                <a:tab pos="692150" algn="l"/>
                <a:tab pos="1082675" algn="l"/>
                <a:tab pos="1428750" algn="l"/>
              </a:tabLst>
            </a:pPr>
            <a:r>
              <a:rPr lang="en-US" dirty="0"/>
              <a:t>	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32" grpId="0" animBg="1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ChangeArrowheads="1"/>
          </p:cNvSpPr>
          <p:nvPr/>
        </p:nvSpPr>
        <p:spPr bwMode="auto">
          <a:xfrm>
            <a:off x="635000" y="125413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</a:rPr>
              <a:t>Input / Output and Examples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90115" name="Rectangle 5"/>
          <p:cNvSpPr>
            <a:spLocks noChangeArrowheads="1"/>
          </p:cNvSpPr>
          <p:nvPr/>
        </p:nvSpPr>
        <p:spPr bwMode="auto">
          <a:xfrm>
            <a:off x="762000" y="787400"/>
            <a:ext cx="7239000" cy="359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6075" indent="-346075" algn="just">
              <a:lnSpc>
                <a:spcPct val="120000"/>
              </a:lnSpc>
              <a:buFont typeface="Wingdings" pitchFamily="2" charset="2"/>
              <a:buNone/>
            </a:pPr>
            <a:r>
              <a:rPr lang="en-GB">
                <a:cs typeface="Times New Roman" pitchFamily="18" charset="0"/>
              </a:rPr>
              <a:t>There are many I/O (library) predicates</a:t>
            </a:r>
          </a:p>
          <a:p>
            <a:pPr marL="346075" indent="-346075" algn="just">
              <a:lnSpc>
                <a:spcPct val="120000"/>
              </a:lnSpc>
              <a:buFontTx/>
              <a:buChar char="•"/>
            </a:pPr>
            <a:r>
              <a:rPr lang="en-GB">
                <a:cs typeface="Times New Roman" pitchFamily="18" charset="0"/>
              </a:rPr>
              <a:t>read(X). input a constant and instantiate it to X.</a:t>
            </a:r>
          </a:p>
          <a:p>
            <a:pPr marL="346075" indent="-346075" algn="just">
              <a:lnSpc>
                <a:spcPct val="120000"/>
              </a:lnSpc>
              <a:buFontTx/>
              <a:buChar char="•"/>
            </a:pPr>
            <a:r>
              <a:rPr lang="en-GB">
                <a:cs typeface="Times New Roman" pitchFamily="18" charset="0"/>
              </a:rPr>
              <a:t>write(X).  print the value instantiated</a:t>
            </a:r>
            <a:r>
              <a:rPr lang="en-GB" b="1">
                <a:latin typeface="Courier New" pitchFamily="49" charset="0"/>
              </a:rPr>
              <a:t> </a:t>
            </a:r>
            <a:r>
              <a:rPr lang="en-GB">
                <a:cs typeface="Times New Roman" pitchFamily="18" charset="0"/>
              </a:rPr>
              <a:t>to variable X.</a:t>
            </a:r>
          </a:p>
          <a:p>
            <a:pPr marL="346075" indent="-346075" algn="just">
              <a:lnSpc>
                <a:spcPct val="120000"/>
              </a:lnSpc>
              <a:buFontTx/>
              <a:buChar char="•"/>
            </a:pPr>
            <a:r>
              <a:rPr lang="en-GB"/>
              <a:t>get(X). input a printable character and </a:t>
            </a:r>
            <a:r>
              <a:rPr lang="en-GB">
                <a:cs typeface="Times New Roman" pitchFamily="18" charset="0"/>
              </a:rPr>
              <a:t>instantiate </a:t>
            </a:r>
            <a:r>
              <a:rPr lang="en-GB"/>
              <a:t>the ASCII code of the character to X.</a:t>
            </a:r>
          </a:p>
          <a:p>
            <a:pPr marL="346075" indent="-346075" algn="just">
              <a:lnSpc>
                <a:spcPct val="120000"/>
              </a:lnSpc>
              <a:buFontTx/>
              <a:buChar char="•"/>
            </a:pPr>
            <a:r>
              <a:rPr lang="en-GB"/>
              <a:t>get0(X). same as get(X), but including non-printable characters in ASCII table like control characters.</a:t>
            </a:r>
          </a:p>
          <a:p>
            <a:pPr marL="346075" indent="-346075" algn="just">
              <a:lnSpc>
                <a:spcPct val="120000"/>
              </a:lnSpc>
              <a:buFontTx/>
              <a:buChar char="•"/>
            </a:pPr>
            <a:r>
              <a:rPr lang="en-GB">
                <a:cs typeface="Times New Roman" pitchFamily="18" charset="0"/>
              </a:rPr>
              <a:t>put(C). print the character whose ASCII code is in C.</a:t>
            </a:r>
          </a:p>
        </p:txBody>
      </p:sp>
      <p:sp>
        <p:nvSpPr>
          <p:cNvPr id="90116" name="Text Box 6"/>
          <p:cNvSpPr txBox="1">
            <a:spLocks noChangeArrowheads="1"/>
          </p:cNvSpPr>
          <p:nvPr/>
        </p:nvSpPr>
        <p:spPr bwMode="auto">
          <a:xfrm>
            <a:off x="587375" y="4695825"/>
            <a:ext cx="80359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getchar0(C) :-</a:t>
            </a:r>
          </a:p>
          <a:p>
            <a:r>
              <a:rPr lang="en-US">
                <a:latin typeface="Courier New" pitchFamily="49" charset="0"/>
              </a:rPr>
              <a:t>	repeat, get0(C), (printable(C); C=10).</a:t>
            </a:r>
          </a:p>
          <a:p>
            <a:r>
              <a:rPr lang="en-US">
                <a:latin typeface="Courier New" pitchFamily="49" charset="0"/>
              </a:rPr>
              <a:t>printable(C) :-</a:t>
            </a:r>
          </a:p>
          <a:p>
            <a:r>
              <a:rPr lang="en-US">
                <a:latin typeface="Courier New" pitchFamily="49" charset="0"/>
              </a:rPr>
              <a:t>	C &gt; 32, C &lt; 127.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911975" y="5527675"/>
            <a:ext cx="1036638" cy="955675"/>
            <a:chOff x="4354" y="3482"/>
            <a:chExt cx="653" cy="602"/>
          </a:xfrm>
        </p:grpSpPr>
        <p:sp>
          <p:nvSpPr>
            <p:cNvPr id="90118" name="Text Box 7"/>
            <p:cNvSpPr txBox="1">
              <a:spLocks noChangeArrowheads="1"/>
            </p:cNvSpPr>
            <p:nvPr/>
          </p:nvSpPr>
          <p:spPr bwMode="auto">
            <a:xfrm>
              <a:off x="4354" y="3796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enter</a:t>
              </a:r>
            </a:p>
          </p:txBody>
        </p:sp>
        <p:sp>
          <p:nvSpPr>
            <p:cNvPr id="90119" name="Line 8"/>
            <p:cNvSpPr>
              <a:spLocks noChangeShapeType="1"/>
            </p:cNvSpPr>
            <p:nvPr/>
          </p:nvSpPr>
          <p:spPr bwMode="auto">
            <a:xfrm flipV="1">
              <a:off x="4786" y="3482"/>
              <a:ext cx="221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635000" y="125413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Creating a List of </a:t>
            </a:r>
            <a:r>
              <a:rPr lang="en-US" sz="2800" b="1">
                <a:solidFill>
                  <a:schemeClr val="accent2"/>
                </a:solidFill>
                <a:cs typeface="Times New Roman" pitchFamily="18" charset="0"/>
              </a:rPr>
              <a:t>Characters in ASCII Code</a:t>
            </a:r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762000" y="787400"/>
            <a:ext cx="7239000" cy="567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6075" indent="-346075" algn="just">
              <a:lnSpc>
                <a:spcPct val="170000"/>
              </a:lnSpc>
              <a:buFont typeface="Wingdings" pitchFamily="2" charset="2"/>
              <a:buNone/>
            </a:pPr>
            <a:r>
              <a:rPr lang="en-GB">
                <a:cs typeface="Times New Roman" pitchFamily="18" charset="0"/>
              </a:rPr>
              <a:t>Library predicate name/2 relates an constant to a list of characters in ASCII code.</a:t>
            </a:r>
          </a:p>
          <a:p>
            <a:pPr marL="346075" indent="-346075" algn="just">
              <a:lnSpc>
                <a:spcPct val="170000"/>
              </a:lnSpc>
              <a:buFont typeface="Wingdings" pitchFamily="2" charset="2"/>
              <a:buNone/>
            </a:pPr>
            <a:r>
              <a:rPr lang="en-GB">
                <a:latin typeface="Courier New" pitchFamily="49" charset="0"/>
                <a:cs typeface="Times New Roman" pitchFamily="18" charset="0"/>
              </a:rPr>
              <a:t>|?- name(hello, X).</a:t>
            </a:r>
          </a:p>
          <a:p>
            <a:pPr marL="346075" indent="-346075" algn="just">
              <a:lnSpc>
                <a:spcPct val="170000"/>
              </a:lnSpc>
              <a:buFont typeface="Wingdings" pitchFamily="2" charset="2"/>
              <a:buNone/>
            </a:pPr>
            <a:r>
              <a:rPr lang="en-GB">
                <a:latin typeface="Courier New" pitchFamily="49" charset="0"/>
                <a:cs typeface="Times New Roman" pitchFamily="18" charset="0"/>
              </a:rPr>
              <a:t>X = [104,101,108,108,111]</a:t>
            </a:r>
          </a:p>
          <a:p>
            <a:pPr marL="346075" indent="-346075" algn="just">
              <a:lnSpc>
                <a:spcPct val="170000"/>
              </a:lnSpc>
              <a:buFont typeface="Wingdings" pitchFamily="2" charset="2"/>
              <a:buNone/>
            </a:pPr>
            <a:r>
              <a:rPr lang="en-GB">
                <a:latin typeface="Courier New" pitchFamily="49" charset="0"/>
                <a:cs typeface="Times New Roman" pitchFamily="18" charset="0"/>
              </a:rPr>
              <a:t>| ?- name(12349, X).</a:t>
            </a:r>
          </a:p>
          <a:p>
            <a:pPr marL="346075" indent="-346075" algn="just">
              <a:lnSpc>
                <a:spcPct val="170000"/>
              </a:lnSpc>
              <a:buFont typeface="Wingdings" pitchFamily="2" charset="2"/>
              <a:buNone/>
            </a:pPr>
            <a:r>
              <a:rPr lang="en-GB">
                <a:latin typeface="Courier New" pitchFamily="49" charset="0"/>
                <a:cs typeface="Times New Roman" pitchFamily="18" charset="0"/>
              </a:rPr>
              <a:t>X = [49,50,51,52,57]</a:t>
            </a:r>
          </a:p>
          <a:p>
            <a:pPr marL="346075" indent="-346075" algn="just">
              <a:lnSpc>
                <a:spcPct val="170000"/>
              </a:lnSpc>
              <a:buFont typeface="Wingdings" pitchFamily="2" charset="2"/>
              <a:buNone/>
            </a:pPr>
            <a:endParaRPr lang="en-GB">
              <a:latin typeface="Courier New" pitchFamily="49" charset="0"/>
              <a:cs typeface="Times New Roman" pitchFamily="18" charset="0"/>
            </a:endParaRPr>
          </a:p>
          <a:p>
            <a:pPr marL="346075" indent="-346075" algn="just">
              <a:lnSpc>
                <a:spcPct val="170000"/>
              </a:lnSpc>
              <a:buFont typeface="Wingdings" pitchFamily="2" charset="2"/>
              <a:buNone/>
            </a:pPr>
            <a:r>
              <a:rPr lang="en-GB">
                <a:latin typeface="Courier New" pitchFamily="49" charset="0"/>
                <a:cs typeface="Times New Roman" pitchFamily="18" charset="0"/>
              </a:rPr>
              <a:t>|?- name(Y, [119,111,114,108,100]).</a:t>
            </a:r>
          </a:p>
          <a:p>
            <a:pPr marL="346075" indent="-346075" algn="just">
              <a:lnSpc>
                <a:spcPct val="170000"/>
              </a:lnSpc>
              <a:buFont typeface="Wingdings" pitchFamily="2" charset="2"/>
              <a:buNone/>
            </a:pPr>
            <a:r>
              <a:rPr lang="en-GB">
                <a:latin typeface="Courier New" pitchFamily="49" charset="0"/>
                <a:cs typeface="Times New Roman" pitchFamily="18" charset="0"/>
              </a:rPr>
              <a:t>Y =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2" name="Text Box 4"/>
          <p:cNvSpPr txBox="1">
            <a:spLocks noChangeArrowheads="1"/>
          </p:cNvSpPr>
          <p:nvPr/>
        </p:nvSpPr>
        <p:spPr bwMode="auto">
          <a:xfrm>
            <a:off x="1044575" y="2936875"/>
            <a:ext cx="693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read_helper(L, L1, CharList, C) :-  …</a:t>
            </a:r>
          </a:p>
        </p:txBody>
      </p:sp>
      <p:sp>
        <p:nvSpPr>
          <p:cNvPr id="92163" name="Rectangle 5"/>
          <p:cNvSpPr>
            <a:spLocks noChangeArrowheads="1"/>
          </p:cNvSpPr>
          <p:nvPr/>
        </p:nvSpPr>
        <p:spPr bwMode="auto">
          <a:xfrm>
            <a:off x="635000" y="125413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Read a string and convert it to a list of words</a:t>
            </a:r>
            <a:endParaRPr lang="en-US" sz="2800" b="1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92164" name="Text Box 11"/>
          <p:cNvSpPr txBox="1">
            <a:spLocks noChangeArrowheads="1"/>
          </p:cNvSpPr>
          <p:nvPr/>
        </p:nvSpPr>
        <p:spPr bwMode="auto">
          <a:xfrm>
            <a:off x="587375" y="879475"/>
            <a:ext cx="73056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input: </a:t>
            </a:r>
          </a:p>
          <a:p>
            <a:r>
              <a:rPr lang="en-US">
                <a:latin typeface="Courier New" pitchFamily="49" charset="0"/>
              </a:rPr>
              <a:t>	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Hello world how </a:t>
            </a:r>
            <a:r>
              <a:rPr lang="en-US" b="1">
                <a:solidFill>
                  <a:srgbClr val="660066"/>
                </a:solidFill>
                <a:latin typeface="Courier New" pitchFamily="49" charset="0"/>
              </a:rPr>
              <a:t>ar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b="1">
                <a:latin typeface="Courier New" pitchFamily="49" charset="0"/>
              </a:rPr>
              <a:t> you?</a:t>
            </a:r>
          </a:p>
          <a:p>
            <a:r>
              <a:rPr lang="en-US">
                <a:latin typeface="Courier New" pitchFamily="49" charset="0"/>
              </a:rPr>
              <a:t>output: </a:t>
            </a:r>
          </a:p>
          <a:p>
            <a:r>
              <a:rPr lang="en-US">
                <a:latin typeface="Courier New" pitchFamily="49" charset="0"/>
              </a:rPr>
              <a:t>	L = [Hello, world, how, are, you?]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82575" y="3317875"/>
            <a:ext cx="3124200" cy="1330325"/>
            <a:chOff x="178" y="2090"/>
            <a:chExt cx="1968" cy="838"/>
          </a:xfrm>
        </p:grpSpPr>
        <p:sp>
          <p:nvSpPr>
            <p:cNvPr id="92177" name="Text Box 12"/>
            <p:cNvSpPr txBox="1">
              <a:spLocks noChangeArrowheads="1"/>
            </p:cNvSpPr>
            <p:nvPr/>
          </p:nvSpPr>
          <p:spPr bwMode="auto">
            <a:xfrm>
              <a:off x="178" y="2410"/>
              <a:ext cx="103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Hold final </a:t>
              </a:r>
            </a:p>
            <a:p>
              <a:r>
                <a:rPr lang="en-US"/>
                <a:t>return value</a:t>
              </a:r>
            </a:p>
          </p:txBody>
        </p:sp>
        <p:sp>
          <p:nvSpPr>
            <p:cNvPr id="92178" name="Line 13"/>
            <p:cNvSpPr>
              <a:spLocks noChangeShapeType="1"/>
            </p:cNvSpPr>
            <p:nvPr/>
          </p:nvSpPr>
          <p:spPr bwMode="auto">
            <a:xfrm flipV="1">
              <a:off x="1378" y="209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349375" y="3394075"/>
            <a:ext cx="2667000" cy="2863850"/>
            <a:chOff x="850" y="2138"/>
            <a:chExt cx="1680" cy="1804"/>
          </a:xfrm>
        </p:grpSpPr>
        <p:sp>
          <p:nvSpPr>
            <p:cNvPr id="92175" name="Text Box 14"/>
            <p:cNvSpPr txBox="1">
              <a:spLocks noChangeArrowheads="1"/>
            </p:cNvSpPr>
            <p:nvPr/>
          </p:nvSpPr>
          <p:spPr bwMode="auto">
            <a:xfrm>
              <a:off x="850" y="3194"/>
              <a:ext cx="1641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Hold the whole</a:t>
              </a:r>
            </a:p>
            <a:p>
              <a:r>
                <a:rPr lang="en-US"/>
                <a:t>worlds entered</a:t>
              </a:r>
            </a:p>
            <a:p>
              <a:r>
                <a:rPr lang="en-US"/>
                <a:t>[</a:t>
              </a:r>
              <a:r>
                <a:rPr lang="en-US">
                  <a:solidFill>
                    <a:srgbClr val="CC3300"/>
                  </a:solidFill>
                </a:rPr>
                <a:t>Hello, world, how</a:t>
              </a:r>
              <a:r>
                <a:rPr lang="en-US"/>
                <a:t>]</a:t>
              </a:r>
            </a:p>
          </p:txBody>
        </p:sp>
        <p:sp>
          <p:nvSpPr>
            <p:cNvPr id="92176" name="Line 15"/>
            <p:cNvSpPr>
              <a:spLocks noChangeShapeType="1"/>
            </p:cNvSpPr>
            <p:nvPr/>
          </p:nvSpPr>
          <p:spPr bwMode="auto">
            <a:xfrm flipV="1">
              <a:off x="1426" y="2138"/>
              <a:ext cx="1104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168775" y="3394075"/>
            <a:ext cx="3644900" cy="2895600"/>
            <a:chOff x="2626" y="2138"/>
            <a:chExt cx="2296" cy="1824"/>
          </a:xfrm>
        </p:grpSpPr>
        <p:sp>
          <p:nvSpPr>
            <p:cNvPr id="92172" name="Text Box 16"/>
            <p:cNvSpPr txBox="1">
              <a:spLocks noChangeArrowheads="1"/>
            </p:cNvSpPr>
            <p:nvPr/>
          </p:nvSpPr>
          <p:spPr bwMode="auto">
            <a:xfrm>
              <a:off x="2626" y="2954"/>
              <a:ext cx="2296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Hold character </a:t>
              </a:r>
            </a:p>
            <a:p>
              <a:r>
                <a:rPr lang="en-US"/>
                <a:t>codes entered, </a:t>
              </a:r>
            </a:p>
            <a:p>
              <a:r>
                <a:rPr lang="en-US"/>
                <a:t>e.g. </a:t>
              </a:r>
              <a:r>
                <a:rPr lang="en-US">
                  <a:latin typeface="Courier New" pitchFamily="49" charset="0"/>
                </a:rPr>
                <a:t>[</a:t>
              </a:r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61, 72</a:t>
              </a:r>
              <a:r>
                <a:rPr lang="en-US">
                  <a:latin typeface="Courier New" pitchFamily="49" charset="0"/>
                </a:rPr>
                <a:t>]</a:t>
              </a:r>
            </a:p>
          </p:txBody>
        </p:sp>
        <p:sp>
          <p:nvSpPr>
            <p:cNvPr id="92173" name="Text Box 17"/>
            <p:cNvSpPr txBox="1">
              <a:spLocks noChangeArrowheads="1"/>
            </p:cNvSpPr>
            <p:nvPr/>
          </p:nvSpPr>
          <p:spPr bwMode="auto">
            <a:xfrm>
              <a:off x="3135" y="3674"/>
              <a:ext cx="6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a   r</a:t>
              </a:r>
            </a:p>
          </p:txBody>
        </p:sp>
        <p:sp>
          <p:nvSpPr>
            <p:cNvPr id="92174" name="Line 18"/>
            <p:cNvSpPr>
              <a:spLocks noChangeShapeType="1"/>
            </p:cNvSpPr>
            <p:nvPr/>
          </p:nvSpPr>
          <p:spPr bwMode="auto">
            <a:xfrm flipV="1">
              <a:off x="3346" y="213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454775" y="3317875"/>
            <a:ext cx="2185988" cy="2971800"/>
            <a:chOff x="4066" y="2090"/>
            <a:chExt cx="1377" cy="1872"/>
          </a:xfrm>
        </p:grpSpPr>
        <p:sp>
          <p:nvSpPr>
            <p:cNvPr id="92169" name="Line 19"/>
            <p:cNvSpPr>
              <a:spLocks noChangeShapeType="1"/>
            </p:cNvSpPr>
            <p:nvPr/>
          </p:nvSpPr>
          <p:spPr bwMode="auto">
            <a:xfrm flipH="1" flipV="1">
              <a:off x="4162" y="2090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0" name="Text Box 20"/>
            <p:cNvSpPr txBox="1">
              <a:spLocks noChangeArrowheads="1"/>
            </p:cNvSpPr>
            <p:nvPr/>
          </p:nvSpPr>
          <p:spPr bwMode="auto">
            <a:xfrm>
              <a:off x="4066" y="2810"/>
              <a:ext cx="1377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Hold current</a:t>
              </a:r>
            </a:p>
            <a:p>
              <a:r>
                <a:rPr lang="en-US"/>
                <a:t>character </a:t>
              </a:r>
            </a:p>
            <a:p>
              <a:r>
                <a:rPr lang="en-US"/>
                <a:t>code entered, </a:t>
              </a:r>
            </a:p>
            <a:p>
              <a:r>
                <a:rPr lang="en-US"/>
                <a:t>e.g. </a:t>
              </a:r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65</a:t>
              </a:r>
            </a:p>
          </p:txBody>
        </p:sp>
        <p:sp>
          <p:nvSpPr>
            <p:cNvPr id="92171" name="Text Box 21"/>
            <p:cNvSpPr txBox="1">
              <a:spLocks noChangeArrowheads="1"/>
            </p:cNvSpPr>
            <p:nvPr/>
          </p:nvSpPr>
          <p:spPr bwMode="auto">
            <a:xfrm>
              <a:off x="4450" y="3674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  <a:latin typeface="Courier New" pitchFamily="49" charset="0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593725" y="1031875"/>
            <a:ext cx="71215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readwords(L) :-		// main</a:t>
            </a:r>
          </a:p>
          <a:p>
            <a:r>
              <a:rPr lang="en-US">
                <a:latin typeface="Courier New" pitchFamily="49" charset="0"/>
              </a:rPr>
              <a:t>	getchar0(C),</a:t>
            </a:r>
          </a:p>
          <a:p>
            <a:r>
              <a:rPr lang="en-US">
                <a:latin typeface="Courier New" pitchFamily="49" charset="0"/>
              </a:rPr>
              <a:t>     read_helper(L, [], [], C).</a:t>
            </a: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/* Stopping condition 1 */</a:t>
            </a:r>
          </a:p>
          <a:p>
            <a:r>
              <a:rPr lang="en-US">
                <a:latin typeface="Courier New" pitchFamily="49" charset="0"/>
              </a:rPr>
              <a:t>read_helper(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L1</a:t>
            </a:r>
            <a:r>
              <a:rPr lang="en-US">
                <a:latin typeface="Courier New" pitchFamily="49" charset="0"/>
              </a:rPr>
              <a:t>, </a:t>
            </a:r>
            <a:r>
              <a:rPr lang="en-US" b="1">
                <a:solidFill>
                  <a:schemeClr val="accent2"/>
                </a:solidFill>
                <a:latin typeface="Courier New" pitchFamily="49" charset="0"/>
              </a:rPr>
              <a:t>L1</a:t>
            </a:r>
            <a:r>
              <a:rPr lang="en-US">
                <a:latin typeface="Courier New" pitchFamily="49" charset="0"/>
              </a:rPr>
              <a:t>, [], 10) :- !.</a:t>
            </a: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/* Stopping condition 2 */</a:t>
            </a:r>
          </a:p>
          <a:p>
            <a:r>
              <a:rPr lang="en-US">
                <a:latin typeface="Courier New" pitchFamily="49" charset="0"/>
              </a:rPr>
              <a:t>read_helper(L, L1, CharList, 10) :-</a:t>
            </a:r>
          </a:p>
          <a:p>
            <a:r>
              <a:rPr lang="en-US">
                <a:latin typeface="Courier New" pitchFamily="49" charset="0"/>
              </a:rPr>
              <a:t>     name(Word, CharList),</a:t>
            </a:r>
          </a:p>
          <a:p>
            <a:r>
              <a:rPr lang="en-US">
                <a:latin typeface="Courier New" pitchFamily="49" charset="0"/>
              </a:rPr>
              <a:t>     append(L1, [Word], L), !,</a:t>
            </a:r>
          </a:p>
          <a:p>
            <a:r>
              <a:rPr lang="en-US">
                <a:latin typeface="Courier New" pitchFamily="49" charset="0"/>
              </a:rPr>
              <a:t>     write('The words entered are: '),</a:t>
            </a:r>
          </a:p>
          <a:p>
            <a:r>
              <a:rPr lang="en-US">
                <a:latin typeface="Courier New" pitchFamily="49" charset="0"/>
              </a:rPr>
              <a:t>     write(L), nl. 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635000" y="125413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Reading a string and converts to a list of words</a:t>
            </a:r>
            <a:endParaRPr lang="en-US" sz="28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104775" y="152400"/>
            <a:ext cx="8216900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/* assemble a word after a space (32) */</a:t>
            </a:r>
          </a:p>
          <a:p>
            <a:r>
              <a:rPr lang="en-US">
                <a:latin typeface="Courier New" pitchFamily="49" charset="0"/>
              </a:rPr>
              <a:t>read_helper(L, L1, CharList, 32) :-</a:t>
            </a:r>
          </a:p>
          <a:p>
            <a:r>
              <a:rPr lang="en-US">
                <a:latin typeface="Courier New" pitchFamily="49" charset="0"/>
              </a:rPr>
              <a:t>     name(Word, CharList),</a:t>
            </a:r>
          </a:p>
          <a:p>
            <a:r>
              <a:rPr lang="en-US">
                <a:latin typeface="Courier New" pitchFamily="49" charset="0"/>
              </a:rPr>
              <a:t>     append(L1, [Word], L2),</a:t>
            </a:r>
          </a:p>
          <a:p>
            <a:r>
              <a:rPr lang="en-US">
                <a:latin typeface="Courier New" pitchFamily="49" charset="0"/>
              </a:rPr>
              <a:t>     getchar0(C),</a:t>
            </a:r>
          </a:p>
          <a:p>
            <a:r>
              <a:rPr lang="en-US">
                <a:latin typeface="Courier New" pitchFamily="49" charset="0"/>
              </a:rPr>
              <a:t>     read_helper(L, L2, [], C).</a:t>
            </a: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/* reads consecutive characters */</a:t>
            </a:r>
          </a:p>
          <a:p>
            <a:r>
              <a:rPr lang="en-US">
                <a:latin typeface="Courier New" pitchFamily="49" charset="0"/>
              </a:rPr>
              <a:t>read_helper(L, L1, CharList, C) :- </a:t>
            </a:r>
          </a:p>
          <a:p>
            <a:r>
              <a:rPr lang="en-US">
                <a:latin typeface="Courier New" pitchFamily="49" charset="0"/>
              </a:rPr>
              <a:t>	append(CharList, [C], CharListC),</a:t>
            </a:r>
          </a:p>
          <a:p>
            <a:r>
              <a:rPr lang="en-US">
                <a:latin typeface="Courier New" pitchFamily="49" charset="0"/>
              </a:rPr>
              <a:t>     getchar0(D),</a:t>
            </a:r>
          </a:p>
          <a:p>
            <a:r>
              <a:rPr lang="en-US">
                <a:latin typeface="Courier New" pitchFamily="49" charset="0"/>
              </a:rPr>
              <a:t>     read_helper(L, L1, CharListC, D).</a:t>
            </a: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getchar0(C) :-</a:t>
            </a:r>
          </a:p>
          <a:p>
            <a:r>
              <a:rPr lang="en-US">
                <a:latin typeface="Courier New" pitchFamily="49" charset="0"/>
              </a:rPr>
              <a:t>   repeat, get0(C), (printable(C); C=10), !.</a:t>
            </a:r>
          </a:p>
          <a:p>
            <a:r>
              <a:rPr lang="en-US">
                <a:latin typeface="Courier New" pitchFamily="49" charset="0"/>
              </a:rPr>
              <a:t>printable(C) :-</a:t>
            </a:r>
          </a:p>
          <a:p>
            <a:r>
              <a:rPr lang="en-US">
                <a:latin typeface="Courier New" pitchFamily="49" charset="0"/>
              </a:rPr>
              <a:t>   C &gt; 31, C &lt; 127.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635000" y="41275"/>
            <a:ext cx="74199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Design a Query Menu for a Family Database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644775" y="1031875"/>
            <a:ext cx="237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Clear Screen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644775" y="1565275"/>
            <a:ext cx="511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Display menu: 1, 2, 3, 4, 5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2644775" y="2174875"/>
            <a:ext cx="2740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Enter a number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882775" y="3089275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06500">
              <a:tabLst>
                <a:tab pos="914400" algn="l"/>
                <a:tab pos="1257300" algn="l"/>
                <a:tab pos="2286000" algn="l"/>
                <a:tab pos="3835400" algn="l"/>
                <a:tab pos="5257800" algn="l"/>
              </a:tabLst>
            </a:pPr>
            <a:r>
              <a:rPr lang="en-US">
                <a:latin typeface="Courier New" pitchFamily="49" charset="0"/>
              </a:rPr>
              <a:t>one		two	three	four	five</a:t>
            </a:r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 flipH="1">
            <a:off x="2720975" y="2708275"/>
            <a:ext cx="13716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 flipH="1">
            <a:off x="3635375" y="270827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4092575" y="27082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4092575" y="2708275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>
            <a:off x="4092575" y="2708275"/>
            <a:ext cx="3429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7216775" y="38512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quit</a:t>
            </a: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1044575" y="3851275"/>
            <a:ext cx="237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Enter a name</a:t>
            </a:r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1044575" y="4613275"/>
            <a:ext cx="493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Put all children in a list</a:t>
            </a: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1044575" y="5299075"/>
            <a:ext cx="2740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Print the list</a:t>
            </a:r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>
            <a:off x="4092575" y="1412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49" name="Line 17"/>
          <p:cNvSpPr>
            <a:spLocks noChangeShapeType="1"/>
          </p:cNvSpPr>
          <p:nvPr/>
        </p:nvSpPr>
        <p:spPr bwMode="auto">
          <a:xfrm>
            <a:off x="4092575" y="2022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>
            <a:off x="2339975" y="3546475"/>
            <a:ext cx="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>
            <a:off x="2339975" y="4308475"/>
            <a:ext cx="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52" name="Line 20"/>
          <p:cNvSpPr>
            <a:spLocks noChangeShapeType="1"/>
          </p:cNvSpPr>
          <p:nvPr/>
        </p:nvSpPr>
        <p:spPr bwMode="auto">
          <a:xfrm>
            <a:off x="2339975" y="5070475"/>
            <a:ext cx="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53" name="Line 21"/>
          <p:cNvSpPr>
            <a:spLocks noChangeShapeType="1"/>
          </p:cNvSpPr>
          <p:nvPr/>
        </p:nvSpPr>
        <p:spPr bwMode="auto">
          <a:xfrm>
            <a:off x="7597775" y="36226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3559175" y="3546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>
            <a:off x="4702175" y="3546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6149975" y="35464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57" name="Line 25"/>
          <p:cNvSpPr>
            <a:spLocks noChangeShapeType="1"/>
          </p:cNvSpPr>
          <p:nvPr/>
        </p:nvSpPr>
        <p:spPr bwMode="auto">
          <a:xfrm>
            <a:off x="4092575" y="7270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1120775" y="5984875"/>
            <a:ext cx="2740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Another query?</a:t>
            </a:r>
          </a:p>
        </p:txBody>
      </p:sp>
      <p:sp>
        <p:nvSpPr>
          <p:cNvPr id="95259" name="Line 27"/>
          <p:cNvSpPr>
            <a:spLocks noChangeShapeType="1"/>
          </p:cNvSpPr>
          <p:nvPr/>
        </p:nvSpPr>
        <p:spPr bwMode="auto">
          <a:xfrm>
            <a:off x="2339975" y="5756275"/>
            <a:ext cx="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3863975" y="62134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61" name="Text Box 29"/>
          <p:cNvSpPr txBox="1">
            <a:spLocks noChangeArrowheads="1"/>
          </p:cNvSpPr>
          <p:nvPr/>
        </p:nvSpPr>
        <p:spPr bwMode="auto">
          <a:xfrm>
            <a:off x="5159375" y="5908675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quit</a:t>
            </a:r>
          </a:p>
        </p:txBody>
      </p:sp>
      <p:sp>
        <p:nvSpPr>
          <p:cNvPr id="95262" name="Freeform 30"/>
          <p:cNvSpPr>
            <a:spLocks/>
          </p:cNvSpPr>
          <p:nvPr/>
        </p:nvSpPr>
        <p:spPr bwMode="auto">
          <a:xfrm>
            <a:off x="739775" y="803275"/>
            <a:ext cx="3352800" cy="5410200"/>
          </a:xfrm>
          <a:custGeom>
            <a:avLst/>
            <a:gdLst>
              <a:gd name="T0" fmla="*/ 483870000 w 2112"/>
              <a:gd name="T1" fmla="*/ 2147483647 h 3408"/>
              <a:gd name="T2" fmla="*/ 0 w 2112"/>
              <a:gd name="T3" fmla="*/ 2147483647 h 3408"/>
              <a:gd name="T4" fmla="*/ 0 w 2112"/>
              <a:gd name="T5" fmla="*/ 0 h 3408"/>
              <a:gd name="T6" fmla="*/ 2147483647 w 2112"/>
              <a:gd name="T7" fmla="*/ 0 h 3408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3408"/>
              <a:gd name="T14" fmla="*/ 2112 w 2112"/>
              <a:gd name="T15" fmla="*/ 3408 h 3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3408">
                <a:moveTo>
                  <a:pt x="192" y="3408"/>
                </a:moveTo>
                <a:lnTo>
                  <a:pt x="0" y="3408"/>
                </a:lnTo>
                <a:lnTo>
                  <a:pt x="0" y="0"/>
                </a:lnTo>
                <a:lnTo>
                  <a:pt x="2112" y="0"/>
                </a:ln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5263" name="Text Box 31"/>
          <p:cNvSpPr txBox="1">
            <a:spLocks noChangeArrowheads="1"/>
          </p:cNvSpPr>
          <p:nvPr/>
        </p:nvSpPr>
        <p:spPr bwMode="auto">
          <a:xfrm>
            <a:off x="4152900" y="5832475"/>
            <a:ext cx="54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No</a:t>
            </a:r>
          </a:p>
        </p:txBody>
      </p:sp>
      <p:sp>
        <p:nvSpPr>
          <p:cNvPr id="95264" name="Text Box 32"/>
          <p:cNvSpPr txBox="1">
            <a:spLocks noChangeArrowheads="1"/>
          </p:cNvSpPr>
          <p:nvPr/>
        </p:nvSpPr>
        <p:spPr bwMode="auto">
          <a:xfrm>
            <a:off x="53975" y="4156075"/>
            <a:ext cx="731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461963" y="1116013"/>
            <a:ext cx="7741222" cy="534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tabLst>
                <a:tab pos="457200" algn="l"/>
              </a:tabLst>
            </a:pPr>
            <a:r>
              <a:rPr lang="en-US" dirty="0">
                <a:latin typeface="Courier New" pitchFamily="49" charset="0"/>
              </a:rPr>
              <a:t>go :-	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main </a:t>
            </a:r>
          </a:p>
          <a:p>
            <a:pPr>
              <a:lnSpc>
                <a:spcPct val="130000"/>
              </a:lnSpc>
              <a:tabLst>
                <a:tab pos="4572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CC3300"/>
                </a:solidFill>
                <a:latin typeface="Courier New" pitchFamily="49" charset="0"/>
              </a:rPr>
              <a:t>cls</a:t>
            </a:r>
            <a:r>
              <a:rPr lang="en-US" dirty="0">
                <a:latin typeface="Courier New" pitchFamily="49" charset="0"/>
              </a:rPr>
              <a:t>,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clear screen </a:t>
            </a:r>
          </a:p>
          <a:p>
            <a:pPr>
              <a:lnSpc>
                <a:spcPct val="130000"/>
              </a:lnSpc>
              <a:tabLst>
                <a:tab pos="4572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display_menu</a:t>
            </a:r>
            <a:r>
              <a:rPr lang="en-US" dirty="0">
                <a:latin typeface="Courier New" pitchFamily="49" charset="0"/>
              </a:rPr>
              <a:t>,</a:t>
            </a:r>
          </a:p>
          <a:p>
            <a:pPr>
              <a:lnSpc>
                <a:spcPct val="130000"/>
              </a:lnSpc>
              <a:tabLst>
                <a:tab pos="4572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read_inquiry_type</a:t>
            </a:r>
            <a:r>
              <a:rPr lang="en-US" dirty="0">
                <a:latin typeface="Courier New" pitchFamily="49" charset="0"/>
              </a:rPr>
              <a:t>(Type), </a:t>
            </a:r>
            <a:r>
              <a:rPr lang="en-US" dirty="0">
                <a:latin typeface="Arial Unicode MS" pitchFamily="34" charset="-128"/>
              </a:rPr>
              <a:t>%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enter 1..5 </a:t>
            </a:r>
          </a:p>
          <a:p>
            <a:pPr>
              <a:lnSpc>
                <a:spcPct val="130000"/>
              </a:lnSpc>
              <a:tabLst>
                <a:tab pos="4572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find_goal</a:t>
            </a:r>
            <a:r>
              <a:rPr lang="en-US" dirty="0">
                <a:latin typeface="Courier New" pitchFamily="49" charset="0"/>
              </a:rPr>
              <a:t>(Type, Goal),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one .. five </a:t>
            </a:r>
          </a:p>
          <a:p>
            <a:pPr>
              <a:lnSpc>
                <a:spcPct val="130000"/>
              </a:lnSpc>
              <a:tabLst>
                <a:tab pos="4572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call</a:t>
            </a:r>
            <a:r>
              <a:rPr lang="en-US" dirty="0">
                <a:latin typeface="Courier New" pitchFamily="49" charset="0"/>
              </a:rPr>
              <a:t>(Goal), </a:t>
            </a:r>
            <a:r>
              <a:rPr lang="en-US" dirty="0">
                <a:latin typeface="Arial Unicode MS" pitchFamily="34" charset="-128"/>
              </a:rPr>
              <a:t>%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eg</a:t>
            </a:r>
            <a:r>
              <a:rPr lang="en-US" dirty="0">
                <a:latin typeface="Courier New" pitchFamily="49" charset="0"/>
              </a:rPr>
              <a:t> call(father(</a:t>
            </a:r>
            <a:r>
              <a:rPr lang="en-US" dirty="0" err="1">
                <a:latin typeface="Courier New" pitchFamily="49" charset="0"/>
              </a:rPr>
              <a:t>jon,dj</a:t>
            </a:r>
            <a:r>
              <a:rPr lang="en-US" dirty="0">
                <a:latin typeface="Courier New" pitchFamily="49" charset="0"/>
              </a:rPr>
              <a:t>)) </a:t>
            </a:r>
          </a:p>
          <a:p>
            <a:pPr>
              <a:lnSpc>
                <a:spcPct val="130000"/>
              </a:lnSpc>
              <a:tabLst>
                <a:tab pos="4572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nl</a:t>
            </a:r>
            <a:r>
              <a:rPr lang="en-US" dirty="0">
                <a:latin typeface="Courier New" pitchFamily="49" charset="0"/>
              </a:rPr>
              <a:t>,</a:t>
            </a:r>
          </a:p>
          <a:p>
            <a:pPr>
              <a:lnSpc>
                <a:spcPct val="130000"/>
              </a:lnSpc>
              <a:tabLst>
                <a:tab pos="457200" algn="l"/>
              </a:tabLst>
            </a:pPr>
            <a:r>
              <a:rPr lang="en-US" dirty="0">
                <a:latin typeface="Courier New" pitchFamily="49" charset="0"/>
              </a:rPr>
              <a:t>	write('Do you want to query? (y/n)' ),</a:t>
            </a:r>
          </a:p>
          <a:p>
            <a:pPr>
              <a:lnSpc>
                <a:spcPct val="130000"/>
              </a:lnSpc>
              <a:tabLst>
                <a:tab pos="4572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CC3300"/>
                </a:solidFill>
                <a:latin typeface="Courier New" pitchFamily="49" charset="0"/>
              </a:rPr>
              <a:t>read_string</a:t>
            </a:r>
            <a:r>
              <a:rPr lang="en-US" dirty="0">
                <a:latin typeface="Courier New" pitchFamily="49" charset="0"/>
              </a:rPr>
              <a:t>(3, </a:t>
            </a:r>
            <a:r>
              <a:rPr lang="en-US" dirty="0" err="1">
                <a:latin typeface="Courier New" pitchFamily="49" charset="0"/>
              </a:rPr>
              <a:t>StringResponse</a:t>
            </a:r>
            <a:r>
              <a:rPr lang="en-US" dirty="0">
                <a:latin typeface="Courier New" pitchFamily="49" charset="0"/>
              </a:rPr>
              <a:t>), </a:t>
            </a:r>
            <a:r>
              <a:rPr lang="en-US" dirty="0">
                <a:latin typeface="Arial Unicode MS" pitchFamily="34" charset="-128"/>
              </a:rPr>
              <a:t>%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lib </a:t>
            </a:r>
          </a:p>
          <a:p>
            <a:pPr>
              <a:lnSpc>
                <a:spcPct val="130000"/>
              </a:lnSpc>
              <a:tabLst>
                <a:tab pos="4572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CC3300"/>
                </a:solidFill>
                <a:latin typeface="Courier New" pitchFamily="49" charset="0"/>
              </a:rPr>
              <a:t>string_term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StringResponse</a:t>
            </a:r>
            <a:r>
              <a:rPr lang="en-US" dirty="0">
                <a:latin typeface="Courier New" pitchFamily="49" charset="0"/>
              </a:rPr>
              <a:t>, Response),</a:t>
            </a:r>
          </a:p>
          <a:p>
            <a:pPr>
              <a:lnSpc>
                <a:spcPct val="130000"/>
              </a:lnSpc>
              <a:tabLst>
                <a:tab pos="4572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continue_or_not</a:t>
            </a:r>
            <a:r>
              <a:rPr lang="en-US" dirty="0">
                <a:latin typeface="Courier New" pitchFamily="49" charset="0"/>
              </a:rPr>
              <a:t>(Response). 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635000" y="125413"/>
            <a:ext cx="7419975" cy="98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Design a Query Menu for a Family Database</a:t>
            </a:r>
          </a:p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(Text page 254 – 256: Use many lib functions)</a:t>
            </a:r>
            <a:endParaRPr lang="en-US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461963" y="955675"/>
            <a:ext cx="797401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display_menu :-</a:t>
            </a:r>
          </a:p>
          <a:p>
            <a:pPr>
              <a:lnSpc>
                <a:spcPct val="11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nl,</a:t>
            </a:r>
          </a:p>
          <a:p>
            <a:pPr>
              <a:lnSpc>
                <a:spcPct val="11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write('FAMILY DATABASE INQUIRIES'), </a:t>
            </a:r>
          </a:p>
          <a:p>
            <a:pPr>
              <a:lnSpc>
                <a:spcPct val="11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nl,</a:t>
            </a:r>
          </a:p>
          <a:p>
            <a:pPr>
              <a:lnSpc>
                <a:spcPct val="11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write('Enter a number').</a:t>
            </a:r>
          </a:p>
          <a:p>
            <a:pPr>
              <a:lnSpc>
                <a:spcPct val="110000"/>
              </a:lnSpc>
              <a:tabLst>
                <a:tab pos="457200" algn="l"/>
              </a:tabLst>
            </a:pPr>
            <a:r>
              <a:rPr lang="en-US">
                <a:latin typeface="Courier New" pitchFamily="49" charset="0"/>
              </a:rPr>
              <a:t>	nl,</a:t>
            </a:r>
          </a:p>
          <a:p>
            <a:pPr>
              <a:lnSpc>
                <a:spcPct val="110000"/>
              </a:lnSpc>
              <a:tabLst>
                <a:tab pos="457200" algn="l"/>
              </a:tabLst>
            </a:pPr>
            <a:r>
              <a:rPr lang="en-US" sz="2000">
                <a:latin typeface="Courier New" pitchFamily="49" charset="0"/>
              </a:rPr>
              <a:t>	write('1. Find children of a person'), nl,</a:t>
            </a:r>
          </a:p>
          <a:p>
            <a:pPr>
              <a:lnSpc>
                <a:spcPct val="110000"/>
              </a:lnSpc>
              <a:tabLst>
                <a:tab pos="457200" algn="l"/>
              </a:tabLst>
            </a:pPr>
            <a:r>
              <a:rPr lang="en-US" sz="2000">
                <a:latin typeface="Courier New" pitchFamily="49" charset="0"/>
              </a:rPr>
              <a:t>	write('2. Find parents of a person'), nl,</a:t>
            </a:r>
          </a:p>
          <a:p>
            <a:pPr>
              <a:lnSpc>
                <a:spcPct val="110000"/>
              </a:lnSpc>
              <a:tabLst>
                <a:tab pos="457200" algn="l"/>
              </a:tabLst>
            </a:pPr>
            <a:r>
              <a:rPr lang="en-US" sz="2000">
                <a:latin typeface="Courier New" pitchFamily="49" charset="0"/>
              </a:rPr>
              <a:t>	write('3. Find grandparents of a person'), nl,</a:t>
            </a:r>
          </a:p>
          <a:p>
            <a:pPr>
              <a:lnSpc>
                <a:spcPct val="110000"/>
              </a:lnSpc>
              <a:tabLst>
                <a:tab pos="457200" algn="l"/>
              </a:tabLst>
            </a:pPr>
            <a:r>
              <a:rPr lang="en-US" sz="2000">
                <a:latin typeface="Courier New" pitchFamily="49" charset="0"/>
              </a:rPr>
              <a:t>	write('4. Find grandchildren of a person'), </a:t>
            </a:r>
          </a:p>
          <a:p>
            <a:pPr>
              <a:lnSpc>
                <a:spcPct val="110000"/>
              </a:lnSpc>
              <a:tabLst>
                <a:tab pos="457200" algn="l"/>
              </a:tabLst>
            </a:pPr>
            <a:r>
              <a:rPr lang="en-US" sz="2000">
                <a:latin typeface="Courier New" pitchFamily="49" charset="0"/>
              </a:rPr>
              <a:t>	nl,</a:t>
            </a:r>
          </a:p>
          <a:p>
            <a:pPr>
              <a:lnSpc>
                <a:spcPct val="110000"/>
              </a:lnSpc>
              <a:tabLst>
                <a:tab pos="457200" algn="l"/>
              </a:tabLst>
            </a:pPr>
            <a:r>
              <a:rPr lang="en-US" sz="2000">
                <a:latin typeface="Courier New" pitchFamily="49" charset="0"/>
              </a:rPr>
              <a:t>	write('5. Quit this program'), nl, nl,</a:t>
            </a:r>
          </a:p>
          <a:p>
            <a:pPr>
              <a:lnSpc>
                <a:spcPct val="110000"/>
              </a:lnSpc>
              <a:tabLst>
                <a:tab pos="457200" algn="l"/>
              </a:tabLst>
            </a:pPr>
            <a:r>
              <a:rPr lang="en-US" sz="2000">
                <a:latin typeface="Courier New" pitchFamily="49" charset="0"/>
              </a:rPr>
              <a:t>	write('The type of inquiry you wish to make is number: ').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76200" y="125413"/>
            <a:ext cx="8435975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Design a Query Menu for a Family Database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461963" y="803275"/>
            <a:ext cx="7897812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err="1">
                <a:solidFill>
                  <a:srgbClr val="CC3300"/>
                </a:solidFill>
                <a:latin typeface="Courier New" pitchFamily="49" charset="0"/>
              </a:rPr>
              <a:t>find_goal</a:t>
            </a:r>
            <a:r>
              <a:rPr lang="en-US" dirty="0">
                <a:latin typeface="Courier New" pitchFamily="49" charset="0"/>
              </a:rPr>
              <a:t>(1, one).	/* call rule one */</a:t>
            </a:r>
          </a:p>
          <a:p>
            <a:pPr>
              <a:tabLst>
                <a:tab pos="457200" algn="l"/>
              </a:tabLst>
            </a:pPr>
            <a:r>
              <a:rPr lang="en-US" dirty="0" err="1">
                <a:solidFill>
                  <a:srgbClr val="CC3300"/>
                </a:solidFill>
                <a:latin typeface="Courier New" pitchFamily="49" charset="0"/>
              </a:rPr>
              <a:t>find_goal</a:t>
            </a:r>
            <a:r>
              <a:rPr lang="en-US" dirty="0">
                <a:latin typeface="Courier New" pitchFamily="49" charset="0"/>
              </a:rPr>
              <a:t>(2, two).</a:t>
            </a:r>
          </a:p>
          <a:p>
            <a:pPr>
              <a:tabLst>
                <a:tab pos="457200" algn="l"/>
              </a:tabLst>
            </a:pPr>
            <a:r>
              <a:rPr lang="en-US" dirty="0" err="1">
                <a:solidFill>
                  <a:srgbClr val="CC3300"/>
                </a:solidFill>
                <a:latin typeface="Courier New" pitchFamily="49" charset="0"/>
              </a:rPr>
              <a:t>find_goal</a:t>
            </a:r>
            <a:r>
              <a:rPr lang="en-US" dirty="0">
                <a:latin typeface="Courier New" pitchFamily="49" charset="0"/>
              </a:rPr>
              <a:t>(3, three).</a:t>
            </a:r>
          </a:p>
          <a:p>
            <a:pPr>
              <a:tabLst>
                <a:tab pos="457200" algn="l"/>
              </a:tabLst>
            </a:pPr>
            <a:r>
              <a:rPr lang="en-US" dirty="0" err="1">
                <a:solidFill>
                  <a:srgbClr val="CC3300"/>
                </a:solidFill>
                <a:latin typeface="Courier New" pitchFamily="49" charset="0"/>
              </a:rPr>
              <a:t>find_goal</a:t>
            </a:r>
            <a:r>
              <a:rPr lang="en-US" dirty="0">
                <a:latin typeface="Courier New" pitchFamily="49" charset="0"/>
              </a:rPr>
              <a:t>(4, four).</a:t>
            </a:r>
          </a:p>
          <a:p>
            <a:pPr>
              <a:tabLst>
                <a:tab pos="457200" algn="l"/>
              </a:tabLst>
            </a:pPr>
            <a:r>
              <a:rPr lang="en-US" dirty="0" err="1">
                <a:solidFill>
                  <a:srgbClr val="CC3300"/>
                </a:solidFill>
                <a:latin typeface="Courier New" pitchFamily="49" charset="0"/>
              </a:rPr>
              <a:t>find_goal</a:t>
            </a:r>
            <a:r>
              <a:rPr lang="en-US" dirty="0">
                <a:latin typeface="Courier New" pitchFamily="49" charset="0"/>
              </a:rPr>
              <a:t>(5, five).</a:t>
            </a:r>
          </a:p>
          <a:p>
            <a:pPr>
              <a:tabLst>
                <a:tab pos="4572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dirty="0" err="1">
                <a:latin typeface="Courier New" pitchFamily="49" charset="0"/>
              </a:rPr>
              <a:t>continue_or_not</a:t>
            </a:r>
            <a:r>
              <a:rPr lang="en-US" dirty="0">
                <a:latin typeface="Courier New" pitchFamily="49" charset="0"/>
              </a:rPr>
              <a:t>(Response) : -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Courier New" pitchFamily="49" charset="0"/>
              </a:rPr>
              <a:t>	member(Response, ['Y', y, 'YES', 					        'Yes', yes]),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Courier New" pitchFamily="49" charset="0"/>
              </a:rPr>
              <a:t>	go, !.	/* start over again */</a:t>
            </a:r>
          </a:p>
          <a:p>
            <a:pPr>
              <a:tabLst>
                <a:tab pos="457200" algn="l"/>
              </a:tabLst>
            </a:pPr>
            <a:r>
              <a:rPr lang="en-US" dirty="0" err="1">
                <a:latin typeface="Courier New" pitchFamily="49" charset="0"/>
              </a:rPr>
              <a:t>continue_or_not</a:t>
            </a:r>
            <a:r>
              <a:rPr lang="en-US" dirty="0">
                <a:latin typeface="Courier New" pitchFamily="49" charset="0"/>
              </a:rPr>
              <a:t>(Response) :-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CC3300"/>
                </a:solidFill>
                <a:latin typeface="Courier New" pitchFamily="49" charset="0"/>
              </a:rPr>
              <a:t>cls</a:t>
            </a:r>
            <a:r>
              <a:rPr lang="en-US" dirty="0">
                <a:latin typeface="Courier New" pitchFamily="49" charset="0"/>
              </a:rPr>
              <a:t>,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nl</a:t>
            </a:r>
            <a:r>
              <a:rPr lang="en-US" dirty="0">
                <a:latin typeface="Courier New" pitchFamily="49" charset="0"/>
              </a:rPr>
              <a:t>,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Courier New" pitchFamily="49" charset="0"/>
              </a:rPr>
              <a:t>	write(' Thanks for using the family database inquiry program.'). 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0" y="125413"/>
            <a:ext cx="8640763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Design a Query Menu for a Family Database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511175" y="933450"/>
            <a:ext cx="8078788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20700" algn="l"/>
              </a:tabLst>
            </a:pPr>
            <a:r>
              <a:rPr lang="en-US">
                <a:latin typeface="Courier New" pitchFamily="49" charset="0"/>
              </a:rPr>
              <a:t>one :-</a:t>
            </a:r>
          </a:p>
          <a:p>
            <a:pPr>
              <a:tabLst>
                <a:tab pos="520700" algn="l"/>
              </a:tabLst>
            </a:pPr>
            <a:r>
              <a:rPr lang="en-US">
                <a:latin typeface="Courier New" pitchFamily="49" charset="0"/>
              </a:rPr>
              <a:t>   write('For what person do you want a 			list of children? '), nl,</a:t>
            </a:r>
          </a:p>
          <a:p>
            <a:pPr>
              <a:tabLst>
                <a:tab pos="520700" algn="l"/>
              </a:tabLst>
            </a:pPr>
            <a:r>
              <a:rPr lang="en-US">
                <a:latin typeface="Courier New" pitchFamily="49" charset="0"/>
              </a:rPr>
              <a:t>   </a:t>
            </a:r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read_string</a:t>
            </a:r>
            <a:r>
              <a:rPr lang="en-US">
                <a:latin typeface="Courier New" pitchFamily="49" charset="0"/>
              </a:rPr>
              <a:t>(20, StringPerson),</a:t>
            </a:r>
          </a:p>
          <a:p>
            <a:pPr>
              <a:tabLst>
                <a:tab pos="520700" algn="l"/>
              </a:tabLst>
            </a:pPr>
            <a:r>
              <a:rPr lang="en-US">
                <a:latin typeface="Courier New" pitchFamily="49" charset="0"/>
              </a:rPr>
              <a:t>   </a:t>
            </a:r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string_term</a:t>
            </a:r>
            <a:r>
              <a:rPr lang="en-US">
                <a:latin typeface="Courier New" pitchFamily="49" charset="0"/>
              </a:rPr>
              <a:t>(StringPerson, Person), nl,</a:t>
            </a:r>
          </a:p>
          <a:p>
            <a:pPr>
              <a:tabLst>
                <a:tab pos="520700" algn="l"/>
              </a:tabLst>
            </a:pPr>
            <a:r>
              <a:rPr lang="en-US">
                <a:latin typeface="Courier New" pitchFamily="49" charset="0"/>
              </a:rPr>
              <a:t>   write('This is a list of children of'),</a:t>
            </a:r>
          </a:p>
          <a:p>
            <a:pPr>
              <a:tabLst>
                <a:tab pos="520700" algn="l"/>
              </a:tabLst>
            </a:pPr>
            <a:r>
              <a:rPr lang="en-US">
                <a:latin typeface="Courier New" pitchFamily="49" charset="0"/>
              </a:rPr>
              <a:t>   write(Person),</a:t>
            </a:r>
          </a:p>
          <a:p>
            <a:pPr>
              <a:tabLst>
                <a:tab pos="520700" algn="l"/>
              </a:tabLst>
            </a:pPr>
            <a:r>
              <a:rPr lang="en-US">
                <a:latin typeface="Courier New" pitchFamily="49" charset="0"/>
              </a:rPr>
              <a:t>   write(': '), nl,</a:t>
            </a:r>
          </a:p>
          <a:p>
            <a:pPr>
              <a:tabLst>
                <a:tab pos="520700" algn="l"/>
              </a:tabLst>
            </a:pPr>
            <a:r>
              <a:rPr lang="en-US">
                <a:latin typeface="Courier New" pitchFamily="49" charset="0"/>
              </a:rPr>
              <a:t>   find_children(Person).</a:t>
            </a:r>
          </a:p>
          <a:p>
            <a:pPr>
              <a:tabLst>
                <a:tab pos="520700" algn="l"/>
              </a:tabLst>
            </a:pPr>
            <a:endParaRPr lang="en-US">
              <a:latin typeface="Courier New" pitchFamily="49" charset="0"/>
            </a:endParaRPr>
          </a:p>
          <a:p>
            <a:pPr>
              <a:tabLst>
                <a:tab pos="520700" algn="l"/>
              </a:tabLst>
            </a:pPr>
            <a:r>
              <a:rPr lang="en-US">
                <a:latin typeface="Courier New" pitchFamily="49" charset="0"/>
              </a:rPr>
              <a:t>find_children(Person) :-</a:t>
            </a:r>
          </a:p>
          <a:p>
            <a:pPr>
              <a:tabLst>
                <a:tab pos="520700" algn="l"/>
              </a:tabLst>
            </a:pPr>
            <a:r>
              <a:rPr lang="en-US">
                <a:latin typeface="Courier New" pitchFamily="49" charset="0"/>
              </a:rPr>
              <a:t>   </a:t>
            </a:r>
            <a:r>
              <a:rPr lang="en-US">
                <a:solidFill>
                  <a:srgbClr val="CC3300"/>
                </a:solidFill>
                <a:latin typeface="Courier New" pitchFamily="49" charset="0"/>
              </a:rPr>
              <a:t>find_it</a:t>
            </a:r>
            <a:r>
              <a:rPr lang="en-US">
                <a:latin typeface="Courier New" pitchFamily="49" charset="0"/>
              </a:rPr>
              <a:t>(Child, parent(Person, Child), 	Childlist),</a:t>
            </a:r>
          </a:p>
          <a:p>
            <a:pPr>
              <a:tabLst>
                <a:tab pos="520700" algn="l"/>
              </a:tabLst>
            </a:pPr>
            <a:r>
              <a:rPr lang="en-US">
                <a:latin typeface="Courier New" pitchFamily="49" charset="0"/>
              </a:rPr>
              <a:t>	printlist(Childlist).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76200" y="125413"/>
            <a:ext cx="8512175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Design a Query Menu for a Family Database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Example</a:t>
            </a:r>
            <a:r>
              <a:rPr lang="en-US" sz="3200" b="1">
                <a:solidFill>
                  <a:schemeClr val="accent2"/>
                </a:solidFill>
              </a:rPr>
              <a:t> Part 1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005388" y="1066800"/>
            <a:ext cx="3452812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/*Facts */</a:t>
            </a: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mike).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(mike,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).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/*Rules */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Z) :-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Y), 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Z);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       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Z)).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8600" y="1219200"/>
            <a:ext cx="42146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itchFamily="34" charset="0"/>
                <a:cs typeface="Times New Roman" pitchFamily="18" charset="0"/>
              </a:rPr>
              <a:t>?- </a:t>
            </a:r>
            <a:r>
              <a:rPr lang="en-US" sz="2000" b="1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2000" b="1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b="1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b="1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b="1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58053" name="Freeform 5"/>
          <p:cNvSpPr>
            <a:spLocks/>
          </p:cNvSpPr>
          <p:nvPr/>
        </p:nvSpPr>
        <p:spPr bwMode="auto">
          <a:xfrm>
            <a:off x="4319588" y="1447800"/>
            <a:ext cx="914400" cy="2590800"/>
          </a:xfrm>
          <a:custGeom>
            <a:avLst/>
            <a:gdLst>
              <a:gd name="T0" fmla="*/ 0 w 576"/>
              <a:gd name="T1" fmla="*/ 0 h 1680"/>
              <a:gd name="T2" fmla="*/ 483870000 w 576"/>
              <a:gd name="T3" fmla="*/ 0 h 1680"/>
              <a:gd name="T4" fmla="*/ 483870000 w 576"/>
              <a:gd name="T5" fmla="*/ 2147483647 h 1680"/>
              <a:gd name="T6" fmla="*/ 1451610000 w 576"/>
              <a:gd name="T7" fmla="*/ 2147483647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680"/>
              <a:gd name="T14" fmla="*/ 576 w 576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680">
                <a:moveTo>
                  <a:pt x="0" y="0"/>
                </a:moveTo>
                <a:lnTo>
                  <a:pt x="192" y="0"/>
                </a:lnTo>
                <a:lnTo>
                  <a:pt x="192" y="1680"/>
                </a:lnTo>
                <a:lnTo>
                  <a:pt x="576" y="1680"/>
                </a:ln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1889125"/>
            <a:ext cx="4624388" cy="2301875"/>
            <a:chOff x="336" y="1190"/>
            <a:chExt cx="2913" cy="1450"/>
          </a:xfrm>
        </p:grpSpPr>
        <p:sp>
          <p:nvSpPr>
            <p:cNvPr id="17422" name="Rectangle 7"/>
            <p:cNvSpPr>
              <a:spLocks noChangeArrowheads="1"/>
            </p:cNvSpPr>
            <p:nvPr/>
          </p:nvSpPr>
          <p:spPr bwMode="auto">
            <a:xfrm>
              <a:off x="336" y="1190"/>
              <a:ext cx="2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7423" name="Freeform 8"/>
            <p:cNvSpPr>
              <a:spLocks/>
            </p:cNvSpPr>
            <p:nvPr/>
          </p:nvSpPr>
          <p:spPr bwMode="auto">
            <a:xfrm>
              <a:off x="2673" y="1296"/>
              <a:ext cx="576" cy="1344"/>
            </a:xfrm>
            <a:custGeom>
              <a:avLst/>
              <a:gdLst>
                <a:gd name="T0" fmla="*/ 576 w 576"/>
                <a:gd name="T1" fmla="*/ 1344 h 1344"/>
                <a:gd name="T2" fmla="*/ 144 w 576"/>
                <a:gd name="T3" fmla="*/ 1344 h 1344"/>
                <a:gd name="T4" fmla="*/ 144 w 576"/>
                <a:gd name="T5" fmla="*/ 0 h 1344"/>
                <a:gd name="T6" fmla="*/ 0 w 576"/>
                <a:gd name="T7" fmla="*/ 0 h 1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344"/>
                <a:gd name="T14" fmla="*/ 576 w 576"/>
                <a:gd name="T15" fmla="*/ 1344 h 1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344">
                  <a:moveTo>
                    <a:pt x="576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3400" y="2346325"/>
            <a:ext cx="5005388" cy="2149475"/>
            <a:chOff x="336" y="1478"/>
            <a:chExt cx="3153" cy="1354"/>
          </a:xfrm>
        </p:grpSpPr>
        <p:sp>
          <p:nvSpPr>
            <p:cNvPr id="17420" name="Freeform 10"/>
            <p:cNvSpPr>
              <a:spLocks/>
            </p:cNvSpPr>
            <p:nvPr/>
          </p:nvSpPr>
          <p:spPr bwMode="auto">
            <a:xfrm>
              <a:off x="1953" y="1632"/>
              <a:ext cx="1536" cy="1200"/>
            </a:xfrm>
            <a:custGeom>
              <a:avLst/>
              <a:gdLst>
                <a:gd name="T0" fmla="*/ 1536 w 1536"/>
                <a:gd name="T1" fmla="*/ 1154 h 1248"/>
                <a:gd name="T2" fmla="*/ 720 w 1536"/>
                <a:gd name="T3" fmla="*/ 1154 h 1248"/>
                <a:gd name="T4" fmla="*/ 720 w 1536"/>
                <a:gd name="T5" fmla="*/ 0 h 1248"/>
                <a:gd name="T6" fmla="*/ 0 w 1536"/>
                <a:gd name="T7" fmla="*/ 0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248"/>
                <a:gd name="T14" fmla="*/ 1536 w 1536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248">
                  <a:moveTo>
                    <a:pt x="1536" y="1248"/>
                  </a:moveTo>
                  <a:lnTo>
                    <a:pt x="720" y="1248"/>
                  </a:lnTo>
                  <a:lnTo>
                    <a:pt x="72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Rectangle 11"/>
            <p:cNvSpPr>
              <a:spLocks noChangeArrowheads="1"/>
            </p:cNvSpPr>
            <p:nvPr/>
          </p:nvSpPr>
          <p:spPr bwMode="auto">
            <a:xfrm>
              <a:off x="336" y="1478"/>
              <a:ext cx="15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mother_of(jane, Y).</a:t>
              </a:r>
            </a:p>
          </p:txBody>
        </p:sp>
      </p:grp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533400" y="2879725"/>
            <a:ext cx="3058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b="1" dirty="0" smtClean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).</a:t>
            </a:r>
            <a:endParaRPr lang="en-US" sz="2000" b="1" dirty="0">
              <a:solidFill>
                <a:schemeClr val="accent1"/>
              </a:solidFill>
              <a:latin typeface="Arial" pitchFamily="34" charset="0"/>
              <a:cs typeface="Times New Roman" pitchFamily="18" charset="0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124200" y="1752600"/>
            <a:ext cx="2209800" cy="1295400"/>
            <a:chOff x="1968" y="1104"/>
            <a:chExt cx="1392" cy="816"/>
          </a:xfrm>
        </p:grpSpPr>
        <p:sp>
          <p:nvSpPr>
            <p:cNvPr id="17418" name="Freeform 14"/>
            <p:cNvSpPr>
              <a:spLocks/>
            </p:cNvSpPr>
            <p:nvPr/>
          </p:nvSpPr>
          <p:spPr bwMode="auto">
            <a:xfrm>
              <a:off x="2145" y="1200"/>
              <a:ext cx="1104" cy="720"/>
            </a:xfrm>
            <a:custGeom>
              <a:avLst/>
              <a:gdLst>
                <a:gd name="T0" fmla="*/ 907 w 1344"/>
                <a:gd name="T1" fmla="*/ 0 h 672"/>
                <a:gd name="T2" fmla="*/ 745 w 1344"/>
                <a:gd name="T3" fmla="*/ 0 h 672"/>
                <a:gd name="T4" fmla="*/ 745 w 1344"/>
                <a:gd name="T5" fmla="*/ 771 h 672"/>
                <a:gd name="T6" fmla="*/ 0 w 1344"/>
                <a:gd name="T7" fmla="*/ 771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672"/>
                <a:gd name="T14" fmla="*/ 1344 w 1344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672">
                  <a:moveTo>
                    <a:pt x="1344" y="0"/>
                  </a:moveTo>
                  <a:lnTo>
                    <a:pt x="1104" y="0"/>
                  </a:lnTo>
                  <a:lnTo>
                    <a:pt x="1104" y="672"/>
                  </a:lnTo>
                  <a:lnTo>
                    <a:pt x="0" y="672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Freeform 15"/>
            <p:cNvSpPr>
              <a:spLocks/>
            </p:cNvSpPr>
            <p:nvPr/>
          </p:nvSpPr>
          <p:spPr bwMode="auto">
            <a:xfrm>
              <a:off x="1968" y="1104"/>
              <a:ext cx="1392" cy="480"/>
            </a:xfrm>
            <a:custGeom>
              <a:avLst/>
              <a:gdLst>
                <a:gd name="T0" fmla="*/ 0 w 1392"/>
                <a:gd name="T1" fmla="*/ 480 h 480"/>
                <a:gd name="T2" fmla="*/ 1008 w 1392"/>
                <a:gd name="T3" fmla="*/ 480 h 480"/>
                <a:gd name="T4" fmla="*/ 1008 w 1392"/>
                <a:gd name="T5" fmla="*/ 0 h 480"/>
                <a:gd name="T6" fmla="*/ 1392 w 1392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480"/>
                <a:gd name="T14" fmla="*/ 1392 w 139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480">
                  <a:moveTo>
                    <a:pt x="0" y="480"/>
                  </a:moveTo>
                  <a:lnTo>
                    <a:pt x="1008" y="480"/>
                  </a:lnTo>
                  <a:lnTo>
                    <a:pt x="1008" y="0"/>
                  </a:lnTo>
                  <a:lnTo>
                    <a:pt x="1392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" name="Straight Arrow Connector 5"/>
          <p:cNvCxnSpPr/>
          <p:nvPr/>
        </p:nvCxnSpPr>
        <p:spPr bwMode="auto">
          <a:xfrm>
            <a:off x="2696351" y="2708275"/>
            <a:ext cx="76200" cy="2476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Right Arrow 4"/>
          <p:cNvSpPr/>
          <p:nvPr/>
        </p:nvSpPr>
        <p:spPr bwMode="auto">
          <a:xfrm>
            <a:off x="5233987" y="1973262"/>
            <a:ext cx="153193" cy="23177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4396581" y="1377948"/>
            <a:ext cx="914400" cy="241361"/>
          </a:xfrm>
          <a:custGeom>
            <a:avLst/>
            <a:gdLst>
              <a:gd name="T0" fmla="*/ 0 w 576"/>
              <a:gd name="T1" fmla="*/ 0 h 1680"/>
              <a:gd name="T2" fmla="*/ 483870000 w 576"/>
              <a:gd name="T3" fmla="*/ 0 h 1680"/>
              <a:gd name="T4" fmla="*/ 483870000 w 576"/>
              <a:gd name="T5" fmla="*/ 2147483647 h 1680"/>
              <a:gd name="T6" fmla="*/ 1451610000 w 576"/>
              <a:gd name="T7" fmla="*/ 2147483647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680"/>
              <a:gd name="T14" fmla="*/ 576 w 576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680">
                <a:moveTo>
                  <a:pt x="0" y="0"/>
                </a:moveTo>
                <a:lnTo>
                  <a:pt x="192" y="0"/>
                </a:lnTo>
                <a:lnTo>
                  <a:pt x="192" y="1680"/>
                </a:lnTo>
                <a:lnTo>
                  <a:pt x="576" y="1680"/>
                </a:ln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33400" y="4613275"/>
            <a:ext cx="2720181" cy="1295400"/>
          </a:xfrm>
          <a:prstGeom prst="wedgeRoundRectCallout">
            <a:avLst>
              <a:gd name="adj1" fmla="val 118316"/>
              <a:gd name="adj2" fmla="val -243085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Prolog runtime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searches iteratively, not recursively.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58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 animBg="1"/>
      <p:bldP spid="258060" grpId="0" build="p" autoUpdateAnimBg="0"/>
      <p:bldP spid="5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>
            <a:spLocks noChangeArrowheads="1"/>
          </p:cNvSpPr>
          <p:nvPr/>
        </p:nvSpPr>
        <p:spPr bwMode="auto">
          <a:xfrm>
            <a:off x="461963" y="990600"/>
            <a:ext cx="7974012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tabLst>
                <a:tab pos="520700" algn="l"/>
              </a:tabLst>
            </a:pPr>
            <a:r>
              <a:rPr lang="en-US" dirty="0" err="1">
                <a:latin typeface="Courier New" pitchFamily="49" charset="0"/>
              </a:rPr>
              <a:t>printlist</a:t>
            </a:r>
            <a:r>
              <a:rPr lang="en-US" dirty="0">
                <a:latin typeface="Courier New" pitchFamily="49" charset="0"/>
              </a:rPr>
              <a:t>( [] ).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recursive rule </a:t>
            </a:r>
          </a:p>
          <a:p>
            <a:pPr>
              <a:lnSpc>
                <a:spcPct val="120000"/>
              </a:lnSpc>
              <a:tabLst>
                <a:tab pos="520700" algn="l"/>
              </a:tabLst>
            </a:pPr>
            <a:r>
              <a:rPr lang="en-US" dirty="0" err="1">
                <a:latin typeface="Courier New" pitchFamily="49" charset="0"/>
              </a:rPr>
              <a:t>printlist</a:t>
            </a:r>
            <a:r>
              <a:rPr lang="en-US" dirty="0">
                <a:latin typeface="Courier New" pitchFamily="49" charset="0"/>
              </a:rPr>
              <a:t>( [Head | Tail] ) :-</a:t>
            </a:r>
          </a:p>
          <a:p>
            <a:pPr>
              <a:lnSpc>
                <a:spcPct val="120000"/>
              </a:lnSpc>
              <a:tabLst>
                <a:tab pos="5207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tabulate(5)</a:t>
            </a:r>
            <a:r>
              <a:rPr lang="en-US" dirty="0">
                <a:latin typeface="Courier New" pitchFamily="49" charset="0"/>
              </a:rPr>
              <a:t>,	</a:t>
            </a:r>
          </a:p>
          <a:p>
            <a:pPr>
              <a:lnSpc>
                <a:spcPct val="120000"/>
              </a:lnSpc>
              <a:tabLst>
                <a:tab pos="520700" algn="l"/>
              </a:tabLst>
            </a:pPr>
            <a:r>
              <a:rPr lang="en-US" dirty="0">
                <a:latin typeface="Courier New" pitchFamily="49" charset="0"/>
              </a:rPr>
              <a:t>	write(Head), </a:t>
            </a:r>
          </a:p>
          <a:p>
            <a:pPr>
              <a:lnSpc>
                <a:spcPct val="120000"/>
              </a:lnSpc>
              <a:tabLst>
                <a:tab pos="5207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printlist</a:t>
            </a:r>
            <a:r>
              <a:rPr lang="en-US" dirty="0">
                <a:latin typeface="Courier New" pitchFamily="49" charset="0"/>
              </a:rPr>
              <a:t>(Tail). </a:t>
            </a:r>
          </a:p>
          <a:p>
            <a:pPr>
              <a:lnSpc>
                <a:spcPct val="120000"/>
              </a:lnSpc>
              <a:tabLst>
                <a:tab pos="5207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lnSpc>
                <a:spcPct val="120000"/>
              </a:lnSpc>
              <a:tabLst>
                <a:tab pos="520700" algn="l"/>
              </a:tabLst>
            </a:pPr>
            <a:r>
              <a:rPr lang="en-US" dirty="0">
                <a:latin typeface="Courier New" pitchFamily="49" charset="0"/>
              </a:rPr>
              <a:t>/* convert a string to a number */</a:t>
            </a:r>
          </a:p>
          <a:p>
            <a:pPr>
              <a:lnSpc>
                <a:spcPct val="120000"/>
              </a:lnSpc>
              <a:tabLst>
                <a:tab pos="520700" algn="l"/>
              </a:tabLst>
            </a:pPr>
            <a:r>
              <a:rPr lang="en-US" dirty="0" err="1">
                <a:latin typeface="Courier New" pitchFamily="49" charset="0"/>
              </a:rPr>
              <a:t>read_inquiry_type</a:t>
            </a:r>
            <a:r>
              <a:rPr lang="en-US" dirty="0">
                <a:latin typeface="Courier New" pitchFamily="49" charset="0"/>
              </a:rPr>
              <a:t>(Type) :-  </a:t>
            </a:r>
          </a:p>
          <a:p>
            <a:pPr>
              <a:lnSpc>
                <a:spcPct val="120000"/>
              </a:lnSpc>
              <a:tabLst>
                <a:tab pos="5207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read_string</a:t>
            </a:r>
            <a:r>
              <a:rPr lang="en-US" dirty="0">
                <a:latin typeface="Courier New" pitchFamily="49" charset="0"/>
              </a:rPr>
              <a:t>(1, </a:t>
            </a:r>
            <a:r>
              <a:rPr lang="en-US" dirty="0" err="1">
                <a:latin typeface="Courier New" pitchFamily="49" charset="0"/>
              </a:rPr>
              <a:t>StringType</a:t>
            </a:r>
            <a:r>
              <a:rPr lang="en-US" dirty="0">
                <a:latin typeface="Courier New" pitchFamily="49" charset="0"/>
              </a:rPr>
              <a:t>),</a:t>
            </a:r>
          </a:p>
          <a:p>
            <a:pPr>
              <a:lnSpc>
                <a:spcPct val="120000"/>
              </a:lnSpc>
              <a:tabLst>
                <a:tab pos="520700" algn="l"/>
              </a:tabLst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string_term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</a:rPr>
              <a:t>StringType</a:t>
            </a:r>
            <a:r>
              <a:rPr lang="en-US" dirty="0">
                <a:latin typeface="Courier New" pitchFamily="49" charset="0"/>
              </a:rPr>
              <a:t>, Type). 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76200" y="125413"/>
            <a:ext cx="8435975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Design a Query Menu for a Family Database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auto">
          <a:xfrm>
            <a:off x="635000" y="125413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Summary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762000" y="787400"/>
            <a:ext cx="7239000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6075" indent="-346075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GB">
                <a:latin typeface="Times" charset="0"/>
                <a:cs typeface="Times New Roman" pitchFamily="18" charset="0"/>
              </a:rPr>
              <a:t>Introduction</a:t>
            </a:r>
          </a:p>
          <a:p>
            <a:pPr marL="798513" lvl="1" indent="-338138" algn="just">
              <a:lnSpc>
                <a:spcPct val="120000"/>
              </a:lnSpc>
              <a:buFontTx/>
              <a:buChar char="•"/>
            </a:pPr>
            <a:r>
              <a:rPr lang="en-GB">
                <a:latin typeface="Times" charset="0"/>
                <a:cs typeface="Times New Roman" pitchFamily="18" charset="0"/>
              </a:rPr>
              <a:t>Logic programming paradigm</a:t>
            </a:r>
          </a:p>
          <a:p>
            <a:pPr marL="798513" lvl="1" indent="-338138" algn="just">
              <a:lnSpc>
                <a:spcPct val="120000"/>
              </a:lnSpc>
              <a:buFontTx/>
              <a:buChar char="•"/>
            </a:pPr>
            <a:r>
              <a:rPr lang="en-GB">
                <a:latin typeface="Times" charset="0"/>
                <a:cs typeface="Times New Roman" pitchFamily="18" charset="0"/>
              </a:rPr>
              <a:t>Prolog programs: facts, rules, and goals</a:t>
            </a:r>
            <a:endParaRPr lang="en-US">
              <a:latin typeface="Times" charset="0"/>
              <a:cs typeface="Times New Roman" pitchFamily="18" charset="0"/>
            </a:endParaRPr>
          </a:p>
          <a:p>
            <a:pPr marL="346075" indent="-346075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GB">
                <a:latin typeface="Times" charset="0"/>
                <a:cs typeface="Times New Roman" pitchFamily="18" charset="0"/>
              </a:rPr>
              <a:t>Structures of facts and rules</a:t>
            </a:r>
          </a:p>
          <a:p>
            <a:pPr marL="798513" lvl="1" indent="-338138" algn="just">
              <a:lnSpc>
                <a:spcPct val="120000"/>
              </a:lnSpc>
              <a:buFontTx/>
              <a:buChar char="•"/>
            </a:pPr>
            <a:r>
              <a:rPr lang="en-GB">
                <a:latin typeface="Times" charset="0"/>
                <a:cs typeface="Times New Roman" pitchFamily="18" charset="0"/>
              </a:rPr>
              <a:t>course organization</a:t>
            </a:r>
          </a:p>
          <a:p>
            <a:pPr marL="346075" indent="-346075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GB">
                <a:latin typeface="Times" charset="0"/>
                <a:cs typeface="Times New Roman" pitchFamily="18" charset="0"/>
              </a:rPr>
              <a:t>Complex and compound goals</a:t>
            </a:r>
          </a:p>
          <a:p>
            <a:pPr marL="798513" lvl="1" indent="-338138" algn="just">
              <a:lnSpc>
                <a:spcPct val="120000"/>
              </a:lnSpc>
              <a:buFontTx/>
              <a:buChar char="•"/>
            </a:pPr>
            <a:r>
              <a:rPr lang="en-GB">
                <a:latin typeface="Times" charset="0"/>
                <a:cs typeface="Times New Roman" pitchFamily="18" charset="0"/>
              </a:rPr>
              <a:t>variables and their scope in rules and goals</a:t>
            </a:r>
          </a:p>
          <a:p>
            <a:pPr marL="798513" lvl="1" indent="-338138" algn="just">
              <a:lnSpc>
                <a:spcPct val="120000"/>
              </a:lnSpc>
              <a:buFontTx/>
              <a:buChar char="•"/>
            </a:pPr>
            <a:r>
              <a:rPr lang="en-GB">
                <a:latin typeface="Times" charset="0"/>
                <a:cs typeface="Times New Roman" pitchFamily="18" charset="0"/>
              </a:rPr>
              <a:t>family rulebase</a:t>
            </a:r>
          </a:p>
          <a:p>
            <a:pPr marL="798513" lvl="1" indent="-338138" algn="just">
              <a:lnSpc>
                <a:spcPct val="120000"/>
              </a:lnSpc>
              <a:buFontTx/>
              <a:buChar char="•"/>
            </a:pPr>
            <a:r>
              <a:rPr lang="en-GB">
                <a:latin typeface="Times" charset="0"/>
                <a:cs typeface="Times New Roman" pitchFamily="18" charset="0"/>
              </a:rPr>
              <a:t>weather rulebase</a:t>
            </a:r>
          </a:p>
          <a:p>
            <a:pPr marL="346075" indent="-346075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GB">
                <a:latin typeface="Times" charset="0"/>
                <a:cs typeface="Times New Roman" pitchFamily="18" charset="0"/>
              </a:rPr>
              <a:t>Arithmetic operations</a:t>
            </a:r>
          </a:p>
          <a:p>
            <a:pPr marL="798513" lvl="1" indent="-338138" algn="just">
              <a:lnSpc>
                <a:spcPct val="120000"/>
              </a:lnSpc>
              <a:buFontTx/>
              <a:buChar char="•"/>
            </a:pPr>
            <a:r>
              <a:rPr lang="en-GB">
                <a:latin typeface="Times" charset="0"/>
                <a:cs typeface="Times New Roman" pitchFamily="18" charset="0"/>
              </a:rPr>
              <a:t>temperature calculation</a:t>
            </a:r>
          </a:p>
          <a:p>
            <a:pPr marL="798513" lvl="1" indent="-338138" algn="just">
              <a:lnSpc>
                <a:spcPct val="120000"/>
              </a:lnSpc>
              <a:buFontTx/>
              <a:buChar char="•"/>
            </a:pPr>
            <a:r>
              <a:rPr lang="en-GB">
                <a:latin typeface="Times" charset="0"/>
                <a:cs typeface="Times New Roman" pitchFamily="18" charset="0"/>
              </a:rPr>
              <a:t>weather location 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Summary (contd.)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533400" y="498475"/>
            <a:ext cx="7924800" cy="610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Recursive rules and recursive programs</a:t>
            </a:r>
          </a:p>
          <a:p>
            <a:pPr marL="798513" lvl="1" indent="-338138" algn="just">
              <a:lnSpc>
                <a:spcPct val="110000"/>
              </a:lnSpc>
              <a:buFontTx/>
              <a:buChar char="•"/>
            </a:pPr>
            <a:r>
              <a:rPr lang="en-GB" dirty="0">
                <a:latin typeface="Times" charset="0"/>
                <a:cs typeface="Times New Roman" pitchFamily="18" charset="0"/>
              </a:rPr>
              <a:t>factorial and tail recursion</a:t>
            </a:r>
          </a:p>
          <a:p>
            <a:pPr marL="798513" lvl="1" indent="-338138" algn="just">
              <a:lnSpc>
                <a:spcPct val="110000"/>
              </a:lnSpc>
              <a:buFontTx/>
              <a:buChar char="•"/>
            </a:pPr>
            <a:r>
              <a:rPr lang="en-GB" dirty="0">
                <a:latin typeface="Times" charset="0"/>
                <a:cs typeface="Times New Roman" pitchFamily="18" charset="0"/>
              </a:rPr>
              <a:t>tracing the recursive execution</a:t>
            </a:r>
          </a:p>
          <a:p>
            <a:pPr marL="798513" lvl="1" indent="-338138" algn="just">
              <a:lnSpc>
                <a:spcPct val="110000"/>
              </a:lnSpc>
              <a:buFontTx/>
              <a:buChar char="•"/>
            </a:pPr>
            <a:r>
              <a:rPr lang="en-GB" dirty="0">
                <a:latin typeface="Times" charset="0"/>
                <a:cs typeface="Times New Roman" pitchFamily="18" charset="0"/>
              </a:rPr>
              <a:t>graph representation and circular </a:t>
            </a:r>
            <a:r>
              <a:rPr lang="en-GB" dirty="0" smtClean="0">
                <a:latin typeface="Times" charset="0"/>
                <a:cs typeface="Times New Roman" pitchFamily="18" charset="0"/>
              </a:rPr>
              <a:t>definition</a:t>
            </a:r>
          </a:p>
          <a:p>
            <a:pPr marL="798513" lvl="1" indent="-338138" algn="just">
              <a:lnSpc>
                <a:spcPct val="110000"/>
              </a:lnSpc>
              <a:buFontTx/>
              <a:buChar char="•"/>
            </a:pPr>
            <a:r>
              <a:rPr lang="en-GB" dirty="0" smtClean="0">
                <a:latin typeface="Times" charset="0"/>
                <a:cs typeface="Times New Roman" pitchFamily="18" charset="0"/>
              </a:rPr>
              <a:t>Map </a:t>
            </a:r>
            <a:r>
              <a:rPr lang="en-GB" dirty="0" err="1" smtClean="0">
                <a:latin typeface="Times" charset="0"/>
                <a:cs typeface="Times New Roman" pitchFamily="18" charset="0"/>
              </a:rPr>
              <a:t>coloring</a:t>
            </a:r>
            <a:endParaRPr lang="en-GB" dirty="0">
              <a:latin typeface="Times" charset="0"/>
              <a:cs typeface="Times New Roman" pitchFamily="18" charset="0"/>
            </a:endParaRPr>
          </a:p>
          <a:p>
            <a:pPr marL="798513" lvl="1" indent="-338138" algn="just">
              <a:lnSpc>
                <a:spcPct val="110000"/>
              </a:lnSpc>
              <a:buFontTx/>
              <a:buChar char="•"/>
            </a:pPr>
            <a:r>
              <a:rPr lang="en-GB" dirty="0">
                <a:latin typeface="Times" charset="0"/>
                <a:cs typeface="Times New Roman" pitchFamily="18" charset="0"/>
              </a:rPr>
              <a:t>family tree with recursions</a:t>
            </a:r>
          </a:p>
          <a:p>
            <a:pPr marL="798513" lvl="1" indent="-338138" algn="just">
              <a:lnSpc>
                <a:spcPct val="110000"/>
              </a:lnSpc>
              <a:buFontTx/>
              <a:buChar char="•"/>
            </a:pPr>
            <a:r>
              <a:rPr lang="en-GB" dirty="0">
                <a:latin typeface="Times" charset="0"/>
                <a:cs typeface="Times New Roman" pitchFamily="18" charset="0"/>
              </a:rPr>
              <a:t>Hanoi Tower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Lists and List operations</a:t>
            </a:r>
          </a:p>
          <a:p>
            <a:pPr marL="798513" lvl="1" indent="-338138" algn="just">
              <a:lnSpc>
                <a:spcPct val="110000"/>
              </a:lnSpc>
              <a:buFontTx/>
              <a:buChar char="•"/>
            </a:pPr>
            <a:r>
              <a:rPr lang="en-GB" dirty="0">
                <a:latin typeface="Times" charset="0"/>
                <a:cs typeface="Times New Roman" pitchFamily="18" charset="0"/>
              </a:rPr>
              <a:t>member, change a dollar</a:t>
            </a:r>
          </a:p>
          <a:p>
            <a:pPr marL="798513" lvl="1" indent="-338138" algn="just">
              <a:lnSpc>
                <a:spcPct val="110000"/>
              </a:lnSpc>
              <a:buFontTx/>
              <a:buChar char="•"/>
            </a:pPr>
            <a:r>
              <a:rPr lang="en-GB" dirty="0">
                <a:latin typeface="Times" charset="0"/>
                <a:cs typeface="Times New Roman" pitchFamily="18" charset="0"/>
              </a:rPr>
              <a:t>car, </a:t>
            </a:r>
            <a:r>
              <a:rPr lang="en-GB" dirty="0" err="1">
                <a:latin typeface="Times" charset="0"/>
                <a:cs typeface="Times New Roman" pitchFamily="18" charset="0"/>
              </a:rPr>
              <a:t>cdr</a:t>
            </a:r>
            <a:r>
              <a:rPr lang="en-GB" dirty="0">
                <a:latin typeface="Times" charset="0"/>
                <a:cs typeface="Times New Roman" pitchFamily="18" charset="0"/>
              </a:rPr>
              <a:t>, last</a:t>
            </a:r>
          </a:p>
          <a:p>
            <a:pPr marL="798513" lvl="1" indent="-338138" algn="just">
              <a:lnSpc>
                <a:spcPct val="110000"/>
              </a:lnSpc>
              <a:buFontTx/>
              <a:buChar char="•"/>
            </a:pPr>
            <a:r>
              <a:rPr lang="en-GB" dirty="0">
                <a:latin typeface="Times" charset="0"/>
                <a:cs typeface="Times New Roman" pitchFamily="18" charset="0"/>
              </a:rPr>
              <a:t>count and sum, append, </a:t>
            </a:r>
            <a:r>
              <a:rPr lang="en-GB" dirty="0" smtClean="0">
                <a:latin typeface="Times" charset="0"/>
                <a:cs typeface="Times New Roman" pitchFamily="18" charset="0"/>
              </a:rPr>
              <a:t>reverse. quicksort</a:t>
            </a:r>
            <a:endParaRPr lang="en-GB" dirty="0">
              <a:latin typeface="Times" charset="0"/>
              <a:cs typeface="Times New Roman" pitchFamily="18" charset="0"/>
            </a:endParaRP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Program flow control (e.g., cut and repeat)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Dynamically modify the database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Input and 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Additional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93675"/>
            <a:ext cx="7377113" cy="533400"/>
          </a:xfrm>
        </p:spPr>
        <p:txBody>
          <a:bodyPr/>
          <a:lstStyle/>
          <a:p>
            <a:r>
              <a:rPr lang="en-US" sz="3200" dirty="0" smtClean="0"/>
              <a:t>Where is Logic Programming Used?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781" y="955675"/>
            <a:ext cx="7724775" cy="2590800"/>
          </a:xfrm>
        </p:spPr>
        <p:txBody>
          <a:bodyPr/>
          <a:lstStyle/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 smtClean="0"/>
              <a:t>Database (SQL, Oracle, </a:t>
            </a:r>
            <a:r>
              <a:rPr lang="en-US" dirty="0" err="1" smtClean="0"/>
              <a:t>DBaseII</a:t>
            </a:r>
            <a:r>
              <a:rPr lang="en-US" dirty="0" smtClean="0"/>
              <a:t>)</a:t>
            </a:r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 smtClean="0"/>
              <a:t>Reasoning (conditions </a:t>
            </a:r>
            <a:r>
              <a:rPr lang="en-US" dirty="0" smtClean="0">
                <a:sym typeface="Wingdings" pitchFamily="2" charset="2"/>
              </a:rPr>
              <a:t> conclusion)</a:t>
            </a:r>
            <a:endParaRPr lang="en-US" dirty="0" smtClean="0"/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dirty="0" smtClean="0"/>
              <a:t>Database + Reasoning</a:t>
            </a:r>
            <a:endParaRPr lang="en-US" dirty="0" smtClean="0">
              <a:sym typeface="Wingdings" pitchFamily="2" charset="2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291556" y="3546475"/>
            <a:ext cx="3459163" cy="685800"/>
            <a:chOff x="1330" y="1946"/>
            <a:chExt cx="2179" cy="432"/>
          </a:xfrm>
        </p:grpSpPr>
        <p:sp>
          <p:nvSpPr>
            <p:cNvPr id="6163" name="Rectangle 4"/>
            <p:cNvSpPr>
              <a:spLocks noChangeArrowheads="1"/>
            </p:cNvSpPr>
            <p:nvPr/>
          </p:nvSpPr>
          <p:spPr bwMode="auto">
            <a:xfrm>
              <a:off x="1762" y="1994"/>
              <a:ext cx="174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3200" dirty="0">
                  <a:solidFill>
                    <a:srgbClr val="000000"/>
                  </a:solidFill>
                </a:rPr>
                <a:t>Database</a:t>
              </a:r>
            </a:p>
          </p:txBody>
        </p:sp>
        <p:sp>
          <p:nvSpPr>
            <p:cNvPr id="6164" name="Freeform 9"/>
            <p:cNvSpPr>
              <a:spLocks/>
            </p:cNvSpPr>
            <p:nvPr/>
          </p:nvSpPr>
          <p:spPr bwMode="auto">
            <a:xfrm>
              <a:off x="1330" y="1946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0 w 432"/>
                <a:gd name="T3" fmla="*/ 192 h 192"/>
                <a:gd name="T4" fmla="*/ 432 w 432"/>
                <a:gd name="T5" fmla="*/ 192 h 192"/>
                <a:gd name="T6" fmla="*/ 0 60000 65536"/>
                <a:gd name="T7" fmla="*/ 0 60000 65536"/>
                <a:gd name="T8" fmla="*/ 0 60000 65536"/>
                <a:gd name="T9" fmla="*/ 0 w 432"/>
                <a:gd name="T10" fmla="*/ 0 h 192"/>
                <a:gd name="T11" fmla="*/ 432 w 43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92">
                  <a:moveTo>
                    <a:pt x="0" y="0"/>
                  </a:moveTo>
                  <a:lnTo>
                    <a:pt x="0" y="192"/>
                  </a:lnTo>
                  <a:lnTo>
                    <a:pt x="432" y="19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139156" y="3546475"/>
            <a:ext cx="6019800" cy="1219200"/>
            <a:chOff x="1234" y="1946"/>
            <a:chExt cx="3792" cy="768"/>
          </a:xfrm>
        </p:grpSpPr>
        <p:sp>
          <p:nvSpPr>
            <p:cNvPr id="6161" name="Rectangle 5"/>
            <p:cNvSpPr>
              <a:spLocks noChangeArrowheads="1"/>
            </p:cNvSpPr>
            <p:nvPr/>
          </p:nvSpPr>
          <p:spPr bwMode="auto">
            <a:xfrm>
              <a:off x="1762" y="2330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3200">
                  <a:solidFill>
                    <a:srgbClr val="000000"/>
                  </a:solidFill>
                </a:rPr>
                <a:t>Classification (domain tree)</a:t>
              </a:r>
            </a:p>
          </p:txBody>
        </p:sp>
        <p:sp>
          <p:nvSpPr>
            <p:cNvPr id="6162" name="Freeform 10"/>
            <p:cNvSpPr>
              <a:spLocks/>
            </p:cNvSpPr>
            <p:nvPr/>
          </p:nvSpPr>
          <p:spPr bwMode="auto">
            <a:xfrm>
              <a:off x="1234" y="1946"/>
              <a:ext cx="528" cy="528"/>
            </a:xfrm>
            <a:custGeom>
              <a:avLst/>
              <a:gdLst>
                <a:gd name="T0" fmla="*/ 0 w 432"/>
                <a:gd name="T1" fmla="*/ 0 h 192"/>
                <a:gd name="T2" fmla="*/ 0 w 432"/>
                <a:gd name="T3" fmla="*/ 1452 h 192"/>
                <a:gd name="T4" fmla="*/ 645 w 432"/>
                <a:gd name="T5" fmla="*/ 1452 h 192"/>
                <a:gd name="T6" fmla="*/ 0 60000 65536"/>
                <a:gd name="T7" fmla="*/ 0 60000 65536"/>
                <a:gd name="T8" fmla="*/ 0 60000 65536"/>
                <a:gd name="T9" fmla="*/ 0 w 432"/>
                <a:gd name="T10" fmla="*/ 0 h 192"/>
                <a:gd name="T11" fmla="*/ 432 w 43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92">
                  <a:moveTo>
                    <a:pt x="0" y="0"/>
                  </a:moveTo>
                  <a:lnTo>
                    <a:pt x="0" y="192"/>
                  </a:lnTo>
                  <a:lnTo>
                    <a:pt x="432" y="19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986756" y="3546475"/>
            <a:ext cx="5867400" cy="1752600"/>
            <a:chOff x="1138" y="1946"/>
            <a:chExt cx="3696" cy="1104"/>
          </a:xfrm>
        </p:grpSpPr>
        <p:sp>
          <p:nvSpPr>
            <p:cNvPr id="6159" name="Rectangle 6"/>
            <p:cNvSpPr>
              <a:spLocks noChangeArrowheads="1"/>
            </p:cNvSpPr>
            <p:nvPr/>
          </p:nvSpPr>
          <p:spPr bwMode="auto">
            <a:xfrm>
              <a:off x="1762" y="2666"/>
              <a:ext cx="307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3200">
                  <a:solidFill>
                    <a:srgbClr val="000000"/>
                  </a:solidFill>
                </a:rPr>
                <a:t>Relation (restriction)</a:t>
              </a:r>
            </a:p>
          </p:txBody>
        </p:sp>
        <p:sp>
          <p:nvSpPr>
            <p:cNvPr id="6160" name="Freeform 11"/>
            <p:cNvSpPr>
              <a:spLocks/>
            </p:cNvSpPr>
            <p:nvPr/>
          </p:nvSpPr>
          <p:spPr bwMode="auto">
            <a:xfrm>
              <a:off x="1138" y="1946"/>
              <a:ext cx="624" cy="864"/>
            </a:xfrm>
            <a:custGeom>
              <a:avLst/>
              <a:gdLst>
                <a:gd name="T0" fmla="*/ 0 w 432"/>
                <a:gd name="T1" fmla="*/ 0 h 192"/>
                <a:gd name="T2" fmla="*/ 0 w 432"/>
                <a:gd name="T3" fmla="*/ 3888 h 192"/>
                <a:gd name="T4" fmla="*/ 901 w 432"/>
                <a:gd name="T5" fmla="*/ 3888 h 192"/>
                <a:gd name="T6" fmla="*/ 0 60000 65536"/>
                <a:gd name="T7" fmla="*/ 0 60000 65536"/>
                <a:gd name="T8" fmla="*/ 0 60000 65536"/>
                <a:gd name="T9" fmla="*/ 0 w 432"/>
                <a:gd name="T10" fmla="*/ 0 h 192"/>
                <a:gd name="T11" fmla="*/ 432 w 43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92">
                  <a:moveTo>
                    <a:pt x="0" y="0"/>
                  </a:moveTo>
                  <a:lnTo>
                    <a:pt x="0" y="192"/>
                  </a:lnTo>
                  <a:lnTo>
                    <a:pt x="432" y="19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834356" y="3546475"/>
            <a:ext cx="6096000" cy="2286000"/>
            <a:chOff x="1042" y="1946"/>
            <a:chExt cx="3840" cy="1440"/>
          </a:xfrm>
        </p:grpSpPr>
        <p:sp>
          <p:nvSpPr>
            <p:cNvPr id="6157" name="Rectangle 7"/>
            <p:cNvSpPr>
              <a:spLocks noChangeArrowheads="1"/>
            </p:cNvSpPr>
            <p:nvPr/>
          </p:nvSpPr>
          <p:spPr bwMode="auto">
            <a:xfrm>
              <a:off x="1762" y="3002"/>
              <a:ext cx="312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3200">
                  <a:solidFill>
                    <a:srgbClr val="000000"/>
                  </a:solidFill>
                </a:rPr>
                <a:t>Synonym</a:t>
              </a:r>
            </a:p>
          </p:txBody>
        </p:sp>
        <p:sp>
          <p:nvSpPr>
            <p:cNvPr id="6158" name="Freeform 12"/>
            <p:cNvSpPr>
              <a:spLocks/>
            </p:cNvSpPr>
            <p:nvPr/>
          </p:nvSpPr>
          <p:spPr bwMode="auto">
            <a:xfrm>
              <a:off x="1042" y="1946"/>
              <a:ext cx="720" cy="1200"/>
            </a:xfrm>
            <a:custGeom>
              <a:avLst/>
              <a:gdLst>
                <a:gd name="T0" fmla="*/ 0 w 432"/>
                <a:gd name="T1" fmla="*/ 0 h 192"/>
                <a:gd name="T2" fmla="*/ 0 w 432"/>
                <a:gd name="T3" fmla="*/ 7500 h 192"/>
                <a:gd name="T4" fmla="*/ 1200 w 432"/>
                <a:gd name="T5" fmla="*/ 7500 h 192"/>
                <a:gd name="T6" fmla="*/ 0 60000 65536"/>
                <a:gd name="T7" fmla="*/ 0 60000 65536"/>
                <a:gd name="T8" fmla="*/ 0 60000 65536"/>
                <a:gd name="T9" fmla="*/ 0 w 432"/>
                <a:gd name="T10" fmla="*/ 0 h 192"/>
                <a:gd name="T11" fmla="*/ 432 w 43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92">
                  <a:moveTo>
                    <a:pt x="0" y="0"/>
                  </a:moveTo>
                  <a:lnTo>
                    <a:pt x="0" y="192"/>
                  </a:lnTo>
                  <a:lnTo>
                    <a:pt x="432" y="19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681956" y="3546475"/>
            <a:ext cx="6172200" cy="2819400"/>
            <a:chOff x="946" y="1946"/>
            <a:chExt cx="3888" cy="1776"/>
          </a:xfrm>
        </p:grpSpPr>
        <p:sp>
          <p:nvSpPr>
            <p:cNvPr id="6155" name="Rectangle 8"/>
            <p:cNvSpPr>
              <a:spLocks noChangeArrowheads="1"/>
            </p:cNvSpPr>
            <p:nvPr/>
          </p:nvSpPr>
          <p:spPr bwMode="auto">
            <a:xfrm>
              <a:off x="1762" y="3338"/>
              <a:ext cx="307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3200">
                  <a:solidFill>
                    <a:srgbClr val="000000"/>
                  </a:solidFill>
                </a:rPr>
                <a:t>Reasoning</a:t>
              </a:r>
            </a:p>
          </p:txBody>
        </p:sp>
        <p:sp>
          <p:nvSpPr>
            <p:cNvPr id="6156" name="Freeform 13"/>
            <p:cNvSpPr>
              <a:spLocks/>
            </p:cNvSpPr>
            <p:nvPr/>
          </p:nvSpPr>
          <p:spPr bwMode="auto">
            <a:xfrm>
              <a:off x="946" y="1946"/>
              <a:ext cx="816" cy="1536"/>
            </a:xfrm>
            <a:custGeom>
              <a:avLst/>
              <a:gdLst>
                <a:gd name="T0" fmla="*/ 0 w 432"/>
                <a:gd name="T1" fmla="*/ 0 h 192"/>
                <a:gd name="T2" fmla="*/ 0 w 432"/>
                <a:gd name="T3" fmla="*/ 12288 h 192"/>
                <a:gd name="T4" fmla="*/ 1541 w 432"/>
                <a:gd name="T5" fmla="*/ 12288 h 192"/>
                <a:gd name="T6" fmla="*/ 0 60000 65536"/>
                <a:gd name="T7" fmla="*/ 0 60000 65536"/>
                <a:gd name="T8" fmla="*/ 0 60000 65536"/>
                <a:gd name="T9" fmla="*/ 0 w 432"/>
                <a:gd name="T10" fmla="*/ 0 h 192"/>
                <a:gd name="T11" fmla="*/ 432 w 43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92">
                  <a:moveTo>
                    <a:pt x="0" y="0"/>
                  </a:moveTo>
                  <a:lnTo>
                    <a:pt x="0" y="192"/>
                  </a:lnTo>
                  <a:lnTo>
                    <a:pt x="432" y="19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9272" name="Rectangle 24"/>
          <p:cNvSpPr>
            <a:spLocks noChangeArrowheads="1"/>
          </p:cNvSpPr>
          <p:nvPr/>
        </p:nvSpPr>
        <p:spPr bwMode="auto">
          <a:xfrm>
            <a:off x="4501356" y="2205038"/>
            <a:ext cx="3067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000000"/>
                </a:solidFill>
                <a:sym typeface="Wingdings" pitchFamily="2" charset="2"/>
              </a:rPr>
              <a:t> Semantic Web</a:t>
            </a:r>
          </a:p>
        </p:txBody>
      </p:sp>
      <p:sp>
        <p:nvSpPr>
          <p:cNvPr id="309273" name="Rectangle 25"/>
          <p:cNvSpPr>
            <a:spLocks noChangeArrowheads="1"/>
          </p:cNvSpPr>
          <p:nvPr/>
        </p:nvSpPr>
        <p:spPr bwMode="auto">
          <a:xfrm>
            <a:off x="691356" y="2784475"/>
            <a:ext cx="687829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3200" dirty="0" smtClean="0">
                <a:solidFill>
                  <a:srgbClr val="000000"/>
                </a:solidFill>
                <a:sym typeface="Wingdings" pitchFamily="2" charset="2"/>
              </a:rPr>
              <a:t>Ontology (Semantic Web or Web 3.0)</a:t>
            </a:r>
            <a:endParaRPr lang="en-US" sz="3200" dirty="0">
              <a:solidFill>
                <a:srgbClr val="000000"/>
              </a:solidFill>
              <a:sym typeface="Wingdings" pitchFamily="2" charset="2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34881" y="3392385"/>
            <a:ext cx="2475708" cy="839889"/>
          </a:xfrm>
          <a:prstGeom prst="wedgeRoundRectCallout">
            <a:avLst>
              <a:gd name="adj1" fmla="val -19497"/>
              <a:gd name="adj2" fmla="val -66862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What are Web 1.0 and Web 2.0?</a:t>
            </a: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5453856" y="5527675"/>
            <a:ext cx="3072607" cy="839889"/>
          </a:xfrm>
          <a:prstGeom prst="wedgeRoundRectCallout">
            <a:avLst>
              <a:gd name="adj1" fmla="val -20432"/>
              <a:gd name="adj2" fmla="val -47568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Web 1.0: Data Web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Web 2.0: Computing Web</a:t>
            </a:r>
          </a:p>
        </p:txBody>
      </p:sp>
    </p:spTree>
    <p:extLst>
      <p:ext uri="{BB962C8B-B14F-4D97-AF65-F5344CB8AC3E}">
        <p14:creationId xmlns:p14="http://schemas.microsoft.com/office/powerpoint/2010/main" val="156780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30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0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/>
      <p:bldP spid="309272" grpId="0"/>
      <p:bldP spid="309273" grpId="0"/>
      <p:bldP spid="7" grpId="0" animBg="1"/>
      <p:bldP spid="22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269875"/>
            <a:ext cx="7377113" cy="533400"/>
          </a:xfrm>
        </p:spPr>
        <p:txBody>
          <a:bodyPr/>
          <a:lstStyle/>
          <a:p>
            <a:r>
              <a:rPr lang="en-US" sz="3200" smtClean="0"/>
              <a:t>Prolog as an Ontology Language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142999"/>
            <a:ext cx="7495381" cy="5222875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800" dirty="0" smtClean="0"/>
              <a:t>Prolog is a well established very high level logic / </a:t>
            </a:r>
            <a:r>
              <a:rPr lang="en-GB" sz="2800" dirty="0" smtClean="0"/>
              <a:t>declarative</a:t>
            </a:r>
            <a:r>
              <a:rPr lang="en-US" sz="2800" dirty="0" smtClean="0"/>
              <a:t> programming language;</a:t>
            </a:r>
          </a:p>
          <a:p>
            <a:pPr>
              <a:buFont typeface="Wingdings" pitchFamily="2" charset="2"/>
              <a:buChar char="§"/>
            </a:pPr>
            <a:r>
              <a:rPr lang="en-GB" sz="2800" dirty="0" smtClean="0"/>
              <a:t>It is designed for AI, a natural choice for ontologies (Semantic Web); </a:t>
            </a:r>
          </a:p>
          <a:p>
            <a:pPr>
              <a:buFont typeface="Wingdings" pitchFamily="2" charset="2"/>
              <a:buChar char="§"/>
            </a:pPr>
            <a:r>
              <a:rPr lang="en-GB" sz="2800" dirty="0" smtClean="0"/>
              <a:t>It has a built-in “database”;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It has not only data representation ability, but also data processing and reasoning ability;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Prolog supports not only “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computing</a:t>
            </a:r>
            <a:r>
              <a:rPr lang="en-US" sz="2800" dirty="0" smtClean="0"/>
              <a:t>” solution, but also “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searching</a:t>
            </a:r>
            <a:r>
              <a:rPr lang="en-US" sz="2800" dirty="0" smtClean="0"/>
              <a:t>” for solution.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Prolog statements can be easily translated to and from RDF statements (Semantic Web representation language).</a:t>
            </a:r>
          </a:p>
        </p:txBody>
      </p:sp>
    </p:spTree>
    <p:extLst>
      <p:ext uri="{BB962C8B-B14F-4D97-AF65-F5344CB8AC3E}">
        <p14:creationId xmlns:p14="http://schemas.microsoft.com/office/powerpoint/2010/main" val="12114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44463"/>
            <a:ext cx="8058150" cy="588962"/>
          </a:xfrm>
        </p:spPr>
        <p:txBody>
          <a:bodyPr/>
          <a:lstStyle/>
          <a:p>
            <a:r>
              <a:rPr lang="en-US" smtClean="0"/>
              <a:t>Use Prolog for Writing RDF Parsers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879475"/>
            <a:ext cx="7815263" cy="5603875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800" dirty="0" smtClean="0"/>
              <a:t>RDF (Resource Description Framework) is used for Semantic Web (Web 3.0)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800" dirty="0" smtClean="0"/>
              <a:t>RDF documents contain semantic data or knowledge 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GB" sz="2800" dirty="0" smtClean="0"/>
              <a:t>Prolog can be a more suitable language for processing  such documents: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SWI-Prolog RDF parser 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smtClean="0"/>
              <a:t>	http://www.swi-prolog.org/packages/rdf2pl.html</a:t>
            </a:r>
          </a:p>
          <a:p>
            <a:pPr lvl="1">
              <a:lnSpc>
                <a:spcPct val="110000"/>
              </a:lnSpc>
            </a:pPr>
            <a:r>
              <a:rPr lang="en-US" sz="2400" b="1" dirty="0" err="1" smtClean="0"/>
              <a:t>Thea</a:t>
            </a:r>
            <a:r>
              <a:rPr lang="en-US" sz="2400" b="1" dirty="0" smtClean="0"/>
              <a:t> </a:t>
            </a:r>
            <a:r>
              <a:rPr lang="en-US" sz="2400" dirty="0" smtClean="0"/>
              <a:t>A Web Ontology Language - OWL Parser for [SWI] Prolog 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dirty="0" smtClean="0"/>
              <a:t>	http://www.semanticweb.gr/TheaOWLParser/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9194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Semantic Web Example in RDF</a:t>
            </a:r>
          </a:p>
        </p:txBody>
      </p:sp>
      <p:grpSp>
        <p:nvGrpSpPr>
          <p:cNvPr id="9219" name="Group 90"/>
          <p:cNvGrpSpPr>
            <a:grpSpLocks/>
          </p:cNvGrpSpPr>
          <p:nvPr/>
        </p:nvGrpSpPr>
        <p:grpSpPr bwMode="auto">
          <a:xfrm>
            <a:off x="53975" y="1233488"/>
            <a:ext cx="8534400" cy="4217987"/>
            <a:chOff x="610" y="890"/>
            <a:chExt cx="4176" cy="2064"/>
          </a:xfrm>
        </p:grpSpPr>
        <p:cxnSp>
          <p:nvCxnSpPr>
            <p:cNvPr id="9220" name="AutoShape 5"/>
            <p:cNvCxnSpPr>
              <a:cxnSpLocks noChangeShapeType="1"/>
              <a:stCxn id="9277" idx="0"/>
              <a:endCxn id="9267" idx="4"/>
            </p:cNvCxnSpPr>
            <p:nvPr/>
          </p:nvCxnSpPr>
          <p:spPr bwMode="auto">
            <a:xfrm flipH="1" flipV="1">
              <a:off x="898" y="1658"/>
              <a:ext cx="96" cy="1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arrow" w="med" len="med"/>
            </a:ln>
          </p:spPr>
        </p:cxnSp>
        <p:sp>
          <p:nvSpPr>
            <p:cNvPr id="9221" name="Oval 6"/>
            <p:cNvSpPr>
              <a:spLocks noChangeArrowheads="1"/>
            </p:cNvSpPr>
            <p:nvPr/>
          </p:nvSpPr>
          <p:spPr bwMode="auto">
            <a:xfrm>
              <a:off x="1810" y="1850"/>
              <a:ext cx="716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Courses</a:t>
              </a:r>
            </a:p>
          </p:txBody>
        </p:sp>
        <p:sp>
          <p:nvSpPr>
            <p:cNvPr id="9222" name="Oval 7"/>
            <p:cNvSpPr>
              <a:spLocks noChangeArrowheads="1"/>
            </p:cNvSpPr>
            <p:nvPr/>
          </p:nvSpPr>
          <p:spPr bwMode="auto">
            <a:xfrm>
              <a:off x="1670" y="2186"/>
              <a:ext cx="572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Courses100</a:t>
              </a:r>
            </a:p>
          </p:txBody>
        </p:sp>
        <p:sp>
          <p:nvSpPr>
            <p:cNvPr id="9223" name="Oval 8"/>
            <p:cNvSpPr>
              <a:spLocks noChangeArrowheads="1"/>
            </p:cNvSpPr>
            <p:nvPr/>
          </p:nvSpPr>
          <p:spPr bwMode="auto">
            <a:xfrm>
              <a:off x="2294" y="2186"/>
              <a:ext cx="668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Courses200</a:t>
              </a:r>
            </a:p>
          </p:txBody>
        </p:sp>
        <p:sp>
          <p:nvSpPr>
            <p:cNvPr id="9224" name="Oval 9"/>
            <p:cNvSpPr>
              <a:spLocks noChangeArrowheads="1"/>
            </p:cNvSpPr>
            <p:nvPr/>
          </p:nvSpPr>
          <p:spPr bwMode="auto">
            <a:xfrm>
              <a:off x="3110" y="2186"/>
              <a:ext cx="668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Courses300</a:t>
              </a:r>
            </a:p>
          </p:txBody>
        </p:sp>
        <p:cxnSp>
          <p:nvCxnSpPr>
            <p:cNvPr id="9225" name="AutoShape 10"/>
            <p:cNvCxnSpPr>
              <a:cxnSpLocks noChangeShapeType="1"/>
              <a:stCxn id="9222" idx="0"/>
              <a:endCxn id="9221" idx="3"/>
            </p:cNvCxnSpPr>
            <p:nvPr/>
          </p:nvCxnSpPr>
          <p:spPr bwMode="auto">
            <a:xfrm flipH="1" flipV="1">
              <a:off x="1915" y="1973"/>
              <a:ext cx="41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26" name="AutoShape 11"/>
            <p:cNvCxnSpPr>
              <a:cxnSpLocks noChangeShapeType="1"/>
              <a:stCxn id="9223" idx="0"/>
              <a:endCxn id="9221" idx="4"/>
            </p:cNvCxnSpPr>
            <p:nvPr/>
          </p:nvCxnSpPr>
          <p:spPr bwMode="auto">
            <a:xfrm flipH="1" flipV="1">
              <a:off x="2168" y="1994"/>
              <a:ext cx="46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27" name="AutoShape 12"/>
            <p:cNvCxnSpPr>
              <a:cxnSpLocks noChangeShapeType="1"/>
              <a:stCxn id="9224" idx="0"/>
              <a:endCxn id="9221" idx="5"/>
            </p:cNvCxnSpPr>
            <p:nvPr/>
          </p:nvCxnSpPr>
          <p:spPr bwMode="auto">
            <a:xfrm flipH="1" flipV="1">
              <a:off x="2421" y="1973"/>
              <a:ext cx="1023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228" name="Oval 13"/>
            <p:cNvSpPr>
              <a:spLocks noChangeArrowheads="1"/>
            </p:cNvSpPr>
            <p:nvPr/>
          </p:nvSpPr>
          <p:spPr bwMode="auto">
            <a:xfrm>
              <a:off x="1315" y="890"/>
              <a:ext cx="716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Personnel</a:t>
              </a:r>
            </a:p>
          </p:txBody>
        </p:sp>
        <p:sp>
          <p:nvSpPr>
            <p:cNvPr id="9229" name="Oval 14"/>
            <p:cNvSpPr>
              <a:spLocks noChangeArrowheads="1"/>
            </p:cNvSpPr>
            <p:nvPr/>
          </p:nvSpPr>
          <p:spPr bwMode="auto">
            <a:xfrm>
              <a:off x="950" y="1226"/>
              <a:ext cx="716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Faculty</a:t>
              </a:r>
            </a:p>
          </p:txBody>
        </p:sp>
        <p:sp>
          <p:nvSpPr>
            <p:cNvPr id="9230" name="Oval 15"/>
            <p:cNvSpPr>
              <a:spLocks noChangeArrowheads="1"/>
            </p:cNvSpPr>
            <p:nvPr/>
          </p:nvSpPr>
          <p:spPr bwMode="auto">
            <a:xfrm>
              <a:off x="1694" y="1226"/>
              <a:ext cx="716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Staff</a:t>
              </a:r>
            </a:p>
          </p:txBody>
        </p:sp>
        <p:cxnSp>
          <p:nvCxnSpPr>
            <p:cNvPr id="9231" name="AutoShape 16"/>
            <p:cNvCxnSpPr>
              <a:cxnSpLocks noChangeShapeType="1"/>
              <a:stCxn id="9229" idx="0"/>
              <a:endCxn id="9228" idx="3"/>
            </p:cNvCxnSpPr>
            <p:nvPr/>
          </p:nvCxnSpPr>
          <p:spPr bwMode="auto">
            <a:xfrm flipV="1">
              <a:off x="1308" y="1013"/>
              <a:ext cx="112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32" name="AutoShape 17"/>
            <p:cNvCxnSpPr>
              <a:cxnSpLocks noChangeShapeType="1"/>
              <a:stCxn id="9230" idx="0"/>
              <a:endCxn id="9228" idx="5"/>
            </p:cNvCxnSpPr>
            <p:nvPr/>
          </p:nvCxnSpPr>
          <p:spPr bwMode="auto">
            <a:xfrm flipH="1" flipV="1">
              <a:off x="1927" y="1013"/>
              <a:ext cx="125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233" name="Text Box 18"/>
            <p:cNvSpPr txBox="1">
              <a:spLocks noChangeArrowheads="1"/>
            </p:cNvSpPr>
            <p:nvPr/>
          </p:nvSpPr>
          <p:spPr bwMode="auto">
            <a:xfrm>
              <a:off x="1378" y="1009"/>
              <a:ext cx="54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subClassOf</a:t>
              </a:r>
            </a:p>
          </p:txBody>
        </p:sp>
        <p:sp>
          <p:nvSpPr>
            <p:cNvPr id="9234" name="Oval 19"/>
            <p:cNvSpPr>
              <a:spLocks noChangeArrowheads="1"/>
            </p:cNvSpPr>
            <p:nvPr/>
          </p:nvSpPr>
          <p:spPr bwMode="auto">
            <a:xfrm>
              <a:off x="3253" y="890"/>
              <a:ext cx="716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Rooms</a:t>
              </a:r>
            </a:p>
          </p:txBody>
        </p:sp>
        <p:sp>
          <p:nvSpPr>
            <p:cNvPr id="9235" name="Oval 20"/>
            <p:cNvSpPr>
              <a:spLocks noChangeArrowheads="1"/>
            </p:cNvSpPr>
            <p:nvPr/>
          </p:nvSpPr>
          <p:spPr bwMode="auto">
            <a:xfrm>
              <a:off x="2495" y="1226"/>
              <a:ext cx="716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largeRoom</a:t>
              </a:r>
            </a:p>
          </p:txBody>
        </p:sp>
        <p:sp>
          <p:nvSpPr>
            <p:cNvPr id="9236" name="Oval 21"/>
            <p:cNvSpPr>
              <a:spLocks noChangeArrowheads="1"/>
            </p:cNvSpPr>
            <p:nvPr/>
          </p:nvSpPr>
          <p:spPr bwMode="auto">
            <a:xfrm>
              <a:off x="3253" y="1226"/>
              <a:ext cx="716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mediumRoom</a:t>
              </a:r>
            </a:p>
          </p:txBody>
        </p:sp>
        <p:sp>
          <p:nvSpPr>
            <p:cNvPr id="9237" name="Oval 22"/>
            <p:cNvSpPr>
              <a:spLocks noChangeArrowheads="1"/>
            </p:cNvSpPr>
            <p:nvPr/>
          </p:nvSpPr>
          <p:spPr bwMode="auto">
            <a:xfrm>
              <a:off x="4011" y="1226"/>
              <a:ext cx="716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smallRoom</a:t>
              </a:r>
            </a:p>
          </p:txBody>
        </p:sp>
        <p:cxnSp>
          <p:nvCxnSpPr>
            <p:cNvPr id="9238" name="AutoShape 23"/>
            <p:cNvCxnSpPr>
              <a:cxnSpLocks noChangeShapeType="1"/>
              <a:stCxn id="9235" idx="0"/>
              <a:endCxn id="9234" idx="3"/>
            </p:cNvCxnSpPr>
            <p:nvPr/>
          </p:nvCxnSpPr>
          <p:spPr bwMode="auto">
            <a:xfrm flipV="1">
              <a:off x="2853" y="1013"/>
              <a:ext cx="504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39" name="AutoShape 24"/>
            <p:cNvCxnSpPr>
              <a:cxnSpLocks noChangeShapeType="1"/>
              <a:stCxn id="9236" idx="0"/>
              <a:endCxn id="9234" idx="4"/>
            </p:cNvCxnSpPr>
            <p:nvPr/>
          </p:nvCxnSpPr>
          <p:spPr bwMode="auto">
            <a:xfrm flipV="1">
              <a:off x="3611" y="1034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40" name="AutoShape 25"/>
            <p:cNvCxnSpPr>
              <a:cxnSpLocks noChangeShapeType="1"/>
              <a:stCxn id="9237" idx="0"/>
              <a:endCxn id="9234" idx="5"/>
            </p:cNvCxnSpPr>
            <p:nvPr/>
          </p:nvCxnSpPr>
          <p:spPr bwMode="auto">
            <a:xfrm flipH="1" flipV="1">
              <a:off x="3864" y="1013"/>
              <a:ext cx="505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241" name="Text Box 26"/>
            <p:cNvSpPr txBox="1">
              <a:spLocks noChangeArrowheads="1"/>
            </p:cNvSpPr>
            <p:nvPr/>
          </p:nvSpPr>
          <p:spPr bwMode="auto">
            <a:xfrm>
              <a:off x="2537" y="961"/>
              <a:ext cx="54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subClassOf</a:t>
              </a:r>
            </a:p>
          </p:txBody>
        </p:sp>
        <p:sp>
          <p:nvSpPr>
            <p:cNvPr id="9242" name="Oval 27"/>
            <p:cNvSpPr>
              <a:spLocks noChangeArrowheads="1"/>
            </p:cNvSpPr>
            <p:nvPr/>
          </p:nvSpPr>
          <p:spPr bwMode="auto">
            <a:xfrm>
              <a:off x="3826" y="2186"/>
              <a:ext cx="624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Courses400</a:t>
              </a:r>
            </a:p>
          </p:txBody>
        </p:sp>
        <p:cxnSp>
          <p:nvCxnSpPr>
            <p:cNvPr id="9243" name="AutoShape 28"/>
            <p:cNvCxnSpPr>
              <a:cxnSpLocks noChangeShapeType="1"/>
              <a:stCxn id="9242" idx="1"/>
              <a:endCxn id="9221" idx="6"/>
            </p:cNvCxnSpPr>
            <p:nvPr/>
          </p:nvCxnSpPr>
          <p:spPr bwMode="auto">
            <a:xfrm flipH="1" flipV="1">
              <a:off x="2526" y="1922"/>
              <a:ext cx="1391" cy="2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244" name="Rectangle 29"/>
            <p:cNvSpPr>
              <a:spLocks noChangeArrowheads="1"/>
            </p:cNvSpPr>
            <p:nvPr/>
          </p:nvSpPr>
          <p:spPr bwMode="auto">
            <a:xfrm>
              <a:off x="1954" y="1562"/>
              <a:ext cx="52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taughtBy</a:t>
              </a:r>
            </a:p>
          </p:txBody>
        </p:sp>
        <p:cxnSp>
          <p:nvCxnSpPr>
            <p:cNvPr id="9245" name="AutoShape 30"/>
            <p:cNvCxnSpPr>
              <a:cxnSpLocks noChangeShapeType="1"/>
              <a:stCxn id="9221" idx="0"/>
              <a:endCxn id="9244" idx="2"/>
            </p:cNvCxnSpPr>
            <p:nvPr/>
          </p:nvCxnSpPr>
          <p:spPr bwMode="auto">
            <a:xfrm flipV="1">
              <a:off x="2168" y="1706"/>
              <a:ext cx="5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</p:spPr>
        </p:cxnSp>
        <p:cxnSp>
          <p:nvCxnSpPr>
            <p:cNvPr id="9246" name="AutoShape 31"/>
            <p:cNvCxnSpPr>
              <a:cxnSpLocks noChangeShapeType="1"/>
              <a:stCxn id="9244" idx="0"/>
              <a:endCxn id="9229" idx="5"/>
            </p:cNvCxnSpPr>
            <p:nvPr/>
          </p:nvCxnSpPr>
          <p:spPr bwMode="auto">
            <a:xfrm flipH="1" flipV="1">
              <a:off x="1561" y="1349"/>
              <a:ext cx="657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9247" name="Text Box 32"/>
            <p:cNvSpPr txBox="1">
              <a:spLocks noChangeArrowheads="1"/>
            </p:cNvSpPr>
            <p:nvPr/>
          </p:nvSpPr>
          <p:spPr bwMode="auto">
            <a:xfrm>
              <a:off x="4066" y="1825"/>
              <a:ext cx="38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>
                  <a:solidFill>
                    <a:srgbClr val="0000FF"/>
                  </a:solidFill>
                </a:rPr>
                <a:t>domain</a:t>
              </a:r>
            </a:p>
          </p:txBody>
        </p:sp>
        <p:sp>
          <p:nvSpPr>
            <p:cNvPr id="9248" name="Text Box 33"/>
            <p:cNvSpPr txBox="1">
              <a:spLocks noChangeArrowheads="1"/>
            </p:cNvSpPr>
            <p:nvPr/>
          </p:nvSpPr>
          <p:spPr bwMode="auto">
            <a:xfrm>
              <a:off x="4138" y="1372"/>
              <a:ext cx="31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>
                  <a:solidFill>
                    <a:srgbClr val="0000FF"/>
                  </a:solidFill>
                </a:rPr>
                <a:t>range</a:t>
              </a:r>
            </a:p>
          </p:txBody>
        </p:sp>
        <p:sp>
          <p:nvSpPr>
            <p:cNvPr id="9249" name="Rectangle 34"/>
            <p:cNvSpPr>
              <a:spLocks noChangeArrowheads="1"/>
            </p:cNvSpPr>
            <p:nvPr/>
          </p:nvSpPr>
          <p:spPr bwMode="auto">
            <a:xfrm>
              <a:off x="2722" y="1562"/>
              <a:ext cx="52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taughtIn</a:t>
              </a:r>
            </a:p>
          </p:txBody>
        </p:sp>
        <p:cxnSp>
          <p:nvCxnSpPr>
            <p:cNvPr id="9250" name="AutoShape 35"/>
            <p:cNvCxnSpPr>
              <a:cxnSpLocks noChangeShapeType="1"/>
              <a:stCxn id="9249" idx="0"/>
              <a:endCxn id="9235" idx="4"/>
            </p:cNvCxnSpPr>
            <p:nvPr/>
          </p:nvCxnSpPr>
          <p:spPr bwMode="auto">
            <a:xfrm flipH="1" flipV="1">
              <a:off x="2853" y="1370"/>
              <a:ext cx="133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9251" name="Rectangle 36"/>
            <p:cNvSpPr>
              <a:spLocks noChangeArrowheads="1"/>
            </p:cNvSpPr>
            <p:nvPr/>
          </p:nvSpPr>
          <p:spPr bwMode="auto">
            <a:xfrm>
              <a:off x="3490" y="1562"/>
              <a:ext cx="52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taughtIn</a:t>
              </a:r>
            </a:p>
          </p:txBody>
        </p:sp>
        <p:cxnSp>
          <p:nvCxnSpPr>
            <p:cNvPr id="9252" name="AutoShape 37"/>
            <p:cNvCxnSpPr>
              <a:cxnSpLocks noChangeShapeType="1"/>
              <a:stCxn id="9251" idx="0"/>
              <a:endCxn id="9236" idx="4"/>
            </p:cNvCxnSpPr>
            <p:nvPr/>
          </p:nvCxnSpPr>
          <p:spPr bwMode="auto">
            <a:xfrm flipH="1" flipV="1">
              <a:off x="3611" y="1370"/>
              <a:ext cx="143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9253" name="Rectangle 38"/>
            <p:cNvSpPr>
              <a:spLocks noChangeArrowheads="1"/>
            </p:cNvSpPr>
            <p:nvPr/>
          </p:nvSpPr>
          <p:spPr bwMode="auto">
            <a:xfrm>
              <a:off x="4258" y="1562"/>
              <a:ext cx="52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taughtIn</a:t>
              </a:r>
            </a:p>
          </p:txBody>
        </p:sp>
        <p:cxnSp>
          <p:nvCxnSpPr>
            <p:cNvPr id="9254" name="AutoShape 39"/>
            <p:cNvCxnSpPr>
              <a:cxnSpLocks noChangeShapeType="1"/>
              <a:stCxn id="9253" idx="0"/>
              <a:endCxn id="9237" idx="4"/>
            </p:cNvCxnSpPr>
            <p:nvPr/>
          </p:nvCxnSpPr>
          <p:spPr bwMode="auto">
            <a:xfrm flipH="1" flipV="1">
              <a:off x="4369" y="1370"/>
              <a:ext cx="153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9255" name="AutoShape 40"/>
            <p:cNvCxnSpPr>
              <a:cxnSpLocks noChangeShapeType="1"/>
              <a:stCxn id="9222" idx="7"/>
              <a:endCxn id="9249" idx="2"/>
            </p:cNvCxnSpPr>
            <p:nvPr/>
          </p:nvCxnSpPr>
          <p:spPr bwMode="auto">
            <a:xfrm flipV="1">
              <a:off x="2158" y="1706"/>
              <a:ext cx="828" cy="5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arrow" w="med" len="med"/>
            </a:ln>
          </p:spPr>
        </p:cxnSp>
        <p:cxnSp>
          <p:nvCxnSpPr>
            <p:cNvPr id="9256" name="AutoShape 41"/>
            <p:cNvCxnSpPr>
              <a:cxnSpLocks noChangeShapeType="1"/>
              <a:stCxn id="9223" idx="7"/>
              <a:endCxn id="9249" idx="2"/>
            </p:cNvCxnSpPr>
            <p:nvPr/>
          </p:nvCxnSpPr>
          <p:spPr bwMode="auto">
            <a:xfrm flipV="1">
              <a:off x="2864" y="1706"/>
              <a:ext cx="122" cy="5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arrow" w="med" len="med"/>
            </a:ln>
          </p:spPr>
        </p:cxnSp>
        <p:cxnSp>
          <p:nvCxnSpPr>
            <p:cNvPr id="9257" name="AutoShape 42"/>
            <p:cNvCxnSpPr>
              <a:cxnSpLocks noChangeShapeType="1"/>
              <a:stCxn id="9224" idx="7"/>
              <a:endCxn id="9251" idx="2"/>
            </p:cNvCxnSpPr>
            <p:nvPr/>
          </p:nvCxnSpPr>
          <p:spPr bwMode="auto">
            <a:xfrm flipV="1">
              <a:off x="3680" y="1706"/>
              <a:ext cx="74" cy="5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</p:spPr>
        </p:cxnSp>
        <p:cxnSp>
          <p:nvCxnSpPr>
            <p:cNvPr id="9258" name="AutoShape 43"/>
            <p:cNvCxnSpPr>
              <a:cxnSpLocks noChangeShapeType="1"/>
              <a:stCxn id="9242" idx="7"/>
              <a:endCxn id="9253" idx="2"/>
            </p:cNvCxnSpPr>
            <p:nvPr/>
          </p:nvCxnSpPr>
          <p:spPr bwMode="auto">
            <a:xfrm flipV="1">
              <a:off x="4359" y="1706"/>
              <a:ext cx="163" cy="5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</p:spPr>
        </p:cxnSp>
        <p:sp>
          <p:nvSpPr>
            <p:cNvPr id="9259" name="Line 44"/>
            <p:cNvSpPr>
              <a:spLocks noChangeShapeType="1"/>
            </p:cNvSpPr>
            <p:nvPr/>
          </p:nvSpPr>
          <p:spPr bwMode="auto">
            <a:xfrm>
              <a:off x="610" y="2426"/>
              <a:ext cx="41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Oval 45"/>
            <p:cNvSpPr>
              <a:spLocks noChangeArrowheads="1"/>
            </p:cNvSpPr>
            <p:nvPr/>
          </p:nvSpPr>
          <p:spPr bwMode="auto">
            <a:xfrm>
              <a:off x="2050" y="2570"/>
              <a:ext cx="62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C++</a:t>
              </a:r>
            </a:p>
          </p:txBody>
        </p:sp>
        <p:cxnSp>
          <p:nvCxnSpPr>
            <p:cNvPr id="9261" name="AutoShape 46"/>
            <p:cNvCxnSpPr>
              <a:cxnSpLocks noChangeShapeType="1"/>
              <a:stCxn id="9260" idx="2"/>
              <a:endCxn id="9286" idx="6"/>
            </p:cNvCxnSpPr>
            <p:nvPr/>
          </p:nvCxnSpPr>
          <p:spPr bwMode="auto">
            <a:xfrm flipH="1">
              <a:off x="1426" y="2642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9262" name="Rectangle 47"/>
            <p:cNvSpPr>
              <a:spLocks noChangeArrowheads="1"/>
            </p:cNvSpPr>
            <p:nvPr/>
          </p:nvSpPr>
          <p:spPr bwMode="auto">
            <a:xfrm>
              <a:off x="1533" y="2468"/>
              <a:ext cx="45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taughtBy</a:t>
              </a:r>
            </a:p>
          </p:txBody>
        </p:sp>
        <p:sp>
          <p:nvSpPr>
            <p:cNvPr id="9263" name="Oval 48"/>
            <p:cNvSpPr>
              <a:spLocks noChangeArrowheads="1"/>
            </p:cNvSpPr>
            <p:nvPr/>
          </p:nvSpPr>
          <p:spPr bwMode="auto">
            <a:xfrm>
              <a:off x="3442" y="2570"/>
              <a:ext cx="576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R220</a:t>
              </a:r>
            </a:p>
          </p:txBody>
        </p:sp>
        <p:cxnSp>
          <p:nvCxnSpPr>
            <p:cNvPr id="9264" name="AutoShape 49"/>
            <p:cNvCxnSpPr>
              <a:cxnSpLocks noChangeShapeType="1"/>
              <a:stCxn id="9260" idx="6"/>
              <a:endCxn id="9263" idx="2"/>
            </p:cNvCxnSpPr>
            <p:nvPr/>
          </p:nvCxnSpPr>
          <p:spPr bwMode="auto">
            <a:xfrm>
              <a:off x="2674" y="2642"/>
              <a:ext cx="7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9265" name="Rectangle 50"/>
            <p:cNvSpPr>
              <a:spLocks noChangeArrowheads="1"/>
            </p:cNvSpPr>
            <p:nvPr/>
          </p:nvSpPr>
          <p:spPr bwMode="auto">
            <a:xfrm>
              <a:off x="2818" y="2468"/>
              <a:ext cx="42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taughtIn</a:t>
              </a:r>
            </a:p>
          </p:txBody>
        </p:sp>
        <p:cxnSp>
          <p:nvCxnSpPr>
            <p:cNvPr id="9266" name="AutoShape 51"/>
            <p:cNvCxnSpPr>
              <a:cxnSpLocks noChangeShapeType="1"/>
              <a:stCxn id="9260" idx="0"/>
              <a:endCxn id="9222" idx="4"/>
            </p:cNvCxnSpPr>
            <p:nvPr/>
          </p:nvCxnSpPr>
          <p:spPr bwMode="auto">
            <a:xfrm flipH="1" flipV="1">
              <a:off x="1956" y="2330"/>
              <a:ext cx="40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triangle" w="med" len="med"/>
            </a:ln>
          </p:spPr>
        </p:cxnSp>
        <p:sp>
          <p:nvSpPr>
            <p:cNvPr id="9267" name="Oval 52"/>
            <p:cNvSpPr>
              <a:spLocks noChangeArrowheads="1"/>
            </p:cNvSpPr>
            <p:nvPr/>
          </p:nvSpPr>
          <p:spPr bwMode="auto">
            <a:xfrm>
              <a:off x="610" y="1514"/>
              <a:ext cx="576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Professors</a:t>
              </a:r>
            </a:p>
          </p:txBody>
        </p:sp>
        <p:sp>
          <p:nvSpPr>
            <p:cNvPr id="9268" name="Oval 53"/>
            <p:cNvSpPr>
              <a:spLocks noChangeArrowheads="1"/>
            </p:cNvSpPr>
            <p:nvPr/>
          </p:nvSpPr>
          <p:spPr bwMode="auto">
            <a:xfrm>
              <a:off x="1234" y="1514"/>
              <a:ext cx="528" cy="144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Lecturers</a:t>
              </a:r>
            </a:p>
          </p:txBody>
        </p:sp>
        <p:cxnSp>
          <p:nvCxnSpPr>
            <p:cNvPr id="9269" name="AutoShape 54"/>
            <p:cNvCxnSpPr>
              <a:cxnSpLocks noChangeShapeType="1"/>
              <a:stCxn id="9267" idx="0"/>
              <a:endCxn id="9229" idx="3"/>
            </p:cNvCxnSpPr>
            <p:nvPr/>
          </p:nvCxnSpPr>
          <p:spPr bwMode="auto">
            <a:xfrm flipV="1">
              <a:off x="898" y="1349"/>
              <a:ext cx="157" cy="1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70" name="AutoShape 55"/>
            <p:cNvCxnSpPr>
              <a:cxnSpLocks noChangeShapeType="1"/>
              <a:stCxn id="9268" idx="0"/>
              <a:endCxn id="9229" idx="4"/>
            </p:cNvCxnSpPr>
            <p:nvPr/>
          </p:nvCxnSpPr>
          <p:spPr bwMode="auto">
            <a:xfrm flipH="1" flipV="1">
              <a:off x="1308" y="1370"/>
              <a:ext cx="19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71" name="AutoShape 56"/>
            <p:cNvCxnSpPr>
              <a:cxnSpLocks noChangeShapeType="1"/>
              <a:stCxn id="9286" idx="0"/>
              <a:endCxn id="9268" idx="3"/>
            </p:cNvCxnSpPr>
            <p:nvPr/>
          </p:nvCxnSpPr>
          <p:spPr bwMode="auto">
            <a:xfrm flipV="1">
              <a:off x="1138" y="1637"/>
              <a:ext cx="173" cy="9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arrow" w="med" len="med"/>
            </a:ln>
          </p:spPr>
        </p:cxnSp>
        <p:sp>
          <p:nvSpPr>
            <p:cNvPr id="9272" name="Line 57"/>
            <p:cNvSpPr>
              <a:spLocks noChangeShapeType="1"/>
            </p:cNvSpPr>
            <p:nvPr/>
          </p:nvSpPr>
          <p:spPr bwMode="auto">
            <a:xfrm flipV="1">
              <a:off x="3010" y="1706"/>
              <a:ext cx="4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73" name="Text Box 58"/>
            <p:cNvSpPr txBox="1">
              <a:spLocks noChangeArrowheads="1"/>
            </p:cNvSpPr>
            <p:nvPr/>
          </p:nvSpPr>
          <p:spPr bwMode="auto">
            <a:xfrm>
              <a:off x="898" y="2157"/>
              <a:ext cx="336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600" dirty="0">
                  <a:solidFill>
                    <a:srgbClr val="0000FF"/>
                  </a:solidFill>
                </a:rPr>
                <a:t>type</a:t>
              </a:r>
            </a:p>
          </p:txBody>
        </p:sp>
        <p:sp>
          <p:nvSpPr>
            <p:cNvPr id="9274" name="Text Box 59"/>
            <p:cNvSpPr txBox="1">
              <a:spLocks noChangeArrowheads="1"/>
            </p:cNvSpPr>
            <p:nvPr/>
          </p:nvSpPr>
          <p:spPr bwMode="auto">
            <a:xfrm>
              <a:off x="4498" y="2209"/>
              <a:ext cx="9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sz="1600"/>
            </a:p>
          </p:txBody>
        </p:sp>
        <p:sp>
          <p:nvSpPr>
            <p:cNvPr id="9275" name="Text Box 60"/>
            <p:cNvSpPr txBox="1">
              <a:spLocks noChangeArrowheads="1"/>
            </p:cNvSpPr>
            <p:nvPr/>
          </p:nvSpPr>
          <p:spPr bwMode="auto">
            <a:xfrm>
              <a:off x="4498" y="2420"/>
              <a:ext cx="9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endParaRPr lang="en-US" sz="1600"/>
            </a:p>
          </p:txBody>
        </p:sp>
        <p:sp>
          <p:nvSpPr>
            <p:cNvPr id="9276" name="Oval 61"/>
            <p:cNvSpPr>
              <a:spLocks noChangeArrowheads="1"/>
            </p:cNvSpPr>
            <p:nvPr/>
          </p:nvSpPr>
          <p:spPr bwMode="auto">
            <a:xfrm>
              <a:off x="2146" y="2810"/>
              <a:ext cx="62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Database</a:t>
              </a:r>
            </a:p>
          </p:txBody>
        </p:sp>
        <p:sp>
          <p:nvSpPr>
            <p:cNvPr id="9277" name="Oval 62"/>
            <p:cNvSpPr>
              <a:spLocks noChangeArrowheads="1"/>
            </p:cNvSpPr>
            <p:nvPr/>
          </p:nvSpPr>
          <p:spPr bwMode="auto">
            <a:xfrm>
              <a:off x="706" y="2810"/>
              <a:ext cx="576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Mary</a:t>
              </a:r>
            </a:p>
          </p:txBody>
        </p:sp>
        <p:cxnSp>
          <p:nvCxnSpPr>
            <p:cNvPr id="9278" name="AutoShape 63"/>
            <p:cNvCxnSpPr>
              <a:cxnSpLocks noChangeShapeType="1"/>
              <a:stCxn id="9276" idx="2"/>
              <a:endCxn id="9277" idx="6"/>
            </p:cNvCxnSpPr>
            <p:nvPr/>
          </p:nvCxnSpPr>
          <p:spPr bwMode="auto">
            <a:xfrm flipH="1">
              <a:off x="1282" y="2882"/>
              <a:ext cx="8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9279" name="Rectangle 64"/>
            <p:cNvSpPr>
              <a:spLocks noChangeArrowheads="1"/>
            </p:cNvSpPr>
            <p:nvPr/>
          </p:nvSpPr>
          <p:spPr bwMode="auto">
            <a:xfrm>
              <a:off x="1378" y="2709"/>
              <a:ext cx="45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taughtBy</a:t>
              </a:r>
            </a:p>
          </p:txBody>
        </p:sp>
        <p:sp>
          <p:nvSpPr>
            <p:cNvPr id="9280" name="Oval 65"/>
            <p:cNvSpPr>
              <a:spLocks noChangeArrowheads="1"/>
            </p:cNvSpPr>
            <p:nvPr/>
          </p:nvSpPr>
          <p:spPr bwMode="auto">
            <a:xfrm>
              <a:off x="3826" y="2810"/>
              <a:ext cx="576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R402</a:t>
              </a:r>
            </a:p>
          </p:txBody>
        </p:sp>
        <p:cxnSp>
          <p:nvCxnSpPr>
            <p:cNvPr id="9281" name="AutoShape 66"/>
            <p:cNvCxnSpPr>
              <a:cxnSpLocks noChangeShapeType="1"/>
              <a:stCxn id="9276" idx="6"/>
              <a:endCxn id="9280" idx="2"/>
            </p:cNvCxnSpPr>
            <p:nvPr/>
          </p:nvCxnSpPr>
          <p:spPr bwMode="auto">
            <a:xfrm>
              <a:off x="2770" y="2882"/>
              <a:ext cx="105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9282" name="Rectangle 67"/>
            <p:cNvSpPr>
              <a:spLocks noChangeArrowheads="1"/>
            </p:cNvSpPr>
            <p:nvPr/>
          </p:nvSpPr>
          <p:spPr bwMode="auto">
            <a:xfrm>
              <a:off x="2962" y="2709"/>
              <a:ext cx="423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taughtIn</a:t>
              </a:r>
            </a:p>
          </p:txBody>
        </p:sp>
        <p:cxnSp>
          <p:nvCxnSpPr>
            <p:cNvPr id="9283" name="AutoShape 68"/>
            <p:cNvCxnSpPr>
              <a:cxnSpLocks noChangeShapeType="1"/>
              <a:stCxn id="9263" idx="1"/>
              <a:endCxn id="9223" idx="5"/>
            </p:cNvCxnSpPr>
            <p:nvPr/>
          </p:nvCxnSpPr>
          <p:spPr bwMode="auto">
            <a:xfrm flipH="1" flipV="1">
              <a:off x="2864" y="2309"/>
              <a:ext cx="662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triangle" w="med" len="med"/>
            </a:ln>
          </p:spPr>
        </p:cxnSp>
        <p:cxnSp>
          <p:nvCxnSpPr>
            <p:cNvPr id="9284" name="AutoShape 69"/>
            <p:cNvCxnSpPr>
              <a:cxnSpLocks noChangeShapeType="1"/>
              <a:stCxn id="9280" idx="0"/>
              <a:endCxn id="9242" idx="4"/>
            </p:cNvCxnSpPr>
            <p:nvPr/>
          </p:nvCxnSpPr>
          <p:spPr bwMode="auto">
            <a:xfrm flipV="1">
              <a:off x="4114" y="2330"/>
              <a:ext cx="24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arrow" w="med" len="med"/>
            </a:ln>
          </p:spPr>
        </p:cxnSp>
        <p:sp>
          <p:nvSpPr>
            <p:cNvPr id="9285" name="Line 70"/>
            <p:cNvSpPr>
              <a:spLocks noChangeShapeType="1"/>
            </p:cNvSpPr>
            <p:nvPr/>
          </p:nvSpPr>
          <p:spPr bwMode="auto">
            <a:xfrm flipH="1" flipV="1">
              <a:off x="3058" y="1706"/>
              <a:ext cx="48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Oval 87"/>
            <p:cNvSpPr>
              <a:spLocks noChangeArrowheads="1"/>
            </p:cNvSpPr>
            <p:nvPr/>
          </p:nvSpPr>
          <p:spPr bwMode="auto">
            <a:xfrm>
              <a:off x="850" y="2570"/>
              <a:ext cx="576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/>
                <a:t>David</a:t>
              </a:r>
            </a:p>
          </p:txBody>
        </p:sp>
        <p:sp>
          <p:nvSpPr>
            <p:cNvPr id="9287" name="Freeform 88"/>
            <p:cNvSpPr>
              <a:spLocks/>
            </p:cNvSpPr>
            <p:nvPr/>
          </p:nvSpPr>
          <p:spPr bwMode="auto">
            <a:xfrm>
              <a:off x="1618" y="1706"/>
              <a:ext cx="336" cy="816"/>
            </a:xfrm>
            <a:custGeom>
              <a:avLst/>
              <a:gdLst>
                <a:gd name="T0" fmla="*/ 0 w 336"/>
                <a:gd name="T1" fmla="*/ 816 h 816"/>
                <a:gd name="T2" fmla="*/ 0 w 336"/>
                <a:gd name="T3" fmla="*/ 144 h 816"/>
                <a:gd name="T4" fmla="*/ 336 w 336"/>
                <a:gd name="T5" fmla="*/ 0 h 816"/>
                <a:gd name="T6" fmla="*/ 0 60000 65536"/>
                <a:gd name="T7" fmla="*/ 0 60000 65536"/>
                <a:gd name="T8" fmla="*/ 0 60000 65536"/>
                <a:gd name="T9" fmla="*/ 0 w 336"/>
                <a:gd name="T10" fmla="*/ 0 h 816"/>
                <a:gd name="T11" fmla="*/ 336 w 336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816">
                  <a:moveTo>
                    <a:pt x="0" y="816"/>
                  </a:moveTo>
                  <a:lnTo>
                    <a:pt x="0" y="144"/>
                  </a:lnTo>
                  <a:lnTo>
                    <a:pt x="33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Freeform 89"/>
            <p:cNvSpPr>
              <a:spLocks/>
            </p:cNvSpPr>
            <p:nvPr/>
          </p:nvSpPr>
          <p:spPr bwMode="auto">
            <a:xfrm>
              <a:off x="1522" y="1658"/>
              <a:ext cx="432" cy="1104"/>
            </a:xfrm>
            <a:custGeom>
              <a:avLst/>
              <a:gdLst>
                <a:gd name="T0" fmla="*/ 0 w 432"/>
                <a:gd name="T1" fmla="*/ 1104 h 1104"/>
                <a:gd name="T2" fmla="*/ 0 w 432"/>
                <a:gd name="T3" fmla="*/ 192 h 1104"/>
                <a:gd name="T4" fmla="*/ 432 w 432"/>
                <a:gd name="T5" fmla="*/ 0 h 1104"/>
                <a:gd name="T6" fmla="*/ 0 60000 65536"/>
                <a:gd name="T7" fmla="*/ 0 60000 65536"/>
                <a:gd name="T8" fmla="*/ 0 60000 65536"/>
                <a:gd name="T9" fmla="*/ 0 w 432"/>
                <a:gd name="T10" fmla="*/ 0 h 1104"/>
                <a:gd name="T11" fmla="*/ 432 w 432"/>
                <a:gd name="T12" fmla="*/ 1104 h 1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104">
                  <a:moveTo>
                    <a:pt x="0" y="1104"/>
                  </a:moveTo>
                  <a:lnTo>
                    <a:pt x="0" y="192"/>
                  </a:lnTo>
                  <a:lnTo>
                    <a:pt x="43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ounded Rectangular Callout 1"/>
          <p:cNvSpPr/>
          <p:nvPr/>
        </p:nvSpPr>
        <p:spPr bwMode="auto">
          <a:xfrm>
            <a:off x="53975" y="901368"/>
            <a:ext cx="1275255" cy="743905"/>
          </a:xfrm>
          <a:prstGeom prst="wedgeRoundRectCallout">
            <a:avLst>
              <a:gd name="adj1" fmla="val 68116"/>
              <a:gd name="adj2" fmla="val 50052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Inheritance relation</a:t>
            </a:r>
          </a:p>
        </p:txBody>
      </p:sp>
    </p:spTree>
    <p:extLst>
      <p:ext uri="{BB962C8B-B14F-4D97-AF65-F5344CB8AC3E}">
        <p14:creationId xmlns:p14="http://schemas.microsoft.com/office/powerpoint/2010/main" val="177949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08075"/>
            <a:ext cx="5549900" cy="51593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000" dirty="0" smtClean="0">
                <a:latin typeface="Arial" pitchFamily="34" charset="0"/>
              </a:rPr>
              <a:t>&lt;?xml version="1.0"?&gt;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000" dirty="0" smtClean="0">
                <a:latin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</a:rPr>
              <a:t>rdf:RDF</a:t>
            </a:r>
            <a:r>
              <a:rPr lang="en-US" sz="2000" dirty="0" smtClean="0">
                <a:latin typeface="Arial" pitchFamily="34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000" dirty="0" smtClean="0">
                <a:latin typeface="Arial" pitchFamily="34" charset="0"/>
              </a:rPr>
              <a:t>	&lt;Courses400 </a:t>
            </a:r>
            <a:r>
              <a:rPr lang="en-US" sz="2000" dirty="0" err="1" smtClean="0">
                <a:latin typeface="Arial" pitchFamily="34" charset="0"/>
              </a:rPr>
              <a:t>rdf:ID</a:t>
            </a:r>
            <a:r>
              <a:rPr lang="en-US" sz="2000" dirty="0" smtClean="0">
                <a:latin typeface="Arial" pitchFamily="34" charset="0"/>
              </a:rPr>
              <a:t>="cse445"&gt;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000" dirty="0" smtClean="0">
                <a:latin typeface="Arial" pitchFamily="34" charset="0"/>
              </a:rPr>
              <a:t>		&lt;</a:t>
            </a:r>
            <a:r>
              <a:rPr lang="en-US" sz="2000" dirty="0" err="1" smtClean="0">
                <a:latin typeface="Arial" pitchFamily="34" charset="0"/>
              </a:rPr>
              <a:t>taughtBy</a:t>
            </a:r>
            <a:r>
              <a:rPr lang="en-US" sz="2000" dirty="0" smtClean="0">
                <a:latin typeface="Arial" pitchFamily="34" charset="0"/>
              </a:rPr>
              <a:t>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000" dirty="0" smtClean="0">
                <a:latin typeface="Arial" pitchFamily="34" charset="0"/>
              </a:rPr>
              <a:t>			&lt;Lecturers </a:t>
            </a:r>
            <a:r>
              <a:rPr lang="en-US" sz="2000" dirty="0" err="1" smtClean="0">
                <a:latin typeface="Arial" pitchFamily="34" charset="0"/>
              </a:rPr>
              <a:t>rdf:ID</a:t>
            </a:r>
            <a:r>
              <a:rPr lang="en-US" sz="2000" dirty="0" smtClean="0">
                <a:latin typeface="Arial" pitchFamily="34" charset="0"/>
              </a:rPr>
              <a:t>="</a:t>
            </a:r>
            <a:r>
              <a:rPr lang="en-US" sz="2000" dirty="0" err="1" smtClean="0">
                <a:latin typeface="Arial" pitchFamily="34" charset="0"/>
              </a:rPr>
              <a:t>ychen</a:t>
            </a:r>
            <a:r>
              <a:rPr lang="en-US" sz="2000" dirty="0" smtClean="0">
                <a:latin typeface="Arial" pitchFamily="34" charset="0"/>
              </a:rPr>
              <a:t>"&gt;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000" dirty="0" smtClean="0">
                <a:latin typeface="Arial" pitchFamily="34" charset="0"/>
              </a:rPr>
              <a:t>				&lt;name&gt;Yinong Chen&lt;/name&gt;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000" dirty="0" smtClean="0">
                <a:latin typeface="Arial" pitchFamily="34" charset="0"/>
              </a:rPr>
              <a:t>			&lt;/Lecturers&gt;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000" dirty="0" smtClean="0">
                <a:latin typeface="Arial" pitchFamily="34" charset="0"/>
              </a:rPr>
              <a:t>		&lt;/</a:t>
            </a:r>
            <a:r>
              <a:rPr lang="en-US" sz="2000" dirty="0" err="1" smtClean="0">
                <a:latin typeface="Arial" pitchFamily="34" charset="0"/>
              </a:rPr>
              <a:t>taughtBy</a:t>
            </a:r>
            <a:r>
              <a:rPr lang="en-US" sz="2000" dirty="0" smtClean="0">
                <a:latin typeface="Arial" pitchFamily="34" charset="0"/>
              </a:rPr>
              <a:t>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000" dirty="0" smtClean="0">
                <a:latin typeface="Arial" pitchFamily="34" charset="0"/>
              </a:rPr>
              <a:t>		&lt;</a:t>
            </a:r>
            <a:r>
              <a:rPr lang="en-US" sz="2000" dirty="0" err="1" smtClean="0">
                <a:latin typeface="Arial" pitchFamily="34" charset="0"/>
              </a:rPr>
              <a:t>taughtIn</a:t>
            </a:r>
            <a:r>
              <a:rPr lang="en-US" sz="2000" dirty="0" smtClean="0">
                <a:latin typeface="Arial" pitchFamily="34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000" dirty="0" smtClean="0">
                <a:latin typeface="Arial" pitchFamily="34" charset="0"/>
              </a:rPr>
              <a:t>			&lt;</a:t>
            </a:r>
            <a:r>
              <a:rPr lang="en-US" sz="2000" dirty="0" err="1" smtClean="0">
                <a:latin typeface="Arial" pitchFamily="34" charset="0"/>
              </a:rPr>
              <a:t>smallRoom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rdf:ID</a:t>
            </a:r>
            <a:r>
              <a:rPr lang="en-US" sz="2000" dirty="0" smtClean="0">
                <a:latin typeface="Arial" pitchFamily="34" charset="0"/>
              </a:rPr>
              <a:t>="byac210"&gt;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000" dirty="0" smtClean="0">
                <a:latin typeface="Arial" pitchFamily="34" charset="0"/>
              </a:rPr>
              <a:t>				&lt;cap&gt;43&lt;/cap&gt;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000" dirty="0" smtClean="0">
                <a:latin typeface="Arial" pitchFamily="34" charset="0"/>
              </a:rPr>
              <a:t>			&lt;/</a:t>
            </a:r>
            <a:r>
              <a:rPr lang="en-US" sz="2000" dirty="0" err="1" smtClean="0">
                <a:latin typeface="Arial" pitchFamily="34" charset="0"/>
              </a:rPr>
              <a:t>smallRoom</a:t>
            </a:r>
            <a:r>
              <a:rPr lang="en-US" sz="2000" dirty="0" smtClean="0">
                <a:latin typeface="Arial" pitchFamily="34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000" dirty="0" smtClean="0">
                <a:latin typeface="Arial" pitchFamily="34" charset="0"/>
              </a:rPr>
              <a:t>		&lt;/</a:t>
            </a:r>
            <a:r>
              <a:rPr lang="en-US" sz="2000" dirty="0" err="1" smtClean="0">
                <a:latin typeface="Arial" pitchFamily="34" charset="0"/>
              </a:rPr>
              <a:t>taughtIn</a:t>
            </a:r>
            <a:r>
              <a:rPr lang="en-US" sz="2000" dirty="0" smtClean="0">
                <a:latin typeface="Arial" pitchFamily="34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000" dirty="0" smtClean="0">
                <a:latin typeface="Arial" pitchFamily="34" charset="0"/>
              </a:rPr>
              <a:t>	&lt;/Courses4000&gt;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tabLst>
                <a:tab pos="692150" algn="l"/>
                <a:tab pos="1031875" algn="l"/>
                <a:tab pos="1371600" algn="l"/>
                <a:tab pos="1711325" algn="l"/>
                <a:tab pos="2063750" algn="l"/>
                <a:tab pos="2403475" algn="l"/>
                <a:tab pos="2743200" algn="l"/>
              </a:tabLst>
            </a:pPr>
            <a:r>
              <a:rPr lang="en-US" sz="2000" dirty="0" smtClean="0">
                <a:latin typeface="Arial" pitchFamily="34" charset="0"/>
              </a:rPr>
              <a:t>&lt;/</a:t>
            </a:r>
            <a:r>
              <a:rPr lang="en-US" sz="2000" dirty="0" err="1" smtClean="0">
                <a:latin typeface="Arial" pitchFamily="34" charset="0"/>
              </a:rPr>
              <a:t>rdf:RDF</a:t>
            </a:r>
            <a:r>
              <a:rPr lang="en-US" sz="2000" dirty="0" smtClean="0">
                <a:latin typeface="Arial" pitchFamily="34" charset="0"/>
              </a:rPr>
              <a:t>&gt;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635000" y="193675"/>
            <a:ext cx="7377113" cy="533400"/>
          </a:xfrm>
        </p:spPr>
        <p:txBody>
          <a:bodyPr/>
          <a:lstStyle/>
          <a:p>
            <a:r>
              <a:rPr lang="en-US" dirty="0" smtClean="0"/>
              <a:t>Example: An RDF Instance File</a:t>
            </a:r>
          </a:p>
        </p:txBody>
      </p:sp>
      <p:grpSp>
        <p:nvGrpSpPr>
          <p:cNvPr id="10244" name="Group 50"/>
          <p:cNvGrpSpPr>
            <a:grpSpLocks/>
          </p:cNvGrpSpPr>
          <p:nvPr/>
        </p:nvGrpSpPr>
        <p:grpSpPr bwMode="auto">
          <a:xfrm>
            <a:off x="4873625" y="955675"/>
            <a:ext cx="3657600" cy="5164138"/>
            <a:chOff x="3070" y="602"/>
            <a:chExt cx="2304" cy="3253"/>
          </a:xfrm>
        </p:grpSpPr>
        <p:sp>
          <p:nvSpPr>
            <p:cNvPr id="10245" name="Oval 27"/>
            <p:cNvSpPr>
              <a:spLocks noChangeArrowheads="1"/>
            </p:cNvSpPr>
            <p:nvPr/>
          </p:nvSpPr>
          <p:spPr bwMode="auto">
            <a:xfrm>
              <a:off x="3214" y="2138"/>
              <a:ext cx="528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cse445</a:t>
              </a:r>
            </a:p>
          </p:txBody>
        </p:sp>
        <p:sp>
          <p:nvSpPr>
            <p:cNvPr id="10246" name="Oval 28"/>
            <p:cNvSpPr>
              <a:spLocks noChangeArrowheads="1"/>
            </p:cNvSpPr>
            <p:nvPr/>
          </p:nvSpPr>
          <p:spPr bwMode="auto">
            <a:xfrm>
              <a:off x="4510" y="2138"/>
              <a:ext cx="528" cy="33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ychen</a:t>
              </a:r>
            </a:p>
          </p:txBody>
        </p:sp>
        <p:cxnSp>
          <p:nvCxnSpPr>
            <p:cNvPr id="10247" name="AutoShape 29"/>
            <p:cNvCxnSpPr>
              <a:cxnSpLocks noChangeShapeType="1"/>
              <a:stCxn id="10245" idx="6"/>
              <a:endCxn id="10246" idx="2"/>
            </p:cNvCxnSpPr>
            <p:nvPr/>
          </p:nvCxnSpPr>
          <p:spPr bwMode="auto">
            <a:xfrm>
              <a:off x="3742" y="2306"/>
              <a:ext cx="7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248" name="Text Box 30"/>
            <p:cNvSpPr txBox="1">
              <a:spLocks noChangeArrowheads="1"/>
            </p:cNvSpPr>
            <p:nvPr/>
          </p:nvSpPr>
          <p:spPr bwMode="auto">
            <a:xfrm>
              <a:off x="3790" y="2099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taughtBy</a:t>
              </a:r>
            </a:p>
          </p:txBody>
        </p:sp>
        <p:sp>
          <p:nvSpPr>
            <p:cNvPr id="10249" name="Oval 31"/>
            <p:cNvSpPr>
              <a:spLocks noChangeArrowheads="1"/>
            </p:cNvSpPr>
            <p:nvPr/>
          </p:nvSpPr>
          <p:spPr bwMode="auto">
            <a:xfrm>
              <a:off x="4434" y="2858"/>
              <a:ext cx="700" cy="43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Yinong</a:t>
              </a:r>
            </a:p>
            <a:p>
              <a:pPr algn="ctr"/>
              <a:r>
                <a:rPr lang="en-US" sz="1800"/>
                <a:t>Chen</a:t>
              </a:r>
            </a:p>
          </p:txBody>
        </p:sp>
        <p:cxnSp>
          <p:nvCxnSpPr>
            <p:cNvPr id="10250" name="AutoShape 32"/>
            <p:cNvCxnSpPr>
              <a:cxnSpLocks noChangeShapeType="1"/>
              <a:stCxn id="10246" idx="4"/>
              <a:endCxn id="10249" idx="0"/>
            </p:cNvCxnSpPr>
            <p:nvPr/>
          </p:nvCxnSpPr>
          <p:spPr bwMode="auto">
            <a:xfrm>
              <a:off x="4774" y="2474"/>
              <a:ext cx="1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251" name="Oval 33"/>
            <p:cNvSpPr>
              <a:spLocks noChangeArrowheads="1"/>
            </p:cNvSpPr>
            <p:nvPr/>
          </p:nvSpPr>
          <p:spPr bwMode="auto">
            <a:xfrm>
              <a:off x="3070" y="1226"/>
              <a:ext cx="816" cy="28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Courses400</a:t>
              </a:r>
            </a:p>
          </p:txBody>
        </p:sp>
        <p:sp>
          <p:nvSpPr>
            <p:cNvPr id="10252" name="Oval 34"/>
            <p:cNvSpPr>
              <a:spLocks noChangeArrowheads="1"/>
            </p:cNvSpPr>
            <p:nvPr/>
          </p:nvSpPr>
          <p:spPr bwMode="auto">
            <a:xfrm>
              <a:off x="4366" y="1226"/>
              <a:ext cx="816" cy="28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Lecturer</a:t>
              </a:r>
            </a:p>
          </p:txBody>
        </p:sp>
        <p:cxnSp>
          <p:nvCxnSpPr>
            <p:cNvPr id="10253" name="AutoShape 35"/>
            <p:cNvCxnSpPr>
              <a:cxnSpLocks noChangeShapeType="1"/>
              <a:stCxn id="10245" idx="0"/>
              <a:endCxn id="10251" idx="4"/>
            </p:cNvCxnSpPr>
            <p:nvPr/>
          </p:nvCxnSpPr>
          <p:spPr bwMode="auto">
            <a:xfrm flipV="1">
              <a:off x="3478" y="1514"/>
              <a:ext cx="0" cy="6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</p:spPr>
        </p:cxnSp>
        <p:cxnSp>
          <p:nvCxnSpPr>
            <p:cNvPr id="10254" name="AutoShape 36"/>
            <p:cNvCxnSpPr>
              <a:cxnSpLocks noChangeShapeType="1"/>
              <a:stCxn id="10246" idx="0"/>
              <a:endCxn id="10252" idx="4"/>
            </p:cNvCxnSpPr>
            <p:nvPr/>
          </p:nvCxnSpPr>
          <p:spPr bwMode="auto">
            <a:xfrm flipV="1">
              <a:off x="4774" y="1514"/>
              <a:ext cx="0" cy="6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</p:spPr>
        </p:cxnSp>
        <p:sp>
          <p:nvSpPr>
            <p:cNvPr id="10255" name="Text Box 37"/>
            <p:cNvSpPr txBox="1">
              <a:spLocks noChangeArrowheads="1"/>
            </p:cNvSpPr>
            <p:nvPr/>
          </p:nvSpPr>
          <p:spPr bwMode="auto">
            <a:xfrm>
              <a:off x="3138" y="1610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type</a:t>
              </a:r>
            </a:p>
          </p:txBody>
        </p:sp>
        <p:sp>
          <p:nvSpPr>
            <p:cNvPr id="10256" name="Text Box 38"/>
            <p:cNvSpPr txBox="1">
              <a:spLocks noChangeArrowheads="1"/>
            </p:cNvSpPr>
            <p:nvPr/>
          </p:nvSpPr>
          <p:spPr bwMode="auto">
            <a:xfrm>
              <a:off x="4770" y="1610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type</a:t>
              </a:r>
            </a:p>
          </p:txBody>
        </p:sp>
        <p:sp>
          <p:nvSpPr>
            <p:cNvPr id="10257" name="Text Box 39"/>
            <p:cNvSpPr txBox="1">
              <a:spLocks noChangeArrowheads="1"/>
            </p:cNvSpPr>
            <p:nvPr/>
          </p:nvSpPr>
          <p:spPr bwMode="auto">
            <a:xfrm>
              <a:off x="4754" y="2531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name</a:t>
              </a:r>
            </a:p>
          </p:txBody>
        </p:sp>
        <p:sp>
          <p:nvSpPr>
            <p:cNvPr id="10258" name="Oval 40"/>
            <p:cNvSpPr>
              <a:spLocks noChangeArrowheads="1"/>
            </p:cNvSpPr>
            <p:nvPr/>
          </p:nvSpPr>
          <p:spPr bwMode="auto">
            <a:xfrm>
              <a:off x="3138" y="2762"/>
              <a:ext cx="700" cy="43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byac210</a:t>
              </a:r>
            </a:p>
          </p:txBody>
        </p:sp>
        <p:cxnSp>
          <p:nvCxnSpPr>
            <p:cNvPr id="10259" name="AutoShape 41"/>
            <p:cNvCxnSpPr>
              <a:cxnSpLocks noChangeShapeType="1"/>
              <a:stCxn id="10245" idx="4"/>
              <a:endCxn id="10258" idx="0"/>
            </p:cNvCxnSpPr>
            <p:nvPr/>
          </p:nvCxnSpPr>
          <p:spPr bwMode="auto">
            <a:xfrm>
              <a:off x="3478" y="2474"/>
              <a:ext cx="1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260" name="Text Box 42"/>
            <p:cNvSpPr txBox="1">
              <a:spLocks noChangeArrowheads="1"/>
            </p:cNvSpPr>
            <p:nvPr/>
          </p:nvSpPr>
          <p:spPr bwMode="auto">
            <a:xfrm>
              <a:off x="3458" y="2474"/>
              <a:ext cx="5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taughtIn</a:t>
              </a:r>
            </a:p>
          </p:txBody>
        </p:sp>
        <p:sp>
          <p:nvSpPr>
            <p:cNvPr id="10261" name="Oval 43"/>
            <p:cNvSpPr>
              <a:spLocks noChangeArrowheads="1"/>
            </p:cNvSpPr>
            <p:nvPr/>
          </p:nvSpPr>
          <p:spPr bwMode="auto">
            <a:xfrm>
              <a:off x="3166" y="3482"/>
              <a:ext cx="672" cy="373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43</a:t>
              </a:r>
            </a:p>
          </p:txBody>
        </p:sp>
        <p:cxnSp>
          <p:nvCxnSpPr>
            <p:cNvPr id="10262" name="AutoShape 44"/>
            <p:cNvCxnSpPr>
              <a:cxnSpLocks noChangeShapeType="1"/>
              <a:stCxn id="10258" idx="4"/>
              <a:endCxn id="10261" idx="0"/>
            </p:cNvCxnSpPr>
            <p:nvPr/>
          </p:nvCxnSpPr>
          <p:spPr bwMode="auto">
            <a:xfrm>
              <a:off x="3488" y="3194"/>
              <a:ext cx="14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263" name="Text Box 45"/>
            <p:cNvSpPr txBox="1">
              <a:spLocks noChangeArrowheads="1"/>
            </p:cNvSpPr>
            <p:nvPr/>
          </p:nvSpPr>
          <p:spPr bwMode="auto">
            <a:xfrm>
              <a:off x="3474" y="319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cap</a:t>
              </a:r>
            </a:p>
          </p:txBody>
        </p:sp>
        <p:sp>
          <p:nvSpPr>
            <p:cNvPr id="10264" name="Oval 46"/>
            <p:cNvSpPr>
              <a:spLocks noChangeArrowheads="1"/>
            </p:cNvSpPr>
            <p:nvPr/>
          </p:nvSpPr>
          <p:spPr bwMode="auto">
            <a:xfrm>
              <a:off x="4366" y="602"/>
              <a:ext cx="816" cy="28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Faculty</a:t>
              </a:r>
            </a:p>
          </p:txBody>
        </p:sp>
        <p:cxnSp>
          <p:nvCxnSpPr>
            <p:cNvPr id="10265" name="AutoShape 47"/>
            <p:cNvCxnSpPr>
              <a:cxnSpLocks noChangeShapeType="1"/>
              <a:stCxn id="10252" idx="0"/>
              <a:endCxn id="10264" idx="4"/>
            </p:cNvCxnSpPr>
            <p:nvPr/>
          </p:nvCxnSpPr>
          <p:spPr bwMode="auto">
            <a:xfrm flipV="1">
              <a:off x="4774" y="890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266" name="Text Box 48"/>
            <p:cNvSpPr txBox="1">
              <a:spLocks noChangeArrowheads="1"/>
            </p:cNvSpPr>
            <p:nvPr/>
          </p:nvSpPr>
          <p:spPr bwMode="auto">
            <a:xfrm>
              <a:off x="4018" y="947"/>
              <a:ext cx="7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subClassOf</a:t>
              </a:r>
            </a:p>
          </p:txBody>
        </p:sp>
        <p:sp>
          <p:nvSpPr>
            <p:cNvPr id="10267" name="Line 49"/>
            <p:cNvSpPr>
              <a:spLocks noChangeShapeType="1"/>
            </p:cNvSpPr>
            <p:nvPr/>
          </p:nvSpPr>
          <p:spPr bwMode="auto">
            <a:xfrm>
              <a:off x="3070" y="199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58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Example</a:t>
            </a:r>
            <a:r>
              <a:rPr lang="en-US" sz="3200" b="1">
                <a:solidFill>
                  <a:schemeClr val="accent2"/>
                </a:solidFill>
              </a:rPr>
              <a:t> Part 2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5005388" y="1066800"/>
            <a:ext cx="3452812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/*Facts</a:t>
            </a: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mike).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(mike,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).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/*Rules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Z) :-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Y), 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Z);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       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Z)).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357188" y="1219200"/>
            <a:ext cx="5181601" cy="3276600"/>
            <a:chOff x="225" y="768"/>
            <a:chExt cx="3264" cy="2064"/>
          </a:xfrm>
        </p:grpSpPr>
        <p:sp>
          <p:nvSpPr>
            <p:cNvPr id="18449" name="Rectangle 5"/>
            <p:cNvSpPr>
              <a:spLocks noChangeArrowheads="1"/>
            </p:cNvSpPr>
            <p:nvPr/>
          </p:nvSpPr>
          <p:spPr bwMode="auto">
            <a:xfrm>
              <a:off x="225" y="768"/>
              <a:ext cx="26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?-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8450" name="Rectangle 6"/>
            <p:cNvSpPr>
              <a:spLocks noChangeArrowheads="1"/>
            </p:cNvSpPr>
            <p:nvPr/>
          </p:nvSpPr>
          <p:spPr bwMode="auto">
            <a:xfrm>
              <a:off x="273" y="1190"/>
              <a:ext cx="2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8451" name="Rectangle 7"/>
            <p:cNvSpPr>
              <a:spLocks noChangeArrowheads="1"/>
            </p:cNvSpPr>
            <p:nvPr/>
          </p:nvSpPr>
          <p:spPr bwMode="auto">
            <a:xfrm>
              <a:off x="336" y="1478"/>
              <a:ext cx="15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mother_of(jane, Y).</a:t>
              </a:r>
            </a:p>
          </p:txBody>
        </p:sp>
        <p:sp>
          <p:nvSpPr>
            <p:cNvPr id="18452" name="Rectangle 8"/>
            <p:cNvSpPr>
              <a:spLocks noChangeArrowheads="1"/>
            </p:cNvSpPr>
            <p:nvPr/>
          </p:nvSpPr>
          <p:spPr bwMode="auto">
            <a:xfrm>
              <a:off x="336" y="1814"/>
              <a:ext cx="19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elaine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grpSp>
          <p:nvGrpSpPr>
            <p:cNvPr id="18453" name="Group 9"/>
            <p:cNvGrpSpPr>
              <a:grpSpLocks/>
            </p:cNvGrpSpPr>
            <p:nvPr/>
          </p:nvGrpSpPr>
          <p:grpSpPr bwMode="auto">
            <a:xfrm>
              <a:off x="1953" y="912"/>
              <a:ext cx="1536" cy="1920"/>
              <a:chOff x="1953" y="912"/>
              <a:chExt cx="1536" cy="1920"/>
            </a:xfrm>
          </p:grpSpPr>
          <p:sp>
            <p:nvSpPr>
              <p:cNvPr id="18454" name="Freeform 10"/>
              <p:cNvSpPr>
                <a:spLocks/>
              </p:cNvSpPr>
              <p:nvPr/>
            </p:nvSpPr>
            <p:spPr bwMode="auto">
              <a:xfrm>
                <a:off x="2721" y="912"/>
                <a:ext cx="576" cy="1632"/>
              </a:xfrm>
              <a:custGeom>
                <a:avLst/>
                <a:gdLst>
                  <a:gd name="T0" fmla="*/ 0 w 576"/>
                  <a:gd name="T1" fmla="*/ 0 h 1680"/>
                  <a:gd name="T2" fmla="*/ 192 w 576"/>
                  <a:gd name="T3" fmla="*/ 0 h 1680"/>
                  <a:gd name="T4" fmla="*/ 192 w 576"/>
                  <a:gd name="T5" fmla="*/ 1585 h 1680"/>
                  <a:gd name="T6" fmla="*/ 576 w 576"/>
                  <a:gd name="T7" fmla="*/ 1585 h 16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1680"/>
                  <a:gd name="T14" fmla="*/ 576 w 576"/>
                  <a:gd name="T15" fmla="*/ 1680 h 16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1680">
                    <a:moveTo>
                      <a:pt x="0" y="0"/>
                    </a:moveTo>
                    <a:lnTo>
                      <a:pt x="192" y="0"/>
                    </a:lnTo>
                    <a:lnTo>
                      <a:pt x="192" y="1680"/>
                    </a:lnTo>
                    <a:lnTo>
                      <a:pt x="576" y="168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5" name="Freeform 11"/>
              <p:cNvSpPr>
                <a:spLocks/>
              </p:cNvSpPr>
              <p:nvPr/>
            </p:nvSpPr>
            <p:spPr bwMode="auto">
              <a:xfrm>
                <a:off x="2673" y="1296"/>
                <a:ext cx="576" cy="1344"/>
              </a:xfrm>
              <a:custGeom>
                <a:avLst/>
                <a:gdLst>
                  <a:gd name="T0" fmla="*/ 576 w 576"/>
                  <a:gd name="T1" fmla="*/ 1344 h 1344"/>
                  <a:gd name="T2" fmla="*/ 144 w 576"/>
                  <a:gd name="T3" fmla="*/ 1344 h 1344"/>
                  <a:gd name="T4" fmla="*/ 144 w 576"/>
                  <a:gd name="T5" fmla="*/ 0 h 1344"/>
                  <a:gd name="T6" fmla="*/ 0 w 576"/>
                  <a:gd name="T7" fmla="*/ 0 h 13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1344"/>
                  <a:gd name="T14" fmla="*/ 576 w 576"/>
                  <a:gd name="T15" fmla="*/ 1344 h 13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1344">
                    <a:moveTo>
                      <a:pt x="576" y="1344"/>
                    </a:moveTo>
                    <a:lnTo>
                      <a:pt x="144" y="1344"/>
                    </a:ln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6" name="Freeform 12"/>
              <p:cNvSpPr>
                <a:spLocks/>
              </p:cNvSpPr>
              <p:nvPr/>
            </p:nvSpPr>
            <p:spPr bwMode="auto">
              <a:xfrm>
                <a:off x="1953" y="1632"/>
                <a:ext cx="1536" cy="1200"/>
              </a:xfrm>
              <a:custGeom>
                <a:avLst/>
                <a:gdLst>
                  <a:gd name="T0" fmla="*/ 1536 w 1536"/>
                  <a:gd name="T1" fmla="*/ 1154 h 1248"/>
                  <a:gd name="T2" fmla="*/ 720 w 1536"/>
                  <a:gd name="T3" fmla="*/ 1154 h 1248"/>
                  <a:gd name="T4" fmla="*/ 720 w 1536"/>
                  <a:gd name="T5" fmla="*/ 0 h 1248"/>
                  <a:gd name="T6" fmla="*/ 0 w 1536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6"/>
                  <a:gd name="T13" fmla="*/ 0 h 1248"/>
                  <a:gd name="T14" fmla="*/ 1536 w 1536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6" h="1248">
                    <a:moveTo>
                      <a:pt x="1536" y="1248"/>
                    </a:moveTo>
                    <a:lnTo>
                      <a:pt x="720" y="1248"/>
                    </a:lnTo>
                    <a:lnTo>
                      <a:pt x="72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7" name="Freeform 13"/>
              <p:cNvSpPr>
                <a:spLocks/>
              </p:cNvSpPr>
              <p:nvPr/>
            </p:nvSpPr>
            <p:spPr bwMode="auto">
              <a:xfrm>
                <a:off x="2001" y="1152"/>
                <a:ext cx="1296" cy="432"/>
              </a:xfrm>
              <a:custGeom>
                <a:avLst/>
                <a:gdLst>
                  <a:gd name="T0" fmla="*/ 0 w 1296"/>
                  <a:gd name="T1" fmla="*/ 432 h 432"/>
                  <a:gd name="T2" fmla="*/ 1008 w 1296"/>
                  <a:gd name="T3" fmla="*/ 432 h 432"/>
                  <a:gd name="T4" fmla="*/ 1008 w 1296"/>
                  <a:gd name="T5" fmla="*/ 0 h 432"/>
                  <a:gd name="T6" fmla="*/ 1296 w 1296"/>
                  <a:gd name="T7" fmla="*/ 0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96"/>
                  <a:gd name="T13" fmla="*/ 0 h 432"/>
                  <a:gd name="T14" fmla="*/ 1296 w 1296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96" h="432">
                    <a:moveTo>
                      <a:pt x="0" y="432"/>
                    </a:moveTo>
                    <a:lnTo>
                      <a:pt x="1008" y="432"/>
                    </a:lnTo>
                    <a:lnTo>
                      <a:pt x="1008" y="0"/>
                    </a:lnTo>
                    <a:lnTo>
                      <a:pt x="1296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8" name="Freeform 14"/>
              <p:cNvSpPr>
                <a:spLocks/>
              </p:cNvSpPr>
              <p:nvPr/>
            </p:nvSpPr>
            <p:spPr bwMode="auto">
              <a:xfrm>
                <a:off x="2145" y="1200"/>
                <a:ext cx="1104" cy="720"/>
              </a:xfrm>
              <a:custGeom>
                <a:avLst/>
                <a:gdLst>
                  <a:gd name="T0" fmla="*/ 907 w 1344"/>
                  <a:gd name="T1" fmla="*/ 0 h 672"/>
                  <a:gd name="T2" fmla="*/ 745 w 1344"/>
                  <a:gd name="T3" fmla="*/ 0 h 672"/>
                  <a:gd name="T4" fmla="*/ 745 w 1344"/>
                  <a:gd name="T5" fmla="*/ 771 h 672"/>
                  <a:gd name="T6" fmla="*/ 0 w 1344"/>
                  <a:gd name="T7" fmla="*/ 771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44"/>
                  <a:gd name="T13" fmla="*/ 0 h 672"/>
                  <a:gd name="T14" fmla="*/ 1344 w 1344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44" h="672">
                    <a:moveTo>
                      <a:pt x="1344" y="0"/>
                    </a:moveTo>
                    <a:lnTo>
                      <a:pt x="1104" y="0"/>
                    </a:lnTo>
                    <a:lnTo>
                      <a:pt x="1104" y="672"/>
                    </a:lnTo>
                    <a:lnTo>
                      <a:pt x="0" y="672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437" name="Group 15"/>
          <p:cNvGrpSpPr>
            <a:grpSpLocks/>
          </p:cNvGrpSpPr>
          <p:nvPr/>
        </p:nvGrpSpPr>
        <p:grpSpPr bwMode="auto">
          <a:xfrm>
            <a:off x="433388" y="3413125"/>
            <a:ext cx="5105401" cy="1539875"/>
            <a:chOff x="273" y="2150"/>
            <a:chExt cx="3216" cy="970"/>
          </a:xfrm>
        </p:grpSpPr>
        <p:sp>
          <p:nvSpPr>
            <p:cNvPr id="18447" name="Rectangle 16"/>
            <p:cNvSpPr>
              <a:spLocks noChangeArrowheads="1"/>
            </p:cNvSpPr>
            <p:nvPr/>
          </p:nvSpPr>
          <p:spPr bwMode="auto">
            <a:xfrm>
              <a:off x="273" y="2150"/>
              <a:ext cx="214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mother_of</a:t>
              </a:r>
              <a:r>
                <a:rPr lang="en-US" sz="2000" b="1" dirty="0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elaine</a:t>
              </a:r>
              <a:r>
                <a:rPr lang="en-US" sz="2000" b="1" dirty="0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8448" name="Freeform 17"/>
            <p:cNvSpPr>
              <a:spLocks/>
            </p:cNvSpPr>
            <p:nvPr/>
          </p:nvSpPr>
          <p:spPr bwMode="auto">
            <a:xfrm>
              <a:off x="2289" y="2304"/>
              <a:ext cx="1200" cy="816"/>
            </a:xfrm>
            <a:custGeom>
              <a:avLst/>
              <a:gdLst>
                <a:gd name="T0" fmla="*/ 1200 w 1200"/>
                <a:gd name="T1" fmla="*/ 771 h 864"/>
                <a:gd name="T2" fmla="*/ 288 w 1200"/>
                <a:gd name="T3" fmla="*/ 771 h 864"/>
                <a:gd name="T4" fmla="*/ 288 w 1200"/>
                <a:gd name="T5" fmla="*/ 0 h 864"/>
                <a:gd name="T6" fmla="*/ 0 w 1200"/>
                <a:gd name="T7" fmla="*/ 0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864"/>
                <a:gd name="T14" fmla="*/ 1200 w 1200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864">
                  <a:moveTo>
                    <a:pt x="1200" y="864"/>
                  </a:moveTo>
                  <a:lnTo>
                    <a:pt x="288" y="864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9090" name="Freeform 18"/>
          <p:cNvSpPr>
            <a:spLocks/>
          </p:cNvSpPr>
          <p:nvPr/>
        </p:nvSpPr>
        <p:spPr bwMode="auto">
          <a:xfrm>
            <a:off x="3633788" y="838200"/>
            <a:ext cx="2971800" cy="2743200"/>
          </a:xfrm>
          <a:custGeom>
            <a:avLst/>
            <a:gdLst>
              <a:gd name="T0" fmla="*/ 0 w 1872"/>
              <a:gd name="T1" fmla="*/ 2147483647 h 1728"/>
              <a:gd name="T2" fmla="*/ 1693545000 w 1872"/>
              <a:gd name="T3" fmla="*/ 2147483647 h 1728"/>
              <a:gd name="T4" fmla="*/ 1693545000 w 1872"/>
              <a:gd name="T5" fmla="*/ 0 h 1728"/>
              <a:gd name="T6" fmla="*/ 2147483647 w 1872"/>
              <a:gd name="T7" fmla="*/ 0 h 1728"/>
              <a:gd name="T8" fmla="*/ 2147483647 w 1872"/>
              <a:gd name="T9" fmla="*/ 36290250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728"/>
              <a:gd name="T17" fmla="*/ 1872 w 1872"/>
              <a:gd name="T18" fmla="*/ 1728 h 1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728">
                <a:moveTo>
                  <a:pt x="0" y="1728"/>
                </a:moveTo>
                <a:lnTo>
                  <a:pt x="672" y="1728"/>
                </a:lnTo>
                <a:lnTo>
                  <a:pt x="672" y="0"/>
                </a:lnTo>
                <a:lnTo>
                  <a:pt x="1872" y="0"/>
                </a:lnTo>
                <a:lnTo>
                  <a:pt x="1872" y="144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9091" name="Freeform 19"/>
          <p:cNvSpPr>
            <a:spLocks/>
          </p:cNvSpPr>
          <p:nvPr/>
        </p:nvSpPr>
        <p:spPr bwMode="auto">
          <a:xfrm>
            <a:off x="3633788" y="3733800"/>
            <a:ext cx="2971800" cy="2057400"/>
          </a:xfrm>
          <a:custGeom>
            <a:avLst/>
            <a:gdLst>
              <a:gd name="T0" fmla="*/ 2147483647 w 1872"/>
              <a:gd name="T1" fmla="*/ 2147483647 h 1248"/>
              <a:gd name="T2" fmla="*/ 2147483647 w 1872"/>
              <a:gd name="T3" fmla="*/ 2147483647 h 1248"/>
              <a:gd name="T4" fmla="*/ 362902500 w 1872"/>
              <a:gd name="T5" fmla="*/ 2147483647 h 1248"/>
              <a:gd name="T6" fmla="*/ 362902500 w 1872"/>
              <a:gd name="T7" fmla="*/ 0 h 1248"/>
              <a:gd name="T8" fmla="*/ 0 w 1872"/>
              <a:gd name="T9" fmla="*/ 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248"/>
              <a:gd name="T17" fmla="*/ 1872 w 1872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248">
                <a:moveTo>
                  <a:pt x="1872" y="1104"/>
                </a:moveTo>
                <a:lnTo>
                  <a:pt x="1872" y="1248"/>
                </a:lnTo>
                <a:lnTo>
                  <a:pt x="144" y="1248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433388" y="3946525"/>
            <a:ext cx="5738813" cy="1387475"/>
            <a:chOff x="273" y="2486"/>
            <a:chExt cx="3615" cy="874"/>
          </a:xfrm>
        </p:grpSpPr>
        <p:sp>
          <p:nvSpPr>
            <p:cNvPr id="18445" name="Rectangle 21"/>
            <p:cNvSpPr>
              <a:spLocks noChangeArrowheads="1"/>
            </p:cNvSpPr>
            <p:nvPr/>
          </p:nvSpPr>
          <p:spPr bwMode="auto">
            <a:xfrm>
              <a:off x="273" y="2486"/>
              <a:ext cx="204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father_of</a:t>
              </a:r>
              <a:r>
                <a:rPr lang="en-US" sz="2000" b="1" dirty="0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elaine</a:t>
              </a:r>
              <a:r>
                <a:rPr lang="en-US" sz="2000" b="1" dirty="0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8446" name="Freeform 22"/>
            <p:cNvSpPr>
              <a:spLocks/>
            </p:cNvSpPr>
            <p:nvPr/>
          </p:nvSpPr>
          <p:spPr bwMode="auto">
            <a:xfrm>
              <a:off x="2208" y="2592"/>
              <a:ext cx="1680" cy="768"/>
            </a:xfrm>
            <a:custGeom>
              <a:avLst/>
              <a:gdLst>
                <a:gd name="T0" fmla="*/ 1680 w 1680"/>
                <a:gd name="T1" fmla="*/ 768 h 768"/>
                <a:gd name="T2" fmla="*/ 144 w 1680"/>
                <a:gd name="T3" fmla="*/ 768 h 768"/>
                <a:gd name="T4" fmla="*/ 144 w 1680"/>
                <a:gd name="T5" fmla="*/ 0 h 768"/>
                <a:gd name="T6" fmla="*/ 0 w 1680"/>
                <a:gd name="T7" fmla="*/ 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0"/>
                <a:gd name="T13" fmla="*/ 0 h 768"/>
                <a:gd name="T14" fmla="*/ 1680 w 168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0" h="768">
                  <a:moveTo>
                    <a:pt x="1680" y="768"/>
                  </a:moveTo>
                  <a:lnTo>
                    <a:pt x="144" y="768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9095" name="Freeform 23"/>
          <p:cNvSpPr>
            <a:spLocks/>
          </p:cNvSpPr>
          <p:nvPr/>
        </p:nvSpPr>
        <p:spPr bwMode="auto">
          <a:xfrm>
            <a:off x="3405188" y="609600"/>
            <a:ext cx="3429000" cy="3429000"/>
          </a:xfrm>
          <a:custGeom>
            <a:avLst/>
            <a:gdLst>
              <a:gd name="T0" fmla="*/ 0 w 2160"/>
              <a:gd name="T1" fmla="*/ 2147483647 h 2160"/>
              <a:gd name="T2" fmla="*/ 1572577500 w 2160"/>
              <a:gd name="T3" fmla="*/ 2147483647 h 2160"/>
              <a:gd name="T4" fmla="*/ 1572577500 w 2160"/>
              <a:gd name="T5" fmla="*/ 0 h 2160"/>
              <a:gd name="T6" fmla="*/ 2147483647 w 2160"/>
              <a:gd name="T7" fmla="*/ 0 h 2160"/>
              <a:gd name="T8" fmla="*/ 2147483647 w 2160"/>
              <a:gd name="T9" fmla="*/ 725805000 h 2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"/>
              <a:gd name="T16" fmla="*/ 0 h 2160"/>
              <a:gd name="T17" fmla="*/ 2160 w 2160"/>
              <a:gd name="T18" fmla="*/ 2160 h 2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" h="2160">
                <a:moveTo>
                  <a:pt x="0" y="2160"/>
                </a:moveTo>
                <a:lnTo>
                  <a:pt x="624" y="2160"/>
                </a:lnTo>
                <a:lnTo>
                  <a:pt x="624" y="0"/>
                </a:lnTo>
                <a:lnTo>
                  <a:pt x="2160" y="0"/>
                </a:lnTo>
                <a:lnTo>
                  <a:pt x="2160" y="288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405188" y="4267200"/>
            <a:ext cx="3352800" cy="1752600"/>
            <a:chOff x="2145" y="2688"/>
            <a:chExt cx="2112" cy="1104"/>
          </a:xfrm>
        </p:grpSpPr>
        <p:sp>
          <p:nvSpPr>
            <p:cNvPr id="18443" name="Freeform 25"/>
            <p:cNvSpPr>
              <a:spLocks/>
            </p:cNvSpPr>
            <p:nvPr/>
          </p:nvSpPr>
          <p:spPr bwMode="auto">
            <a:xfrm>
              <a:off x="2145" y="2688"/>
              <a:ext cx="2112" cy="1104"/>
            </a:xfrm>
            <a:custGeom>
              <a:avLst/>
              <a:gdLst>
                <a:gd name="T0" fmla="*/ 2383 w 1872"/>
                <a:gd name="T1" fmla="*/ 864 h 1248"/>
                <a:gd name="T2" fmla="*/ 2383 w 1872"/>
                <a:gd name="T3" fmla="*/ 977 h 1248"/>
                <a:gd name="T4" fmla="*/ 183 w 1872"/>
                <a:gd name="T5" fmla="*/ 977 h 1248"/>
                <a:gd name="T6" fmla="*/ 183 w 1872"/>
                <a:gd name="T7" fmla="*/ 0 h 1248"/>
                <a:gd name="T8" fmla="*/ 0 w 1872"/>
                <a:gd name="T9" fmla="*/ 0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1248"/>
                <a:gd name="T17" fmla="*/ 1872 w 1872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1248">
                  <a:moveTo>
                    <a:pt x="1872" y="1104"/>
                  </a:moveTo>
                  <a:lnTo>
                    <a:pt x="1872" y="1248"/>
                  </a:lnTo>
                  <a:lnTo>
                    <a:pt x="144" y="1248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26"/>
            <p:cNvSpPr>
              <a:spLocks noChangeShapeType="1"/>
            </p:cNvSpPr>
            <p:nvPr/>
          </p:nvSpPr>
          <p:spPr bwMode="auto">
            <a:xfrm flipV="1">
              <a:off x="4257" y="3504"/>
              <a:ext cx="0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Right Arrow 26"/>
          <p:cNvSpPr/>
          <p:nvPr/>
        </p:nvSpPr>
        <p:spPr bwMode="auto">
          <a:xfrm>
            <a:off x="5233987" y="1973262"/>
            <a:ext cx="153193" cy="23177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9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9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90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90" grpId="0" animBg="1"/>
      <p:bldP spid="259091" grpId="0" animBg="1"/>
      <p:bldP spid="2590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36588" y="-50157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Example</a:t>
            </a:r>
            <a:r>
              <a:rPr lang="en-US" sz="3200" b="1">
                <a:solidFill>
                  <a:schemeClr val="accent2"/>
                </a:solidFill>
              </a:rPr>
              <a:t> Part 3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005388" y="1066800"/>
            <a:ext cx="3452812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/*Facts</a:t>
            </a: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mike).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(mike,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).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/*Rules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Z) :-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Y), 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Z);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       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Z)).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80988" y="1219200"/>
            <a:ext cx="5257801" cy="3276600"/>
            <a:chOff x="177" y="768"/>
            <a:chExt cx="3312" cy="2064"/>
          </a:xfrm>
        </p:grpSpPr>
        <p:sp>
          <p:nvSpPr>
            <p:cNvPr id="19483" name="Rectangle 5"/>
            <p:cNvSpPr>
              <a:spLocks noChangeArrowheads="1"/>
            </p:cNvSpPr>
            <p:nvPr/>
          </p:nvSpPr>
          <p:spPr bwMode="auto">
            <a:xfrm>
              <a:off x="177" y="768"/>
              <a:ext cx="26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?-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9484" name="Rectangle 6"/>
            <p:cNvSpPr>
              <a:spLocks noChangeArrowheads="1"/>
            </p:cNvSpPr>
            <p:nvPr/>
          </p:nvSpPr>
          <p:spPr bwMode="auto">
            <a:xfrm>
              <a:off x="273" y="1178"/>
              <a:ext cx="2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9485" name="Rectangle 7"/>
            <p:cNvSpPr>
              <a:spLocks noChangeArrowheads="1"/>
            </p:cNvSpPr>
            <p:nvPr/>
          </p:nvSpPr>
          <p:spPr bwMode="auto">
            <a:xfrm>
              <a:off x="336" y="1478"/>
              <a:ext cx="15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mother_of(jane, Y).</a:t>
              </a:r>
            </a:p>
          </p:txBody>
        </p:sp>
        <p:sp>
          <p:nvSpPr>
            <p:cNvPr id="19486" name="Rectangle 8"/>
            <p:cNvSpPr>
              <a:spLocks noChangeArrowheads="1"/>
            </p:cNvSpPr>
            <p:nvPr/>
          </p:nvSpPr>
          <p:spPr bwMode="auto">
            <a:xfrm>
              <a:off x="336" y="1814"/>
              <a:ext cx="19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elaine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grpSp>
          <p:nvGrpSpPr>
            <p:cNvPr id="19487" name="Group 9"/>
            <p:cNvGrpSpPr>
              <a:grpSpLocks/>
            </p:cNvGrpSpPr>
            <p:nvPr/>
          </p:nvGrpSpPr>
          <p:grpSpPr bwMode="auto">
            <a:xfrm>
              <a:off x="1953" y="912"/>
              <a:ext cx="1536" cy="1920"/>
              <a:chOff x="1953" y="912"/>
              <a:chExt cx="1536" cy="1920"/>
            </a:xfrm>
          </p:grpSpPr>
          <p:sp>
            <p:nvSpPr>
              <p:cNvPr id="19488" name="Freeform 10"/>
              <p:cNvSpPr>
                <a:spLocks/>
              </p:cNvSpPr>
              <p:nvPr/>
            </p:nvSpPr>
            <p:spPr bwMode="auto">
              <a:xfrm>
                <a:off x="2721" y="912"/>
                <a:ext cx="576" cy="1632"/>
              </a:xfrm>
              <a:custGeom>
                <a:avLst/>
                <a:gdLst>
                  <a:gd name="T0" fmla="*/ 0 w 576"/>
                  <a:gd name="T1" fmla="*/ 0 h 1680"/>
                  <a:gd name="T2" fmla="*/ 192 w 576"/>
                  <a:gd name="T3" fmla="*/ 0 h 1680"/>
                  <a:gd name="T4" fmla="*/ 192 w 576"/>
                  <a:gd name="T5" fmla="*/ 1585 h 1680"/>
                  <a:gd name="T6" fmla="*/ 576 w 576"/>
                  <a:gd name="T7" fmla="*/ 1585 h 16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1680"/>
                  <a:gd name="T14" fmla="*/ 576 w 576"/>
                  <a:gd name="T15" fmla="*/ 1680 h 16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1680">
                    <a:moveTo>
                      <a:pt x="0" y="0"/>
                    </a:moveTo>
                    <a:lnTo>
                      <a:pt x="192" y="0"/>
                    </a:lnTo>
                    <a:lnTo>
                      <a:pt x="192" y="1680"/>
                    </a:lnTo>
                    <a:lnTo>
                      <a:pt x="576" y="168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9" name="Freeform 11"/>
              <p:cNvSpPr>
                <a:spLocks/>
              </p:cNvSpPr>
              <p:nvPr/>
            </p:nvSpPr>
            <p:spPr bwMode="auto">
              <a:xfrm>
                <a:off x="2673" y="1296"/>
                <a:ext cx="576" cy="1344"/>
              </a:xfrm>
              <a:custGeom>
                <a:avLst/>
                <a:gdLst>
                  <a:gd name="T0" fmla="*/ 576 w 576"/>
                  <a:gd name="T1" fmla="*/ 1344 h 1344"/>
                  <a:gd name="T2" fmla="*/ 144 w 576"/>
                  <a:gd name="T3" fmla="*/ 1344 h 1344"/>
                  <a:gd name="T4" fmla="*/ 144 w 576"/>
                  <a:gd name="T5" fmla="*/ 0 h 1344"/>
                  <a:gd name="T6" fmla="*/ 0 w 576"/>
                  <a:gd name="T7" fmla="*/ 0 h 13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1344"/>
                  <a:gd name="T14" fmla="*/ 576 w 576"/>
                  <a:gd name="T15" fmla="*/ 1344 h 13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1344">
                    <a:moveTo>
                      <a:pt x="576" y="1344"/>
                    </a:moveTo>
                    <a:lnTo>
                      <a:pt x="144" y="1344"/>
                    </a:ln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0" name="Freeform 12"/>
              <p:cNvSpPr>
                <a:spLocks/>
              </p:cNvSpPr>
              <p:nvPr/>
            </p:nvSpPr>
            <p:spPr bwMode="auto">
              <a:xfrm>
                <a:off x="1953" y="1632"/>
                <a:ext cx="1536" cy="1200"/>
              </a:xfrm>
              <a:custGeom>
                <a:avLst/>
                <a:gdLst>
                  <a:gd name="T0" fmla="*/ 1536 w 1536"/>
                  <a:gd name="T1" fmla="*/ 1154 h 1248"/>
                  <a:gd name="T2" fmla="*/ 720 w 1536"/>
                  <a:gd name="T3" fmla="*/ 1154 h 1248"/>
                  <a:gd name="T4" fmla="*/ 720 w 1536"/>
                  <a:gd name="T5" fmla="*/ 0 h 1248"/>
                  <a:gd name="T6" fmla="*/ 0 w 1536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6"/>
                  <a:gd name="T13" fmla="*/ 0 h 1248"/>
                  <a:gd name="T14" fmla="*/ 1536 w 1536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6" h="1248">
                    <a:moveTo>
                      <a:pt x="1536" y="1248"/>
                    </a:moveTo>
                    <a:lnTo>
                      <a:pt x="720" y="1248"/>
                    </a:lnTo>
                    <a:lnTo>
                      <a:pt x="72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1" name="Freeform 13"/>
              <p:cNvSpPr>
                <a:spLocks/>
              </p:cNvSpPr>
              <p:nvPr/>
            </p:nvSpPr>
            <p:spPr bwMode="auto">
              <a:xfrm>
                <a:off x="2001" y="1152"/>
                <a:ext cx="1296" cy="432"/>
              </a:xfrm>
              <a:custGeom>
                <a:avLst/>
                <a:gdLst>
                  <a:gd name="T0" fmla="*/ 0 w 1296"/>
                  <a:gd name="T1" fmla="*/ 432 h 432"/>
                  <a:gd name="T2" fmla="*/ 1008 w 1296"/>
                  <a:gd name="T3" fmla="*/ 432 h 432"/>
                  <a:gd name="T4" fmla="*/ 1008 w 1296"/>
                  <a:gd name="T5" fmla="*/ 0 h 432"/>
                  <a:gd name="T6" fmla="*/ 1296 w 1296"/>
                  <a:gd name="T7" fmla="*/ 0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96"/>
                  <a:gd name="T13" fmla="*/ 0 h 432"/>
                  <a:gd name="T14" fmla="*/ 1296 w 1296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96" h="432">
                    <a:moveTo>
                      <a:pt x="0" y="432"/>
                    </a:moveTo>
                    <a:lnTo>
                      <a:pt x="1008" y="432"/>
                    </a:lnTo>
                    <a:lnTo>
                      <a:pt x="1008" y="0"/>
                    </a:lnTo>
                    <a:lnTo>
                      <a:pt x="1296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2" name="Freeform 14"/>
              <p:cNvSpPr>
                <a:spLocks/>
              </p:cNvSpPr>
              <p:nvPr/>
            </p:nvSpPr>
            <p:spPr bwMode="auto">
              <a:xfrm>
                <a:off x="2145" y="1200"/>
                <a:ext cx="1104" cy="720"/>
              </a:xfrm>
              <a:custGeom>
                <a:avLst/>
                <a:gdLst>
                  <a:gd name="T0" fmla="*/ 907 w 1344"/>
                  <a:gd name="T1" fmla="*/ 0 h 672"/>
                  <a:gd name="T2" fmla="*/ 745 w 1344"/>
                  <a:gd name="T3" fmla="*/ 0 h 672"/>
                  <a:gd name="T4" fmla="*/ 745 w 1344"/>
                  <a:gd name="T5" fmla="*/ 771 h 672"/>
                  <a:gd name="T6" fmla="*/ 0 w 1344"/>
                  <a:gd name="T7" fmla="*/ 771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44"/>
                  <a:gd name="T13" fmla="*/ 0 h 672"/>
                  <a:gd name="T14" fmla="*/ 1344 w 1344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44" h="672">
                    <a:moveTo>
                      <a:pt x="1344" y="0"/>
                    </a:moveTo>
                    <a:lnTo>
                      <a:pt x="1104" y="0"/>
                    </a:lnTo>
                    <a:lnTo>
                      <a:pt x="1104" y="672"/>
                    </a:lnTo>
                    <a:lnTo>
                      <a:pt x="0" y="672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61" name="Rectangle 16"/>
          <p:cNvSpPr>
            <a:spLocks noChangeArrowheads="1"/>
          </p:cNvSpPr>
          <p:nvPr/>
        </p:nvSpPr>
        <p:spPr bwMode="auto">
          <a:xfrm>
            <a:off x="357981" y="3413125"/>
            <a:ext cx="3401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).</a:t>
            </a:r>
            <a:endParaRPr lang="en-US" sz="2000" b="1" dirty="0">
              <a:solidFill>
                <a:schemeClr val="folHlink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9462" name="Freeform 17"/>
          <p:cNvSpPr>
            <a:spLocks/>
          </p:cNvSpPr>
          <p:nvPr/>
        </p:nvSpPr>
        <p:spPr bwMode="auto">
          <a:xfrm>
            <a:off x="3633788" y="3657600"/>
            <a:ext cx="1905000" cy="1295400"/>
          </a:xfrm>
          <a:custGeom>
            <a:avLst/>
            <a:gdLst>
              <a:gd name="T0" fmla="*/ 2147483647 w 1200"/>
              <a:gd name="T1" fmla="*/ 1942200417 h 864"/>
              <a:gd name="T2" fmla="*/ 725805000 w 1200"/>
              <a:gd name="T3" fmla="*/ 1942200417 h 864"/>
              <a:gd name="T4" fmla="*/ 725805000 w 1200"/>
              <a:gd name="T5" fmla="*/ 0 h 864"/>
              <a:gd name="T6" fmla="*/ 0 w 1200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864"/>
              <a:gd name="T14" fmla="*/ 1200 w 1200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864">
                <a:moveTo>
                  <a:pt x="1200" y="864"/>
                </a:moveTo>
                <a:lnTo>
                  <a:pt x="288" y="864"/>
                </a:lnTo>
                <a:lnTo>
                  <a:pt x="28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Freeform 18"/>
          <p:cNvSpPr>
            <a:spLocks/>
          </p:cNvSpPr>
          <p:nvPr/>
        </p:nvSpPr>
        <p:spPr bwMode="auto">
          <a:xfrm>
            <a:off x="3633788" y="838200"/>
            <a:ext cx="2971800" cy="2743200"/>
          </a:xfrm>
          <a:custGeom>
            <a:avLst/>
            <a:gdLst>
              <a:gd name="T0" fmla="*/ 0 w 1872"/>
              <a:gd name="T1" fmla="*/ 2147483647 h 1728"/>
              <a:gd name="T2" fmla="*/ 1693545000 w 1872"/>
              <a:gd name="T3" fmla="*/ 2147483647 h 1728"/>
              <a:gd name="T4" fmla="*/ 1693545000 w 1872"/>
              <a:gd name="T5" fmla="*/ 0 h 1728"/>
              <a:gd name="T6" fmla="*/ 2147483647 w 1872"/>
              <a:gd name="T7" fmla="*/ 0 h 1728"/>
              <a:gd name="T8" fmla="*/ 2147483647 w 1872"/>
              <a:gd name="T9" fmla="*/ 36290250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728"/>
              <a:gd name="T17" fmla="*/ 1872 w 1872"/>
              <a:gd name="T18" fmla="*/ 1728 h 1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728">
                <a:moveTo>
                  <a:pt x="0" y="1728"/>
                </a:moveTo>
                <a:lnTo>
                  <a:pt x="672" y="1728"/>
                </a:lnTo>
                <a:lnTo>
                  <a:pt x="672" y="0"/>
                </a:lnTo>
                <a:lnTo>
                  <a:pt x="1872" y="0"/>
                </a:lnTo>
                <a:lnTo>
                  <a:pt x="1872" y="144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Freeform 19"/>
          <p:cNvSpPr>
            <a:spLocks/>
          </p:cNvSpPr>
          <p:nvPr/>
        </p:nvSpPr>
        <p:spPr bwMode="auto">
          <a:xfrm>
            <a:off x="3633788" y="3733800"/>
            <a:ext cx="2971800" cy="2057400"/>
          </a:xfrm>
          <a:custGeom>
            <a:avLst/>
            <a:gdLst>
              <a:gd name="T0" fmla="*/ 2147483647 w 1872"/>
              <a:gd name="T1" fmla="*/ 2147483647 h 1248"/>
              <a:gd name="T2" fmla="*/ 2147483647 w 1872"/>
              <a:gd name="T3" fmla="*/ 2147483647 h 1248"/>
              <a:gd name="T4" fmla="*/ 362902500 w 1872"/>
              <a:gd name="T5" fmla="*/ 2147483647 h 1248"/>
              <a:gd name="T6" fmla="*/ 362902500 w 1872"/>
              <a:gd name="T7" fmla="*/ 0 h 1248"/>
              <a:gd name="T8" fmla="*/ 0 w 1872"/>
              <a:gd name="T9" fmla="*/ 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248"/>
              <a:gd name="T17" fmla="*/ 1872 w 1872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248">
                <a:moveTo>
                  <a:pt x="1872" y="1104"/>
                </a:moveTo>
                <a:lnTo>
                  <a:pt x="1872" y="1248"/>
                </a:lnTo>
                <a:lnTo>
                  <a:pt x="144" y="1248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Rectangle 21"/>
          <p:cNvSpPr>
            <a:spLocks noChangeArrowheads="1"/>
          </p:cNvSpPr>
          <p:nvPr/>
        </p:nvSpPr>
        <p:spPr bwMode="auto">
          <a:xfrm>
            <a:off x="357981" y="3946525"/>
            <a:ext cx="3244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).</a:t>
            </a:r>
            <a:endParaRPr lang="en-US" sz="2000" b="1" dirty="0">
              <a:solidFill>
                <a:schemeClr val="folHlink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9466" name="Freeform 22"/>
          <p:cNvSpPr>
            <a:spLocks/>
          </p:cNvSpPr>
          <p:nvPr/>
        </p:nvSpPr>
        <p:spPr bwMode="auto">
          <a:xfrm>
            <a:off x="3505200" y="4114800"/>
            <a:ext cx="2667000" cy="1219200"/>
          </a:xfrm>
          <a:custGeom>
            <a:avLst/>
            <a:gdLst>
              <a:gd name="T0" fmla="*/ 2147483647 w 1680"/>
              <a:gd name="T1" fmla="*/ 1935480000 h 768"/>
              <a:gd name="T2" fmla="*/ 362902500 w 1680"/>
              <a:gd name="T3" fmla="*/ 1935480000 h 768"/>
              <a:gd name="T4" fmla="*/ 362902500 w 1680"/>
              <a:gd name="T5" fmla="*/ 0 h 768"/>
              <a:gd name="T6" fmla="*/ 0 w 1680"/>
              <a:gd name="T7" fmla="*/ 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680"/>
              <a:gd name="T13" fmla="*/ 0 h 768"/>
              <a:gd name="T14" fmla="*/ 1680 w 16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0" h="768">
                <a:moveTo>
                  <a:pt x="1680" y="768"/>
                </a:moveTo>
                <a:lnTo>
                  <a:pt x="144" y="768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Freeform 23"/>
          <p:cNvSpPr>
            <a:spLocks/>
          </p:cNvSpPr>
          <p:nvPr/>
        </p:nvSpPr>
        <p:spPr bwMode="auto">
          <a:xfrm>
            <a:off x="3405188" y="609600"/>
            <a:ext cx="3429000" cy="3429000"/>
          </a:xfrm>
          <a:custGeom>
            <a:avLst/>
            <a:gdLst>
              <a:gd name="T0" fmla="*/ 0 w 2160"/>
              <a:gd name="T1" fmla="*/ 2147483647 h 2160"/>
              <a:gd name="T2" fmla="*/ 1572577500 w 2160"/>
              <a:gd name="T3" fmla="*/ 2147483647 h 2160"/>
              <a:gd name="T4" fmla="*/ 1572577500 w 2160"/>
              <a:gd name="T5" fmla="*/ 0 h 2160"/>
              <a:gd name="T6" fmla="*/ 2147483647 w 2160"/>
              <a:gd name="T7" fmla="*/ 0 h 2160"/>
              <a:gd name="T8" fmla="*/ 2147483647 w 2160"/>
              <a:gd name="T9" fmla="*/ 725805000 h 2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"/>
              <a:gd name="T16" fmla="*/ 0 h 2160"/>
              <a:gd name="T17" fmla="*/ 2160 w 2160"/>
              <a:gd name="T18" fmla="*/ 2160 h 2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" h="2160">
                <a:moveTo>
                  <a:pt x="0" y="2160"/>
                </a:moveTo>
                <a:lnTo>
                  <a:pt x="624" y="2160"/>
                </a:lnTo>
                <a:lnTo>
                  <a:pt x="624" y="0"/>
                </a:lnTo>
                <a:lnTo>
                  <a:pt x="2160" y="0"/>
                </a:lnTo>
                <a:lnTo>
                  <a:pt x="2160" y="288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9468" name="Group 24"/>
          <p:cNvGrpSpPr>
            <a:grpSpLocks/>
          </p:cNvGrpSpPr>
          <p:nvPr/>
        </p:nvGrpSpPr>
        <p:grpSpPr bwMode="auto">
          <a:xfrm>
            <a:off x="3405188" y="4267200"/>
            <a:ext cx="3352800" cy="1752600"/>
            <a:chOff x="2145" y="2688"/>
            <a:chExt cx="2112" cy="1104"/>
          </a:xfrm>
        </p:grpSpPr>
        <p:sp>
          <p:nvSpPr>
            <p:cNvPr id="19481" name="Freeform 25"/>
            <p:cNvSpPr>
              <a:spLocks/>
            </p:cNvSpPr>
            <p:nvPr/>
          </p:nvSpPr>
          <p:spPr bwMode="auto">
            <a:xfrm>
              <a:off x="2145" y="2688"/>
              <a:ext cx="2112" cy="1104"/>
            </a:xfrm>
            <a:custGeom>
              <a:avLst/>
              <a:gdLst>
                <a:gd name="T0" fmla="*/ 2383 w 1872"/>
                <a:gd name="T1" fmla="*/ 864 h 1248"/>
                <a:gd name="T2" fmla="*/ 2383 w 1872"/>
                <a:gd name="T3" fmla="*/ 977 h 1248"/>
                <a:gd name="T4" fmla="*/ 183 w 1872"/>
                <a:gd name="T5" fmla="*/ 977 h 1248"/>
                <a:gd name="T6" fmla="*/ 183 w 1872"/>
                <a:gd name="T7" fmla="*/ 0 h 1248"/>
                <a:gd name="T8" fmla="*/ 0 w 1872"/>
                <a:gd name="T9" fmla="*/ 0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1248"/>
                <a:gd name="T17" fmla="*/ 1872 w 1872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1248">
                  <a:moveTo>
                    <a:pt x="1872" y="1104"/>
                  </a:moveTo>
                  <a:lnTo>
                    <a:pt x="1872" y="1248"/>
                  </a:lnTo>
                  <a:lnTo>
                    <a:pt x="144" y="1248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 flipV="1">
              <a:off x="4257" y="3504"/>
              <a:ext cx="0" cy="2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33400" y="2362200"/>
            <a:ext cx="4800600" cy="2606675"/>
            <a:chOff x="336" y="1488"/>
            <a:chExt cx="3024" cy="1642"/>
          </a:xfrm>
        </p:grpSpPr>
        <p:sp>
          <p:nvSpPr>
            <p:cNvPr id="19479" name="Rectangle 30"/>
            <p:cNvSpPr>
              <a:spLocks noChangeArrowheads="1"/>
            </p:cNvSpPr>
            <p:nvPr/>
          </p:nvSpPr>
          <p:spPr bwMode="auto">
            <a:xfrm>
              <a:off x="336" y="2880"/>
              <a:ext cx="18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mother_of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, mike).</a:t>
              </a:r>
            </a:p>
          </p:txBody>
        </p:sp>
        <p:sp>
          <p:nvSpPr>
            <p:cNvPr id="19480" name="Freeform 32"/>
            <p:cNvSpPr>
              <a:spLocks/>
            </p:cNvSpPr>
            <p:nvPr/>
          </p:nvSpPr>
          <p:spPr bwMode="auto">
            <a:xfrm>
              <a:off x="2112" y="1488"/>
              <a:ext cx="1248" cy="1536"/>
            </a:xfrm>
            <a:custGeom>
              <a:avLst/>
              <a:gdLst>
                <a:gd name="T0" fmla="*/ 1248 w 1248"/>
                <a:gd name="T1" fmla="*/ 0 h 1584"/>
                <a:gd name="T2" fmla="*/ 144 w 1248"/>
                <a:gd name="T3" fmla="*/ 0 h 1584"/>
                <a:gd name="T4" fmla="*/ 144 w 1248"/>
                <a:gd name="T5" fmla="*/ 1489 h 1584"/>
                <a:gd name="T6" fmla="*/ 0 w 1248"/>
                <a:gd name="T7" fmla="*/ 1489 h 15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584"/>
                <a:gd name="T14" fmla="*/ 1248 w 1248"/>
                <a:gd name="T15" fmla="*/ 1584 h 15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1584">
                  <a:moveTo>
                    <a:pt x="1248" y="0"/>
                  </a:moveTo>
                  <a:lnTo>
                    <a:pt x="144" y="0"/>
                  </a:lnTo>
                  <a:lnTo>
                    <a:pt x="144" y="1584"/>
                  </a:lnTo>
                  <a:lnTo>
                    <a:pt x="0" y="1584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524000" y="5943600"/>
            <a:ext cx="574675" cy="609600"/>
            <a:chOff x="960" y="3744"/>
            <a:chExt cx="362" cy="384"/>
          </a:xfrm>
        </p:grpSpPr>
        <p:sp>
          <p:nvSpPr>
            <p:cNvPr id="19477" name="Text Box 28"/>
            <p:cNvSpPr txBox="1">
              <a:spLocks noChangeArrowheads="1"/>
            </p:cNvSpPr>
            <p:nvPr/>
          </p:nvSpPr>
          <p:spPr bwMode="auto">
            <a:xfrm>
              <a:off x="960" y="3840"/>
              <a:ext cx="3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CC3300"/>
                  </a:solidFill>
                  <a:latin typeface="Arial" pitchFamily="34" charset="0"/>
                </a:rPr>
                <a:t>No</a:t>
              </a:r>
            </a:p>
          </p:txBody>
        </p:sp>
        <p:sp>
          <p:nvSpPr>
            <p:cNvPr id="19478" name="Line 37"/>
            <p:cNvSpPr>
              <a:spLocks noChangeShapeType="1"/>
            </p:cNvSpPr>
            <p:nvPr/>
          </p:nvSpPr>
          <p:spPr bwMode="auto">
            <a:xfrm>
              <a:off x="1152" y="3744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304800" y="5029200"/>
            <a:ext cx="5257800" cy="400050"/>
            <a:chOff x="192" y="3168"/>
            <a:chExt cx="3312" cy="252"/>
          </a:xfrm>
        </p:grpSpPr>
        <p:sp>
          <p:nvSpPr>
            <p:cNvPr id="19475" name="Rectangle 35"/>
            <p:cNvSpPr>
              <a:spLocks noChangeArrowheads="1"/>
            </p:cNvSpPr>
            <p:nvPr/>
          </p:nvSpPr>
          <p:spPr bwMode="auto">
            <a:xfrm>
              <a:off x="192" y="3168"/>
              <a:ext cx="205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mother_of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(mike, </a:t>
              </a:r>
              <a:r>
                <a:rPr lang="en-US" sz="2000" b="1" dirty="0" err="1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9476" name="Freeform 38"/>
            <p:cNvSpPr>
              <a:spLocks/>
            </p:cNvSpPr>
            <p:nvPr/>
          </p:nvSpPr>
          <p:spPr bwMode="auto">
            <a:xfrm>
              <a:off x="2256" y="3168"/>
              <a:ext cx="1248" cy="144"/>
            </a:xfrm>
            <a:custGeom>
              <a:avLst/>
              <a:gdLst>
                <a:gd name="T0" fmla="*/ 1248 w 1248"/>
                <a:gd name="T1" fmla="*/ 0 h 144"/>
                <a:gd name="T2" fmla="*/ 336 w 1248"/>
                <a:gd name="T3" fmla="*/ 0 h 144"/>
                <a:gd name="T4" fmla="*/ 336 w 1248"/>
                <a:gd name="T5" fmla="*/ 144 h 144"/>
                <a:gd name="T6" fmla="*/ 0 w 1248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44"/>
                <a:gd name="T14" fmla="*/ 1248 w 124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144">
                  <a:moveTo>
                    <a:pt x="1248" y="0"/>
                  </a:moveTo>
                  <a:lnTo>
                    <a:pt x="336" y="0"/>
                  </a:lnTo>
                  <a:lnTo>
                    <a:pt x="336" y="144"/>
                  </a:lnTo>
                  <a:lnTo>
                    <a:pt x="0" y="144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281781" y="5410200"/>
            <a:ext cx="5791200" cy="476250"/>
            <a:chOff x="240" y="3408"/>
            <a:chExt cx="3648" cy="300"/>
          </a:xfrm>
        </p:grpSpPr>
        <p:sp>
          <p:nvSpPr>
            <p:cNvPr id="19473" name="Rectangle 36"/>
            <p:cNvSpPr>
              <a:spLocks noChangeArrowheads="1"/>
            </p:cNvSpPr>
            <p:nvPr/>
          </p:nvSpPr>
          <p:spPr bwMode="auto">
            <a:xfrm>
              <a:off x="240" y="3456"/>
              <a:ext cx="195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father_of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(mike, </a:t>
              </a:r>
              <a:r>
                <a:rPr lang="en-US" sz="2000" b="1" dirty="0" err="1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9474" name="Freeform 39"/>
            <p:cNvSpPr>
              <a:spLocks/>
            </p:cNvSpPr>
            <p:nvPr/>
          </p:nvSpPr>
          <p:spPr bwMode="auto">
            <a:xfrm>
              <a:off x="2160" y="3408"/>
              <a:ext cx="1728" cy="192"/>
            </a:xfrm>
            <a:custGeom>
              <a:avLst/>
              <a:gdLst>
                <a:gd name="T0" fmla="*/ 1728 w 1728"/>
                <a:gd name="T1" fmla="*/ 0 h 192"/>
                <a:gd name="T2" fmla="*/ 432 w 1728"/>
                <a:gd name="T3" fmla="*/ 0 h 192"/>
                <a:gd name="T4" fmla="*/ 432 w 1728"/>
                <a:gd name="T5" fmla="*/ 192 h 192"/>
                <a:gd name="T6" fmla="*/ 0 w 172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8"/>
                <a:gd name="T13" fmla="*/ 0 h 192"/>
                <a:gd name="T14" fmla="*/ 1728 w 172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8" h="192">
                  <a:moveTo>
                    <a:pt x="1728" y="0"/>
                  </a:moveTo>
                  <a:lnTo>
                    <a:pt x="432" y="0"/>
                  </a:lnTo>
                  <a:lnTo>
                    <a:pt x="432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 bwMode="auto">
          <a:xfrm>
            <a:off x="5233987" y="1973262"/>
            <a:ext cx="153193" cy="23177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37991" y="193675"/>
            <a:ext cx="425859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  <a:cs typeface="Times New Roman" pitchFamily="18" charset="0"/>
              </a:rPr>
              <a:t>Example</a:t>
            </a:r>
            <a:r>
              <a:rPr lang="en-US" sz="2800" b="1" dirty="0">
                <a:solidFill>
                  <a:schemeClr val="accent2"/>
                </a:solidFill>
              </a:rPr>
              <a:t> Part </a:t>
            </a:r>
            <a:r>
              <a:rPr lang="en-US" sz="2800" b="1" dirty="0" smtClean="0">
                <a:solidFill>
                  <a:schemeClr val="accent2"/>
                </a:solidFill>
              </a:rPr>
              <a:t>3: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</a:pPr>
            <a:r>
              <a:rPr lang="en-US" sz="2800" b="1" dirty="0" smtClean="0">
                <a:solidFill>
                  <a:schemeClr val="accent2"/>
                </a:solidFill>
              </a:rPr>
              <a:t>If we have this fact: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005388" y="609600"/>
            <a:ext cx="3452812" cy="495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/*Facts</a:t>
            </a: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mike).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(mike,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).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(mike, </a:t>
            </a:r>
            <a:r>
              <a:rPr lang="en-US" sz="2000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)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/*Rules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Z) :-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Y), 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Z);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       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Z)).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280988" y="1219200"/>
            <a:ext cx="5257801" cy="3276600"/>
            <a:chOff x="177" y="768"/>
            <a:chExt cx="3312" cy="2064"/>
          </a:xfrm>
        </p:grpSpPr>
        <p:sp>
          <p:nvSpPr>
            <p:cNvPr id="19483" name="Rectangle 5"/>
            <p:cNvSpPr>
              <a:spLocks noChangeArrowheads="1"/>
            </p:cNvSpPr>
            <p:nvPr/>
          </p:nvSpPr>
          <p:spPr bwMode="auto">
            <a:xfrm>
              <a:off x="177" y="768"/>
              <a:ext cx="26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?-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9484" name="Rectangle 6"/>
            <p:cNvSpPr>
              <a:spLocks noChangeArrowheads="1"/>
            </p:cNvSpPr>
            <p:nvPr/>
          </p:nvSpPr>
          <p:spPr bwMode="auto">
            <a:xfrm>
              <a:off x="273" y="1178"/>
              <a:ext cx="2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9485" name="Rectangle 7"/>
            <p:cNvSpPr>
              <a:spLocks noChangeArrowheads="1"/>
            </p:cNvSpPr>
            <p:nvPr/>
          </p:nvSpPr>
          <p:spPr bwMode="auto">
            <a:xfrm>
              <a:off x="336" y="1478"/>
              <a:ext cx="15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mother_of(jane, Y).</a:t>
              </a:r>
            </a:p>
          </p:txBody>
        </p:sp>
        <p:sp>
          <p:nvSpPr>
            <p:cNvPr id="19486" name="Rectangle 8"/>
            <p:cNvSpPr>
              <a:spLocks noChangeArrowheads="1"/>
            </p:cNvSpPr>
            <p:nvPr/>
          </p:nvSpPr>
          <p:spPr bwMode="auto">
            <a:xfrm>
              <a:off x="336" y="1814"/>
              <a:ext cx="19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elaine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grpSp>
          <p:nvGrpSpPr>
            <p:cNvPr id="19487" name="Group 9"/>
            <p:cNvGrpSpPr>
              <a:grpSpLocks/>
            </p:cNvGrpSpPr>
            <p:nvPr/>
          </p:nvGrpSpPr>
          <p:grpSpPr bwMode="auto">
            <a:xfrm>
              <a:off x="1953" y="912"/>
              <a:ext cx="1536" cy="1920"/>
              <a:chOff x="1953" y="912"/>
              <a:chExt cx="1536" cy="1920"/>
            </a:xfrm>
          </p:grpSpPr>
          <p:sp>
            <p:nvSpPr>
              <p:cNvPr id="19488" name="Freeform 10"/>
              <p:cNvSpPr>
                <a:spLocks/>
              </p:cNvSpPr>
              <p:nvPr/>
            </p:nvSpPr>
            <p:spPr bwMode="auto">
              <a:xfrm>
                <a:off x="2721" y="912"/>
                <a:ext cx="576" cy="1632"/>
              </a:xfrm>
              <a:custGeom>
                <a:avLst/>
                <a:gdLst>
                  <a:gd name="T0" fmla="*/ 0 w 576"/>
                  <a:gd name="T1" fmla="*/ 0 h 1680"/>
                  <a:gd name="T2" fmla="*/ 192 w 576"/>
                  <a:gd name="T3" fmla="*/ 0 h 1680"/>
                  <a:gd name="T4" fmla="*/ 192 w 576"/>
                  <a:gd name="T5" fmla="*/ 1585 h 1680"/>
                  <a:gd name="T6" fmla="*/ 576 w 576"/>
                  <a:gd name="T7" fmla="*/ 1585 h 16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1680"/>
                  <a:gd name="T14" fmla="*/ 576 w 576"/>
                  <a:gd name="T15" fmla="*/ 1680 h 16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1680">
                    <a:moveTo>
                      <a:pt x="0" y="0"/>
                    </a:moveTo>
                    <a:lnTo>
                      <a:pt x="192" y="0"/>
                    </a:lnTo>
                    <a:lnTo>
                      <a:pt x="192" y="1680"/>
                    </a:lnTo>
                    <a:lnTo>
                      <a:pt x="576" y="168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9" name="Freeform 11"/>
              <p:cNvSpPr>
                <a:spLocks/>
              </p:cNvSpPr>
              <p:nvPr/>
            </p:nvSpPr>
            <p:spPr bwMode="auto">
              <a:xfrm>
                <a:off x="2673" y="1296"/>
                <a:ext cx="576" cy="1344"/>
              </a:xfrm>
              <a:custGeom>
                <a:avLst/>
                <a:gdLst>
                  <a:gd name="T0" fmla="*/ 576 w 576"/>
                  <a:gd name="T1" fmla="*/ 1344 h 1344"/>
                  <a:gd name="T2" fmla="*/ 144 w 576"/>
                  <a:gd name="T3" fmla="*/ 1344 h 1344"/>
                  <a:gd name="T4" fmla="*/ 144 w 576"/>
                  <a:gd name="T5" fmla="*/ 0 h 1344"/>
                  <a:gd name="T6" fmla="*/ 0 w 576"/>
                  <a:gd name="T7" fmla="*/ 0 h 13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1344"/>
                  <a:gd name="T14" fmla="*/ 576 w 576"/>
                  <a:gd name="T15" fmla="*/ 1344 h 13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1344">
                    <a:moveTo>
                      <a:pt x="576" y="1344"/>
                    </a:moveTo>
                    <a:lnTo>
                      <a:pt x="144" y="1344"/>
                    </a:ln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0" name="Freeform 12"/>
              <p:cNvSpPr>
                <a:spLocks/>
              </p:cNvSpPr>
              <p:nvPr/>
            </p:nvSpPr>
            <p:spPr bwMode="auto">
              <a:xfrm>
                <a:off x="1953" y="1632"/>
                <a:ext cx="1536" cy="1200"/>
              </a:xfrm>
              <a:custGeom>
                <a:avLst/>
                <a:gdLst>
                  <a:gd name="T0" fmla="*/ 1536 w 1536"/>
                  <a:gd name="T1" fmla="*/ 1154 h 1248"/>
                  <a:gd name="T2" fmla="*/ 720 w 1536"/>
                  <a:gd name="T3" fmla="*/ 1154 h 1248"/>
                  <a:gd name="T4" fmla="*/ 720 w 1536"/>
                  <a:gd name="T5" fmla="*/ 0 h 1248"/>
                  <a:gd name="T6" fmla="*/ 0 w 1536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6"/>
                  <a:gd name="T13" fmla="*/ 0 h 1248"/>
                  <a:gd name="T14" fmla="*/ 1536 w 1536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6" h="1248">
                    <a:moveTo>
                      <a:pt x="1536" y="1248"/>
                    </a:moveTo>
                    <a:lnTo>
                      <a:pt x="720" y="1248"/>
                    </a:lnTo>
                    <a:lnTo>
                      <a:pt x="72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1" name="Freeform 13"/>
              <p:cNvSpPr>
                <a:spLocks/>
              </p:cNvSpPr>
              <p:nvPr/>
            </p:nvSpPr>
            <p:spPr bwMode="auto">
              <a:xfrm>
                <a:off x="2001" y="1152"/>
                <a:ext cx="1296" cy="432"/>
              </a:xfrm>
              <a:custGeom>
                <a:avLst/>
                <a:gdLst>
                  <a:gd name="T0" fmla="*/ 0 w 1296"/>
                  <a:gd name="T1" fmla="*/ 432 h 432"/>
                  <a:gd name="T2" fmla="*/ 1008 w 1296"/>
                  <a:gd name="T3" fmla="*/ 432 h 432"/>
                  <a:gd name="T4" fmla="*/ 1008 w 1296"/>
                  <a:gd name="T5" fmla="*/ 0 h 432"/>
                  <a:gd name="T6" fmla="*/ 1296 w 1296"/>
                  <a:gd name="T7" fmla="*/ 0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96"/>
                  <a:gd name="T13" fmla="*/ 0 h 432"/>
                  <a:gd name="T14" fmla="*/ 1296 w 1296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96" h="432">
                    <a:moveTo>
                      <a:pt x="0" y="432"/>
                    </a:moveTo>
                    <a:lnTo>
                      <a:pt x="1008" y="432"/>
                    </a:lnTo>
                    <a:lnTo>
                      <a:pt x="1008" y="0"/>
                    </a:lnTo>
                    <a:lnTo>
                      <a:pt x="1296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2" name="Freeform 14"/>
              <p:cNvSpPr>
                <a:spLocks/>
              </p:cNvSpPr>
              <p:nvPr/>
            </p:nvSpPr>
            <p:spPr bwMode="auto">
              <a:xfrm>
                <a:off x="2145" y="1200"/>
                <a:ext cx="1104" cy="720"/>
              </a:xfrm>
              <a:custGeom>
                <a:avLst/>
                <a:gdLst>
                  <a:gd name="T0" fmla="*/ 907 w 1344"/>
                  <a:gd name="T1" fmla="*/ 0 h 672"/>
                  <a:gd name="T2" fmla="*/ 745 w 1344"/>
                  <a:gd name="T3" fmla="*/ 0 h 672"/>
                  <a:gd name="T4" fmla="*/ 745 w 1344"/>
                  <a:gd name="T5" fmla="*/ 771 h 672"/>
                  <a:gd name="T6" fmla="*/ 0 w 1344"/>
                  <a:gd name="T7" fmla="*/ 771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44"/>
                  <a:gd name="T13" fmla="*/ 0 h 672"/>
                  <a:gd name="T14" fmla="*/ 1344 w 1344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44" h="672">
                    <a:moveTo>
                      <a:pt x="1344" y="0"/>
                    </a:moveTo>
                    <a:lnTo>
                      <a:pt x="1104" y="0"/>
                    </a:lnTo>
                    <a:lnTo>
                      <a:pt x="1104" y="672"/>
                    </a:lnTo>
                    <a:lnTo>
                      <a:pt x="0" y="672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9461" name="Rectangle 16"/>
          <p:cNvSpPr>
            <a:spLocks noChangeArrowheads="1"/>
          </p:cNvSpPr>
          <p:nvPr/>
        </p:nvSpPr>
        <p:spPr bwMode="auto">
          <a:xfrm>
            <a:off x="357981" y="3413125"/>
            <a:ext cx="3401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).</a:t>
            </a:r>
            <a:endParaRPr lang="en-US" sz="2000" b="1" dirty="0">
              <a:solidFill>
                <a:schemeClr val="folHlink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9462" name="Freeform 17"/>
          <p:cNvSpPr>
            <a:spLocks/>
          </p:cNvSpPr>
          <p:nvPr/>
        </p:nvSpPr>
        <p:spPr bwMode="auto">
          <a:xfrm>
            <a:off x="3633788" y="3657600"/>
            <a:ext cx="1905000" cy="1295400"/>
          </a:xfrm>
          <a:custGeom>
            <a:avLst/>
            <a:gdLst>
              <a:gd name="T0" fmla="*/ 2147483647 w 1200"/>
              <a:gd name="T1" fmla="*/ 1942200417 h 864"/>
              <a:gd name="T2" fmla="*/ 725805000 w 1200"/>
              <a:gd name="T3" fmla="*/ 1942200417 h 864"/>
              <a:gd name="T4" fmla="*/ 725805000 w 1200"/>
              <a:gd name="T5" fmla="*/ 0 h 864"/>
              <a:gd name="T6" fmla="*/ 0 w 1200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864"/>
              <a:gd name="T14" fmla="*/ 1200 w 1200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864">
                <a:moveTo>
                  <a:pt x="1200" y="864"/>
                </a:moveTo>
                <a:lnTo>
                  <a:pt x="288" y="864"/>
                </a:lnTo>
                <a:lnTo>
                  <a:pt x="28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Freeform 18"/>
          <p:cNvSpPr>
            <a:spLocks/>
          </p:cNvSpPr>
          <p:nvPr/>
        </p:nvSpPr>
        <p:spPr bwMode="auto">
          <a:xfrm>
            <a:off x="3633788" y="346075"/>
            <a:ext cx="2971800" cy="3235325"/>
          </a:xfrm>
          <a:custGeom>
            <a:avLst/>
            <a:gdLst>
              <a:gd name="T0" fmla="*/ 0 w 1872"/>
              <a:gd name="T1" fmla="*/ 2147483647 h 1728"/>
              <a:gd name="T2" fmla="*/ 1693545000 w 1872"/>
              <a:gd name="T3" fmla="*/ 2147483647 h 1728"/>
              <a:gd name="T4" fmla="*/ 1693545000 w 1872"/>
              <a:gd name="T5" fmla="*/ 0 h 1728"/>
              <a:gd name="T6" fmla="*/ 2147483647 w 1872"/>
              <a:gd name="T7" fmla="*/ 0 h 1728"/>
              <a:gd name="T8" fmla="*/ 2147483647 w 1872"/>
              <a:gd name="T9" fmla="*/ 36290250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728"/>
              <a:gd name="T17" fmla="*/ 1872 w 1872"/>
              <a:gd name="T18" fmla="*/ 1728 h 1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728">
                <a:moveTo>
                  <a:pt x="0" y="1728"/>
                </a:moveTo>
                <a:lnTo>
                  <a:pt x="672" y="1728"/>
                </a:lnTo>
                <a:lnTo>
                  <a:pt x="672" y="0"/>
                </a:lnTo>
                <a:lnTo>
                  <a:pt x="1872" y="0"/>
                </a:lnTo>
                <a:lnTo>
                  <a:pt x="1872" y="144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Freeform 19"/>
          <p:cNvSpPr>
            <a:spLocks/>
          </p:cNvSpPr>
          <p:nvPr/>
        </p:nvSpPr>
        <p:spPr bwMode="auto">
          <a:xfrm>
            <a:off x="3633788" y="3733800"/>
            <a:ext cx="2971800" cy="2057400"/>
          </a:xfrm>
          <a:custGeom>
            <a:avLst/>
            <a:gdLst>
              <a:gd name="T0" fmla="*/ 2147483647 w 1872"/>
              <a:gd name="T1" fmla="*/ 2147483647 h 1248"/>
              <a:gd name="T2" fmla="*/ 2147483647 w 1872"/>
              <a:gd name="T3" fmla="*/ 2147483647 h 1248"/>
              <a:gd name="T4" fmla="*/ 362902500 w 1872"/>
              <a:gd name="T5" fmla="*/ 2147483647 h 1248"/>
              <a:gd name="T6" fmla="*/ 362902500 w 1872"/>
              <a:gd name="T7" fmla="*/ 0 h 1248"/>
              <a:gd name="T8" fmla="*/ 0 w 1872"/>
              <a:gd name="T9" fmla="*/ 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248"/>
              <a:gd name="T17" fmla="*/ 1872 w 1872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248">
                <a:moveTo>
                  <a:pt x="1872" y="1104"/>
                </a:moveTo>
                <a:lnTo>
                  <a:pt x="1872" y="1248"/>
                </a:lnTo>
                <a:lnTo>
                  <a:pt x="144" y="1248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Rectangle 21"/>
          <p:cNvSpPr>
            <a:spLocks noChangeArrowheads="1"/>
          </p:cNvSpPr>
          <p:nvPr/>
        </p:nvSpPr>
        <p:spPr bwMode="auto">
          <a:xfrm>
            <a:off x="357981" y="3946525"/>
            <a:ext cx="3244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).</a:t>
            </a:r>
            <a:endParaRPr lang="en-US" sz="2000" b="1" dirty="0">
              <a:solidFill>
                <a:schemeClr val="folHlink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9466" name="Freeform 22"/>
          <p:cNvSpPr>
            <a:spLocks/>
          </p:cNvSpPr>
          <p:nvPr/>
        </p:nvSpPr>
        <p:spPr bwMode="auto">
          <a:xfrm>
            <a:off x="3505200" y="4114800"/>
            <a:ext cx="2667000" cy="1219200"/>
          </a:xfrm>
          <a:custGeom>
            <a:avLst/>
            <a:gdLst>
              <a:gd name="T0" fmla="*/ 2147483647 w 1680"/>
              <a:gd name="T1" fmla="*/ 1935480000 h 768"/>
              <a:gd name="T2" fmla="*/ 362902500 w 1680"/>
              <a:gd name="T3" fmla="*/ 1935480000 h 768"/>
              <a:gd name="T4" fmla="*/ 362902500 w 1680"/>
              <a:gd name="T5" fmla="*/ 0 h 768"/>
              <a:gd name="T6" fmla="*/ 0 w 1680"/>
              <a:gd name="T7" fmla="*/ 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680"/>
              <a:gd name="T13" fmla="*/ 0 h 768"/>
              <a:gd name="T14" fmla="*/ 1680 w 16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0" h="768">
                <a:moveTo>
                  <a:pt x="1680" y="768"/>
                </a:moveTo>
                <a:lnTo>
                  <a:pt x="144" y="768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Freeform 23"/>
          <p:cNvSpPr>
            <a:spLocks/>
          </p:cNvSpPr>
          <p:nvPr/>
        </p:nvSpPr>
        <p:spPr bwMode="auto">
          <a:xfrm>
            <a:off x="3405188" y="117475"/>
            <a:ext cx="3429000" cy="3921125"/>
          </a:xfrm>
          <a:custGeom>
            <a:avLst/>
            <a:gdLst>
              <a:gd name="T0" fmla="*/ 0 w 2160"/>
              <a:gd name="T1" fmla="*/ 2147483647 h 2160"/>
              <a:gd name="T2" fmla="*/ 1572577500 w 2160"/>
              <a:gd name="T3" fmla="*/ 2147483647 h 2160"/>
              <a:gd name="T4" fmla="*/ 1572577500 w 2160"/>
              <a:gd name="T5" fmla="*/ 0 h 2160"/>
              <a:gd name="T6" fmla="*/ 2147483647 w 2160"/>
              <a:gd name="T7" fmla="*/ 0 h 2160"/>
              <a:gd name="T8" fmla="*/ 2147483647 w 2160"/>
              <a:gd name="T9" fmla="*/ 725805000 h 2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"/>
              <a:gd name="T16" fmla="*/ 0 h 2160"/>
              <a:gd name="T17" fmla="*/ 2160 w 2160"/>
              <a:gd name="T18" fmla="*/ 2160 h 2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" h="2160">
                <a:moveTo>
                  <a:pt x="0" y="2160"/>
                </a:moveTo>
                <a:lnTo>
                  <a:pt x="624" y="2160"/>
                </a:lnTo>
                <a:lnTo>
                  <a:pt x="624" y="0"/>
                </a:lnTo>
                <a:lnTo>
                  <a:pt x="2160" y="0"/>
                </a:lnTo>
                <a:lnTo>
                  <a:pt x="2160" y="288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9468" name="Group 24"/>
          <p:cNvGrpSpPr>
            <a:grpSpLocks/>
          </p:cNvGrpSpPr>
          <p:nvPr/>
        </p:nvGrpSpPr>
        <p:grpSpPr bwMode="auto">
          <a:xfrm>
            <a:off x="3405188" y="4267200"/>
            <a:ext cx="3352800" cy="1752600"/>
            <a:chOff x="2145" y="2688"/>
            <a:chExt cx="2112" cy="1104"/>
          </a:xfrm>
        </p:grpSpPr>
        <p:sp>
          <p:nvSpPr>
            <p:cNvPr id="19481" name="Freeform 25"/>
            <p:cNvSpPr>
              <a:spLocks/>
            </p:cNvSpPr>
            <p:nvPr/>
          </p:nvSpPr>
          <p:spPr bwMode="auto">
            <a:xfrm>
              <a:off x="2145" y="2688"/>
              <a:ext cx="2112" cy="1104"/>
            </a:xfrm>
            <a:custGeom>
              <a:avLst/>
              <a:gdLst>
                <a:gd name="T0" fmla="*/ 2383 w 1872"/>
                <a:gd name="T1" fmla="*/ 864 h 1248"/>
                <a:gd name="T2" fmla="*/ 2383 w 1872"/>
                <a:gd name="T3" fmla="*/ 977 h 1248"/>
                <a:gd name="T4" fmla="*/ 183 w 1872"/>
                <a:gd name="T5" fmla="*/ 977 h 1248"/>
                <a:gd name="T6" fmla="*/ 183 w 1872"/>
                <a:gd name="T7" fmla="*/ 0 h 1248"/>
                <a:gd name="T8" fmla="*/ 0 w 1872"/>
                <a:gd name="T9" fmla="*/ 0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1248"/>
                <a:gd name="T17" fmla="*/ 1872 w 1872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1248">
                  <a:moveTo>
                    <a:pt x="1872" y="1104"/>
                  </a:moveTo>
                  <a:lnTo>
                    <a:pt x="1872" y="1248"/>
                  </a:lnTo>
                  <a:lnTo>
                    <a:pt x="144" y="1248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Line 26"/>
            <p:cNvSpPr>
              <a:spLocks noChangeShapeType="1"/>
            </p:cNvSpPr>
            <p:nvPr/>
          </p:nvSpPr>
          <p:spPr bwMode="auto">
            <a:xfrm flipV="1">
              <a:off x="4257" y="3504"/>
              <a:ext cx="0" cy="2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33400" y="1963738"/>
            <a:ext cx="4800600" cy="3005138"/>
            <a:chOff x="336" y="1237"/>
            <a:chExt cx="3024" cy="1893"/>
          </a:xfrm>
        </p:grpSpPr>
        <p:sp>
          <p:nvSpPr>
            <p:cNvPr id="19479" name="Rectangle 30"/>
            <p:cNvSpPr>
              <a:spLocks noChangeArrowheads="1"/>
            </p:cNvSpPr>
            <p:nvPr/>
          </p:nvSpPr>
          <p:spPr bwMode="auto">
            <a:xfrm>
              <a:off x="336" y="2880"/>
              <a:ext cx="18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mother_of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, mike).</a:t>
              </a:r>
            </a:p>
          </p:txBody>
        </p:sp>
        <p:sp>
          <p:nvSpPr>
            <p:cNvPr id="19480" name="Freeform 32"/>
            <p:cNvSpPr>
              <a:spLocks/>
            </p:cNvSpPr>
            <p:nvPr/>
          </p:nvSpPr>
          <p:spPr bwMode="auto">
            <a:xfrm>
              <a:off x="2112" y="1237"/>
              <a:ext cx="1248" cy="1787"/>
            </a:xfrm>
            <a:custGeom>
              <a:avLst/>
              <a:gdLst>
                <a:gd name="T0" fmla="*/ 1248 w 1248"/>
                <a:gd name="T1" fmla="*/ 0 h 1584"/>
                <a:gd name="T2" fmla="*/ 144 w 1248"/>
                <a:gd name="T3" fmla="*/ 0 h 1584"/>
                <a:gd name="T4" fmla="*/ 144 w 1248"/>
                <a:gd name="T5" fmla="*/ 1489 h 1584"/>
                <a:gd name="T6" fmla="*/ 0 w 1248"/>
                <a:gd name="T7" fmla="*/ 1489 h 15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584"/>
                <a:gd name="T14" fmla="*/ 1248 w 1248"/>
                <a:gd name="T15" fmla="*/ 1584 h 1584"/>
                <a:gd name="connsiteX0" fmla="*/ 10000 w 10000"/>
                <a:gd name="connsiteY0" fmla="*/ 0 h 10000"/>
                <a:gd name="connsiteX1" fmla="*/ 1154 w 10000"/>
                <a:gd name="connsiteY1" fmla="*/ 0 h 10000"/>
                <a:gd name="connsiteX2" fmla="*/ 7979 w 10000"/>
                <a:gd name="connsiteY2" fmla="*/ 9966 h 10000"/>
                <a:gd name="connsiteX3" fmla="*/ 0 w 10000"/>
                <a:gd name="connsiteY3" fmla="*/ 10000 h 10000"/>
                <a:gd name="connsiteX0" fmla="*/ 10000 w 10000"/>
                <a:gd name="connsiteY0" fmla="*/ 34 h 10034"/>
                <a:gd name="connsiteX1" fmla="*/ 8077 w 10000"/>
                <a:gd name="connsiteY1" fmla="*/ 0 h 10034"/>
                <a:gd name="connsiteX2" fmla="*/ 7979 w 10000"/>
                <a:gd name="connsiteY2" fmla="*/ 10000 h 10034"/>
                <a:gd name="connsiteX3" fmla="*/ 0 w 10000"/>
                <a:gd name="connsiteY3" fmla="*/ 10034 h 10034"/>
                <a:gd name="connsiteX0" fmla="*/ 10000 w 10000"/>
                <a:gd name="connsiteY0" fmla="*/ 34 h 10069"/>
                <a:gd name="connsiteX1" fmla="*/ 8077 w 10000"/>
                <a:gd name="connsiteY1" fmla="*/ 0 h 10069"/>
                <a:gd name="connsiteX2" fmla="*/ 8175 w 10000"/>
                <a:gd name="connsiteY2" fmla="*/ 10069 h 10069"/>
                <a:gd name="connsiteX3" fmla="*/ 0 w 10000"/>
                <a:gd name="connsiteY3" fmla="*/ 10034 h 10069"/>
                <a:gd name="connsiteX0" fmla="*/ 10000 w 10000"/>
                <a:gd name="connsiteY0" fmla="*/ 34 h 10034"/>
                <a:gd name="connsiteX1" fmla="*/ 8077 w 10000"/>
                <a:gd name="connsiteY1" fmla="*/ 0 h 10034"/>
                <a:gd name="connsiteX2" fmla="*/ 8175 w 10000"/>
                <a:gd name="connsiteY2" fmla="*/ 9966 h 10034"/>
                <a:gd name="connsiteX3" fmla="*/ 0 w 10000"/>
                <a:gd name="connsiteY3" fmla="*/ 10034 h 10034"/>
                <a:gd name="connsiteX0" fmla="*/ 10000 w 10000"/>
                <a:gd name="connsiteY0" fmla="*/ 34 h 10034"/>
                <a:gd name="connsiteX1" fmla="*/ 8077 w 10000"/>
                <a:gd name="connsiteY1" fmla="*/ 0 h 10034"/>
                <a:gd name="connsiteX2" fmla="*/ 8028 w 10000"/>
                <a:gd name="connsiteY2" fmla="*/ 10000 h 10034"/>
                <a:gd name="connsiteX3" fmla="*/ 0 w 10000"/>
                <a:gd name="connsiteY3" fmla="*/ 10034 h 10034"/>
                <a:gd name="connsiteX0" fmla="*/ 10000 w 10000"/>
                <a:gd name="connsiteY0" fmla="*/ 0 h 10000"/>
                <a:gd name="connsiteX1" fmla="*/ 7979 w 10000"/>
                <a:gd name="connsiteY1" fmla="*/ 35 h 10000"/>
                <a:gd name="connsiteX2" fmla="*/ 8028 w 10000"/>
                <a:gd name="connsiteY2" fmla="*/ 9966 h 10000"/>
                <a:gd name="connsiteX3" fmla="*/ 0 w 10000"/>
                <a:gd name="connsiteY3" fmla="*/ 10000 h 10000"/>
                <a:gd name="connsiteX0" fmla="*/ 10000 w 10000"/>
                <a:gd name="connsiteY0" fmla="*/ 0 h 10000"/>
                <a:gd name="connsiteX1" fmla="*/ 7979 w 10000"/>
                <a:gd name="connsiteY1" fmla="*/ 35 h 10000"/>
                <a:gd name="connsiteX2" fmla="*/ 7930 w 10000"/>
                <a:gd name="connsiteY2" fmla="*/ 9966 h 10000"/>
                <a:gd name="connsiteX3" fmla="*/ 0 w 10000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7979" y="35"/>
                  </a:lnTo>
                  <a:cubicBezTo>
                    <a:pt x="7946" y="3368"/>
                    <a:pt x="7963" y="6633"/>
                    <a:pt x="7930" y="9966"/>
                  </a:cubicBezTo>
                  <a:lnTo>
                    <a:pt x="0" y="1000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524001" y="5943605"/>
            <a:ext cx="687388" cy="614363"/>
            <a:chOff x="960" y="3744"/>
            <a:chExt cx="433" cy="387"/>
          </a:xfrm>
        </p:grpSpPr>
        <p:sp>
          <p:nvSpPr>
            <p:cNvPr id="19477" name="Text Box 28"/>
            <p:cNvSpPr txBox="1">
              <a:spLocks noChangeArrowheads="1"/>
            </p:cNvSpPr>
            <p:nvPr/>
          </p:nvSpPr>
          <p:spPr bwMode="auto">
            <a:xfrm>
              <a:off x="960" y="3840"/>
              <a:ext cx="43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CC3300"/>
                  </a:solidFill>
                  <a:latin typeface="Arial" pitchFamily="34" charset="0"/>
                </a:rPr>
                <a:t>Yes</a:t>
              </a:r>
              <a:endParaRPr lang="en-US" dirty="0">
                <a:solidFill>
                  <a:srgbClr val="CC3300"/>
                </a:solidFill>
                <a:latin typeface="Arial" pitchFamily="34" charset="0"/>
              </a:endParaRPr>
            </a:p>
          </p:txBody>
        </p:sp>
        <p:sp>
          <p:nvSpPr>
            <p:cNvPr id="19478" name="Line 37"/>
            <p:cNvSpPr>
              <a:spLocks noChangeShapeType="1"/>
            </p:cNvSpPr>
            <p:nvPr/>
          </p:nvSpPr>
          <p:spPr bwMode="auto">
            <a:xfrm>
              <a:off x="1152" y="3744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304800" y="5029200"/>
            <a:ext cx="5257800" cy="400050"/>
            <a:chOff x="192" y="3168"/>
            <a:chExt cx="3312" cy="252"/>
          </a:xfrm>
        </p:grpSpPr>
        <p:sp>
          <p:nvSpPr>
            <p:cNvPr id="19475" name="Rectangle 35"/>
            <p:cNvSpPr>
              <a:spLocks noChangeArrowheads="1"/>
            </p:cNvSpPr>
            <p:nvPr/>
          </p:nvSpPr>
          <p:spPr bwMode="auto">
            <a:xfrm>
              <a:off x="192" y="3168"/>
              <a:ext cx="205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mother_of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(mike, </a:t>
              </a:r>
              <a:r>
                <a:rPr lang="en-US" sz="2000" b="1" dirty="0" err="1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9476" name="Freeform 38"/>
            <p:cNvSpPr>
              <a:spLocks/>
            </p:cNvSpPr>
            <p:nvPr/>
          </p:nvSpPr>
          <p:spPr bwMode="auto">
            <a:xfrm>
              <a:off x="2256" y="3168"/>
              <a:ext cx="1248" cy="144"/>
            </a:xfrm>
            <a:custGeom>
              <a:avLst/>
              <a:gdLst>
                <a:gd name="T0" fmla="*/ 1248 w 1248"/>
                <a:gd name="T1" fmla="*/ 0 h 144"/>
                <a:gd name="T2" fmla="*/ 336 w 1248"/>
                <a:gd name="T3" fmla="*/ 0 h 144"/>
                <a:gd name="T4" fmla="*/ 336 w 1248"/>
                <a:gd name="T5" fmla="*/ 144 h 144"/>
                <a:gd name="T6" fmla="*/ 0 w 1248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144"/>
                <a:gd name="T14" fmla="*/ 1248 w 124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144">
                  <a:moveTo>
                    <a:pt x="1248" y="0"/>
                  </a:moveTo>
                  <a:lnTo>
                    <a:pt x="336" y="0"/>
                  </a:lnTo>
                  <a:lnTo>
                    <a:pt x="336" y="144"/>
                  </a:lnTo>
                  <a:lnTo>
                    <a:pt x="0" y="144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281781" y="5410200"/>
            <a:ext cx="5791200" cy="476250"/>
            <a:chOff x="240" y="3408"/>
            <a:chExt cx="3648" cy="300"/>
          </a:xfrm>
        </p:grpSpPr>
        <p:sp>
          <p:nvSpPr>
            <p:cNvPr id="19473" name="Rectangle 36"/>
            <p:cNvSpPr>
              <a:spLocks noChangeArrowheads="1"/>
            </p:cNvSpPr>
            <p:nvPr/>
          </p:nvSpPr>
          <p:spPr bwMode="auto">
            <a:xfrm>
              <a:off x="240" y="3456"/>
              <a:ext cx="195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father_of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(mike, </a:t>
              </a:r>
              <a:r>
                <a:rPr lang="en-US" sz="2000" b="1" dirty="0" err="1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9474" name="Freeform 39"/>
            <p:cNvSpPr>
              <a:spLocks/>
            </p:cNvSpPr>
            <p:nvPr/>
          </p:nvSpPr>
          <p:spPr bwMode="auto">
            <a:xfrm>
              <a:off x="2160" y="3408"/>
              <a:ext cx="1728" cy="192"/>
            </a:xfrm>
            <a:custGeom>
              <a:avLst/>
              <a:gdLst>
                <a:gd name="T0" fmla="*/ 1728 w 1728"/>
                <a:gd name="T1" fmla="*/ 0 h 192"/>
                <a:gd name="T2" fmla="*/ 432 w 1728"/>
                <a:gd name="T3" fmla="*/ 0 h 192"/>
                <a:gd name="T4" fmla="*/ 432 w 1728"/>
                <a:gd name="T5" fmla="*/ 192 h 192"/>
                <a:gd name="T6" fmla="*/ 0 w 1728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8"/>
                <a:gd name="T13" fmla="*/ 0 h 192"/>
                <a:gd name="T14" fmla="*/ 1728 w 1728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8" h="192">
                  <a:moveTo>
                    <a:pt x="1728" y="0"/>
                  </a:moveTo>
                  <a:lnTo>
                    <a:pt x="432" y="0"/>
                  </a:lnTo>
                  <a:lnTo>
                    <a:pt x="432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reeform 1"/>
          <p:cNvSpPr/>
          <p:nvPr/>
        </p:nvSpPr>
        <p:spPr bwMode="auto">
          <a:xfrm>
            <a:off x="2217906" y="3151762"/>
            <a:ext cx="3112851" cy="3229583"/>
          </a:xfrm>
          <a:custGeom>
            <a:avLst/>
            <a:gdLst>
              <a:gd name="connsiteX0" fmla="*/ 3112851 w 3112851"/>
              <a:gd name="connsiteY0" fmla="*/ 0 h 3229583"/>
              <a:gd name="connsiteX1" fmla="*/ 2636196 w 3112851"/>
              <a:gd name="connsiteY1" fmla="*/ 0 h 3229583"/>
              <a:gd name="connsiteX2" fmla="*/ 2626468 w 3112851"/>
              <a:gd name="connsiteY2" fmla="*/ 3229583 h 3229583"/>
              <a:gd name="connsiteX3" fmla="*/ 0 w 3112851"/>
              <a:gd name="connsiteY3" fmla="*/ 3219855 h 322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2851" h="3229583">
                <a:moveTo>
                  <a:pt x="3112851" y="0"/>
                </a:moveTo>
                <a:lnTo>
                  <a:pt x="2636196" y="0"/>
                </a:lnTo>
                <a:cubicBezTo>
                  <a:pt x="2632953" y="1076528"/>
                  <a:pt x="2629711" y="2153055"/>
                  <a:pt x="2626468" y="3229583"/>
                </a:cubicBezTo>
                <a:lnTo>
                  <a:pt x="0" y="3219855"/>
                </a:lnTo>
              </a:path>
            </a:pathLst>
          </a:custGeom>
          <a:noFill/>
          <a:ln w="28575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7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228600"/>
            <a:ext cx="7377113" cy="533400"/>
          </a:xfrm>
        </p:spPr>
        <p:txBody>
          <a:bodyPr/>
          <a:lstStyle/>
          <a:p>
            <a:r>
              <a:rPr lang="en-US" sz="3200" dirty="0" err="1" smtClean="0">
                <a:cs typeface="Times New Roman" pitchFamily="18" charset="0"/>
              </a:rPr>
              <a:t>Factbase</a:t>
            </a:r>
            <a:r>
              <a:rPr lang="en-US" sz="3200" dirty="0" smtClean="0">
                <a:cs typeface="Times New Roman" pitchFamily="18" charset="0"/>
              </a:rPr>
              <a:t>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326313" cy="5562600"/>
          </a:xfrm>
        </p:spPr>
        <p:txBody>
          <a:bodyPr/>
          <a:lstStyle/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weather(phoenix, spring, hot).</a:t>
            </a:r>
          </a:p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weather(phoenix, summer, hot).</a:t>
            </a:r>
          </a:p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weather(phoenix, fall, hot).</a:t>
            </a:r>
          </a:p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weather(phoenix, winter, warm).</a:t>
            </a:r>
          </a:p>
          <a:p>
            <a:pPr algn="just">
              <a:lnSpc>
                <a:spcPct val="13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weather(wellington, spring, warm).</a:t>
            </a:r>
          </a:p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weather(wellington, summer, warm).</a:t>
            </a:r>
          </a:p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weather(wellington, fall, hot).</a:t>
            </a:r>
          </a:p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weather(wellington, winter, cold).</a:t>
            </a:r>
            <a:endParaRPr lang="en-US" dirty="0" smtClean="0"/>
          </a:p>
          <a:p>
            <a:pPr algn="just">
              <a:lnSpc>
                <a:spcPct val="13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toronto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, spring, cold).</a:t>
            </a:r>
          </a:p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toronto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, summer, hot).</a:t>
            </a:r>
          </a:p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toronto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, fall, cold).</a:t>
            </a:r>
          </a:p>
          <a:p>
            <a:pPr algn="just">
              <a:lnSpc>
                <a:spcPct val="95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toronto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Times New Roman" pitchFamily="18" charset="0"/>
              </a:rPr>
              <a:t>, winter, cold).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57200" y="193675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Prolog Variables and Compound Questions</a:t>
            </a:r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609600" y="1184275"/>
            <a:ext cx="7620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cs typeface="Times New Roman" pitchFamily="18" charset="0"/>
              </a:rPr>
              <a:t>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anonymous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variable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represents a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don't care</a:t>
            </a:r>
            <a:r>
              <a:rPr lang="en-US" dirty="0" smtClean="0">
                <a:cs typeface="Times New Roman" pitchFamily="18" charset="0"/>
              </a:rPr>
              <a:t>” argument. It is </a:t>
            </a:r>
            <a:r>
              <a:rPr lang="en-US" dirty="0">
                <a:cs typeface="Times New Roman" pitchFamily="18" charset="0"/>
              </a:rPr>
              <a:t>indicated by an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underscore</a:t>
            </a:r>
            <a:r>
              <a:rPr lang="en-US" dirty="0">
                <a:cs typeface="Times New Roman" pitchFamily="18" charset="0"/>
              </a:rPr>
              <a:t>, matches with anything. 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cs typeface="Times New Roman" pitchFamily="18" charset="0"/>
              </a:rPr>
              <a:t>1)	 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fall , hot).	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phoenix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2)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_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, hot).	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phoenix;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phoenix;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cs typeface="Times New Roman" pitchFamily="18" charset="0"/>
              </a:rPr>
              <a:t>	 	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phoenix;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wellington;</a:t>
            </a:r>
            <a:endParaRPr lang="en-US" dirty="0">
              <a:cs typeface="Times New Roman" pitchFamily="18" charset="0"/>
            </a:endParaRP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toronto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;	--&gt; no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3)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_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Season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, warm).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Season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winter;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Season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spring;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434657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Season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summer;	--&gt; 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Compound Questions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609600" y="609600"/>
            <a:ext cx="7848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1370013" algn="l"/>
                <a:tab pos="4572000" algn="l"/>
                <a:tab pos="5203825" algn="l"/>
              </a:tabLst>
            </a:pPr>
            <a:r>
              <a:rPr lang="en-US" dirty="0">
                <a:cs typeface="Times New Roman" pitchFamily="18" charset="0"/>
              </a:rPr>
              <a:t>Use "</a:t>
            </a:r>
            <a:r>
              <a:rPr lang="en-US" dirty="0">
                <a:solidFill>
                  <a:srgbClr val="CC3300"/>
                </a:solidFill>
                <a:cs typeface="Times New Roman" pitchFamily="18" charset="0"/>
              </a:rPr>
              <a:t>,</a:t>
            </a:r>
            <a:r>
              <a:rPr lang="en-US" dirty="0">
                <a:cs typeface="Times New Roman" pitchFamily="18" charset="0"/>
              </a:rPr>
              <a:t>" as an </a:t>
            </a:r>
            <a:r>
              <a:rPr lang="en-US" b="1" i="1" dirty="0">
                <a:cs typeface="Times New Roman" pitchFamily="18" charset="0"/>
              </a:rPr>
              <a:t>and</a:t>
            </a:r>
            <a:r>
              <a:rPr lang="en-US" dirty="0">
                <a:cs typeface="Times New Roman" pitchFamily="18" charset="0"/>
              </a:rPr>
              <a:t> operator. 	Use "</a:t>
            </a:r>
            <a:r>
              <a:rPr lang="en-US" dirty="0">
                <a:solidFill>
                  <a:srgbClr val="CC3300"/>
                </a:solidFill>
                <a:cs typeface="Times New Roman" pitchFamily="18" charset="0"/>
              </a:rPr>
              <a:t>;</a:t>
            </a:r>
            <a:r>
              <a:rPr lang="en-US" dirty="0">
                <a:cs typeface="Times New Roman" pitchFamily="18" charset="0"/>
              </a:rPr>
              <a:t>" as an </a:t>
            </a:r>
            <a:r>
              <a:rPr lang="en-US" b="1" i="1" dirty="0">
                <a:cs typeface="Times New Roman" pitchFamily="18" charset="0"/>
              </a:rPr>
              <a:t>or</a:t>
            </a:r>
            <a:r>
              <a:rPr lang="en-US" dirty="0">
                <a:cs typeface="Times New Roman" pitchFamily="18" charset="0"/>
              </a:rPr>
              <a:t> operator.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1370013" algn="l"/>
                <a:tab pos="4572000" algn="l"/>
                <a:tab pos="5203825" algn="l"/>
              </a:tabLst>
            </a:pPr>
            <a:r>
              <a:rPr lang="en-US" dirty="0">
                <a:cs typeface="Times New Roman" pitchFamily="18" charset="0"/>
              </a:rPr>
              <a:t>1)	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summer , hot)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,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fall , hot).	</a:t>
            </a:r>
            <a:br>
              <a:rPr lang="en-US" dirty="0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phoenix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1370013" algn="l"/>
                <a:tab pos="4572000" algn="l"/>
                <a:tab pos="520382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2)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spring, warm)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,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fall , warm).</a:t>
            </a:r>
            <a:br>
              <a:rPr lang="en-US" dirty="0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	--&gt; no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1370013" algn="l"/>
                <a:tab pos="4572000" algn="l"/>
                <a:tab pos="520382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3)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summer , hot)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;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fall , hot).</a:t>
            </a:r>
            <a:br>
              <a:rPr lang="en-US" dirty="0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phoenix; 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--&gt;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= phoenix;</a:t>
            </a:r>
            <a:r>
              <a:rPr lang="en-US" dirty="0">
                <a:cs typeface="Times New Roman" pitchFamily="18" charset="0"/>
              </a:rPr>
              <a:t/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	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toronto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; 	--&gt;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wellington</a:t>
            </a:r>
          </a:p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1370013" algn="l"/>
                <a:tab pos="4572000" algn="l"/>
                <a:tab pos="5203825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4)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summer , hot)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,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weather(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fall , hot).</a:t>
            </a:r>
            <a:br>
              <a:rPr lang="en-US" dirty="0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	--&gt;	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phoenix;	--&gt;	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toronto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br>
              <a:rPr lang="en-US" dirty="0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	--&gt;	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phoenix		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phoenix;	</a:t>
            </a:r>
            <a:br>
              <a:rPr lang="en-US" dirty="0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wellington;	--&gt;	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toronto</a:t>
            </a:r>
            <a:endParaRPr lang="en-US" dirty="0">
              <a:latin typeface="Arial" pitchFamily="34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43000" y="5105400"/>
            <a:ext cx="6858000" cy="1377950"/>
            <a:chOff x="1143000" y="5105400"/>
            <a:chExt cx="6858000" cy="1377950"/>
          </a:xfrm>
        </p:grpSpPr>
        <p:sp>
          <p:nvSpPr>
            <p:cNvPr id="22532" name="Line 4"/>
            <p:cNvSpPr>
              <a:spLocks noChangeShapeType="1"/>
            </p:cNvSpPr>
            <p:nvPr/>
          </p:nvSpPr>
          <p:spPr bwMode="auto">
            <a:xfrm>
              <a:off x="4724400" y="5105400"/>
              <a:ext cx="0" cy="137795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3" name="Line 5"/>
            <p:cNvSpPr>
              <a:spLocks noChangeShapeType="1"/>
            </p:cNvSpPr>
            <p:nvPr/>
          </p:nvSpPr>
          <p:spPr bwMode="auto">
            <a:xfrm>
              <a:off x="1143000" y="5562600"/>
              <a:ext cx="358140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>
              <a:off x="4724400" y="6019800"/>
              <a:ext cx="327660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660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Rules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3555" name="Rectangle 1661"/>
          <p:cNvSpPr>
            <a:spLocks noChangeArrowheads="1"/>
          </p:cNvSpPr>
          <p:nvPr/>
        </p:nvSpPr>
        <p:spPr bwMode="auto">
          <a:xfrm>
            <a:off x="609600" y="7620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dirty="0">
                <a:cs typeface="Times New Roman" pitchFamily="18" charset="0"/>
              </a:rPr>
              <a:t>A </a:t>
            </a:r>
            <a:r>
              <a:rPr lang="en-US" b="1" dirty="0">
                <a:cs typeface="Times New Roman" pitchFamily="18" charset="0"/>
              </a:rPr>
              <a:t>rule</a:t>
            </a:r>
            <a:r>
              <a:rPr lang="en-US" dirty="0">
                <a:cs typeface="Times New Roman" pitchFamily="18" charset="0"/>
              </a:rPr>
              <a:t> states a general relationship, normally </a:t>
            </a:r>
            <a:r>
              <a:rPr lang="en-US" dirty="0" smtClean="0">
                <a:cs typeface="Times New Roman" pitchFamily="18" charset="0"/>
              </a:rPr>
              <a:t>uses </a:t>
            </a:r>
            <a:r>
              <a:rPr lang="en-US" dirty="0">
                <a:cs typeface="Times New Roman" pitchFamily="18" charset="0"/>
              </a:rPr>
              <a:t>variables as arguments, that may be used to conclude a specific fact or another rule.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b="1" dirty="0">
                <a:cs typeface="Times New Roman" pitchFamily="18" charset="0"/>
              </a:rPr>
              <a:t>Syntax</a:t>
            </a:r>
            <a:r>
              <a:rPr lang="en-US" dirty="0">
                <a:cs typeface="Times New Roman" pitchFamily="18" charset="0"/>
              </a:rPr>
              <a:t> of rules: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relationship(object, ..., object)  :-  relationship(object, ..., object).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endParaRPr lang="en-US" sz="1800" dirty="0">
              <a:latin typeface="Arial" pitchFamily="34" charset="0"/>
              <a:cs typeface="Times New Roman" pitchFamily="18" charset="0"/>
            </a:endParaRP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   head or conclusion	neck or if	body or condition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endParaRPr lang="en-US" sz="1800" dirty="0">
              <a:latin typeface="Arial" pitchFamily="34" charset="0"/>
              <a:cs typeface="Times New Roman" pitchFamily="18" charset="0"/>
            </a:endParaRP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dirty="0">
                <a:cs typeface="Times New Roman" pitchFamily="18" charset="0"/>
              </a:rPr>
              <a:t>A fact is a special case of a rule: a rule without </a:t>
            </a:r>
            <a:r>
              <a:rPr lang="en-US" dirty="0" smtClean="0">
                <a:cs typeface="Times New Roman" pitchFamily="18" charset="0"/>
              </a:rPr>
              <a:t>the body</a:t>
            </a:r>
            <a:r>
              <a:rPr lang="en-US" dirty="0">
                <a:cs typeface="Times New Roman" pitchFamily="18" charset="0"/>
              </a:rPr>
              <a:t>!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dirty="0">
                <a:cs typeface="Times New Roman" pitchFamily="18" charset="0"/>
              </a:rPr>
              <a:t>Examples: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dad(X, Y)  :-  father(X, Y).				/* synonym */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child(Y, X)  :-  father(X, Y).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parent(X, Y) :- mother(X, Y)</a:t>
            </a:r>
            <a:r>
              <a:rPr lang="en-US" sz="1800" b="1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;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 father(X, Y).	/* ";" = "or" */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grandmother(X, Y) :- mother(X, Z)</a:t>
            </a:r>
            <a:r>
              <a:rPr lang="en-US" sz="1800" b="1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,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 parent(Z, Y).	/* "," = "and" */</a:t>
            </a:r>
          </a:p>
        </p:txBody>
      </p:sp>
      <p:sp>
        <p:nvSpPr>
          <p:cNvPr id="23556" name="Line 1662"/>
          <p:cNvSpPr>
            <a:spLocks noChangeShapeType="1"/>
          </p:cNvSpPr>
          <p:nvPr/>
        </p:nvSpPr>
        <p:spPr bwMode="auto">
          <a:xfrm>
            <a:off x="1143000" y="2895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Line 1663"/>
          <p:cNvSpPr>
            <a:spLocks noChangeShapeType="1"/>
          </p:cNvSpPr>
          <p:nvPr/>
        </p:nvSpPr>
        <p:spPr bwMode="auto">
          <a:xfrm>
            <a:off x="4572000" y="2895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Line 1664"/>
          <p:cNvSpPr>
            <a:spLocks noChangeShapeType="1"/>
          </p:cNvSpPr>
          <p:nvPr/>
        </p:nvSpPr>
        <p:spPr bwMode="auto">
          <a:xfrm flipV="1">
            <a:off x="2438400" y="28956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1665"/>
          <p:cNvSpPr>
            <a:spLocks noChangeShapeType="1"/>
          </p:cNvSpPr>
          <p:nvPr/>
        </p:nvSpPr>
        <p:spPr bwMode="auto">
          <a:xfrm flipV="1">
            <a:off x="6019800" y="28956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1666"/>
          <p:cNvSpPr>
            <a:spLocks noChangeShapeType="1"/>
          </p:cNvSpPr>
          <p:nvPr/>
        </p:nvSpPr>
        <p:spPr bwMode="auto">
          <a:xfrm flipV="1">
            <a:off x="4343400" y="28956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Rules: More Examples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1143000" y="533400"/>
            <a:ext cx="6705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warmer_than(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C1</a:t>
            </a:r>
            <a:r>
              <a:rPr lang="en-US">
                <a:latin typeface="Arial" pitchFamily="34" charset="0"/>
                <a:cs typeface="Times New Roman" pitchFamily="18" charset="0"/>
              </a:rPr>
              <a:t>, 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C2</a:t>
            </a:r>
            <a:r>
              <a:rPr lang="en-US">
                <a:latin typeface="Arial" pitchFamily="34" charset="0"/>
                <a:cs typeface="Times New Roman" pitchFamily="18" charset="0"/>
              </a:rPr>
              <a:t>) :-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weather(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C1</a:t>
            </a:r>
            <a:r>
              <a:rPr lang="en-US">
                <a:latin typeface="Arial" pitchFamily="34" charset="0"/>
                <a:cs typeface="Times New Roman" pitchFamily="18" charset="0"/>
              </a:rPr>
              <a:t>, spring, hot), 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weather(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C2</a:t>
            </a:r>
            <a:r>
              <a:rPr lang="en-US">
                <a:latin typeface="Arial" pitchFamily="34" charset="0"/>
                <a:cs typeface="Times New Roman" pitchFamily="18" charset="0"/>
              </a:rPr>
              <a:t>, spring, warm).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colder_than(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C1</a:t>
            </a:r>
            <a:r>
              <a:rPr lang="en-US">
                <a:latin typeface="Arial" pitchFamily="34" charset="0"/>
                <a:cs typeface="Times New Roman" pitchFamily="18" charset="0"/>
              </a:rPr>
              <a:t>, 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C2</a:t>
            </a:r>
            <a:r>
              <a:rPr lang="en-US">
                <a:latin typeface="Arial" pitchFamily="34" charset="0"/>
                <a:cs typeface="Times New Roman" pitchFamily="18" charset="0"/>
              </a:rPr>
              <a:t>) :-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weather(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C1</a:t>
            </a:r>
            <a:r>
              <a:rPr lang="en-US">
                <a:latin typeface="Arial" pitchFamily="34" charset="0"/>
                <a:cs typeface="Times New Roman" pitchFamily="18" charset="0"/>
              </a:rPr>
              <a:t>, winter, cold), 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weather(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C2</a:t>
            </a:r>
            <a:r>
              <a:rPr lang="en-US">
                <a:latin typeface="Arial" pitchFamily="34" charset="0"/>
                <a:cs typeface="Times New Roman" pitchFamily="18" charset="0"/>
              </a:rPr>
              <a:t>, winter, warm).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weatherquestions :-		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warmer_than(phoenix, 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X</a:t>
            </a:r>
            <a:r>
              <a:rPr lang="en-US">
                <a:latin typeface="Arial" pitchFamily="34" charset="0"/>
                <a:cs typeface="Times New Roman" pitchFamily="18" charset="0"/>
              </a:rPr>
              <a:t>),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write('Phoenix is warmer than '), write(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X</a:t>
            </a:r>
            <a:r>
              <a:rPr lang="en-US">
                <a:latin typeface="Arial" pitchFamily="34" charset="0"/>
                <a:cs typeface="Times New Roman" pitchFamily="18" charset="0"/>
              </a:rPr>
              <a:t>), nl,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weather(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City1</a:t>
            </a:r>
            <a:r>
              <a:rPr lang="en-US">
                <a:latin typeface="Arial" pitchFamily="34" charset="0"/>
                <a:cs typeface="Times New Roman" pitchFamily="18" charset="0"/>
              </a:rPr>
              <a:t>, fall , hot),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write('City1 = '), write(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City1</a:t>
            </a:r>
            <a:r>
              <a:rPr lang="en-US">
                <a:latin typeface="Arial" pitchFamily="34" charset="0"/>
                <a:cs typeface="Times New Roman" pitchFamily="18" charset="0"/>
              </a:rPr>
              <a:t>), nl,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weather(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City2</a:t>
            </a:r>
            <a:r>
              <a:rPr lang="en-US">
                <a:latin typeface="Arial" pitchFamily="34" charset="0"/>
                <a:cs typeface="Times New Roman" pitchFamily="18" charset="0"/>
              </a:rPr>
              <a:t>, _ , hot),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3084513" algn="l"/>
                <a:tab pos="4513263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write('City2 = '), write(</a:t>
            </a:r>
            <a:r>
              <a:rPr lang="en-US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City2</a:t>
            </a:r>
            <a:r>
              <a:rPr lang="en-US">
                <a:latin typeface="Arial" pitchFamily="34" charset="0"/>
                <a:cs typeface="Times New Roman" pitchFamily="18" charset="0"/>
              </a:rPr>
              <a:t>), nl.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2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2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2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2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2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2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2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2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2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33400" y="1047750"/>
            <a:ext cx="7924800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Introduction</a:t>
            </a:r>
          </a:p>
          <a:p>
            <a:pPr marL="798513" lvl="1" indent="-338138" algn="just">
              <a:buFontTx/>
              <a:buChar char="•"/>
            </a:pPr>
            <a:r>
              <a:rPr lang="en-GB" sz="2800" dirty="0">
                <a:latin typeface="Times" charset="0"/>
                <a:cs typeface="Times New Roman" pitchFamily="18" charset="0"/>
              </a:rPr>
              <a:t>Logic programming paradigm</a:t>
            </a:r>
          </a:p>
          <a:p>
            <a:pPr marL="798513" lvl="1" indent="-338138" algn="just">
              <a:buFontTx/>
              <a:buChar char="•"/>
            </a:pPr>
            <a:r>
              <a:rPr lang="en-GB" sz="2800" dirty="0" err="1">
                <a:latin typeface="Times" charset="0"/>
                <a:cs typeface="Times New Roman" pitchFamily="18" charset="0"/>
              </a:rPr>
              <a:t>Prolog</a:t>
            </a:r>
            <a:r>
              <a:rPr lang="en-GB" sz="2800" dirty="0">
                <a:latin typeface="Times" charset="0"/>
                <a:cs typeface="Times New Roman" pitchFamily="18" charset="0"/>
              </a:rPr>
              <a:t> programs: facts, rules, and goals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sz="2800" dirty="0" err="1">
                <a:latin typeface="Times" charset="0"/>
                <a:cs typeface="Times New Roman" pitchFamily="18" charset="0"/>
              </a:rPr>
              <a:t>Factbase</a:t>
            </a:r>
            <a:endParaRPr lang="en-US" sz="2800" dirty="0">
              <a:latin typeface="Times" charset="0"/>
              <a:cs typeface="Times New Roman" pitchFamily="18" charset="0"/>
            </a:endParaRP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sz="2800" dirty="0">
                <a:latin typeface="Times" charset="0"/>
                <a:cs typeface="Times New Roman" pitchFamily="18" charset="0"/>
              </a:rPr>
              <a:t>Goals (Questions)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sz="2800" dirty="0" err="1">
                <a:latin typeface="Times" charset="0"/>
                <a:cs typeface="Times New Roman" pitchFamily="18" charset="0"/>
              </a:rPr>
              <a:t>Rulebase</a:t>
            </a:r>
            <a:r>
              <a:rPr lang="en-GB" sz="2800" dirty="0">
                <a:latin typeface="Times" charset="0"/>
                <a:cs typeface="Times New Roman" pitchFamily="18" charset="0"/>
              </a:rPr>
              <a:t> 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Compound questions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Structures of facts and rules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Arithmetic operations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Recursive rules and recursive programs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Lists and List operations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Summary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chemeClr val="accent2"/>
                </a:solidFill>
                <a:cs typeface="Times New Roman" pitchFamily="18" charset="0"/>
              </a:rPr>
              <a:t>Chapter Outline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07"/>
          <p:cNvSpPr>
            <a:spLocks noChangeArrowheads="1"/>
          </p:cNvSpPr>
          <p:nvPr/>
        </p:nvSpPr>
        <p:spPr bwMode="auto">
          <a:xfrm>
            <a:off x="635000" y="762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Structures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5603" name="Rectangle 408"/>
          <p:cNvSpPr>
            <a:spLocks noChangeArrowheads="1"/>
          </p:cNvSpPr>
          <p:nvPr/>
        </p:nvSpPr>
        <p:spPr bwMode="auto">
          <a:xfrm>
            <a:off x="457200" y="609600"/>
            <a:ext cx="7620000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31825" algn="l"/>
                <a:tab pos="3084513" algn="l"/>
                <a:tab pos="4513263" algn="l"/>
              </a:tabLst>
            </a:pPr>
            <a:r>
              <a:rPr lang="en-US" dirty="0">
                <a:cs typeface="Times New Roman" pitchFamily="18" charset="0"/>
              </a:rPr>
              <a:t>Prolog </a:t>
            </a:r>
            <a:r>
              <a:rPr lang="en-US" b="1" dirty="0">
                <a:cs typeface="Times New Roman" pitchFamily="18" charset="0"/>
              </a:rPr>
              <a:t>structures</a:t>
            </a:r>
            <a:r>
              <a:rPr lang="en-US" dirty="0">
                <a:cs typeface="Times New Roman" pitchFamily="18" charset="0"/>
              </a:rPr>
              <a:t> represent nested relationships.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31825" algn="l"/>
                <a:tab pos="3084513" algn="l"/>
                <a:tab pos="4513263" algn="l"/>
              </a:tabLst>
            </a:pPr>
            <a:r>
              <a:rPr lang="en-US" dirty="0">
                <a:cs typeface="Times New Roman" pitchFamily="18" charset="0"/>
              </a:rPr>
              <a:t>Example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31825" algn="l"/>
                <a:tab pos="3084513" algn="l"/>
                <a:tab pos="4513263" algn="l"/>
              </a:tabLst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course(cse240,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tues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thur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1040, 1130, 140, 230,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yinong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chen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coor184, byac150).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31825" algn="l"/>
                <a:tab pos="3084513" algn="l"/>
                <a:tab pos="4513263" algn="l"/>
              </a:tabLst>
            </a:pPr>
            <a:r>
              <a:rPr lang="en-US" dirty="0">
                <a:cs typeface="Times New Roman" pitchFamily="18" charset="0"/>
              </a:rPr>
              <a:t>This long relationship can be </a:t>
            </a:r>
            <a:r>
              <a:rPr lang="en-US" dirty="0" smtClean="0">
                <a:cs typeface="Times New Roman" pitchFamily="18" charset="0"/>
              </a:rPr>
              <a:t>restructured </a:t>
            </a:r>
            <a:r>
              <a:rPr lang="en-US" dirty="0">
                <a:cs typeface="Times New Roman" pitchFamily="18" charset="0"/>
              </a:rPr>
              <a:t>as follows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31825" algn="l"/>
                <a:tab pos="3084513" algn="l"/>
                <a:tab pos="4513263" algn="l"/>
              </a:tabLst>
            </a:pPr>
            <a:endParaRPr lang="en-US" dirty="0">
              <a:latin typeface="Arial" pitchFamily="34" charset="0"/>
              <a:cs typeface="Times New Roman" pitchFamily="18" charset="0"/>
            </a:endParaRPr>
          </a:p>
        </p:txBody>
      </p:sp>
      <p:grpSp>
        <p:nvGrpSpPr>
          <p:cNvPr id="2" name="Group 417"/>
          <p:cNvGrpSpPr>
            <a:grpSpLocks/>
          </p:cNvGrpSpPr>
          <p:nvPr/>
        </p:nvGrpSpPr>
        <p:grpSpPr bwMode="auto">
          <a:xfrm>
            <a:off x="434181" y="3200400"/>
            <a:ext cx="8116888" cy="3295650"/>
            <a:chOff x="336" y="2016"/>
            <a:chExt cx="5113" cy="2076"/>
          </a:xfrm>
        </p:grpSpPr>
        <p:sp>
          <p:nvSpPr>
            <p:cNvPr id="25605" name="Text Box 414"/>
            <p:cNvSpPr txBox="1">
              <a:spLocks noChangeArrowheads="1"/>
            </p:cNvSpPr>
            <p:nvPr/>
          </p:nvSpPr>
          <p:spPr bwMode="auto">
            <a:xfrm>
              <a:off x="2784" y="2064"/>
              <a:ext cx="2665" cy="2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905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course(</a:t>
              </a:r>
            </a:p>
            <a:p>
              <a:pPr>
                <a:lnSpc>
                  <a:spcPct val="10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905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cse240, </a:t>
              </a:r>
            </a:p>
            <a:p>
              <a:pPr>
                <a:lnSpc>
                  <a:spcPct val="10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905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day(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tues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thur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),</a:t>
              </a:r>
            </a:p>
            <a:p>
              <a:pPr>
                <a:lnSpc>
                  <a:spcPct val="10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905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time(140, 230), </a:t>
              </a:r>
            </a:p>
            <a:p>
              <a:pPr>
                <a:lnSpc>
                  <a:spcPct val="10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905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instructor(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yinong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chen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), </a:t>
              </a:r>
            </a:p>
            <a:p>
              <a:pPr>
                <a:lnSpc>
                  <a:spcPct val="10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905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US" dirty="0" smtClean="0">
                  <a:latin typeface="Arial" pitchFamily="34" charset="0"/>
                  <a:cs typeface="Times New Roman" pitchFamily="18" charset="0"/>
                </a:rPr>
                <a:t>byac150</a:t>
              </a:r>
              <a:endParaRPr lang="en-US" dirty="0">
                <a:latin typeface="Arial" pitchFamily="34" charset="0"/>
                <a:cs typeface="Times New Roman" pitchFamily="18" charset="0"/>
              </a:endParaRPr>
            </a:p>
            <a:p>
              <a:pPr>
                <a:lnSpc>
                  <a:spcPct val="10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905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 ).</a:t>
              </a:r>
              <a:endParaRPr lang="en-US" dirty="0"/>
            </a:p>
          </p:txBody>
        </p:sp>
        <p:sp>
          <p:nvSpPr>
            <p:cNvPr id="25606" name="Line 415"/>
            <p:cNvSpPr>
              <a:spLocks noChangeShapeType="1"/>
            </p:cNvSpPr>
            <p:nvPr/>
          </p:nvSpPr>
          <p:spPr bwMode="auto">
            <a:xfrm>
              <a:off x="2784" y="2016"/>
              <a:ext cx="0" cy="20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Rectangle 416"/>
            <p:cNvSpPr>
              <a:spLocks noChangeArrowheads="1"/>
            </p:cNvSpPr>
            <p:nvPr/>
          </p:nvSpPr>
          <p:spPr bwMode="auto">
            <a:xfrm>
              <a:off x="336" y="2125"/>
              <a:ext cx="2928" cy="1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5127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course(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5127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cse240,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5127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day(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tues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thur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),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5127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time(1040, 1130),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5127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instructor(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yinong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chen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),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5127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US" dirty="0" smtClean="0">
                  <a:latin typeface="Arial" pitchFamily="34" charset="0"/>
                  <a:cs typeface="Times New Roman" pitchFamily="18" charset="0"/>
                </a:rPr>
                <a:t>coor184</a:t>
              </a:r>
              <a:endParaRPr lang="en-US" dirty="0">
                <a:latin typeface="Arial" pitchFamily="34" charset="0"/>
                <a:cs typeface="Times New Roman" pitchFamily="18" charset="0"/>
              </a:endParaRPr>
            </a:p>
            <a:p>
              <a:pPr>
                <a:lnSpc>
                  <a:spcPct val="7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5127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 ).</a:t>
              </a:r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6149181" y="2784475"/>
            <a:ext cx="2491581" cy="1143000"/>
          </a:xfrm>
          <a:prstGeom prst="wedgeRoundRectCallout">
            <a:avLst>
              <a:gd name="adj1" fmla="val -48249"/>
              <a:gd name="adj2" fmla="val 82023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Structure of an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argument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: relationship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followed by arguments, just like a fact.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64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Factbase of Structured Relationship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6627" name="Rectangle 165"/>
          <p:cNvSpPr>
            <a:spLocks noChangeArrowheads="1"/>
          </p:cNvSpPr>
          <p:nvPr/>
        </p:nvSpPr>
        <p:spPr bwMode="auto">
          <a:xfrm>
            <a:off x="609600" y="762000"/>
            <a:ext cx="3733800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course(	cse210,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day(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mon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wed,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fri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),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time(1340, 1430),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instructor(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renee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turban),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ag350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          ).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course(	cse240,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day(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tues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thur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 , _ ),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time(1040, 1130),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instructor(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yinong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chen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coor184</a:t>
            </a:r>
            <a:endParaRPr lang="en-US" sz="1800" dirty="0">
              <a:latin typeface="Arial" pitchFamily="34" charset="0"/>
              <a:cs typeface="Times New Roman" pitchFamily="18" charset="0"/>
            </a:endParaRP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   ).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course(	cse240,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day(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tues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thur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 , _),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time(1340, 1430),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instructor(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yinong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chen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 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byac150</a:t>
            </a:r>
            <a:endParaRPr lang="en-US" sz="1800" dirty="0">
              <a:latin typeface="Arial" pitchFamily="34" charset="0"/>
              <a:cs typeface="Times New Roman" pitchFamily="18" charset="0"/>
            </a:endParaRP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          ).</a:t>
            </a:r>
          </a:p>
        </p:txBody>
      </p:sp>
      <p:sp>
        <p:nvSpPr>
          <p:cNvPr id="26628" name="Rectangle 167"/>
          <p:cNvSpPr>
            <a:spLocks noChangeArrowheads="1"/>
          </p:cNvSpPr>
          <p:nvPr/>
        </p:nvSpPr>
        <p:spPr bwMode="auto">
          <a:xfrm>
            <a:off x="4572000" y="762000"/>
            <a:ext cx="3581400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course(	cse225,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day(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tues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thur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 , _ ),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time(915, 1030),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instructor(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yinong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chen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scob228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          ).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course(	cse310,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day(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mon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wed,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fri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),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time(940, 1030),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instructor(barb,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gannod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coor184</a:t>
            </a:r>
            <a:endParaRPr lang="en-US" sz="1800" dirty="0">
              <a:latin typeface="Arial" pitchFamily="34" charset="0"/>
              <a:cs typeface="Times New Roman" pitchFamily="18" charset="0"/>
            </a:endParaRP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          ).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course(	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cse230, </a:t>
            </a:r>
            <a:endParaRPr lang="en-US" sz="1800" dirty="0">
              <a:latin typeface="Arial" pitchFamily="34" charset="0"/>
              <a:cs typeface="Times New Roman" pitchFamily="18" charset="0"/>
            </a:endParaRP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day(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mon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wed,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fri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),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time(1440, 1530),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instructor(john, doe), </a:t>
            </a:r>
            <a:endParaRPr lang="en-US" sz="1800" dirty="0">
              <a:latin typeface="Arial" pitchFamily="34" charset="0"/>
              <a:cs typeface="Times New Roman" pitchFamily="18" charset="0"/>
            </a:endParaRP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pebe201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          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Rulebase Extended from Factbase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7651" name="Text Box 11"/>
          <p:cNvSpPr txBox="1">
            <a:spLocks noChangeArrowheads="1"/>
          </p:cNvSpPr>
          <p:nvPr/>
        </p:nvSpPr>
        <p:spPr bwMode="auto">
          <a:xfrm>
            <a:off x="685800" y="914400"/>
            <a:ext cx="725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Structured facts easily allow meaningful rules to be added</a:t>
            </a:r>
          </a:p>
        </p:txBody>
      </p:sp>
      <p:sp>
        <p:nvSpPr>
          <p:cNvPr id="27652" name="Rectangle 13"/>
          <p:cNvSpPr>
            <a:spLocks noChangeArrowheads="1"/>
          </p:cNvSpPr>
          <p:nvPr/>
        </p:nvSpPr>
        <p:spPr bwMode="auto">
          <a:xfrm>
            <a:off x="609600" y="1524000"/>
            <a:ext cx="7467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89075" algn="l"/>
                <a:tab pos="2513013" algn="l"/>
                <a:tab pos="4000500" algn="l"/>
                <a:tab pos="5024438" algn="l"/>
              </a:tabLst>
            </a:pPr>
            <a:r>
              <a:rPr lang="en-US" sz="2200">
                <a:latin typeface="Arial" pitchFamily="34" charset="0"/>
                <a:cs typeface="Times New Roman" pitchFamily="18" charset="0"/>
              </a:rPr>
              <a:t>instructor(</a:t>
            </a:r>
            <a:r>
              <a:rPr lang="en-US" sz="2200" u="sng">
                <a:latin typeface="Arial" pitchFamily="34" charset="0"/>
                <a:cs typeface="Times New Roman" pitchFamily="18" charset="0"/>
              </a:rPr>
              <a:t>Instructor</a:t>
            </a:r>
            <a:r>
              <a:rPr lang="en-US" sz="2200">
                <a:latin typeface="Arial" pitchFamily="34" charset="0"/>
                <a:cs typeface="Times New Roman" pitchFamily="18" charset="0"/>
              </a:rPr>
              <a:t>, Class)   </a:t>
            </a:r>
            <a:r>
              <a:rPr lang="en-US" sz="22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:-</a:t>
            </a:r>
            <a:r>
              <a:rPr lang="en-US" sz="2200">
                <a:latin typeface="Arial" pitchFamily="34" charset="0"/>
                <a:cs typeface="Times New Roman" pitchFamily="18" charset="0"/>
              </a:rPr>
              <a:t> 	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89075" algn="l"/>
                <a:tab pos="2513013" algn="l"/>
                <a:tab pos="4000500" algn="l"/>
                <a:tab pos="5024438" algn="l"/>
              </a:tabLst>
            </a:pPr>
            <a:r>
              <a:rPr lang="en-US" sz="2200">
                <a:latin typeface="Arial" pitchFamily="34" charset="0"/>
                <a:cs typeface="Times New Roman" pitchFamily="18" charset="0"/>
              </a:rPr>
              <a:t>		course(	Class,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89075" algn="l"/>
                <a:tab pos="2513013" algn="l"/>
                <a:tab pos="4000500" algn="l"/>
                <a:tab pos="5024438" algn="l"/>
              </a:tabLst>
            </a:pPr>
            <a:r>
              <a:rPr lang="en-US" sz="2200">
                <a:latin typeface="Arial" pitchFamily="34" charset="0"/>
                <a:cs typeface="Times New Roman" pitchFamily="18" charset="0"/>
              </a:rPr>
              <a:t>			_,		</a:t>
            </a:r>
            <a:r>
              <a:rPr lang="en-US" sz="22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/* Day */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89075" algn="l"/>
                <a:tab pos="2513013" algn="l"/>
                <a:tab pos="4000500" algn="l"/>
                <a:tab pos="5024438" algn="l"/>
              </a:tabLst>
            </a:pPr>
            <a:r>
              <a:rPr lang="en-US" sz="2200">
                <a:latin typeface="Arial" pitchFamily="34" charset="0"/>
                <a:cs typeface="Times New Roman" pitchFamily="18" charset="0"/>
              </a:rPr>
              <a:t>			_, 		</a:t>
            </a:r>
            <a:r>
              <a:rPr lang="en-US" sz="22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/* Time */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89075" algn="l"/>
                <a:tab pos="2513013" algn="l"/>
                <a:tab pos="4000500" algn="l"/>
                <a:tab pos="5024438" algn="l"/>
              </a:tabLst>
            </a:pPr>
            <a:r>
              <a:rPr lang="en-US" sz="2200">
                <a:latin typeface="Arial" pitchFamily="34" charset="0"/>
                <a:cs typeface="Times New Roman" pitchFamily="18" charset="0"/>
              </a:rPr>
              <a:t>			</a:t>
            </a:r>
            <a:r>
              <a:rPr lang="en-US" sz="2200" u="sng">
                <a:latin typeface="Arial" pitchFamily="34" charset="0"/>
                <a:cs typeface="Times New Roman" pitchFamily="18" charset="0"/>
              </a:rPr>
              <a:t>Instructor</a:t>
            </a:r>
            <a:r>
              <a:rPr lang="en-US" sz="2200">
                <a:latin typeface="Arial" pitchFamily="34" charset="0"/>
                <a:cs typeface="Times New Roman" pitchFamily="18" charset="0"/>
              </a:rPr>
              <a:t>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89075" algn="l"/>
                <a:tab pos="2513013" algn="l"/>
                <a:tab pos="4000500" algn="l"/>
                <a:tab pos="5024438" algn="l"/>
              </a:tabLst>
            </a:pPr>
            <a:r>
              <a:rPr lang="en-US" sz="2200">
                <a:latin typeface="Arial" pitchFamily="34" charset="0"/>
                <a:cs typeface="Times New Roman" pitchFamily="18" charset="0"/>
              </a:rPr>
              <a:t>			_ ).		</a:t>
            </a:r>
            <a:r>
              <a:rPr lang="en-US" sz="22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/* Location */</a:t>
            </a:r>
          </a:p>
        </p:txBody>
      </p: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685800" y="3816350"/>
            <a:ext cx="74676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89075" algn="l"/>
                <a:tab pos="2571750" algn="l"/>
                <a:tab pos="4000500" algn="l"/>
                <a:tab pos="5024438" algn="l"/>
              </a:tabLst>
            </a:pPr>
            <a:r>
              <a:rPr lang="en-US" sz="2200">
                <a:latin typeface="Arial" pitchFamily="34" charset="0"/>
                <a:cs typeface="Times New Roman" pitchFamily="18" charset="0"/>
              </a:rPr>
              <a:t>room(Location, Day, Time) </a:t>
            </a:r>
            <a:r>
              <a:rPr lang="en-US" sz="22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:-</a:t>
            </a:r>
            <a:r>
              <a:rPr lang="en-US" sz="2200">
                <a:latin typeface="Arial" pitchFamily="34" charset="0"/>
                <a:cs typeface="Times New Roman" pitchFamily="18" charset="0"/>
              </a:rPr>
              <a:t/>
            </a:r>
            <a:br>
              <a:rPr lang="en-US" sz="2200">
                <a:latin typeface="Arial" pitchFamily="34" charset="0"/>
                <a:cs typeface="Times New Roman" pitchFamily="18" charset="0"/>
              </a:rPr>
            </a:br>
            <a:r>
              <a:rPr lang="en-US" sz="2200">
                <a:latin typeface="Arial" pitchFamily="34" charset="0"/>
                <a:cs typeface="Times New Roman" pitchFamily="18" charset="0"/>
              </a:rPr>
              <a:t>	course(	_,</a:t>
            </a:r>
            <a:br>
              <a:rPr lang="en-US" sz="2200">
                <a:latin typeface="Arial" pitchFamily="34" charset="0"/>
                <a:cs typeface="Times New Roman" pitchFamily="18" charset="0"/>
              </a:rPr>
            </a:br>
            <a:r>
              <a:rPr lang="en-US" sz="2200">
                <a:latin typeface="Arial" pitchFamily="34" charset="0"/>
                <a:cs typeface="Times New Roman" pitchFamily="18" charset="0"/>
              </a:rPr>
              <a:t>		Day,</a:t>
            </a:r>
            <a:br>
              <a:rPr lang="en-US" sz="2200">
                <a:latin typeface="Arial" pitchFamily="34" charset="0"/>
                <a:cs typeface="Times New Roman" pitchFamily="18" charset="0"/>
              </a:rPr>
            </a:br>
            <a:r>
              <a:rPr lang="en-US" sz="2200">
                <a:latin typeface="Arial" pitchFamily="34" charset="0"/>
                <a:cs typeface="Times New Roman" pitchFamily="18" charset="0"/>
              </a:rPr>
              <a:t>		Time,</a:t>
            </a:r>
            <a:br>
              <a:rPr lang="en-US" sz="2200">
                <a:latin typeface="Arial" pitchFamily="34" charset="0"/>
                <a:cs typeface="Times New Roman" pitchFamily="18" charset="0"/>
              </a:rPr>
            </a:br>
            <a:r>
              <a:rPr lang="en-US" sz="2200">
                <a:latin typeface="Arial" pitchFamily="34" charset="0"/>
                <a:cs typeface="Times New Roman" pitchFamily="18" charset="0"/>
              </a:rPr>
              <a:t>		_,</a:t>
            </a:r>
            <a:br>
              <a:rPr lang="en-US" sz="2200">
                <a:latin typeface="Arial" pitchFamily="34" charset="0"/>
                <a:cs typeface="Times New Roman" pitchFamily="18" charset="0"/>
              </a:rPr>
            </a:br>
            <a:r>
              <a:rPr lang="en-US" sz="2200">
                <a:latin typeface="Arial" pitchFamily="34" charset="0"/>
                <a:cs typeface="Times New Roman" pitchFamily="18" charset="0"/>
              </a:rPr>
              <a:t>		Location).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Queries to the Rulebase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8675" name="Text Box 7"/>
          <p:cNvSpPr txBox="1">
            <a:spLocks noChangeArrowheads="1"/>
          </p:cNvSpPr>
          <p:nvPr/>
        </p:nvSpPr>
        <p:spPr bwMode="auto">
          <a:xfrm>
            <a:off x="822325" y="776288"/>
            <a:ext cx="7254875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(1) What instructors teach course cse240 and cse310?</a:t>
            </a:r>
          </a:p>
          <a:p>
            <a:pPr>
              <a:lnSpc>
                <a:spcPct val="21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?- instructor(Instructor, cse240).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--&gt; instructor(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yinong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chen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--&gt; instructor(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yinong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chen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--&gt; no</a:t>
            </a:r>
          </a:p>
          <a:p>
            <a:pPr>
              <a:lnSpc>
                <a:spcPct val="21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?- instructor(Instructor,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cse230).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--&gt;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instructor(john, doe);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--&gt; 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1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Queries to the Rulebase (contd.)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9699" name="Text Box 92"/>
          <p:cNvSpPr txBox="1">
            <a:spLocks noChangeArrowheads="1"/>
          </p:cNvSpPr>
          <p:nvPr/>
        </p:nvSpPr>
        <p:spPr bwMode="auto">
          <a:xfrm>
            <a:off x="822325" y="623888"/>
            <a:ext cx="7254875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/>
              <a:t>(2) What room is used in what day and time?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?-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room(byac150,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Day, Time).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--&gt; Day = day(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mon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wed 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fri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);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Time = time(1340, 1430);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 	--&gt; no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?-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room(coor184,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Day, Time).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--&gt;	Day = day(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mon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_)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Time = time(1040, 1130);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--&gt;	Day = day(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mon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_)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 Time = time(1340, 1430);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 	--&gt;	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4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Scope of Prolog Variables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0723" name="Text Box 65"/>
          <p:cNvSpPr txBox="1">
            <a:spLocks noChangeArrowheads="1"/>
          </p:cNvSpPr>
          <p:nvPr/>
        </p:nvSpPr>
        <p:spPr bwMode="auto">
          <a:xfrm>
            <a:off x="510381" y="623888"/>
            <a:ext cx="756681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452438" algn="l"/>
                <a:tab pos="1428750" algn="l"/>
              </a:tabLst>
            </a:pPr>
            <a:r>
              <a:rPr lang="en-US" dirty="0"/>
              <a:t>The scope of a Prolog variable is just within the fact, rule, or </a:t>
            </a:r>
            <a:r>
              <a:rPr lang="en-US" dirty="0" smtClean="0"/>
              <a:t>query (question) </a:t>
            </a:r>
            <a:r>
              <a:rPr lang="en-US" dirty="0"/>
              <a:t>that contains the variable. For example:</a:t>
            </a:r>
          </a:p>
          <a:p>
            <a:pPr lvl="1">
              <a:lnSpc>
                <a:spcPct val="150000"/>
              </a:lnSpc>
              <a:tabLst>
                <a:tab pos="452438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likes(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Person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prolog) :-</a:t>
            </a:r>
          </a:p>
          <a:p>
            <a:pPr>
              <a:lnSpc>
                <a:spcPct val="150000"/>
              </a:lnSpc>
              <a:tabLst>
                <a:tab pos="452438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likes(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Person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programming),</a:t>
            </a:r>
          </a:p>
          <a:p>
            <a:pPr>
              <a:lnSpc>
                <a:spcPct val="150000"/>
              </a:lnSpc>
              <a:tabLst>
                <a:tab pos="452438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likes(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Person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logic).</a:t>
            </a:r>
          </a:p>
          <a:p>
            <a:pPr>
              <a:lnSpc>
                <a:spcPct val="150000"/>
              </a:lnSpc>
              <a:tabLst>
                <a:tab pos="452438" algn="l"/>
                <a:tab pos="1428750" algn="l"/>
              </a:tabLst>
            </a:pPr>
            <a:r>
              <a:rPr lang="en-US" dirty="0">
                <a:cs typeface="Times New Roman" pitchFamily="18" charset="0"/>
              </a:rPr>
              <a:t>The scope of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Person</a:t>
            </a:r>
            <a:r>
              <a:rPr lang="en-US" dirty="0">
                <a:cs typeface="Times New Roman" pitchFamily="18" charset="0"/>
              </a:rPr>
              <a:t> is the entire rule (3 appearances). If</a:t>
            </a:r>
          </a:p>
          <a:p>
            <a:pPr>
              <a:lnSpc>
                <a:spcPct val="150000"/>
              </a:lnSpc>
              <a:tabLst>
                <a:tab pos="452438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?- likes(john, prolog).</a:t>
            </a:r>
          </a:p>
          <a:p>
            <a:pPr>
              <a:lnSpc>
                <a:spcPct val="150000"/>
              </a:lnSpc>
              <a:tabLst>
                <a:tab pos="452438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john</a:t>
            </a:r>
            <a:r>
              <a:rPr lang="en-US" dirty="0">
                <a:cs typeface="Times New Roman" pitchFamily="18" charset="0"/>
              </a:rPr>
              <a:t> will be instantiated to 3 appearances of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Person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tabLst>
                <a:tab pos="452438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?- likes(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Who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prolog).</a:t>
            </a:r>
          </a:p>
          <a:p>
            <a:pPr>
              <a:lnSpc>
                <a:spcPct val="150000"/>
              </a:lnSpc>
              <a:tabLst>
                <a:tab pos="452438" algn="l"/>
                <a:tab pos="1428750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Who</a:t>
            </a:r>
            <a:r>
              <a:rPr lang="en-US" dirty="0">
                <a:cs typeface="Times New Roman" pitchFamily="18" charset="0"/>
              </a:rPr>
              <a:t> will be instantiated to all people who likes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prolog</a:t>
            </a:r>
            <a:r>
              <a:rPr lang="en-US" dirty="0">
                <a:cs typeface="Times New Roman" pitchFamily="18" charset="0"/>
              </a:rPr>
              <a:t>.</a:t>
            </a:r>
            <a:endParaRPr lang="en-US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4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Scope </a:t>
            </a:r>
            <a:r>
              <a:rPr lang="en-US" sz="3200" b="1" dirty="0" smtClean="0">
                <a:solidFill>
                  <a:schemeClr val="accent2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30723" name="Text Box 65"/>
          <p:cNvSpPr txBox="1">
            <a:spLocks noChangeArrowheads="1"/>
          </p:cNvSpPr>
          <p:nvPr/>
        </p:nvSpPr>
        <p:spPr bwMode="auto">
          <a:xfrm>
            <a:off x="1127125" y="498475"/>
            <a:ext cx="6698456" cy="754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defTabSz="912813"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 dirty="0" err="1">
                <a:latin typeface="Arial" pitchFamily="34" charset="0"/>
              </a:rPr>
              <a:t>mother_of</a:t>
            </a:r>
            <a:r>
              <a:rPr lang="en-US" sz="2000" dirty="0">
                <a:latin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</a:rPr>
              <a:t>elaine</a:t>
            </a:r>
            <a:r>
              <a:rPr lang="en-US" sz="2000" dirty="0">
                <a:latin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</a:rPr>
              <a:t>gloria</a:t>
            </a:r>
            <a:r>
              <a:rPr lang="en-US" sz="2000" dirty="0">
                <a:latin typeface="Arial" pitchFamily="34" charset="0"/>
              </a:rPr>
              <a:t>). </a:t>
            </a:r>
          </a:p>
          <a:p>
            <a:pPr marL="457200" indent="-457200" defTabSz="912813"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 dirty="0" err="1">
                <a:latin typeface="Arial" pitchFamily="34" charset="0"/>
              </a:rPr>
              <a:t>mother_of</a:t>
            </a:r>
            <a:r>
              <a:rPr lang="en-US" sz="2000" dirty="0">
                <a:latin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</a:rPr>
              <a:t>gloria</a:t>
            </a:r>
            <a:r>
              <a:rPr lang="en-US" sz="2000" dirty="0">
                <a:latin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sz="2000" dirty="0">
                <a:latin typeface="Arial" pitchFamily="34" charset="0"/>
              </a:rPr>
              <a:t>). </a:t>
            </a:r>
          </a:p>
          <a:p>
            <a:pPr marL="457200" indent="-457200" defTabSz="912813"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 dirty="0" err="1">
                <a:latin typeface="Arial" pitchFamily="34" charset="0"/>
              </a:rPr>
              <a:t>mother_of</a:t>
            </a:r>
            <a:r>
              <a:rPr lang="en-US" sz="2000" dirty="0">
                <a:latin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</a:rPr>
              <a:t>mary_lou</a:t>
            </a:r>
            <a:r>
              <a:rPr lang="en-US" sz="2000" dirty="0">
                <a:latin typeface="Arial" pitchFamily="34" charset="0"/>
              </a:rPr>
              <a:t>, bubba). </a:t>
            </a:r>
          </a:p>
          <a:p>
            <a:pPr marL="457200" indent="-457200" defTabSz="912813"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 dirty="0" err="1" smtClean="0">
                <a:latin typeface="Arial" pitchFamily="34" charset="0"/>
              </a:rPr>
              <a:t>father_of</a:t>
            </a:r>
            <a:r>
              <a:rPr lang="en-US" sz="2000" dirty="0" smtClean="0">
                <a:latin typeface="Arial" pitchFamily="34" charset="0"/>
              </a:rPr>
              <a:t>(mike</a:t>
            </a:r>
            <a:r>
              <a:rPr lang="en-US" sz="2000" dirty="0">
                <a:latin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</a:rPr>
              <a:t>gloria</a:t>
            </a:r>
            <a:r>
              <a:rPr lang="en-US" sz="2000" dirty="0">
                <a:latin typeface="Arial" pitchFamily="34" charset="0"/>
              </a:rPr>
              <a:t>). </a:t>
            </a:r>
          </a:p>
          <a:p>
            <a:pPr marL="457200" indent="-457200" defTabSz="912813"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 dirty="0" err="1">
                <a:latin typeface="Arial" pitchFamily="34" charset="0"/>
              </a:rPr>
              <a:t>father_of</a:t>
            </a:r>
            <a:r>
              <a:rPr lang="en-US" sz="2000" dirty="0">
                <a:latin typeface="Arial" pitchFamily="34" charset="0"/>
              </a:rPr>
              <a:t>(bubba,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sz="2000" dirty="0">
                <a:latin typeface="Arial" pitchFamily="34" charset="0"/>
              </a:rPr>
              <a:t>). </a:t>
            </a:r>
          </a:p>
          <a:p>
            <a:pPr marL="457200" indent="-457200" defTabSz="912813"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 dirty="0" err="1" smtClean="0">
                <a:latin typeface="Arial" pitchFamily="34" charset="0"/>
              </a:rPr>
              <a:t>father_of</a:t>
            </a:r>
            <a:r>
              <a:rPr lang="en-US" sz="2000" dirty="0" smtClean="0">
                <a:latin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</a:rPr>
              <a:t>bill_bobb</a:t>
            </a:r>
            <a:r>
              <a:rPr lang="en-US" sz="2000" dirty="0" smtClean="0">
                <a:latin typeface="Arial" pitchFamily="34" charset="0"/>
              </a:rPr>
              <a:t>, bubba). </a:t>
            </a:r>
          </a:p>
          <a:p>
            <a:pPr marL="457200" indent="-457200" defTabSz="912813"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 dirty="0" smtClean="0">
                <a:latin typeface="Arial" pitchFamily="34" charset="0"/>
              </a:rPr>
              <a:t>parent(Parent</a:t>
            </a:r>
            <a:r>
              <a:rPr lang="en-US" sz="2000" dirty="0">
                <a:latin typeface="Arial" pitchFamily="34" charset="0"/>
              </a:rPr>
              <a:t>, Child) :- </a:t>
            </a:r>
            <a:r>
              <a:rPr lang="en-US" sz="2000" dirty="0" err="1">
                <a:latin typeface="Arial" pitchFamily="34" charset="0"/>
              </a:rPr>
              <a:t>mother_of</a:t>
            </a:r>
            <a:r>
              <a:rPr lang="en-US" sz="2000" dirty="0">
                <a:latin typeface="Arial" pitchFamily="34" charset="0"/>
              </a:rPr>
              <a:t>(Parent, Child</a:t>
            </a:r>
            <a:r>
              <a:rPr lang="en-US" sz="2000" dirty="0" smtClean="0">
                <a:latin typeface="Arial" pitchFamily="34" charset="0"/>
              </a:rPr>
              <a:t>).</a:t>
            </a:r>
          </a:p>
          <a:p>
            <a:pPr marL="457200" indent="-457200" defTabSz="912813"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 dirty="0" smtClean="0">
                <a:latin typeface="Arial" pitchFamily="34" charset="0"/>
              </a:rPr>
              <a:t>parent(Parent</a:t>
            </a:r>
            <a:r>
              <a:rPr lang="en-US" sz="2000" dirty="0">
                <a:latin typeface="Arial" pitchFamily="34" charset="0"/>
              </a:rPr>
              <a:t>, Child) :- </a:t>
            </a:r>
            <a:r>
              <a:rPr lang="en-US" sz="2000" dirty="0" err="1">
                <a:latin typeface="Arial" pitchFamily="34" charset="0"/>
              </a:rPr>
              <a:t>father_of</a:t>
            </a:r>
            <a:r>
              <a:rPr lang="en-US" sz="2000" dirty="0">
                <a:latin typeface="Arial" pitchFamily="34" charset="0"/>
              </a:rPr>
              <a:t>(Parent, Child).</a:t>
            </a:r>
          </a:p>
          <a:p>
            <a:pPr marL="457200" indent="-457200">
              <a:spcBef>
                <a:spcPct val="20000"/>
              </a:spcBef>
              <a:buClr>
                <a:srgbClr val="000000"/>
              </a:buCl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714750" algn="l"/>
                <a:tab pos="4572000" algn="l"/>
              </a:tabLst>
            </a:pP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grandpa(X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Y)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:-	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parent(X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G1), parent(G1,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 marL="457200" indent="-457200">
              <a:spcBef>
                <a:spcPct val="20000"/>
              </a:spcBef>
              <a:buClr>
                <a:srgbClr val="000000"/>
              </a:buCl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714750" algn="l"/>
                <a:tab pos="4572000" algn="l"/>
              </a:tabLst>
            </a:pP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greatgrandpa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(X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Y)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:- parent(X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G1), parent(G1,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G2), parent(G2,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714750" algn="l"/>
                <a:tab pos="4572000" algn="l"/>
              </a:tabLst>
            </a:pP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greatgreatgrandpa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X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Y) :- parent(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X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G1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), parent(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Times New Roman" pitchFamily="18" charset="0"/>
              </a:rPr>
              <a:t>G1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0066FF"/>
                </a:solidFill>
                <a:latin typeface="Arial" pitchFamily="34" charset="0"/>
                <a:cs typeface="Times New Roman" pitchFamily="18" charset="0"/>
              </a:rPr>
              <a:t>G2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), parent(</a:t>
            </a:r>
            <a:r>
              <a:rPr lang="en-US" sz="2000" dirty="0">
                <a:solidFill>
                  <a:srgbClr val="0066FF"/>
                </a:solidFill>
                <a:latin typeface="Arial" pitchFamily="34" charset="0"/>
                <a:cs typeface="Times New Roman" pitchFamily="18" charset="0"/>
              </a:rPr>
              <a:t>G2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660066"/>
                </a:solidFill>
                <a:latin typeface="Arial" pitchFamily="34" charset="0"/>
                <a:cs typeface="Times New Roman" pitchFamily="18" charset="0"/>
              </a:rPr>
              <a:t>G3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), </a:t>
            </a:r>
            <a:r>
              <a:rPr lang="en-US" sz="2000" dirty="0">
                <a:solidFill>
                  <a:srgbClr val="660066"/>
                </a:solidFill>
                <a:latin typeface="Arial" pitchFamily="34" charset="0"/>
                <a:cs typeface="Times New Roman" pitchFamily="18" charset="0"/>
              </a:rPr>
              <a:t>parent(G3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 marL="457200" indent="-457200">
              <a:spcBef>
                <a:spcPct val="20000"/>
              </a:spcBef>
              <a:buClr>
                <a:srgbClr val="000000"/>
              </a:buCl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714750" algn="l"/>
                <a:tab pos="4572000" algn="l"/>
              </a:tabLst>
            </a:pP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generation(G, X, Y) :- parent(X, Y), G is 1.</a:t>
            </a:r>
          </a:p>
          <a:p>
            <a:pPr marL="457200" indent="-457200">
              <a:spcBef>
                <a:spcPct val="20000"/>
              </a:spcBef>
              <a:buClr>
                <a:srgbClr val="000000"/>
              </a:buCl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generation(G, X, Y) :- grandpa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X, Y), G is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2.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rgbClr val="000000"/>
              </a:buCl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generation(G, X, Y) :-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greatgrandpa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(X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Y), G is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3.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rgbClr val="000000"/>
              </a:buCl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generation(G, X, Y) :-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greatgreatgrandpa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(X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Y), G is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4.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rgbClr val="000000"/>
              </a:buCl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714750" algn="l"/>
                <a:tab pos="4572000" algn="l"/>
              </a:tabLst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rgbClr val="000000"/>
              </a:buCl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714750" algn="l"/>
                <a:tab pos="4572000" algn="l"/>
              </a:tabLst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rgbClr val="000000"/>
              </a:buCl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714750" algn="l"/>
                <a:tab pos="4572000" algn="l"/>
              </a:tabLst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457200" indent="-457200">
              <a:spcBef>
                <a:spcPct val="20000"/>
              </a:spcBef>
              <a:buClr>
                <a:srgbClr val="000000"/>
              </a:buClr>
              <a:buSzPct val="7500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714750" algn="l"/>
                <a:tab pos="4572000" algn="l"/>
              </a:tabLst>
            </a:pPr>
            <a:endParaRPr lang="en-US" sz="200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278062"/>
            <a:ext cx="910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" charset="0"/>
                <a:cs typeface="Times New Roman" pitchFamily="18" charset="0"/>
              </a:rPr>
              <a:t>rules</a:t>
            </a:r>
            <a:r>
              <a:rPr lang="en-US" dirty="0">
                <a:latin typeface="Times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200" y="49847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" charset="0"/>
                <a:cs typeface="Times New Roman" pitchFamily="18" charset="0"/>
              </a:rPr>
              <a:t>facts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 bwMode="auto">
          <a:xfrm>
            <a:off x="3463047" y="3892853"/>
            <a:ext cx="1624519" cy="214009"/>
          </a:xfrm>
          <a:custGeom>
            <a:avLst/>
            <a:gdLst>
              <a:gd name="connsiteX0" fmla="*/ 0 w 1624519"/>
              <a:gd name="connsiteY0" fmla="*/ 214009 h 214009"/>
              <a:gd name="connsiteX1" fmla="*/ 9727 w 1624519"/>
              <a:gd name="connsiteY1" fmla="*/ 0 h 214009"/>
              <a:gd name="connsiteX2" fmla="*/ 1614791 w 1624519"/>
              <a:gd name="connsiteY2" fmla="*/ 0 h 214009"/>
              <a:gd name="connsiteX3" fmla="*/ 1624519 w 1624519"/>
              <a:gd name="connsiteY3" fmla="*/ 214009 h 21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519" h="214009">
                <a:moveTo>
                  <a:pt x="0" y="214009"/>
                </a:moveTo>
                <a:lnTo>
                  <a:pt x="9727" y="0"/>
                </a:lnTo>
                <a:lnTo>
                  <a:pt x="1614791" y="0"/>
                </a:lnTo>
                <a:lnTo>
                  <a:pt x="1624519" y="21400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463382" y="3892853"/>
            <a:ext cx="1447800" cy="201781"/>
          </a:xfrm>
          <a:custGeom>
            <a:avLst/>
            <a:gdLst>
              <a:gd name="connsiteX0" fmla="*/ 0 w 1624519"/>
              <a:gd name="connsiteY0" fmla="*/ 214009 h 214009"/>
              <a:gd name="connsiteX1" fmla="*/ 9727 w 1624519"/>
              <a:gd name="connsiteY1" fmla="*/ 0 h 214009"/>
              <a:gd name="connsiteX2" fmla="*/ 1614791 w 1624519"/>
              <a:gd name="connsiteY2" fmla="*/ 0 h 214009"/>
              <a:gd name="connsiteX3" fmla="*/ 1624519 w 1624519"/>
              <a:gd name="connsiteY3" fmla="*/ 214009 h 21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4519" h="214009">
                <a:moveTo>
                  <a:pt x="0" y="214009"/>
                </a:moveTo>
                <a:lnTo>
                  <a:pt x="9727" y="0"/>
                </a:lnTo>
                <a:lnTo>
                  <a:pt x="1614791" y="0"/>
                </a:lnTo>
                <a:lnTo>
                  <a:pt x="1624519" y="214009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3863181" y="4384675"/>
            <a:ext cx="9144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4062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03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Operators and Functions: Comparison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1747" name="Text Box 204"/>
          <p:cNvSpPr txBox="1">
            <a:spLocks noChangeArrowheads="1"/>
          </p:cNvSpPr>
          <p:nvPr/>
        </p:nvSpPr>
        <p:spPr bwMode="auto">
          <a:xfrm>
            <a:off x="609600" y="623888"/>
            <a:ext cx="7620000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4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 dirty="0"/>
              <a:t>Each language has its strength and weakness. The weakness of Prolog is the manipulation of numbers, e.g.,</a:t>
            </a:r>
          </a:p>
          <a:p>
            <a:pPr lvl="1" defTabSz="912813">
              <a:lnSpc>
                <a:spcPct val="14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 dirty="0" err="1">
                <a:latin typeface="Arial" pitchFamily="34" charset="0"/>
                <a:cs typeface="Times New Roman" pitchFamily="18" charset="0"/>
              </a:rPr>
              <a:t>greater_than_or_equal_to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(item1, item2)</a:t>
            </a:r>
          </a:p>
          <a:p>
            <a:pPr defTabSz="912813">
              <a:lnSpc>
                <a:spcPct val="14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cs typeface="Times New Roman" pitchFamily="18" charset="0"/>
              </a:rPr>
              <a:t>is the way following the Prolog syntax and the idea of using the natural </a:t>
            </a:r>
            <a:r>
              <a:rPr lang="en-US" dirty="0" smtClean="0">
                <a:cs typeface="Times New Roman" pitchFamily="18" charset="0"/>
              </a:rPr>
              <a:t>language style. </a:t>
            </a:r>
            <a:r>
              <a:rPr lang="en-US" dirty="0">
                <a:cs typeface="Times New Roman" pitchFamily="18" charset="0"/>
              </a:rPr>
              <a:t>It isn't convenient. To overcome this problem, Prolog provides a set of built-in operators without following </a:t>
            </a:r>
            <a:r>
              <a:rPr lang="en-US" dirty="0" smtClean="0">
                <a:cs typeface="Times New Roman" pitchFamily="18" charset="0"/>
              </a:rPr>
              <a:t>its </a:t>
            </a:r>
            <a:r>
              <a:rPr lang="en-US" dirty="0">
                <a:cs typeface="Times New Roman" pitchFamily="18" charset="0"/>
              </a:rPr>
              <a:t>syntax </a:t>
            </a:r>
            <a:r>
              <a:rPr lang="en-US" dirty="0" smtClean="0">
                <a:cs typeface="Times New Roman" pitchFamily="18" charset="0"/>
              </a:rPr>
              <a:t>(use infix notation instead).</a:t>
            </a:r>
            <a:endParaRPr lang="en-US" dirty="0">
              <a:cs typeface="Times New Roman" pitchFamily="18" charset="0"/>
            </a:endParaRPr>
          </a:p>
          <a:p>
            <a:pPr defTabSz="912813">
              <a:lnSpc>
                <a:spcPct val="14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item1 @&gt;= item2.	 item1 @&lt; item2.	5 =&lt; 4</a:t>
            </a:r>
          </a:p>
          <a:p>
            <a:pPr defTabSz="912813">
              <a:lnSpc>
                <a:spcPct val="14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X == '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Zooey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'.	 Y \== '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Zooey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'	12 =:= 25</a:t>
            </a:r>
          </a:p>
          <a:p>
            <a:pPr defTabSz="912813">
              <a:lnSpc>
                <a:spcPct val="14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Note difference:		12 =\= 25</a:t>
            </a:r>
          </a:p>
          <a:p>
            <a:pPr defTabSz="912813">
              <a:lnSpc>
                <a:spcPct val="14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X = '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Zooey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' --&gt; X is given the value (unification)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21"/>
          <p:cNvSpPr>
            <a:spLocks noChangeArrowheads="1"/>
          </p:cNvSpPr>
          <p:nvPr/>
        </p:nvSpPr>
        <p:spPr bwMode="auto">
          <a:xfrm>
            <a:off x="635000" y="1174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Arithmetic Operators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2771" name="Text Box 422"/>
          <p:cNvSpPr txBox="1">
            <a:spLocks noChangeArrowheads="1"/>
          </p:cNvSpPr>
          <p:nvPr/>
        </p:nvSpPr>
        <p:spPr bwMode="auto">
          <a:xfrm>
            <a:off x="609600" y="1624013"/>
            <a:ext cx="3200400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2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Addition:</a:t>
            </a:r>
          </a:p>
          <a:p>
            <a:pPr defTabSz="912813">
              <a:lnSpc>
                <a:spcPct val="12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	?- X is 1+2.</a:t>
            </a:r>
          </a:p>
          <a:p>
            <a:pPr defTabSz="912813">
              <a:lnSpc>
                <a:spcPct val="12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	--&gt; X = 3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Subtraction: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	?- X is 5 - 3.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	--&gt; X = 2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Multiplication: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	?- X is 5 * 3.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	--&gt; X = 15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Floating-point division: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	?- X is 5 / 2.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/>
              <a:t>	--&gt; X = 2.5</a:t>
            </a:r>
            <a:endParaRPr lang="en-US" sz="200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32772" name="Text Box 423"/>
          <p:cNvSpPr txBox="1">
            <a:spLocks noChangeArrowheads="1"/>
          </p:cNvSpPr>
          <p:nvPr/>
        </p:nvSpPr>
        <p:spPr bwMode="auto">
          <a:xfrm>
            <a:off x="4724400" y="1609725"/>
            <a:ext cx="3276600" cy="485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Integer division: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	?- X is 5 // 2.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	--&gt; X = 2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Modulo: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	?- X is 75 mod 12.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	--&gt; X = 3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Exponential: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	?- X is 2 ** 3.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	--&gt; X = 8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round(X, N).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random.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3656013" algn="l"/>
              </a:tabLst>
            </a:pPr>
            <a:r>
              <a:rPr lang="en-US" sz="2000" dirty="0"/>
              <a:t>abs, </a:t>
            </a:r>
            <a:r>
              <a:rPr lang="en-US" sz="2000" dirty="0" err="1"/>
              <a:t>sqrt</a:t>
            </a:r>
            <a:r>
              <a:rPr lang="en-US" sz="2000" dirty="0"/>
              <a:t>, </a:t>
            </a:r>
            <a:r>
              <a:rPr lang="en-US" sz="2000" dirty="0" err="1"/>
              <a:t>exp</a:t>
            </a:r>
            <a:r>
              <a:rPr lang="en-US" sz="2000" dirty="0"/>
              <a:t>, sin, cos, tan, ...</a:t>
            </a:r>
          </a:p>
        </p:txBody>
      </p:sp>
      <p:sp>
        <p:nvSpPr>
          <p:cNvPr id="32773" name="Text Box 424"/>
          <p:cNvSpPr txBox="1">
            <a:spLocks noChangeArrowheads="1"/>
          </p:cNvSpPr>
          <p:nvPr/>
        </p:nvSpPr>
        <p:spPr bwMode="auto">
          <a:xfrm>
            <a:off x="609600" y="539750"/>
            <a:ext cx="76200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452438" algn="l"/>
                <a:tab pos="917575" algn="l"/>
                <a:tab pos="2917825" algn="l"/>
                <a:tab pos="6000750" algn="l"/>
              </a:tabLst>
            </a:pPr>
            <a:r>
              <a:rPr lang="en-US"/>
              <a:t>The general form: </a:t>
            </a:r>
          </a:p>
          <a:p>
            <a:pPr defTabSz="912813">
              <a:lnSpc>
                <a:spcPct val="70000"/>
              </a:lnSpc>
              <a:tabLst>
                <a:tab pos="452438" algn="l"/>
                <a:tab pos="917575" algn="l"/>
                <a:tab pos="2917825" algn="l"/>
                <a:tab pos="6000750" algn="l"/>
              </a:tabLst>
            </a:pPr>
            <a:r>
              <a:rPr lang="en-US"/>
              <a:t>		</a:t>
            </a:r>
            <a:r>
              <a:rPr lang="en-US" b="1"/>
              <a:t>&lt;Variable&gt; is &lt;arithmetic_expression&gt;</a:t>
            </a:r>
            <a:endParaRPr lang="en-US" b="1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3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Arithmetic Operations: Example 1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3795" name="Text Box 14"/>
          <p:cNvSpPr txBox="1">
            <a:spLocks noChangeArrowheads="1"/>
          </p:cNvSpPr>
          <p:nvPr/>
        </p:nvSpPr>
        <p:spPr bwMode="auto">
          <a:xfrm>
            <a:off x="1524000" y="623888"/>
            <a:ext cx="5638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/>
              <a:t>A </a:t>
            </a:r>
            <a:r>
              <a:rPr lang="en-US" dirty="0" smtClean="0"/>
              <a:t>U.S. </a:t>
            </a:r>
            <a:r>
              <a:rPr lang="en-US" dirty="0"/>
              <a:t>climatologist has following factbase:</a:t>
            </a:r>
          </a:p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ave_temp</a:t>
            </a:r>
            <a:r>
              <a:rPr lang="en-US" dirty="0">
                <a:latin typeface="Arial" pitchFamily="34" charset="0"/>
              </a:rPr>
              <a:t>(berlin, 49).</a:t>
            </a:r>
          </a:p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ave_temp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karlsruhe</a:t>
            </a:r>
            <a:r>
              <a:rPr lang="en-US" dirty="0">
                <a:latin typeface="Arial" pitchFamily="34" charset="0"/>
              </a:rPr>
              <a:t>, 60).</a:t>
            </a:r>
          </a:p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ave_temp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paris</a:t>
            </a:r>
            <a:r>
              <a:rPr lang="en-US" dirty="0">
                <a:latin typeface="Arial" pitchFamily="34" charset="0"/>
              </a:rPr>
              <a:t>, 55).</a:t>
            </a:r>
          </a:p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ave_temp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belgrade</a:t>
            </a:r>
            <a:r>
              <a:rPr lang="en-US" dirty="0">
                <a:latin typeface="Arial" pitchFamily="34" charset="0"/>
              </a:rPr>
              <a:t>, 52).</a:t>
            </a:r>
          </a:p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ave_temp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chicago</a:t>
            </a:r>
            <a:r>
              <a:rPr lang="en-US" dirty="0">
                <a:latin typeface="Arial" pitchFamily="34" charset="0"/>
              </a:rPr>
              <a:t>, 50).</a:t>
            </a:r>
          </a:p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ave_temp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boston</a:t>
            </a:r>
            <a:r>
              <a:rPr lang="en-US" dirty="0">
                <a:latin typeface="Arial" pitchFamily="34" charset="0"/>
              </a:rPr>
              <a:t>, 48).</a:t>
            </a:r>
          </a:p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ave_temp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johannesburg</a:t>
            </a:r>
            <a:r>
              <a:rPr lang="en-US" dirty="0">
                <a:latin typeface="Arial" pitchFamily="34" charset="0"/>
              </a:rPr>
              <a:t>, 55).</a:t>
            </a:r>
          </a:p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ave_temp</a:t>
            </a:r>
            <a:r>
              <a:rPr lang="en-US" dirty="0">
                <a:latin typeface="Arial" pitchFamily="34" charset="0"/>
              </a:rPr>
              <a:t>(phoenix, 80).</a:t>
            </a:r>
          </a:p>
          <a:p>
            <a:pPr defTabSz="912813">
              <a:lnSpc>
                <a:spcPct val="150000"/>
              </a:lnSpc>
              <a:tabLst>
                <a:tab pos="857250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ave_temp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jerusalem</a:t>
            </a:r>
            <a:r>
              <a:rPr lang="en-US" dirty="0">
                <a:latin typeface="Arial" pitchFamily="34" charset="0"/>
              </a:rPr>
              <a:t>, 61).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4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Logic Programming Paradigm</a:t>
            </a:r>
          </a:p>
        </p:txBody>
      </p:sp>
      <p:sp>
        <p:nvSpPr>
          <p:cNvPr id="112850" name="Rectangle 210"/>
          <p:cNvSpPr>
            <a:spLocks noChangeArrowheads="1"/>
          </p:cNvSpPr>
          <p:nvPr/>
        </p:nvSpPr>
        <p:spPr bwMode="auto">
          <a:xfrm>
            <a:off x="533400" y="831850"/>
            <a:ext cx="7543800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4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q"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000" dirty="0">
                <a:latin typeface="Times" charset="0"/>
                <a:cs typeface="Times New Roman" pitchFamily="18" charset="0"/>
              </a:rPr>
              <a:t>Declarative/Logic: take a step further towards getting rid of programming altogether. Just describe </a:t>
            </a:r>
            <a:r>
              <a:rPr lang="en-US" sz="2000" b="1" dirty="0">
                <a:solidFill>
                  <a:srgbClr val="0070C0"/>
                </a:solidFill>
                <a:latin typeface="Times" charset="0"/>
                <a:cs typeface="Times New Roman" pitchFamily="18" charset="0"/>
              </a:rPr>
              <a:t>what</a:t>
            </a:r>
            <a:r>
              <a:rPr lang="en-US" sz="2000" dirty="0">
                <a:solidFill>
                  <a:srgbClr val="0070C0"/>
                </a:solidFill>
                <a:latin typeface="Times" charset="0"/>
                <a:cs typeface="Times New Roman" pitchFamily="18" charset="0"/>
              </a:rPr>
              <a:t> </a:t>
            </a:r>
            <a:r>
              <a:rPr lang="en-US" sz="2000" dirty="0">
                <a:latin typeface="Times" charset="0"/>
                <a:cs typeface="Times New Roman" pitchFamily="18" charset="0"/>
              </a:rPr>
              <a:t>the problem is and let the computer find a way to solve the 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problem, instead describing </a:t>
            </a:r>
            <a:r>
              <a:rPr lang="en-US" sz="2000" b="1" dirty="0">
                <a:solidFill>
                  <a:srgbClr val="0070C0"/>
                </a:solidFill>
                <a:latin typeface="Times" charset="0"/>
                <a:cs typeface="Times New Roman" pitchFamily="18" charset="0"/>
              </a:rPr>
              <a:t>how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 to solve the problem.</a:t>
            </a:r>
            <a:endParaRPr lang="en-US" sz="2000" dirty="0">
              <a:latin typeface="Times" charset="0"/>
              <a:cs typeface="Times New Roman" pitchFamily="18" charset="0"/>
            </a:endParaRPr>
          </a:p>
          <a:p>
            <a:pPr marL="457200" indent="-457200" algn="just">
              <a:lnSpc>
                <a:spcPct val="14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q"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000" dirty="0">
                <a:latin typeface="Times" charset="0"/>
                <a:cs typeface="Times New Roman" pitchFamily="18" charset="0"/>
              </a:rPr>
              <a:t>Prolog uses a simplified variation of </a:t>
            </a:r>
            <a:r>
              <a:rPr lang="en-US" sz="2000" b="1" dirty="0">
                <a:latin typeface="Times" charset="0"/>
                <a:cs typeface="Times New Roman" pitchFamily="18" charset="0"/>
              </a:rPr>
              <a:t>predicate logic</a:t>
            </a:r>
            <a:r>
              <a:rPr lang="en-US" sz="2000" dirty="0">
                <a:latin typeface="Times" charset="0"/>
                <a:cs typeface="Times New Roman" pitchFamily="18" charset="0"/>
              </a:rPr>
              <a:t> syntax which is easy to understand and similar to natural language.</a:t>
            </a:r>
          </a:p>
          <a:p>
            <a:pPr marL="457200" indent="-457200" algn="just">
              <a:lnSpc>
                <a:spcPct val="14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q"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000" dirty="0">
                <a:latin typeface="Times" charset="0"/>
                <a:cs typeface="Times New Roman" pitchFamily="18" charset="0"/>
              </a:rPr>
              <a:t>Predicate logic was developed 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for easily conveying </a:t>
            </a:r>
            <a:r>
              <a:rPr lang="en-US" sz="2000" dirty="0">
                <a:latin typeface="Times" charset="0"/>
                <a:cs typeface="Times New Roman" pitchFamily="18" charset="0"/>
              </a:rPr>
              <a:t>logic-based ideas 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of </a:t>
            </a:r>
            <a:r>
              <a:rPr lang="en-US" sz="2000" dirty="0" smtClean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true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 and </a:t>
            </a:r>
            <a:r>
              <a:rPr lang="en-US" sz="2000" dirty="0" smtClean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false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 values into </a:t>
            </a:r>
            <a:r>
              <a:rPr lang="en-US" sz="2000" dirty="0">
                <a:latin typeface="Times" charset="0"/>
                <a:cs typeface="Times New Roman" pitchFamily="18" charset="0"/>
              </a:rPr>
              <a:t>a written form. </a:t>
            </a:r>
          </a:p>
          <a:p>
            <a:pPr marL="457200" indent="-457200" algn="just">
              <a:lnSpc>
                <a:spcPct val="14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q"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sz="2000" dirty="0">
                <a:latin typeface="Times" charset="0"/>
                <a:cs typeface="Times New Roman" pitchFamily="18" charset="0"/>
              </a:rPr>
              <a:t>In predicate logic, you first eliminate all unnecessary words from your sentences, then transform the sentence by placing the relationship 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predicate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) first </a:t>
            </a:r>
            <a:r>
              <a:rPr lang="en-US" sz="2000" dirty="0">
                <a:latin typeface="Times" charset="0"/>
                <a:cs typeface="Times New Roman" pitchFamily="18" charset="0"/>
              </a:rPr>
              <a:t>and grouping the objects (arguments) after the 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relationship</a:t>
            </a:r>
            <a:r>
              <a:rPr lang="en-US" sz="2000" dirty="0">
                <a:latin typeface="Times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" charset="0"/>
                <a:cs typeface="Times New Roman" pitchFamily="18" charset="0"/>
              </a:rPr>
              <a:t>– in prefix notation!</a:t>
            </a:r>
            <a:endParaRPr lang="en-US" sz="2000" dirty="0">
              <a:latin typeface="Times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Arithmetic Operation: Example 1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4819" name="Text Box 12"/>
          <p:cNvSpPr txBox="1">
            <a:spLocks noChangeArrowheads="1"/>
          </p:cNvSpPr>
          <p:nvPr/>
        </p:nvSpPr>
        <p:spPr bwMode="auto">
          <a:xfrm>
            <a:off x="685800" y="471488"/>
            <a:ext cx="73914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/>
              <a:t>The climatologist now needs temperature in Celsius.</a:t>
            </a:r>
          </a:p>
          <a:p>
            <a:pPr defTabSz="912813">
              <a:lnSpc>
                <a:spcPct val="15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/>
              <a:t>Hire a student to convert the temperature using the formula C = </a:t>
            </a:r>
            <a:r>
              <a:rPr lang="en-US">
                <a:latin typeface="Arial" pitchFamily="34" charset="0"/>
              </a:rPr>
              <a:t>(F - 32) * 5 / 9  </a:t>
            </a:r>
            <a:r>
              <a:rPr lang="en-US"/>
              <a:t>and add to the database: </a:t>
            </a:r>
          </a:p>
          <a:p>
            <a:pPr defTabSz="912813">
              <a:lnSpc>
                <a:spcPct val="13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>
                <a:latin typeface="Arial" pitchFamily="34" charset="0"/>
              </a:rPr>
              <a:t>	ave_temp_celsius(berlin, 9).</a:t>
            </a:r>
          </a:p>
          <a:p>
            <a:pPr defTabSz="912813">
              <a:lnSpc>
                <a:spcPct val="15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>
                <a:latin typeface="Arial" pitchFamily="34" charset="0"/>
              </a:rPr>
              <a:t>	ave_temp(karlsruhe, 16).</a:t>
            </a:r>
          </a:p>
          <a:p>
            <a:pPr defTabSz="912813">
              <a:lnSpc>
                <a:spcPct val="150000"/>
              </a:lnSpc>
              <a:tabLst>
                <a:tab pos="452438" algn="l"/>
                <a:tab pos="1428750" algn="l"/>
                <a:tab pos="2917825" algn="l"/>
                <a:tab pos="6000750" algn="l"/>
              </a:tabLst>
            </a:pPr>
            <a:r>
              <a:rPr lang="en-US">
                <a:latin typeface="Arial" pitchFamily="34" charset="0"/>
              </a:rPr>
              <a:t>	...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09600" y="3652838"/>
            <a:ext cx="7467600" cy="2830512"/>
            <a:chOff x="384" y="2301"/>
            <a:chExt cx="4704" cy="1783"/>
          </a:xfrm>
        </p:grpSpPr>
        <p:sp>
          <p:nvSpPr>
            <p:cNvPr id="34821" name="Line 13"/>
            <p:cNvSpPr>
              <a:spLocks noChangeShapeType="1"/>
            </p:cNvSpPr>
            <p:nvPr/>
          </p:nvSpPr>
          <p:spPr bwMode="auto">
            <a:xfrm>
              <a:off x="384" y="2352"/>
              <a:ext cx="47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2" name="Text Box 14"/>
            <p:cNvSpPr txBox="1">
              <a:spLocks noChangeArrowheads="1"/>
            </p:cNvSpPr>
            <p:nvPr/>
          </p:nvSpPr>
          <p:spPr bwMode="auto">
            <a:xfrm>
              <a:off x="432" y="2301"/>
              <a:ext cx="4656" cy="17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lnSpc>
                  <a:spcPct val="150000"/>
                </a:lnSpc>
                <a:tabLst>
                  <a:tab pos="452438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" pitchFamily="34" charset="0"/>
                </a:rPr>
                <a:t>ave_temp_celsius(Location, C_temp) :-</a:t>
              </a:r>
            </a:p>
            <a:p>
              <a:pPr defTabSz="912813">
                <a:lnSpc>
                  <a:spcPct val="150000"/>
                </a:lnSpc>
                <a:tabLst>
                  <a:tab pos="452438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" pitchFamily="34" charset="0"/>
                </a:rPr>
                <a:t>		 ave_temp(Location, F_temp), </a:t>
              </a:r>
            </a:p>
            <a:p>
              <a:pPr defTabSz="912813">
                <a:lnSpc>
                  <a:spcPct val="150000"/>
                </a:lnSpc>
                <a:tabLst>
                  <a:tab pos="452438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" pitchFamily="34" charset="0"/>
                </a:rPr>
                <a:t>		C_temp is (F_temp - 32) * 5 // 9.</a:t>
              </a:r>
            </a:p>
            <a:p>
              <a:pPr defTabSz="912813">
                <a:lnSpc>
                  <a:spcPct val="150000"/>
                </a:lnSpc>
                <a:tabLst>
                  <a:tab pos="452438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" pitchFamily="34" charset="0"/>
                </a:rPr>
                <a:t>?- ave_temp_celsius(berlin, Celsius_temp).</a:t>
              </a:r>
            </a:p>
            <a:p>
              <a:pPr defTabSz="912813">
                <a:lnSpc>
                  <a:spcPct val="150000"/>
                </a:lnSpc>
                <a:tabLst>
                  <a:tab pos="452438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" pitchFamily="34" charset="0"/>
                </a:rPr>
                <a:t>	--&gt; Celsius_temp = 9</a:t>
              </a:r>
            </a:p>
          </p:txBody>
        </p:sp>
      </p:grpSp>
      <p:sp>
        <p:nvSpPr>
          <p:cNvPr id="3" name="Rectangular Callout 2"/>
          <p:cNvSpPr/>
          <p:nvPr/>
        </p:nvSpPr>
        <p:spPr bwMode="auto">
          <a:xfrm>
            <a:off x="5776199" y="2327275"/>
            <a:ext cx="2743200" cy="990600"/>
          </a:xfrm>
          <a:prstGeom prst="wedgeRectCallout">
            <a:avLst>
              <a:gd name="adj1" fmla="val -66825"/>
              <a:gd name="adj2" fmla="val -30976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Time consuming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lang="en-US" dirty="0" smtClean="0"/>
              <a:t>Data redundancy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Arithmetic Operation: Example 2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0" y="831850"/>
            <a:ext cx="75438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/>
              <a:t>A school geography teacher has a factbase of city locations with the format:  (City, Latitude, Longitude)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location(</a:t>
            </a:r>
            <a:r>
              <a:rPr lang="en-US" dirty="0" err="1">
                <a:latin typeface="Arial" pitchFamily="34" charset="0"/>
              </a:rPr>
              <a:t>london</a:t>
            </a:r>
            <a:r>
              <a:rPr lang="en-US" dirty="0">
                <a:latin typeface="Arial" pitchFamily="34" charset="0"/>
              </a:rPr>
              <a:t>, 51, 0).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location(phoenix, 33, 112).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location(</a:t>
            </a:r>
            <a:r>
              <a:rPr lang="en-US" dirty="0" err="1">
                <a:latin typeface="Arial" pitchFamily="34" charset="0"/>
              </a:rPr>
              <a:t>tokyo</a:t>
            </a:r>
            <a:r>
              <a:rPr lang="en-US" dirty="0">
                <a:latin typeface="Arial" pitchFamily="34" charset="0"/>
              </a:rPr>
              <a:t>, 35, -139).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location(</a:t>
            </a:r>
            <a:r>
              <a:rPr lang="en-US" dirty="0" err="1">
                <a:latin typeface="Arial" pitchFamily="34" charset="0"/>
              </a:rPr>
              <a:t>rome</a:t>
            </a:r>
            <a:r>
              <a:rPr lang="en-US" dirty="0">
                <a:latin typeface="Arial" pitchFamily="34" charset="0"/>
              </a:rPr>
              <a:t>, 41, -12).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location(</a:t>
            </a:r>
            <a:r>
              <a:rPr lang="en-US" dirty="0" err="1">
                <a:latin typeface="Arial" pitchFamily="34" charset="0"/>
              </a:rPr>
              <a:t>madrid</a:t>
            </a:r>
            <a:r>
              <a:rPr lang="en-US" dirty="0">
                <a:latin typeface="Arial" pitchFamily="34" charset="0"/>
              </a:rPr>
              <a:t>, 48, 3).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location(</a:t>
            </a:r>
            <a:r>
              <a:rPr lang="en-US" dirty="0" err="1">
                <a:latin typeface="Arial" pitchFamily="34" charset="0"/>
              </a:rPr>
              <a:t>canberra</a:t>
            </a:r>
            <a:r>
              <a:rPr lang="en-US" dirty="0">
                <a:latin typeface="Arial" pitchFamily="34" charset="0"/>
              </a:rPr>
              <a:t>, -35, -149).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	location(</a:t>
            </a:r>
            <a:r>
              <a:rPr lang="en-US" dirty="0" err="1">
                <a:latin typeface="Arial" pitchFamily="34" charset="0"/>
              </a:rPr>
              <a:t>johannesburg</a:t>
            </a:r>
            <a:r>
              <a:rPr lang="en-US" dirty="0">
                <a:latin typeface="Arial" pitchFamily="34" charset="0"/>
              </a:rPr>
              <a:t>, -26, -28).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Arithmetic Operation: Example 2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762000" y="609600"/>
            <a:ext cx="7315200" cy="588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/>
              <a:t>We can add a few rules to allow comparison of locations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 	north_of(X, Y) :-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		location(X, Lat1, _),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		location(Y, Lat2, _),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		Lat1 &gt; Lat2.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	west_of(X, Y) :-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		location(X, _, Long1),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		location(Y, _, Long2),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		 Long1 &gt; Long2.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north_of(madrid, tokyo).  --&gt; "yes"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north_of(Cities, rome).  --&gt; Cities = london, madrid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west_of(london, phoenix). --&gt; "no"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000">
                <a:latin typeface="Arial" pitchFamily="34" charset="0"/>
              </a:rPr>
              <a:t>west_of(london, Cities). --&gt; Cities = canberra, johannesburg</a:t>
            </a:r>
          </a:p>
        </p:txBody>
      </p:sp>
      <p:sp>
        <p:nvSpPr>
          <p:cNvPr id="36868" name="Line 6"/>
          <p:cNvSpPr>
            <a:spLocks noChangeShapeType="1"/>
          </p:cNvSpPr>
          <p:nvPr/>
        </p:nvSpPr>
        <p:spPr bwMode="auto">
          <a:xfrm>
            <a:off x="7010400" y="2133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5410200" y="3048000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Latitude</a:t>
            </a:r>
          </a:p>
        </p:txBody>
      </p: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6477000" y="15240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Longitude</a:t>
            </a:r>
          </a:p>
        </p:txBody>
      </p:sp>
      <p:sp>
        <p:nvSpPr>
          <p:cNvPr id="36871" name="Line 9"/>
          <p:cNvSpPr>
            <a:spLocks noChangeShapeType="1"/>
          </p:cNvSpPr>
          <p:nvPr/>
        </p:nvSpPr>
        <p:spPr bwMode="auto">
          <a:xfrm flipV="1">
            <a:off x="5791200" y="3048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2" name="Line 10"/>
          <p:cNvSpPr>
            <a:spLocks noChangeShapeType="1"/>
          </p:cNvSpPr>
          <p:nvPr/>
        </p:nvSpPr>
        <p:spPr bwMode="auto">
          <a:xfrm flipV="1">
            <a:off x="5791200" y="3505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3" name="Line 11"/>
          <p:cNvSpPr>
            <a:spLocks noChangeShapeType="1"/>
          </p:cNvSpPr>
          <p:nvPr/>
        </p:nvSpPr>
        <p:spPr bwMode="auto">
          <a:xfrm>
            <a:off x="7467600" y="2133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35000" y="141288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Recursion and Recursive Rules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62000" y="598488"/>
            <a:ext cx="7315200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/>
              <a:t>Let's consider the family database: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 err="1" smtClean="0">
                <a:latin typeface="Arial" pitchFamily="34" charset="0"/>
              </a:rPr>
              <a:t>mother_of</a:t>
            </a:r>
            <a:r>
              <a:rPr lang="en-US" dirty="0" smtClean="0">
                <a:latin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</a:rPr>
              <a:t>elaine</a:t>
            </a:r>
            <a:r>
              <a:rPr lang="en-US" dirty="0" smtClean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gloria</a:t>
            </a:r>
            <a:r>
              <a:rPr lang="en-US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gloria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sarah</a:t>
            </a:r>
            <a:r>
              <a:rPr lang="en-US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mary_lou</a:t>
            </a:r>
            <a:r>
              <a:rPr lang="en-US" dirty="0">
                <a:latin typeface="Arial" pitchFamily="34" charset="0"/>
              </a:rPr>
              <a:t>, bubba).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elizabeth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</a:rPr>
              <a:t>elaine</a:t>
            </a:r>
            <a:r>
              <a:rPr lang="en-US" dirty="0" smtClean="0">
                <a:latin typeface="Arial" pitchFamily="34" charset="0"/>
              </a:rPr>
              <a:t>). </a:t>
            </a:r>
            <a:endParaRPr lang="en-US" dirty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 err="1">
                <a:latin typeface="Arial" pitchFamily="34" charset="0"/>
              </a:rPr>
              <a:t>father_of</a:t>
            </a:r>
            <a:r>
              <a:rPr lang="en-US" dirty="0">
                <a:latin typeface="Arial" pitchFamily="34" charset="0"/>
              </a:rPr>
              <a:t>(mike, </a:t>
            </a:r>
            <a:r>
              <a:rPr lang="en-US" dirty="0" err="1">
                <a:latin typeface="Arial" pitchFamily="34" charset="0"/>
              </a:rPr>
              <a:t>gloria</a:t>
            </a:r>
            <a:r>
              <a:rPr lang="en-US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 err="1">
                <a:latin typeface="Arial" pitchFamily="34" charset="0"/>
              </a:rPr>
              <a:t>father_of</a:t>
            </a:r>
            <a:r>
              <a:rPr lang="en-US" dirty="0">
                <a:latin typeface="Arial" pitchFamily="34" charset="0"/>
              </a:rPr>
              <a:t>(bubba, </a:t>
            </a:r>
            <a:r>
              <a:rPr lang="en-US" dirty="0" err="1">
                <a:latin typeface="Arial" pitchFamily="34" charset="0"/>
              </a:rPr>
              <a:t>sarah</a:t>
            </a:r>
            <a:r>
              <a:rPr lang="en-US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 err="1">
                <a:latin typeface="Arial" pitchFamily="34" charset="0"/>
              </a:rPr>
              <a:t>father_of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bill_bobb</a:t>
            </a:r>
            <a:r>
              <a:rPr lang="en-US" dirty="0">
                <a:latin typeface="Arial" pitchFamily="34" charset="0"/>
              </a:rPr>
              <a:t>, bubba).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 err="1">
                <a:latin typeface="Arial" pitchFamily="34" charset="0"/>
              </a:rPr>
              <a:t>father_of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herman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</a:rPr>
              <a:t>elaine</a:t>
            </a:r>
            <a:r>
              <a:rPr lang="en-US" dirty="0" smtClean="0">
                <a:latin typeface="Arial" pitchFamily="34" charset="0"/>
              </a:rPr>
              <a:t>). </a:t>
            </a:r>
            <a:endParaRPr lang="en-US" dirty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parent(Parent, Child) :- </a:t>
            </a: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(Parent, Child). parent(Parent, Child) :- </a:t>
            </a:r>
            <a:r>
              <a:rPr lang="en-US" dirty="0" err="1">
                <a:latin typeface="Arial" pitchFamily="34" charset="0"/>
              </a:rPr>
              <a:t>father_of</a:t>
            </a:r>
            <a:r>
              <a:rPr lang="en-US" dirty="0">
                <a:latin typeface="Arial" pitchFamily="34" charset="0"/>
              </a:rPr>
              <a:t>(Parent, Child).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35000" y="141288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Recursion and Recursive Rules (contd.)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762000" y="860425"/>
            <a:ext cx="73152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800">
                <a:latin typeface="Arial Unicode MS" pitchFamily="34" charset="-128"/>
              </a:rPr>
              <a:t>grandparent(A, D) :-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800">
                <a:latin typeface="Arial Unicode MS" pitchFamily="34" charset="-128"/>
              </a:rPr>
              <a:t>	parent(A, Person),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800">
                <a:latin typeface="Arial Unicode MS" pitchFamily="34" charset="-128"/>
              </a:rPr>
              <a:t>	parent(Person, D). 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2971800"/>
            <a:ext cx="7620000" cy="2913063"/>
            <a:chOff x="336" y="1872"/>
            <a:chExt cx="4800" cy="1835"/>
          </a:xfrm>
        </p:grpSpPr>
        <p:sp>
          <p:nvSpPr>
            <p:cNvPr id="38917" name="Text Box 9"/>
            <p:cNvSpPr txBox="1">
              <a:spLocks noChangeArrowheads="1"/>
            </p:cNvSpPr>
            <p:nvPr/>
          </p:nvSpPr>
          <p:spPr bwMode="auto">
            <a:xfrm>
              <a:off x="528" y="1872"/>
              <a:ext cx="4608" cy="1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lnSpc>
                  <a:spcPct val="21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 sz="2800"/>
                <a:t>Deeper relationships: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 sz="2800">
                  <a:latin typeface="Arial Unicode MS" pitchFamily="34" charset="-128"/>
                </a:rPr>
                <a:t>greatgrandparent(A, D) :- 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 sz="2800">
                  <a:latin typeface="Arial Unicode MS" pitchFamily="34" charset="-128"/>
                </a:rPr>
                <a:t>	parent(A, Person), 	grandparent(Person, D). </a:t>
              </a:r>
            </a:p>
          </p:txBody>
        </p:sp>
        <p:sp>
          <p:nvSpPr>
            <p:cNvPr id="38918" name="Line 10"/>
            <p:cNvSpPr>
              <a:spLocks noChangeShapeType="1"/>
            </p:cNvSpPr>
            <p:nvPr/>
          </p:nvSpPr>
          <p:spPr bwMode="auto">
            <a:xfrm>
              <a:off x="336" y="2016"/>
              <a:ext cx="4752" cy="0"/>
            </a:xfrm>
            <a:prstGeom prst="line">
              <a:avLst/>
            </a:prstGeom>
            <a:noFill/>
            <a:ln w="9525" cap="rnd">
              <a:solidFill>
                <a:schemeClr val="hlink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635000" y="141288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Recursion and Recursive Rules (contd.)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39939" name="Rectangle 8"/>
          <p:cNvSpPr>
            <a:spLocks noChangeArrowheads="1"/>
          </p:cNvSpPr>
          <p:nvPr/>
        </p:nvSpPr>
        <p:spPr bwMode="auto">
          <a:xfrm>
            <a:off x="815975" y="650875"/>
            <a:ext cx="723900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dirty="0"/>
              <a:t>A rule is recursive, if a clause in the condition </a:t>
            </a:r>
            <a:r>
              <a:rPr lang="en-US" dirty="0" smtClean="0"/>
              <a:t>matches the conclusion: they have </a:t>
            </a:r>
            <a:r>
              <a:rPr lang="en-US" dirty="0"/>
              <a:t>the same predicate and </a:t>
            </a:r>
            <a:r>
              <a:rPr lang="en-US" dirty="0" smtClean="0"/>
              <a:t>arity.</a:t>
            </a:r>
            <a:endParaRPr lang="en-US" dirty="0"/>
          </a:p>
        </p:txBody>
      </p:sp>
      <p:sp>
        <p:nvSpPr>
          <p:cNvPr id="39940" name="Text Box 9"/>
          <p:cNvSpPr txBox="1">
            <a:spLocks noChangeArrowheads="1"/>
          </p:cNvSpPr>
          <p:nvPr/>
        </p:nvSpPr>
        <p:spPr bwMode="auto">
          <a:xfrm>
            <a:off x="205581" y="2022475"/>
            <a:ext cx="32004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457200" algn="l"/>
                <a:tab pos="1428750" algn="l"/>
                <a:tab pos="2917825" algn="l"/>
                <a:tab pos="6000750" algn="l"/>
              </a:tabLst>
            </a:pPr>
            <a:r>
              <a:rPr lang="en-US" sz="2800" dirty="0">
                <a:latin typeface="Arial Unicode MS" pitchFamily="34" charset="-128"/>
              </a:rPr>
              <a:t>ancestor(A, D) :- </a:t>
            </a:r>
          </a:p>
          <a:p>
            <a:pPr defTabSz="912813">
              <a:lnSpc>
                <a:spcPct val="150000"/>
              </a:lnSpc>
              <a:tabLst>
                <a:tab pos="457200" algn="l"/>
                <a:tab pos="1428750" algn="l"/>
                <a:tab pos="2917825" algn="l"/>
                <a:tab pos="6000750" algn="l"/>
              </a:tabLst>
            </a:pPr>
            <a:r>
              <a:rPr lang="en-US" sz="2800" dirty="0">
                <a:latin typeface="Arial Unicode MS" pitchFamily="34" charset="-128"/>
              </a:rPr>
              <a:t>	ancestor (A, P), </a:t>
            </a:r>
          </a:p>
          <a:p>
            <a:pPr defTabSz="912813">
              <a:lnSpc>
                <a:spcPct val="150000"/>
              </a:lnSpc>
              <a:tabLst>
                <a:tab pos="457200" algn="l"/>
                <a:tab pos="1428750" algn="l"/>
                <a:tab pos="2917825" algn="l"/>
                <a:tab pos="6000750" algn="l"/>
              </a:tabLst>
            </a:pPr>
            <a:r>
              <a:rPr lang="en-US" sz="2800" dirty="0">
                <a:latin typeface="Arial Unicode MS" pitchFamily="34" charset="-128"/>
              </a:rPr>
              <a:t>	ancestor(P, D).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34181" y="2076450"/>
            <a:ext cx="2209800" cy="2209800"/>
            <a:chOff x="418" y="1274"/>
            <a:chExt cx="1392" cy="1392"/>
          </a:xfrm>
        </p:grpSpPr>
        <p:sp>
          <p:nvSpPr>
            <p:cNvPr id="39970" name="Line 12"/>
            <p:cNvSpPr>
              <a:spLocks noChangeShapeType="1"/>
            </p:cNvSpPr>
            <p:nvPr/>
          </p:nvSpPr>
          <p:spPr bwMode="auto">
            <a:xfrm>
              <a:off x="418" y="1274"/>
              <a:ext cx="1344" cy="1392"/>
            </a:xfrm>
            <a:prstGeom prst="line">
              <a:avLst/>
            </a:prstGeom>
            <a:noFill/>
            <a:ln w="76200">
              <a:pattFill prst="pct50">
                <a:fgClr>
                  <a:srgbClr val="CC3300"/>
                </a:fgClr>
                <a:bgClr>
                  <a:srgbClr val="FFFFFF"/>
                </a:bgClr>
              </a:patt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Line 13"/>
            <p:cNvSpPr>
              <a:spLocks noChangeShapeType="1"/>
            </p:cNvSpPr>
            <p:nvPr/>
          </p:nvSpPr>
          <p:spPr bwMode="auto">
            <a:xfrm flipH="1">
              <a:off x="466" y="1274"/>
              <a:ext cx="1344" cy="1392"/>
            </a:xfrm>
            <a:prstGeom prst="line">
              <a:avLst/>
            </a:prstGeom>
            <a:noFill/>
            <a:ln w="76200">
              <a:pattFill prst="pct50">
                <a:fgClr>
                  <a:srgbClr val="CC3300"/>
                </a:fgClr>
                <a:bgClr>
                  <a:srgbClr val="FFFFFF"/>
                </a:bgClr>
              </a:patt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2" name="Oval 15"/>
          <p:cNvSpPr>
            <a:spLocks noChangeArrowheads="1"/>
          </p:cNvSpPr>
          <p:nvPr/>
        </p:nvSpPr>
        <p:spPr bwMode="auto">
          <a:xfrm>
            <a:off x="1044575" y="4460875"/>
            <a:ext cx="152400" cy="1524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Oval 16"/>
          <p:cNvSpPr>
            <a:spLocks noChangeArrowheads="1"/>
          </p:cNvSpPr>
          <p:nvPr/>
        </p:nvSpPr>
        <p:spPr bwMode="auto">
          <a:xfrm>
            <a:off x="1044575" y="5299075"/>
            <a:ext cx="152400" cy="1524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Oval 17"/>
          <p:cNvSpPr>
            <a:spLocks noChangeArrowheads="1"/>
          </p:cNvSpPr>
          <p:nvPr/>
        </p:nvSpPr>
        <p:spPr bwMode="auto">
          <a:xfrm>
            <a:off x="1044575" y="6137275"/>
            <a:ext cx="152400" cy="1524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945" name="AutoShape 20"/>
          <p:cNvCxnSpPr>
            <a:cxnSpLocks noChangeShapeType="1"/>
            <a:stCxn id="39942" idx="4"/>
            <a:endCxn id="39943" idx="0"/>
          </p:cNvCxnSpPr>
          <p:nvPr/>
        </p:nvCxnSpPr>
        <p:spPr bwMode="auto">
          <a:xfrm>
            <a:off x="1120775" y="46132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39946" name="AutoShape 21"/>
          <p:cNvCxnSpPr>
            <a:cxnSpLocks noChangeShapeType="1"/>
            <a:stCxn id="39943" idx="4"/>
            <a:endCxn id="39944" idx="0"/>
          </p:cNvCxnSpPr>
          <p:nvPr/>
        </p:nvCxnSpPr>
        <p:spPr bwMode="auto">
          <a:xfrm>
            <a:off x="1120775" y="5451475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9947" name="Text Box 22"/>
          <p:cNvSpPr txBox="1">
            <a:spLocks noChangeArrowheads="1"/>
          </p:cNvSpPr>
          <p:nvPr/>
        </p:nvSpPr>
        <p:spPr bwMode="auto">
          <a:xfrm>
            <a:off x="1273175" y="43084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9948" name="Text Box 23"/>
          <p:cNvSpPr txBox="1">
            <a:spLocks noChangeArrowheads="1"/>
          </p:cNvSpPr>
          <p:nvPr/>
        </p:nvSpPr>
        <p:spPr bwMode="auto">
          <a:xfrm>
            <a:off x="1249363" y="51466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39949" name="Text Box 24"/>
          <p:cNvSpPr txBox="1">
            <a:spLocks noChangeArrowheads="1"/>
          </p:cNvSpPr>
          <p:nvPr/>
        </p:nvSpPr>
        <p:spPr bwMode="auto">
          <a:xfrm>
            <a:off x="1249363" y="5908675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9950" name="Text Box 34"/>
          <p:cNvSpPr txBox="1">
            <a:spLocks noChangeArrowheads="1"/>
          </p:cNvSpPr>
          <p:nvPr/>
        </p:nvSpPr>
        <p:spPr bwMode="auto">
          <a:xfrm>
            <a:off x="53975" y="4810125"/>
            <a:ext cx="919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Ancestor</a:t>
            </a:r>
          </a:p>
        </p:txBody>
      </p:sp>
      <p:sp>
        <p:nvSpPr>
          <p:cNvPr id="39951" name="Text Box 35"/>
          <p:cNvSpPr txBox="1">
            <a:spLocks noChangeArrowheads="1"/>
          </p:cNvSpPr>
          <p:nvPr/>
        </p:nvSpPr>
        <p:spPr bwMode="auto">
          <a:xfrm>
            <a:off x="53975" y="5572125"/>
            <a:ext cx="919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Ancestor</a:t>
            </a:r>
          </a:p>
        </p:txBody>
      </p:sp>
      <p:sp>
        <p:nvSpPr>
          <p:cNvPr id="39952" name="Line 36"/>
          <p:cNvSpPr>
            <a:spLocks noChangeShapeType="1"/>
          </p:cNvSpPr>
          <p:nvPr/>
        </p:nvSpPr>
        <p:spPr bwMode="auto">
          <a:xfrm>
            <a:off x="892175" y="49942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Line 37"/>
          <p:cNvSpPr>
            <a:spLocks noChangeShapeType="1"/>
          </p:cNvSpPr>
          <p:nvPr/>
        </p:nvSpPr>
        <p:spPr bwMode="auto">
          <a:xfrm>
            <a:off x="892175" y="57562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973388" y="3892550"/>
            <a:ext cx="5233987" cy="2397125"/>
            <a:chOff x="1873" y="2452"/>
            <a:chExt cx="3297" cy="1510"/>
          </a:xfrm>
        </p:grpSpPr>
        <p:sp>
          <p:nvSpPr>
            <p:cNvPr id="39956" name="Text Box 3"/>
            <p:cNvSpPr txBox="1">
              <a:spLocks noChangeArrowheads="1"/>
            </p:cNvSpPr>
            <p:nvPr/>
          </p:nvSpPr>
          <p:spPr bwMode="auto">
            <a:xfrm>
              <a:off x="2948" y="2452"/>
              <a:ext cx="2222" cy="1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 sz="2800" dirty="0">
                  <a:latin typeface="Arial Unicode MS" pitchFamily="34" charset="-128"/>
                </a:rPr>
                <a:t>ancestor(A, D) :- 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 sz="2800" dirty="0">
                  <a:latin typeface="Arial Unicode MS" pitchFamily="34" charset="-128"/>
                </a:rPr>
                <a:t>	parent(A, P), 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 sz="2800" dirty="0">
                  <a:latin typeface="Arial Unicode MS" pitchFamily="34" charset="-128"/>
                </a:rPr>
                <a:t>	ancestor(P, D).  </a:t>
              </a:r>
            </a:p>
          </p:txBody>
        </p:sp>
        <p:grpSp>
          <p:nvGrpSpPr>
            <p:cNvPr id="39957" name="Group 33"/>
            <p:cNvGrpSpPr>
              <a:grpSpLocks/>
            </p:cNvGrpSpPr>
            <p:nvPr/>
          </p:nvGrpSpPr>
          <p:grpSpPr bwMode="auto">
            <a:xfrm>
              <a:off x="2482" y="2666"/>
              <a:ext cx="399" cy="1296"/>
              <a:chOff x="1987" y="2666"/>
              <a:chExt cx="399" cy="1296"/>
            </a:xfrm>
          </p:grpSpPr>
          <p:sp>
            <p:nvSpPr>
              <p:cNvPr id="39962" name="Oval 25"/>
              <p:cNvSpPr>
                <a:spLocks noChangeArrowheads="1"/>
              </p:cNvSpPr>
              <p:nvPr/>
            </p:nvSpPr>
            <p:spPr bwMode="auto">
              <a:xfrm>
                <a:off x="1987" y="2762"/>
                <a:ext cx="96" cy="96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3" name="Oval 26"/>
              <p:cNvSpPr>
                <a:spLocks noChangeArrowheads="1"/>
              </p:cNvSpPr>
              <p:nvPr/>
            </p:nvSpPr>
            <p:spPr bwMode="auto">
              <a:xfrm>
                <a:off x="1987" y="3050"/>
                <a:ext cx="96" cy="96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4" name="Oval 27"/>
              <p:cNvSpPr>
                <a:spLocks noChangeArrowheads="1"/>
              </p:cNvSpPr>
              <p:nvPr/>
            </p:nvSpPr>
            <p:spPr bwMode="auto">
              <a:xfrm>
                <a:off x="1987" y="3818"/>
                <a:ext cx="96" cy="96"/>
              </a:xfrm>
              <a:prstGeom prst="ellipse">
                <a:avLst/>
              </a:prstGeom>
              <a:solidFill>
                <a:srgbClr val="00B8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9965" name="AutoShape 28"/>
              <p:cNvCxnSpPr>
                <a:cxnSpLocks noChangeShapeType="1"/>
                <a:stCxn id="39962" idx="4"/>
                <a:endCxn id="39963" idx="0"/>
              </p:cNvCxnSpPr>
              <p:nvPr/>
            </p:nvCxnSpPr>
            <p:spPr bwMode="auto">
              <a:xfrm>
                <a:off x="2035" y="2858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9966" name="AutoShape 29"/>
              <p:cNvCxnSpPr>
                <a:cxnSpLocks noChangeShapeType="1"/>
                <a:stCxn id="39963" idx="4"/>
                <a:endCxn id="39964" idx="0"/>
              </p:cNvCxnSpPr>
              <p:nvPr/>
            </p:nvCxnSpPr>
            <p:spPr bwMode="auto">
              <a:xfrm>
                <a:off x="2035" y="3146"/>
                <a:ext cx="0" cy="67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</p:cxnSp>
          <p:sp>
            <p:nvSpPr>
              <p:cNvPr id="39967" name="Text Box 30"/>
              <p:cNvSpPr txBox="1">
                <a:spLocks noChangeArrowheads="1"/>
              </p:cNvSpPr>
              <p:nvPr/>
            </p:nvSpPr>
            <p:spPr bwMode="auto">
              <a:xfrm>
                <a:off x="2131" y="2666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39968" name="Text Box 31"/>
              <p:cNvSpPr txBox="1">
                <a:spLocks noChangeArrowheads="1"/>
              </p:cNvSpPr>
              <p:nvPr/>
            </p:nvSpPr>
            <p:spPr bwMode="auto">
              <a:xfrm>
                <a:off x="2163" y="2906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P</a:t>
                </a:r>
              </a:p>
            </p:txBody>
          </p:sp>
          <p:sp>
            <p:nvSpPr>
              <p:cNvPr id="39969" name="Text Box 32"/>
              <p:cNvSpPr txBox="1">
                <a:spLocks noChangeArrowheads="1"/>
              </p:cNvSpPr>
              <p:nvPr/>
            </p:nvSpPr>
            <p:spPr bwMode="auto">
              <a:xfrm>
                <a:off x="2116" y="3674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</p:grpSp>
        <p:sp>
          <p:nvSpPr>
            <p:cNvPr id="39958" name="Text Box 38"/>
            <p:cNvSpPr txBox="1">
              <a:spLocks noChangeArrowheads="1"/>
            </p:cNvSpPr>
            <p:nvPr/>
          </p:nvSpPr>
          <p:spPr bwMode="auto">
            <a:xfrm>
              <a:off x="1873" y="3434"/>
              <a:ext cx="5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Ancestor</a:t>
              </a:r>
            </a:p>
          </p:txBody>
        </p:sp>
        <p:sp>
          <p:nvSpPr>
            <p:cNvPr id="39959" name="Line 39"/>
            <p:cNvSpPr>
              <a:spLocks noChangeShapeType="1"/>
            </p:cNvSpPr>
            <p:nvPr/>
          </p:nvSpPr>
          <p:spPr bwMode="auto">
            <a:xfrm>
              <a:off x="2401" y="355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Text Box 40"/>
            <p:cNvSpPr txBox="1">
              <a:spLocks noChangeArrowheads="1"/>
            </p:cNvSpPr>
            <p:nvPr/>
          </p:nvSpPr>
          <p:spPr bwMode="auto">
            <a:xfrm>
              <a:off x="1957" y="2810"/>
              <a:ext cx="4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Parent</a:t>
              </a:r>
            </a:p>
          </p:txBody>
        </p:sp>
        <p:sp>
          <p:nvSpPr>
            <p:cNvPr id="39961" name="Line 41"/>
            <p:cNvSpPr>
              <a:spLocks noChangeShapeType="1"/>
            </p:cNvSpPr>
            <p:nvPr/>
          </p:nvSpPr>
          <p:spPr bwMode="auto">
            <a:xfrm>
              <a:off x="2401" y="292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6891" name="Text Box 43"/>
          <p:cNvSpPr txBox="1">
            <a:spLocks noChangeArrowheads="1"/>
          </p:cNvSpPr>
          <p:nvPr/>
        </p:nvSpPr>
        <p:spPr bwMode="auto">
          <a:xfrm>
            <a:off x="4679950" y="2520950"/>
            <a:ext cx="352742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800" dirty="0">
                <a:latin typeface="Arial Unicode MS" pitchFamily="34" charset="-128"/>
              </a:rPr>
              <a:t>ancestor(A, D) :-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2800" dirty="0">
                <a:latin typeface="Arial Unicode MS" pitchFamily="34" charset="-128"/>
              </a:rPr>
              <a:t>	parent(A, D). 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319445" y="1793875"/>
            <a:ext cx="1000936" cy="457200"/>
          </a:xfrm>
          <a:prstGeom prst="wedgeRoundRectCallout">
            <a:avLst>
              <a:gd name="adj1" fmla="val -115462"/>
              <a:gd name="adj2" fmla="val 51861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Size n</a:t>
            </a: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3345857" y="2511965"/>
            <a:ext cx="974524" cy="457200"/>
          </a:xfrm>
          <a:prstGeom prst="wedgeRoundRectCallout">
            <a:avLst>
              <a:gd name="adj1" fmla="val -70393"/>
              <a:gd name="adj2" fmla="val 51861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Size m</a:t>
            </a:r>
          </a:p>
        </p:txBody>
      </p:sp>
      <p:sp>
        <p:nvSpPr>
          <p:cNvPr id="38" name="Rounded Rectangular Callout 37"/>
          <p:cNvSpPr/>
          <p:nvPr/>
        </p:nvSpPr>
        <p:spPr bwMode="auto">
          <a:xfrm>
            <a:off x="3356059" y="2511965"/>
            <a:ext cx="964322" cy="457200"/>
          </a:xfrm>
          <a:prstGeom prst="wedgeRoundRectCallout">
            <a:avLst>
              <a:gd name="adj1" fmla="val -84239"/>
              <a:gd name="adj2" fmla="val 200798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Size m</a:t>
            </a:r>
          </a:p>
        </p:txBody>
      </p:sp>
      <p:sp>
        <p:nvSpPr>
          <p:cNvPr id="39" name="Rounded Rectangular Callout 38"/>
          <p:cNvSpPr/>
          <p:nvPr/>
        </p:nvSpPr>
        <p:spPr bwMode="auto">
          <a:xfrm>
            <a:off x="7292181" y="1641475"/>
            <a:ext cx="1267221" cy="685800"/>
          </a:xfrm>
          <a:prstGeom prst="wedgeRoundRectCallout">
            <a:avLst>
              <a:gd name="adj1" fmla="val -46979"/>
              <a:gd name="adj2" fmla="val 19015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Stopping condition</a:t>
            </a:r>
          </a:p>
        </p:txBody>
      </p:sp>
      <p:sp>
        <p:nvSpPr>
          <p:cNvPr id="40" name="Rounded Rectangular Callout 39"/>
          <p:cNvSpPr/>
          <p:nvPr/>
        </p:nvSpPr>
        <p:spPr bwMode="auto">
          <a:xfrm>
            <a:off x="7664426" y="4003675"/>
            <a:ext cx="846162" cy="762000"/>
          </a:xfrm>
          <a:prstGeom prst="wedgeRoundRectCallout">
            <a:avLst>
              <a:gd name="adj1" fmla="val -60097"/>
              <a:gd name="adj2" fmla="val 13186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Size n-1</a:t>
            </a:r>
          </a:p>
        </p:txBody>
      </p:sp>
      <p:sp>
        <p:nvSpPr>
          <p:cNvPr id="41" name="Rounded Rectangular Callout 40"/>
          <p:cNvSpPr/>
          <p:nvPr/>
        </p:nvSpPr>
        <p:spPr bwMode="auto">
          <a:xfrm>
            <a:off x="4219575" y="3416638"/>
            <a:ext cx="1000936" cy="457200"/>
          </a:xfrm>
          <a:prstGeom prst="wedgeRoundRectCallout">
            <a:avLst>
              <a:gd name="adj1" fmla="val 46838"/>
              <a:gd name="adj2" fmla="val 11143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Size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68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91" grpId="0"/>
      <p:bldP spid="39" grpId="0" animBg="1"/>
      <p:bldP spid="40" grpId="0" animBg="1"/>
      <p:bldP spid="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205581" y="412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Tracing Recursive Rules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3181" y="704917"/>
            <a:ext cx="7620000" cy="512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6075" indent="-346075"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4689475" algn="l"/>
                <a:tab pos="6000750" algn="l"/>
              </a:tabLst>
            </a:pPr>
            <a:r>
              <a:rPr lang="en-US" dirty="0">
                <a:latin typeface="Arial" pitchFamily="34" charset="0"/>
              </a:rPr>
              <a:t>?- ancestor(mike, </a:t>
            </a:r>
            <a:r>
              <a:rPr lang="en-US" dirty="0" err="1">
                <a:latin typeface="Arial" pitchFamily="34" charset="0"/>
              </a:rPr>
              <a:t>sarah</a:t>
            </a:r>
            <a:r>
              <a:rPr lang="en-US" dirty="0">
                <a:latin typeface="Arial" pitchFamily="34" charset="0"/>
              </a:rPr>
              <a:t>)</a:t>
            </a:r>
          </a:p>
          <a:p>
            <a:pPr marL="346075" indent="-346075" defTabSz="912813">
              <a:lnSpc>
                <a:spcPct val="140000"/>
              </a:lnSpc>
              <a:buFontTx/>
              <a:buChar char="•"/>
              <a:tabLst>
                <a:tab pos="798513" algn="l"/>
                <a:tab pos="1428750" algn="l"/>
                <a:tab pos="2917825" algn="l"/>
                <a:tab pos="4689475" algn="l"/>
                <a:tab pos="6000750" algn="l"/>
              </a:tabLst>
            </a:pPr>
            <a:r>
              <a:rPr lang="en-US" dirty="0"/>
              <a:t>Try the 1st ancestor rule with </a:t>
            </a:r>
            <a:r>
              <a:rPr lang="en-US" i="1" dirty="0"/>
              <a:t>mike</a:t>
            </a:r>
            <a:r>
              <a:rPr lang="en-US" dirty="0"/>
              <a:t> and </a:t>
            </a:r>
            <a:r>
              <a:rPr lang="en-US" i="1" dirty="0" err="1"/>
              <a:t>sarah</a:t>
            </a:r>
            <a:r>
              <a:rPr lang="en-US" dirty="0"/>
              <a:t>.</a:t>
            </a:r>
            <a:br>
              <a:rPr lang="en-US" dirty="0"/>
            </a:br>
            <a:r>
              <a:rPr lang="en-US" sz="2000" dirty="0">
                <a:latin typeface="Arial" pitchFamily="34" charset="0"/>
              </a:rPr>
              <a:t>?- ancestor(mike,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sz="2000" dirty="0">
                <a:latin typeface="Arial" pitchFamily="34" charset="0"/>
              </a:rPr>
              <a:t>). 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?- parent(mike,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sz="2000" dirty="0">
                <a:latin typeface="Arial" pitchFamily="34" charset="0"/>
              </a:rPr>
              <a:t>).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?- </a:t>
            </a:r>
            <a:r>
              <a:rPr lang="en-US" sz="2000" dirty="0" err="1">
                <a:latin typeface="Arial" pitchFamily="34" charset="0"/>
              </a:rPr>
              <a:t>mother_of</a:t>
            </a:r>
            <a:r>
              <a:rPr lang="en-US" sz="2000" dirty="0">
                <a:latin typeface="Arial" pitchFamily="34" charset="0"/>
              </a:rPr>
              <a:t>(mike,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sz="2000" dirty="0">
                <a:latin typeface="Arial" pitchFamily="34" charset="0"/>
              </a:rPr>
              <a:t>).	fail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 ?- </a:t>
            </a:r>
            <a:r>
              <a:rPr lang="en-US" sz="2000" dirty="0" err="1">
                <a:latin typeface="Arial" pitchFamily="34" charset="0"/>
              </a:rPr>
              <a:t>father_of</a:t>
            </a:r>
            <a:r>
              <a:rPr lang="en-US" sz="2000" dirty="0">
                <a:latin typeface="Arial" pitchFamily="34" charset="0"/>
              </a:rPr>
              <a:t>(mike,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sz="2000" dirty="0">
                <a:latin typeface="Arial" pitchFamily="34" charset="0"/>
              </a:rPr>
              <a:t>).	fail</a:t>
            </a:r>
          </a:p>
          <a:p>
            <a:pPr marL="346075" indent="-346075" defTabSz="912813">
              <a:lnSpc>
                <a:spcPct val="140000"/>
              </a:lnSpc>
              <a:buFontTx/>
              <a:buChar char="•"/>
              <a:tabLst>
                <a:tab pos="798513" algn="l"/>
                <a:tab pos="1428750" algn="l"/>
                <a:tab pos="2917825" algn="l"/>
                <a:tab pos="4689475" algn="l"/>
                <a:tab pos="6000750" algn="l"/>
              </a:tabLst>
            </a:pPr>
            <a:r>
              <a:rPr lang="en-US" dirty="0"/>
              <a:t>Try the 2nd ancestor rule with </a:t>
            </a:r>
            <a:r>
              <a:rPr lang="en-US" i="1" dirty="0"/>
              <a:t>mike</a:t>
            </a:r>
            <a:r>
              <a:rPr lang="en-US" dirty="0"/>
              <a:t> and </a:t>
            </a:r>
            <a:r>
              <a:rPr lang="en-US" i="1" dirty="0"/>
              <a:t>Person</a:t>
            </a:r>
            <a:r>
              <a:rPr lang="en-US" dirty="0"/>
              <a:t>.</a:t>
            </a:r>
            <a:br>
              <a:rPr lang="en-US" dirty="0"/>
            </a:br>
            <a:r>
              <a:rPr lang="en-US" sz="2000" dirty="0">
                <a:latin typeface="Arial" pitchFamily="34" charset="0"/>
              </a:rPr>
              <a:t>?- ancestor(mike, Person). 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?- parent(mike, Person).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?- </a:t>
            </a:r>
            <a:r>
              <a:rPr lang="en-US" sz="2000" dirty="0" err="1">
                <a:latin typeface="Arial" pitchFamily="34" charset="0"/>
              </a:rPr>
              <a:t>mother_of</a:t>
            </a:r>
            <a:r>
              <a:rPr lang="en-US" sz="2000" dirty="0">
                <a:latin typeface="Arial" pitchFamily="34" charset="0"/>
              </a:rPr>
              <a:t>(mike, Person).	fail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?- </a:t>
            </a:r>
            <a:r>
              <a:rPr lang="en-US" sz="2000" dirty="0" err="1">
                <a:latin typeface="Arial" pitchFamily="34" charset="0"/>
              </a:rPr>
              <a:t>father_of</a:t>
            </a:r>
            <a:r>
              <a:rPr lang="en-US" sz="2000" dirty="0">
                <a:latin typeface="Arial" pitchFamily="34" charset="0"/>
              </a:rPr>
              <a:t>(mike, Person).	succeed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77783" y="795560"/>
            <a:ext cx="2209798" cy="45797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 smtClean="0">
                <a:latin typeface="Arial" pitchFamily="34" charset="0"/>
              </a:rPr>
              <a:t>mother_of</a:t>
            </a:r>
            <a:r>
              <a:rPr lang="en-US" sz="1200" dirty="0" smtClean="0">
                <a:latin typeface="Arial" pitchFamily="34" charset="0"/>
              </a:rPr>
              <a:t>(</a:t>
            </a:r>
            <a:r>
              <a:rPr lang="en-US" sz="1200" dirty="0" err="1" smtClean="0">
                <a:latin typeface="Arial" pitchFamily="34" charset="0"/>
              </a:rPr>
              <a:t>elaine</a:t>
            </a:r>
            <a:r>
              <a:rPr lang="en-US" sz="1200" dirty="0" smtClean="0">
                <a:latin typeface="Arial" pitchFamily="34" charset="0"/>
              </a:rPr>
              <a:t>, </a:t>
            </a:r>
            <a:r>
              <a:rPr lang="en-US" sz="1200" dirty="0" err="1">
                <a:latin typeface="Arial" pitchFamily="34" charset="0"/>
              </a:rPr>
              <a:t>gloria</a:t>
            </a:r>
            <a:r>
              <a:rPr lang="en-US" sz="1200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mother_of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gloria</a:t>
            </a:r>
            <a:r>
              <a:rPr lang="en-US" sz="1200" dirty="0">
                <a:latin typeface="Arial" pitchFamily="34" charset="0"/>
              </a:rPr>
              <a:t>, </a:t>
            </a:r>
            <a:r>
              <a:rPr lang="en-US" sz="1200" dirty="0" err="1">
                <a:latin typeface="Arial" pitchFamily="34" charset="0"/>
              </a:rPr>
              <a:t>sarah</a:t>
            </a:r>
            <a:r>
              <a:rPr lang="en-US" sz="1200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mother_of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mary_lou</a:t>
            </a:r>
            <a:r>
              <a:rPr lang="en-US" sz="1200" dirty="0">
                <a:latin typeface="Arial" pitchFamily="34" charset="0"/>
              </a:rPr>
              <a:t>, bubba).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mother_of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elizabeth</a:t>
            </a:r>
            <a:r>
              <a:rPr lang="en-US" sz="1200" dirty="0">
                <a:latin typeface="Arial" pitchFamily="34" charset="0"/>
              </a:rPr>
              <a:t>, </a:t>
            </a:r>
            <a:r>
              <a:rPr lang="en-US" sz="1200" dirty="0" err="1" smtClean="0">
                <a:latin typeface="Arial" pitchFamily="34" charset="0"/>
              </a:rPr>
              <a:t>elaine</a:t>
            </a:r>
            <a:r>
              <a:rPr lang="en-US" sz="1200" dirty="0" smtClean="0">
                <a:latin typeface="Arial" pitchFamily="34" charset="0"/>
              </a:rPr>
              <a:t>). </a:t>
            </a:r>
            <a:endParaRPr lang="en-US" sz="1200" dirty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father_of</a:t>
            </a:r>
            <a:r>
              <a:rPr lang="en-US" sz="1200" dirty="0">
                <a:latin typeface="Arial" pitchFamily="34" charset="0"/>
              </a:rPr>
              <a:t>(mike, </a:t>
            </a:r>
            <a:r>
              <a:rPr lang="en-US" sz="1200" dirty="0" err="1">
                <a:latin typeface="Arial" pitchFamily="34" charset="0"/>
              </a:rPr>
              <a:t>gloria</a:t>
            </a:r>
            <a:r>
              <a:rPr lang="en-US" sz="1200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father_of</a:t>
            </a:r>
            <a:r>
              <a:rPr lang="en-US" sz="1200" dirty="0">
                <a:latin typeface="Arial" pitchFamily="34" charset="0"/>
              </a:rPr>
              <a:t>(bubba, </a:t>
            </a:r>
            <a:r>
              <a:rPr lang="en-US" sz="1200" dirty="0" err="1">
                <a:latin typeface="Arial" pitchFamily="34" charset="0"/>
              </a:rPr>
              <a:t>sarah</a:t>
            </a:r>
            <a:r>
              <a:rPr lang="en-US" sz="1200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father_of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bill_bobb</a:t>
            </a:r>
            <a:r>
              <a:rPr lang="en-US" sz="1200" dirty="0">
                <a:latin typeface="Arial" pitchFamily="34" charset="0"/>
              </a:rPr>
              <a:t>, bubba).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father_of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herman</a:t>
            </a:r>
            <a:r>
              <a:rPr lang="en-US" sz="1200" dirty="0">
                <a:latin typeface="Arial" pitchFamily="34" charset="0"/>
              </a:rPr>
              <a:t>, </a:t>
            </a:r>
            <a:r>
              <a:rPr lang="en-US" sz="1200" dirty="0" err="1" smtClean="0">
                <a:latin typeface="Arial" pitchFamily="34" charset="0"/>
              </a:rPr>
              <a:t>elaine</a:t>
            </a:r>
            <a:r>
              <a:rPr lang="en-US" sz="1200" dirty="0" smtClean="0">
                <a:latin typeface="Arial" pitchFamily="34" charset="0"/>
              </a:rPr>
              <a:t>). </a:t>
            </a:r>
            <a:endParaRPr lang="en-US" sz="1200" dirty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latin typeface="Arial" pitchFamily="34" charset="0"/>
              </a:rPr>
              <a:t>parent(Parent, Child) :- </a:t>
            </a:r>
            <a:endParaRPr lang="en-US" sz="1200" dirty="0" smtClean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latin typeface="Arial" pitchFamily="34" charset="0"/>
              </a:rPr>
              <a:t>	</a:t>
            </a:r>
            <a:r>
              <a:rPr lang="en-US" sz="1200" dirty="0" err="1" smtClean="0">
                <a:latin typeface="Arial" pitchFamily="34" charset="0"/>
              </a:rPr>
              <a:t>mother_of</a:t>
            </a:r>
            <a:r>
              <a:rPr lang="en-US" sz="1200" dirty="0" smtClean="0">
                <a:latin typeface="Arial" pitchFamily="34" charset="0"/>
              </a:rPr>
              <a:t>(Parent</a:t>
            </a:r>
            <a:r>
              <a:rPr lang="en-US" sz="1200" dirty="0">
                <a:latin typeface="Arial" pitchFamily="34" charset="0"/>
              </a:rPr>
              <a:t>, Child). </a:t>
            </a:r>
            <a:endParaRPr lang="en-US" sz="1200" dirty="0" smtClean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 smtClean="0">
                <a:latin typeface="Arial" pitchFamily="34" charset="0"/>
              </a:rPr>
              <a:t>parent(Parent</a:t>
            </a:r>
            <a:r>
              <a:rPr lang="en-US" sz="1200" dirty="0">
                <a:latin typeface="Arial" pitchFamily="34" charset="0"/>
              </a:rPr>
              <a:t>, Child) :- </a:t>
            </a:r>
            <a:endParaRPr lang="en-US" sz="1200" dirty="0" smtClean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latin typeface="Arial" pitchFamily="34" charset="0"/>
              </a:rPr>
              <a:t>	</a:t>
            </a:r>
            <a:r>
              <a:rPr lang="en-US" sz="1200" dirty="0" err="1" smtClean="0">
                <a:latin typeface="Arial" pitchFamily="34" charset="0"/>
              </a:rPr>
              <a:t>father_of</a:t>
            </a:r>
            <a:r>
              <a:rPr lang="en-US" sz="1200" dirty="0" smtClean="0">
                <a:latin typeface="Arial" pitchFamily="34" charset="0"/>
              </a:rPr>
              <a:t>(Parent</a:t>
            </a:r>
            <a:r>
              <a:rPr lang="en-US" sz="1200" dirty="0">
                <a:latin typeface="Arial" pitchFamily="34" charset="0"/>
              </a:rPr>
              <a:t>, Child</a:t>
            </a:r>
            <a:r>
              <a:rPr lang="en-US" sz="1200" dirty="0" smtClean="0">
                <a:latin typeface="Arial" pitchFamily="34" charset="0"/>
              </a:rPr>
              <a:t>).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ancestor(A, D) :- 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	parent(A, D). 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ancestor(A, D) :- 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	parent(A, P), 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	ancestor(P, D).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281781" y="150813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Tracing Recursive Rules (contd.)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29381" y="1030287"/>
            <a:ext cx="7620000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6075" indent="-346075"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397375" algn="l"/>
              </a:tabLst>
            </a:pPr>
            <a:r>
              <a:rPr lang="en-US" sz="2000" i="1" dirty="0">
                <a:latin typeface="Arial" pitchFamily="34" charset="0"/>
              </a:rPr>
              <a:t>	?- </a:t>
            </a:r>
            <a:r>
              <a:rPr lang="en-US" sz="2000" i="1" dirty="0" err="1">
                <a:latin typeface="Arial" pitchFamily="34" charset="0"/>
              </a:rPr>
              <a:t>father_of</a:t>
            </a:r>
            <a:r>
              <a:rPr lang="en-US" sz="2000" i="1" dirty="0">
                <a:latin typeface="Arial" pitchFamily="34" charset="0"/>
              </a:rPr>
              <a:t>(mike, Person).	succeed</a:t>
            </a:r>
            <a:r>
              <a:rPr lang="en-US" sz="2000" dirty="0">
                <a:latin typeface="Arial" pitchFamily="34" charset="0"/>
              </a:rPr>
              <a:t/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Person = </a:t>
            </a:r>
            <a:r>
              <a:rPr lang="en-US" sz="2000" dirty="0" err="1" smtClean="0">
                <a:latin typeface="Arial" pitchFamily="34" charset="0"/>
              </a:rPr>
              <a:t>gloria</a:t>
            </a:r>
            <a:r>
              <a:rPr lang="en-US" sz="2000" dirty="0" smtClean="0">
                <a:latin typeface="Arial" pitchFamily="34" charset="0"/>
              </a:rPr>
              <a:t>		but not </a:t>
            </a:r>
            <a:r>
              <a:rPr lang="en-US" sz="2000" dirty="0" err="1" smtClean="0">
                <a:latin typeface="Arial" pitchFamily="34" charset="0"/>
              </a:rPr>
              <a:t>sarah</a:t>
            </a:r>
            <a:endParaRPr lang="en-US" sz="2000" dirty="0">
              <a:latin typeface="Arial" pitchFamily="34" charset="0"/>
            </a:endParaRPr>
          </a:p>
          <a:p>
            <a:pPr marL="346075" indent="-346075" defTabSz="912813">
              <a:lnSpc>
                <a:spcPct val="140000"/>
              </a:lnSpc>
              <a:buFontTx/>
              <a:buChar char="•"/>
              <a:tabLst>
                <a:tab pos="798513" algn="l"/>
                <a:tab pos="1428750" algn="l"/>
                <a:tab pos="2917825" algn="l"/>
                <a:tab pos="4397375" algn="l"/>
              </a:tabLst>
            </a:pPr>
            <a:r>
              <a:rPr lang="en-US" dirty="0"/>
              <a:t>Try the </a:t>
            </a:r>
            <a:r>
              <a:rPr lang="en-US" dirty="0" smtClean="0"/>
              <a:t>recursive rule </a:t>
            </a:r>
            <a:r>
              <a:rPr lang="en-US" dirty="0"/>
              <a:t>with </a:t>
            </a:r>
            <a:r>
              <a:rPr lang="en-US" i="1" dirty="0" err="1"/>
              <a:t>gloria</a:t>
            </a:r>
            <a:r>
              <a:rPr lang="en-US" dirty="0"/>
              <a:t> and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 3rd rule will call the 1st ancestor rule.</a:t>
            </a:r>
            <a:br>
              <a:rPr lang="en-US" dirty="0"/>
            </a:br>
            <a:r>
              <a:rPr lang="en-US" sz="2000" dirty="0">
                <a:latin typeface="Arial" pitchFamily="34" charset="0"/>
              </a:rPr>
              <a:t>?- ancestor(</a:t>
            </a:r>
            <a:r>
              <a:rPr lang="en-US" sz="2000" dirty="0" err="1">
                <a:latin typeface="Arial" pitchFamily="34" charset="0"/>
              </a:rPr>
              <a:t>gloria</a:t>
            </a:r>
            <a:r>
              <a:rPr lang="en-US" sz="2000" dirty="0">
                <a:latin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sz="2000" dirty="0">
                <a:latin typeface="Arial" pitchFamily="34" charset="0"/>
              </a:rPr>
              <a:t>). 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?- parent(</a:t>
            </a:r>
            <a:r>
              <a:rPr lang="en-US" sz="2000" dirty="0" err="1">
                <a:latin typeface="Arial" pitchFamily="34" charset="0"/>
              </a:rPr>
              <a:t>gloria</a:t>
            </a:r>
            <a:r>
              <a:rPr lang="en-US" sz="2000" dirty="0">
                <a:latin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sz="2000" dirty="0">
                <a:latin typeface="Arial" pitchFamily="34" charset="0"/>
              </a:rPr>
              <a:t>).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?- </a:t>
            </a:r>
            <a:r>
              <a:rPr lang="en-US" sz="2000" dirty="0" err="1">
                <a:latin typeface="Arial" pitchFamily="34" charset="0"/>
              </a:rPr>
              <a:t>mother_of</a:t>
            </a:r>
            <a:r>
              <a:rPr lang="en-US" sz="2000" dirty="0">
                <a:latin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</a:rPr>
              <a:t>gloria</a:t>
            </a:r>
            <a:r>
              <a:rPr lang="en-US" sz="2000" dirty="0">
                <a:latin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</a:rPr>
              <a:t>sarah</a:t>
            </a:r>
            <a:r>
              <a:rPr lang="en-US" sz="2000" dirty="0">
                <a:latin typeface="Arial" pitchFamily="34" charset="0"/>
              </a:rPr>
              <a:t>). 	succeed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"yes</a:t>
            </a:r>
            <a:r>
              <a:rPr lang="en-US" sz="2000" dirty="0" smtClean="0">
                <a:latin typeface="Arial" pitchFamily="34" charset="0"/>
              </a:rPr>
              <a:t>"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377783" y="795560"/>
            <a:ext cx="2209798" cy="45797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 smtClean="0">
                <a:latin typeface="Arial" pitchFamily="34" charset="0"/>
              </a:rPr>
              <a:t>mother_of</a:t>
            </a:r>
            <a:r>
              <a:rPr lang="en-US" sz="1200" dirty="0" smtClean="0">
                <a:latin typeface="Arial" pitchFamily="34" charset="0"/>
              </a:rPr>
              <a:t>(</a:t>
            </a:r>
            <a:r>
              <a:rPr lang="en-US" sz="1200" dirty="0" err="1" smtClean="0">
                <a:latin typeface="Arial" pitchFamily="34" charset="0"/>
              </a:rPr>
              <a:t>elaine</a:t>
            </a:r>
            <a:r>
              <a:rPr lang="en-US" sz="1200" dirty="0" smtClean="0">
                <a:latin typeface="Arial" pitchFamily="34" charset="0"/>
              </a:rPr>
              <a:t>, </a:t>
            </a:r>
            <a:r>
              <a:rPr lang="en-US" sz="1200" dirty="0" err="1">
                <a:latin typeface="Arial" pitchFamily="34" charset="0"/>
              </a:rPr>
              <a:t>gloria</a:t>
            </a:r>
            <a:r>
              <a:rPr lang="en-US" sz="1200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mother_of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gloria</a:t>
            </a:r>
            <a:r>
              <a:rPr lang="en-US" sz="1200" dirty="0">
                <a:latin typeface="Arial" pitchFamily="34" charset="0"/>
              </a:rPr>
              <a:t>, </a:t>
            </a:r>
            <a:r>
              <a:rPr lang="en-US" sz="1200" dirty="0" err="1">
                <a:latin typeface="Arial" pitchFamily="34" charset="0"/>
              </a:rPr>
              <a:t>sarah</a:t>
            </a:r>
            <a:r>
              <a:rPr lang="en-US" sz="1200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mother_of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mary_lou</a:t>
            </a:r>
            <a:r>
              <a:rPr lang="en-US" sz="1200" dirty="0">
                <a:latin typeface="Arial" pitchFamily="34" charset="0"/>
              </a:rPr>
              <a:t>, bubba).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mother_of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elizabeth</a:t>
            </a:r>
            <a:r>
              <a:rPr lang="en-US" sz="1200" dirty="0">
                <a:latin typeface="Arial" pitchFamily="34" charset="0"/>
              </a:rPr>
              <a:t>, </a:t>
            </a:r>
            <a:r>
              <a:rPr lang="en-US" sz="1200" dirty="0" err="1" smtClean="0">
                <a:latin typeface="Arial" pitchFamily="34" charset="0"/>
              </a:rPr>
              <a:t>elaine</a:t>
            </a:r>
            <a:r>
              <a:rPr lang="en-US" sz="1200" dirty="0" smtClean="0">
                <a:latin typeface="Arial" pitchFamily="34" charset="0"/>
              </a:rPr>
              <a:t>). </a:t>
            </a:r>
            <a:endParaRPr lang="en-US" sz="1200" dirty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father_of</a:t>
            </a:r>
            <a:r>
              <a:rPr lang="en-US" sz="1200" dirty="0">
                <a:latin typeface="Arial" pitchFamily="34" charset="0"/>
              </a:rPr>
              <a:t>(mike, </a:t>
            </a:r>
            <a:r>
              <a:rPr lang="en-US" sz="1200" dirty="0" err="1">
                <a:latin typeface="Arial" pitchFamily="34" charset="0"/>
              </a:rPr>
              <a:t>gloria</a:t>
            </a:r>
            <a:r>
              <a:rPr lang="en-US" sz="1200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father_of</a:t>
            </a:r>
            <a:r>
              <a:rPr lang="en-US" sz="1200" dirty="0">
                <a:latin typeface="Arial" pitchFamily="34" charset="0"/>
              </a:rPr>
              <a:t>(bubba, </a:t>
            </a:r>
            <a:r>
              <a:rPr lang="en-US" sz="1200" dirty="0" err="1">
                <a:latin typeface="Arial" pitchFamily="34" charset="0"/>
              </a:rPr>
              <a:t>sarah</a:t>
            </a:r>
            <a:r>
              <a:rPr lang="en-US" sz="1200" dirty="0">
                <a:latin typeface="Arial" pitchFamily="34" charset="0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father_of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bill_bobb</a:t>
            </a:r>
            <a:r>
              <a:rPr lang="en-US" sz="1200" dirty="0">
                <a:latin typeface="Arial" pitchFamily="34" charset="0"/>
              </a:rPr>
              <a:t>, bubba). </a:t>
            </a:r>
          </a:p>
          <a:p>
            <a:pPr defTabSz="912813">
              <a:lnSpc>
                <a:spcPct val="140000"/>
              </a:lnSpc>
              <a:tabLst>
                <a:tab pos="233363" algn="l"/>
                <a:tab pos="1428750" algn="l"/>
                <a:tab pos="2917825" algn="l"/>
                <a:tab pos="6000750" algn="l"/>
              </a:tabLst>
            </a:pPr>
            <a:r>
              <a:rPr lang="en-US" sz="1200" dirty="0" err="1">
                <a:latin typeface="Arial" pitchFamily="34" charset="0"/>
              </a:rPr>
              <a:t>father_of</a:t>
            </a:r>
            <a:r>
              <a:rPr lang="en-US" sz="1200" dirty="0">
                <a:latin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</a:rPr>
              <a:t>herman</a:t>
            </a:r>
            <a:r>
              <a:rPr lang="en-US" sz="1200" dirty="0">
                <a:latin typeface="Arial" pitchFamily="34" charset="0"/>
              </a:rPr>
              <a:t>, </a:t>
            </a:r>
            <a:r>
              <a:rPr lang="en-US" sz="1200" dirty="0" err="1" smtClean="0">
                <a:latin typeface="Arial" pitchFamily="34" charset="0"/>
              </a:rPr>
              <a:t>elaine</a:t>
            </a:r>
            <a:r>
              <a:rPr lang="en-US" sz="1200" dirty="0" smtClean="0">
                <a:latin typeface="Arial" pitchFamily="34" charset="0"/>
              </a:rPr>
              <a:t>). </a:t>
            </a:r>
            <a:endParaRPr lang="en-US" sz="1200" dirty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latin typeface="Arial" pitchFamily="34" charset="0"/>
              </a:rPr>
              <a:t>parent(Parent, Child) :- </a:t>
            </a:r>
            <a:endParaRPr lang="en-US" sz="1200" dirty="0" smtClean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latin typeface="Arial" pitchFamily="34" charset="0"/>
              </a:rPr>
              <a:t>	</a:t>
            </a:r>
            <a:r>
              <a:rPr lang="en-US" sz="1200" dirty="0" err="1" smtClean="0">
                <a:latin typeface="Arial" pitchFamily="34" charset="0"/>
              </a:rPr>
              <a:t>mother_of</a:t>
            </a:r>
            <a:r>
              <a:rPr lang="en-US" sz="1200" dirty="0" smtClean="0">
                <a:latin typeface="Arial" pitchFamily="34" charset="0"/>
              </a:rPr>
              <a:t>(Parent</a:t>
            </a:r>
            <a:r>
              <a:rPr lang="en-US" sz="1200" dirty="0">
                <a:latin typeface="Arial" pitchFamily="34" charset="0"/>
              </a:rPr>
              <a:t>, Child). </a:t>
            </a:r>
            <a:endParaRPr lang="en-US" sz="1200" dirty="0" smtClean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 smtClean="0">
                <a:latin typeface="Arial" pitchFamily="34" charset="0"/>
              </a:rPr>
              <a:t>parent(Parent</a:t>
            </a:r>
            <a:r>
              <a:rPr lang="en-US" sz="1200" dirty="0">
                <a:latin typeface="Arial" pitchFamily="34" charset="0"/>
              </a:rPr>
              <a:t>, Child) :- </a:t>
            </a:r>
            <a:endParaRPr lang="en-US" sz="1200" dirty="0" smtClean="0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latin typeface="Arial" pitchFamily="34" charset="0"/>
              </a:rPr>
              <a:t>	</a:t>
            </a:r>
            <a:r>
              <a:rPr lang="en-US" sz="1200" dirty="0" err="1" smtClean="0">
                <a:latin typeface="Arial" pitchFamily="34" charset="0"/>
              </a:rPr>
              <a:t>father_of</a:t>
            </a:r>
            <a:r>
              <a:rPr lang="en-US" sz="1200" dirty="0" smtClean="0">
                <a:latin typeface="Arial" pitchFamily="34" charset="0"/>
              </a:rPr>
              <a:t>(Parent</a:t>
            </a:r>
            <a:r>
              <a:rPr lang="en-US" sz="1200" dirty="0">
                <a:latin typeface="Arial" pitchFamily="34" charset="0"/>
              </a:rPr>
              <a:t>, Child</a:t>
            </a:r>
            <a:r>
              <a:rPr lang="en-US" sz="1200" dirty="0" smtClean="0">
                <a:latin typeface="Arial" pitchFamily="34" charset="0"/>
              </a:rPr>
              <a:t>).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ancestor(A, D) :- 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	parent(A, D). 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ancestor(A, D) :- 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	parent(A, P), </a:t>
            </a:r>
          </a:p>
          <a:p>
            <a:pPr defTabSz="912813">
              <a:lnSpc>
                <a:spcPct val="150000"/>
              </a:lnSpc>
              <a:tabLst>
                <a:tab pos="233363" algn="l"/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sz="1200" dirty="0">
                <a:solidFill>
                  <a:srgbClr val="0000FF"/>
                </a:solidFill>
                <a:latin typeface="Arial Unicode MS" pitchFamily="34" charset="-128"/>
              </a:rPr>
              <a:t>	ancestor(P, D).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35000" y="141288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Representing a Graph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762000" y="598488"/>
            <a:ext cx="7315200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/>
              <a:t>Let's consider another example with </a:t>
            </a:r>
            <a:r>
              <a:rPr lang="en-US" dirty="0" smtClean="0"/>
              <a:t>a recursive rule</a:t>
            </a:r>
            <a:r>
              <a:rPr lang="en-US" dirty="0"/>
              <a:t>: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/* the list of edges in a directed graph: */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a,b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a,c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b,d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c,d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c,f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d,e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f,g</a:t>
            </a:r>
            <a:r>
              <a:rPr lang="en-US" dirty="0">
                <a:latin typeface="Arial Unicode MS" pitchFamily="34" charset="-128"/>
              </a:rPr>
              <a:t>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edge(g, h).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>
                <a:latin typeface="Arial Unicode MS" pitchFamily="34" charset="-128"/>
              </a:rPr>
              <a:t>edge(</a:t>
            </a:r>
            <a:r>
              <a:rPr lang="en-US" dirty="0" err="1">
                <a:latin typeface="Arial Unicode MS" pitchFamily="34" charset="-128"/>
              </a:rPr>
              <a:t>i,j</a:t>
            </a:r>
            <a:r>
              <a:rPr lang="en-US" dirty="0">
                <a:latin typeface="Arial Unicode MS" pitchFamily="34" charset="-128"/>
              </a:rPr>
              <a:t>). </a:t>
            </a:r>
            <a:r>
              <a:rPr lang="en-US" dirty="0" smtClean="0">
                <a:latin typeface="Arial Unicode MS" pitchFamily="34" charset="-128"/>
              </a:rPr>
              <a:t>edge(j, k). edge(k, </a:t>
            </a:r>
            <a:r>
              <a:rPr lang="en-US" dirty="0" err="1" smtClean="0">
                <a:latin typeface="Arial Unicode MS" pitchFamily="34" charset="-128"/>
              </a:rPr>
              <a:t>i</a:t>
            </a:r>
            <a:r>
              <a:rPr lang="en-US" dirty="0" smtClean="0">
                <a:latin typeface="Arial Unicode MS" pitchFamily="34" charset="-128"/>
              </a:rPr>
              <a:t>).</a:t>
            </a:r>
            <a:endParaRPr lang="en-US" dirty="0">
              <a:latin typeface="Arial Unicode MS" pitchFamily="34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352800" y="2514600"/>
            <a:ext cx="4138613" cy="2992438"/>
            <a:chOff x="3352800" y="2514600"/>
            <a:chExt cx="4138613" cy="2992438"/>
          </a:xfrm>
        </p:grpSpPr>
        <p:sp>
          <p:nvSpPr>
            <p:cNvPr id="43012" name="Oval 8"/>
            <p:cNvSpPr>
              <a:spLocks noChangeArrowheads="1"/>
            </p:cNvSpPr>
            <p:nvPr/>
          </p:nvSpPr>
          <p:spPr bwMode="auto">
            <a:xfrm>
              <a:off x="4257675" y="2514600"/>
              <a:ext cx="388938" cy="4016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43013" name="Oval 9"/>
            <p:cNvSpPr>
              <a:spLocks noChangeArrowheads="1"/>
            </p:cNvSpPr>
            <p:nvPr/>
          </p:nvSpPr>
          <p:spPr bwMode="auto">
            <a:xfrm>
              <a:off x="3352800" y="3319463"/>
              <a:ext cx="387350" cy="4016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43014" name="Oval 10"/>
            <p:cNvSpPr>
              <a:spLocks noChangeArrowheads="1"/>
            </p:cNvSpPr>
            <p:nvPr/>
          </p:nvSpPr>
          <p:spPr bwMode="auto">
            <a:xfrm>
              <a:off x="5162550" y="3319463"/>
              <a:ext cx="388938" cy="4016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/>
                <a:t>c</a:t>
              </a:r>
            </a:p>
          </p:txBody>
        </p:sp>
        <p:sp>
          <p:nvSpPr>
            <p:cNvPr id="43015" name="Oval 11"/>
            <p:cNvSpPr>
              <a:spLocks noChangeArrowheads="1"/>
            </p:cNvSpPr>
            <p:nvPr/>
          </p:nvSpPr>
          <p:spPr bwMode="auto">
            <a:xfrm>
              <a:off x="4257675" y="4124325"/>
              <a:ext cx="388938" cy="4016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43016" name="Oval 12"/>
            <p:cNvSpPr>
              <a:spLocks noChangeArrowheads="1"/>
            </p:cNvSpPr>
            <p:nvPr/>
          </p:nvSpPr>
          <p:spPr bwMode="auto">
            <a:xfrm>
              <a:off x="4257675" y="5062538"/>
              <a:ext cx="388938" cy="4032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sp>
          <p:nvSpPr>
            <p:cNvPr id="43017" name="Oval 13"/>
            <p:cNvSpPr>
              <a:spLocks noChangeArrowheads="1"/>
            </p:cNvSpPr>
            <p:nvPr/>
          </p:nvSpPr>
          <p:spPr bwMode="auto">
            <a:xfrm>
              <a:off x="6066631" y="3324225"/>
              <a:ext cx="387350" cy="4016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sp>
          <p:nvSpPr>
            <p:cNvPr id="43018" name="Oval 14"/>
            <p:cNvSpPr>
              <a:spLocks noChangeArrowheads="1"/>
            </p:cNvSpPr>
            <p:nvPr/>
          </p:nvSpPr>
          <p:spPr bwMode="auto">
            <a:xfrm>
              <a:off x="7102475" y="3324225"/>
              <a:ext cx="388938" cy="4016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  <p:sp>
          <p:nvSpPr>
            <p:cNvPr id="43019" name="Oval 15"/>
            <p:cNvSpPr>
              <a:spLocks noChangeArrowheads="1"/>
            </p:cNvSpPr>
            <p:nvPr/>
          </p:nvSpPr>
          <p:spPr bwMode="auto">
            <a:xfrm>
              <a:off x="7102475" y="2535237"/>
              <a:ext cx="388938" cy="4016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cxnSp>
          <p:nvCxnSpPr>
            <p:cNvPr id="43020" name="AutoShape 16"/>
            <p:cNvCxnSpPr>
              <a:cxnSpLocks noChangeShapeType="1"/>
              <a:stCxn id="43012" idx="3"/>
              <a:endCxn id="43013" idx="7"/>
            </p:cNvCxnSpPr>
            <p:nvPr/>
          </p:nvCxnSpPr>
          <p:spPr bwMode="auto">
            <a:xfrm flipH="1">
              <a:off x="3683000" y="2857500"/>
              <a:ext cx="631825" cy="520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1" name="AutoShape 17"/>
            <p:cNvCxnSpPr>
              <a:cxnSpLocks noChangeShapeType="1"/>
              <a:stCxn id="43012" idx="5"/>
              <a:endCxn id="43014" idx="1"/>
            </p:cNvCxnSpPr>
            <p:nvPr/>
          </p:nvCxnSpPr>
          <p:spPr bwMode="auto">
            <a:xfrm>
              <a:off x="4589463" y="2857500"/>
              <a:ext cx="630237" cy="520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2" name="AutoShape 18"/>
            <p:cNvCxnSpPr>
              <a:cxnSpLocks noChangeShapeType="1"/>
              <a:stCxn id="43013" idx="5"/>
              <a:endCxn id="43015" idx="1"/>
            </p:cNvCxnSpPr>
            <p:nvPr/>
          </p:nvCxnSpPr>
          <p:spPr bwMode="auto">
            <a:xfrm>
              <a:off x="3684588" y="3662363"/>
              <a:ext cx="630237" cy="520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3" name="AutoShape 19"/>
            <p:cNvCxnSpPr>
              <a:cxnSpLocks noChangeShapeType="1"/>
              <a:stCxn id="43014" idx="3"/>
              <a:endCxn id="43015" idx="7"/>
            </p:cNvCxnSpPr>
            <p:nvPr/>
          </p:nvCxnSpPr>
          <p:spPr bwMode="auto">
            <a:xfrm flipH="1">
              <a:off x="4589463" y="3662363"/>
              <a:ext cx="630237" cy="520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4" name="AutoShape 20"/>
            <p:cNvCxnSpPr>
              <a:cxnSpLocks noChangeShapeType="1"/>
              <a:stCxn id="43015" idx="4"/>
              <a:endCxn id="43016" idx="0"/>
            </p:cNvCxnSpPr>
            <p:nvPr/>
          </p:nvCxnSpPr>
          <p:spPr bwMode="auto">
            <a:xfrm>
              <a:off x="4451350" y="4525963"/>
              <a:ext cx="0" cy="536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5" name="AutoShape 21"/>
            <p:cNvCxnSpPr>
              <a:cxnSpLocks noChangeShapeType="1"/>
              <a:stCxn id="43014" idx="6"/>
              <a:endCxn id="43017" idx="2"/>
            </p:cNvCxnSpPr>
            <p:nvPr/>
          </p:nvCxnSpPr>
          <p:spPr bwMode="auto">
            <a:xfrm>
              <a:off x="5551488" y="3520282"/>
              <a:ext cx="515143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6" name="AutoShape 22"/>
            <p:cNvCxnSpPr>
              <a:cxnSpLocks noChangeShapeType="1"/>
              <a:stCxn id="43017" idx="6"/>
              <a:endCxn id="43018" idx="2"/>
            </p:cNvCxnSpPr>
            <p:nvPr/>
          </p:nvCxnSpPr>
          <p:spPr bwMode="auto">
            <a:xfrm>
              <a:off x="6453981" y="3525044"/>
              <a:ext cx="6484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3027" name="AutoShape 23"/>
            <p:cNvCxnSpPr>
              <a:cxnSpLocks noChangeShapeType="1"/>
              <a:stCxn id="43018" idx="0"/>
              <a:endCxn id="43019" idx="4"/>
            </p:cNvCxnSpPr>
            <p:nvPr/>
          </p:nvCxnSpPr>
          <p:spPr bwMode="auto">
            <a:xfrm flipV="1">
              <a:off x="7296944" y="2936875"/>
              <a:ext cx="0" cy="387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3028" name="Oval 24"/>
            <p:cNvSpPr>
              <a:spLocks noChangeArrowheads="1"/>
            </p:cNvSpPr>
            <p:nvPr/>
          </p:nvSpPr>
          <p:spPr bwMode="auto">
            <a:xfrm>
              <a:off x="5512593" y="5105400"/>
              <a:ext cx="387350" cy="4016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i</a:t>
              </a:r>
            </a:p>
          </p:txBody>
        </p:sp>
        <p:sp>
          <p:nvSpPr>
            <p:cNvPr id="43029" name="Oval 25"/>
            <p:cNvSpPr>
              <a:spLocks noChangeArrowheads="1"/>
            </p:cNvSpPr>
            <p:nvPr/>
          </p:nvSpPr>
          <p:spPr bwMode="auto">
            <a:xfrm>
              <a:off x="6676231" y="5105400"/>
              <a:ext cx="387350" cy="4016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j</a:t>
              </a:r>
            </a:p>
          </p:txBody>
        </p:sp>
        <p:cxnSp>
          <p:nvCxnSpPr>
            <p:cNvPr id="43030" name="AutoShape 26"/>
            <p:cNvCxnSpPr>
              <a:cxnSpLocks noChangeShapeType="1"/>
              <a:stCxn id="43028" idx="6"/>
              <a:endCxn id="43029" idx="2"/>
            </p:cNvCxnSpPr>
            <p:nvPr/>
          </p:nvCxnSpPr>
          <p:spPr bwMode="auto">
            <a:xfrm>
              <a:off x="5899943" y="5305425"/>
              <a:ext cx="776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6682581" y="4079875"/>
              <a:ext cx="387350" cy="4016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 smtClean="0"/>
                <a:t>k</a:t>
              </a:r>
              <a:endParaRPr lang="en-US" sz="2000" dirty="0"/>
            </a:p>
          </p:txBody>
        </p:sp>
        <p:cxnSp>
          <p:nvCxnSpPr>
            <p:cNvPr id="26" name="AutoShape 26"/>
            <p:cNvCxnSpPr>
              <a:cxnSpLocks noChangeShapeType="1"/>
              <a:stCxn id="25" idx="3"/>
              <a:endCxn id="43028" idx="7"/>
            </p:cNvCxnSpPr>
            <p:nvPr/>
          </p:nvCxnSpPr>
          <p:spPr bwMode="auto">
            <a:xfrm flipH="1">
              <a:off x="5843217" y="4422695"/>
              <a:ext cx="896090" cy="7415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26"/>
            <p:cNvCxnSpPr>
              <a:cxnSpLocks noChangeShapeType="1"/>
              <a:stCxn id="43029" idx="0"/>
              <a:endCxn id="25" idx="4"/>
            </p:cNvCxnSpPr>
            <p:nvPr/>
          </p:nvCxnSpPr>
          <p:spPr bwMode="auto">
            <a:xfrm flipV="1">
              <a:off x="6869906" y="4481513"/>
              <a:ext cx="6350" cy="6238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Representing "connected" relation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44035" name="Text Box 8"/>
          <p:cNvSpPr txBox="1">
            <a:spLocks noChangeArrowheads="1"/>
          </p:cNvSpPr>
          <p:nvPr/>
        </p:nvSpPr>
        <p:spPr bwMode="auto">
          <a:xfrm>
            <a:off x="663575" y="742950"/>
            <a:ext cx="73152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Let's consider whether we can reach a certain node from a given node.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Definition: connected (Node1, Node2) </a:t>
            </a:r>
            <a:r>
              <a:rPr lang="en-US" dirty="0" err="1"/>
              <a:t>iff</a:t>
            </a:r>
            <a:r>
              <a:rPr lang="en-US" dirty="0"/>
              <a:t> we can travel from Node1, following the direction of the edges to Node2.</a:t>
            </a:r>
          </a:p>
          <a:p>
            <a:pPr defTabSz="912813">
              <a:lnSpc>
                <a:spcPct val="23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connected(Node1, Node2) :-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edge(Node1, Node2),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!</a:t>
            </a:r>
            <a:r>
              <a:rPr lang="en-US" dirty="0">
                <a:latin typeface="Arial Unicode MS" pitchFamily="34" charset="-128"/>
              </a:rPr>
              <a:t>.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connected(Node1, Node2) :-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edge(Node1, X),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connected(X, Node2). </a:t>
            </a:r>
          </a:p>
        </p:txBody>
      </p:sp>
      <p:grpSp>
        <p:nvGrpSpPr>
          <p:cNvPr id="44036" name="Group 29"/>
          <p:cNvGrpSpPr>
            <a:grpSpLocks/>
          </p:cNvGrpSpPr>
          <p:nvPr/>
        </p:nvGrpSpPr>
        <p:grpSpPr bwMode="auto">
          <a:xfrm>
            <a:off x="5181600" y="3733800"/>
            <a:ext cx="2667000" cy="1981200"/>
            <a:chOff x="3408" y="2544"/>
            <a:chExt cx="1536" cy="1056"/>
          </a:xfrm>
        </p:grpSpPr>
        <p:sp>
          <p:nvSpPr>
            <p:cNvPr id="44040" name="Oval 10"/>
            <p:cNvSpPr>
              <a:spLocks noChangeArrowheads="1"/>
            </p:cNvSpPr>
            <p:nvPr/>
          </p:nvSpPr>
          <p:spPr bwMode="auto">
            <a:xfrm>
              <a:off x="3744" y="2544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44041" name="Oval 11"/>
            <p:cNvSpPr>
              <a:spLocks noChangeArrowheads="1"/>
            </p:cNvSpPr>
            <p:nvPr/>
          </p:nvSpPr>
          <p:spPr bwMode="auto">
            <a:xfrm>
              <a:off x="3408" y="283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44042" name="Oval 12"/>
            <p:cNvSpPr>
              <a:spLocks noChangeArrowheads="1"/>
            </p:cNvSpPr>
            <p:nvPr/>
          </p:nvSpPr>
          <p:spPr bwMode="auto">
            <a:xfrm>
              <a:off x="4080" y="283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44043" name="Oval 13"/>
            <p:cNvSpPr>
              <a:spLocks noChangeArrowheads="1"/>
            </p:cNvSpPr>
            <p:nvPr/>
          </p:nvSpPr>
          <p:spPr bwMode="auto">
            <a:xfrm>
              <a:off x="3744" y="312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44044" name="Oval 14"/>
            <p:cNvSpPr>
              <a:spLocks noChangeArrowheads="1"/>
            </p:cNvSpPr>
            <p:nvPr/>
          </p:nvSpPr>
          <p:spPr bwMode="auto">
            <a:xfrm>
              <a:off x="3744" y="345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44045" name="Oval 15"/>
            <p:cNvSpPr>
              <a:spLocks noChangeArrowheads="1"/>
            </p:cNvSpPr>
            <p:nvPr/>
          </p:nvSpPr>
          <p:spPr bwMode="auto">
            <a:xfrm>
              <a:off x="4368" y="312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44046" name="Oval 16"/>
            <p:cNvSpPr>
              <a:spLocks noChangeArrowheads="1"/>
            </p:cNvSpPr>
            <p:nvPr/>
          </p:nvSpPr>
          <p:spPr bwMode="auto">
            <a:xfrm>
              <a:off x="4800" y="312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44047" name="Oval 17"/>
            <p:cNvSpPr>
              <a:spLocks noChangeArrowheads="1"/>
            </p:cNvSpPr>
            <p:nvPr/>
          </p:nvSpPr>
          <p:spPr bwMode="auto">
            <a:xfrm>
              <a:off x="4800" y="273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h</a:t>
              </a:r>
            </a:p>
          </p:txBody>
        </p:sp>
        <p:cxnSp>
          <p:nvCxnSpPr>
            <p:cNvPr id="44048" name="AutoShape 18"/>
            <p:cNvCxnSpPr>
              <a:cxnSpLocks noChangeShapeType="1"/>
              <a:stCxn id="44040" idx="3"/>
              <a:endCxn id="44041" idx="7"/>
            </p:cNvCxnSpPr>
            <p:nvPr/>
          </p:nvCxnSpPr>
          <p:spPr bwMode="auto">
            <a:xfrm flipH="1">
              <a:off x="3531" y="2667"/>
              <a:ext cx="23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49" name="AutoShape 19"/>
            <p:cNvCxnSpPr>
              <a:cxnSpLocks noChangeShapeType="1"/>
              <a:stCxn id="44040" idx="5"/>
              <a:endCxn id="44042" idx="1"/>
            </p:cNvCxnSpPr>
            <p:nvPr/>
          </p:nvCxnSpPr>
          <p:spPr bwMode="auto">
            <a:xfrm>
              <a:off x="3867" y="2667"/>
              <a:ext cx="23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50" name="AutoShape 20"/>
            <p:cNvCxnSpPr>
              <a:cxnSpLocks noChangeShapeType="1"/>
              <a:stCxn id="44041" idx="5"/>
              <a:endCxn id="44043" idx="1"/>
            </p:cNvCxnSpPr>
            <p:nvPr/>
          </p:nvCxnSpPr>
          <p:spPr bwMode="auto">
            <a:xfrm>
              <a:off x="3531" y="2955"/>
              <a:ext cx="23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51" name="AutoShape 21"/>
            <p:cNvCxnSpPr>
              <a:cxnSpLocks noChangeShapeType="1"/>
              <a:stCxn id="44042" idx="3"/>
              <a:endCxn id="44043" idx="7"/>
            </p:cNvCxnSpPr>
            <p:nvPr/>
          </p:nvCxnSpPr>
          <p:spPr bwMode="auto">
            <a:xfrm flipH="1">
              <a:off x="3867" y="2955"/>
              <a:ext cx="23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52" name="AutoShape 22"/>
            <p:cNvCxnSpPr>
              <a:cxnSpLocks noChangeShapeType="1"/>
              <a:stCxn id="44043" idx="4"/>
              <a:endCxn id="44044" idx="0"/>
            </p:cNvCxnSpPr>
            <p:nvPr/>
          </p:nvCxnSpPr>
          <p:spPr bwMode="auto">
            <a:xfrm>
              <a:off x="3816" y="3264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53" name="AutoShape 23"/>
            <p:cNvCxnSpPr>
              <a:cxnSpLocks noChangeShapeType="1"/>
              <a:stCxn id="44042" idx="5"/>
              <a:endCxn id="44045" idx="1"/>
            </p:cNvCxnSpPr>
            <p:nvPr/>
          </p:nvCxnSpPr>
          <p:spPr bwMode="auto">
            <a:xfrm>
              <a:off x="4203" y="2955"/>
              <a:ext cx="186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54" name="AutoShape 24"/>
            <p:cNvCxnSpPr>
              <a:cxnSpLocks noChangeShapeType="1"/>
              <a:stCxn id="44045" idx="6"/>
              <a:endCxn id="44046" idx="2"/>
            </p:cNvCxnSpPr>
            <p:nvPr/>
          </p:nvCxnSpPr>
          <p:spPr bwMode="auto">
            <a:xfrm>
              <a:off x="4512" y="3192"/>
              <a:ext cx="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4055" name="AutoShape 25"/>
            <p:cNvCxnSpPr>
              <a:cxnSpLocks noChangeShapeType="1"/>
              <a:stCxn id="44046" idx="0"/>
              <a:endCxn id="44047" idx="4"/>
            </p:cNvCxnSpPr>
            <p:nvPr/>
          </p:nvCxnSpPr>
          <p:spPr bwMode="auto">
            <a:xfrm flipV="1">
              <a:off x="4872" y="288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4056" name="Oval 26"/>
            <p:cNvSpPr>
              <a:spLocks noChangeArrowheads="1"/>
            </p:cNvSpPr>
            <p:nvPr/>
          </p:nvSpPr>
          <p:spPr bwMode="auto">
            <a:xfrm>
              <a:off x="4368" y="345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i</a:t>
              </a:r>
            </a:p>
          </p:txBody>
        </p:sp>
        <p:sp>
          <p:nvSpPr>
            <p:cNvPr id="44057" name="Oval 27"/>
            <p:cNvSpPr>
              <a:spLocks noChangeArrowheads="1"/>
            </p:cNvSpPr>
            <p:nvPr/>
          </p:nvSpPr>
          <p:spPr bwMode="auto">
            <a:xfrm>
              <a:off x="4800" y="345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j</a:t>
              </a:r>
            </a:p>
          </p:txBody>
        </p:sp>
        <p:cxnSp>
          <p:nvCxnSpPr>
            <p:cNvPr id="44058" name="AutoShape 28"/>
            <p:cNvCxnSpPr>
              <a:cxnSpLocks noChangeShapeType="1"/>
              <a:stCxn id="44056" idx="6"/>
              <a:endCxn id="44057" idx="2"/>
            </p:cNvCxnSpPr>
            <p:nvPr/>
          </p:nvCxnSpPr>
          <p:spPr bwMode="auto">
            <a:xfrm>
              <a:off x="4512" y="3528"/>
              <a:ext cx="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4702186" y="2784475"/>
            <a:ext cx="3276607" cy="1447800"/>
            <a:chOff x="2962" y="1754"/>
            <a:chExt cx="2064" cy="912"/>
          </a:xfrm>
        </p:grpSpPr>
        <p:sp>
          <p:nvSpPr>
            <p:cNvPr id="44038" name="Text Box 30"/>
            <p:cNvSpPr txBox="1">
              <a:spLocks noChangeArrowheads="1"/>
            </p:cNvSpPr>
            <p:nvPr/>
          </p:nvSpPr>
          <p:spPr bwMode="auto">
            <a:xfrm>
              <a:off x="3202" y="1754"/>
              <a:ext cx="182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CC3300"/>
                  </a:solidFill>
                </a:rPr>
                <a:t>Exclamation </a:t>
              </a:r>
              <a:r>
                <a:rPr lang="en-US" sz="1800" dirty="0" smtClean="0">
                  <a:solidFill>
                    <a:srgbClr val="CC3300"/>
                  </a:solidFill>
                </a:rPr>
                <a:t>mark </a:t>
              </a:r>
            </a:p>
            <a:p>
              <a:r>
                <a:rPr lang="en-US" sz="1800" dirty="0" smtClean="0">
                  <a:solidFill>
                    <a:srgbClr val="CC3300"/>
                  </a:solidFill>
                </a:rPr>
                <a:t>Is called a “cut”. It removes all existing backtrack points.</a:t>
              </a:r>
              <a:endParaRPr lang="en-US" sz="1800" dirty="0">
                <a:solidFill>
                  <a:srgbClr val="CC3300"/>
                </a:solidFill>
              </a:endParaRPr>
            </a:p>
          </p:txBody>
        </p:sp>
        <p:sp>
          <p:nvSpPr>
            <p:cNvPr id="44039" name="Line 31"/>
            <p:cNvSpPr>
              <a:spLocks noChangeShapeType="1"/>
            </p:cNvSpPr>
            <p:nvPr/>
          </p:nvSpPr>
          <p:spPr bwMode="auto">
            <a:xfrm flipH="1">
              <a:off x="2962" y="2045"/>
              <a:ext cx="240" cy="621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35000" y="-3492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Predicate Logic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57981" y="650875"/>
            <a:ext cx="8282782" cy="282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89325" algn="l"/>
                <a:tab pos="5486400" algn="l"/>
              </a:tabLst>
            </a:pPr>
            <a:r>
              <a:rPr lang="en-US" b="1" dirty="0">
                <a:latin typeface="Times" charset="0"/>
                <a:cs typeface="Times New Roman" pitchFamily="18" charset="0"/>
              </a:rPr>
              <a:t>Natural Language:	Predicate Logic: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89325" algn="l"/>
                <a:tab pos="54864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A car is fast.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fast(car).</a:t>
            </a:r>
            <a:endParaRPr lang="en-US" dirty="0">
              <a:latin typeface="Times" charset="0"/>
              <a:cs typeface="Times New Roman" pitchFamily="18" charset="0"/>
            </a:endParaRP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89325" algn="l"/>
                <a:tab pos="54864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A rose is red.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red(rose).</a:t>
            </a:r>
            <a:endParaRPr lang="en-US" dirty="0">
              <a:latin typeface="Times" charset="0"/>
              <a:cs typeface="Times New Roman" pitchFamily="18" charset="0"/>
            </a:endParaRPr>
          </a:p>
          <a:p>
            <a:pPr marL="457200" indent="-4572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89325" algn="l"/>
                <a:tab pos="54864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Bill likes a car 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likes(bill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car)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if</a:t>
            </a:r>
            <a:r>
              <a:rPr lang="en-US" dirty="0" smtClean="0">
                <a:latin typeface="Times" charset="0"/>
                <a:cs typeface="Times New Roman" pitchFamily="18" charset="0"/>
              </a:rPr>
              <a:t> </a:t>
            </a:r>
            <a:r>
              <a:rPr lang="en-US" dirty="0">
                <a:latin typeface="Times" charset="0"/>
                <a:cs typeface="Times New Roman" pitchFamily="18" charset="0"/>
              </a:rPr>
              <a:t>the car is fast.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:-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fast(car).</a:t>
            </a:r>
          </a:p>
          <a:p>
            <a:pPr marL="457200" indent="-4572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89325" algn="l"/>
                <a:tab pos="54864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Humidity is high </a:t>
            </a:r>
            <a:r>
              <a:rPr lang="en-US" dirty="0" smtClean="0">
                <a:latin typeface="Times" charset="0"/>
                <a:cs typeface="Times New Roman" pitchFamily="18" charset="0"/>
              </a:rPr>
              <a:t>if it rains 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high(humidity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):-rains(). </a:t>
            </a:r>
            <a:r>
              <a:rPr lang="en-US" dirty="0" smtClean="0">
                <a:latin typeface="Times" charset="0"/>
                <a:cs typeface="Times New Roman" pitchFamily="18" charset="0"/>
              </a:rPr>
              <a:t>	</a:t>
            </a:r>
            <a:endParaRPr lang="en-US" dirty="0">
              <a:latin typeface="Times" charset="0"/>
              <a:cs typeface="Times New Roman" pitchFamily="18" charset="0"/>
            </a:endParaRPr>
          </a:p>
          <a:p>
            <a:pPr marL="457200" indent="-457200" algn="just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714750" algn="l"/>
                <a:tab pos="5486400" algn="l"/>
              </a:tabLst>
            </a:pPr>
            <a:r>
              <a:rPr lang="en-US" dirty="0" smtClean="0">
                <a:latin typeface="Times" charset="0"/>
                <a:cs typeface="Times New Roman" pitchFamily="18" charset="0"/>
              </a:rPr>
              <a:t>	</a:t>
            </a:r>
            <a:endParaRPr lang="en-US" dirty="0">
              <a:latin typeface="Times" charset="0"/>
              <a:cs typeface="Times New Roman" pitchFamily="18" charset="0"/>
            </a:endParaRP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714750" algn="l"/>
                <a:tab pos="5486400" algn="l"/>
              </a:tabLst>
            </a:pPr>
            <a:endParaRPr lang="en-US" dirty="0">
              <a:latin typeface="Times" charset="0"/>
              <a:cs typeface="Times New Roman" pitchFamily="18" charset="0"/>
            </a:endParaRPr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>
            <a:off x="3786981" y="727075"/>
            <a:ext cx="0" cy="25558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Text Box 10"/>
          <p:cNvSpPr txBox="1">
            <a:spLocks noChangeArrowheads="1"/>
          </p:cNvSpPr>
          <p:nvPr/>
        </p:nvSpPr>
        <p:spPr bwMode="auto">
          <a:xfrm>
            <a:off x="357981" y="3471287"/>
            <a:ext cx="8153399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63550" algn="l"/>
              </a:tabLst>
            </a:pPr>
            <a:r>
              <a:rPr lang="en-US" b="1" dirty="0">
                <a:cs typeface="Times New Roman" pitchFamily="18" charset="0"/>
              </a:rPr>
              <a:t>Facts</a:t>
            </a:r>
            <a:r>
              <a:rPr lang="en-US" dirty="0">
                <a:cs typeface="Times New Roman" pitchFamily="18" charset="0"/>
              </a:rPr>
              <a:t>: What is known</a:t>
            </a:r>
            <a:endParaRPr lang="en-US" dirty="0"/>
          </a:p>
          <a:p>
            <a:pPr>
              <a:tabLst>
                <a:tab pos="463550" algn="l"/>
              </a:tabLst>
            </a:pPr>
            <a:r>
              <a:rPr lang="en-US" dirty="0"/>
              <a:t>	e.g., </a:t>
            </a:r>
            <a:r>
              <a:rPr lang="en-US" dirty="0">
                <a:cs typeface="Times New Roman" pitchFamily="18" charset="0"/>
              </a:rPr>
              <a:t>Bill likes </a:t>
            </a:r>
            <a:r>
              <a:rPr lang="en-US" dirty="0" smtClean="0">
                <a:cs typeface="Times New Roman" pitchFamily="18" charset="0"/>
              </a:rPr>
              <a:t>car and bike, and he travels with one of them</a:t>
            </a:r>
            <a:endParaRPr lang="en-US" dirty="0">
              <a:cs typeface="Times New Roman" pitchFamily="18" charset="0"/>
            </a:endParaRPr>
          </a:p>
          <a:p>
            <a:pPr>
              <a:tabLst>
                <a:tab pos="463550" algn="l"/>
              </a:tabLst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likes(bill,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car)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likes(bill, bike)</a:t>
            </a:r>
          </a:p>
          <a:p>
            <a:pPr>
              <a:tabLst>
                <a:tab pos="4635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travels(bill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car)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travels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(bill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bike)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63550" algn="l"/>
              </a:tabLst>
            </a:pPr>
            <a:r>
              <a:rPr lang="en-US" b="1" dirty="0">
                <a:cs typeface="Times New Roman" pitchFamily="18" charset="0"/>
              </a:rPr>
              <a:t>Rules: What you can infer from given facts</a:t>
            </a:r>
          </a:p>
          <a:p>
            <a:pPr>
              <a:tabLst>
                <a:tab pos="463550" algn="l"/>
              </a:tabLst>
            </a:pPr>
            <a:r>
              <a:rPr lang="en-US" dirty="0">
                <a:cs typeface="Times New Roman" pitchFamily="18" charset="0"/>
              </a:rPr>
              <a:t>Rules enable you to infer facts from other facts.</a:t>
            </a:r>
          </a:p>
          <a:p>
            <a:pPr>
              <a:tabLst>
                <a:tab pos="463550" algn="l"/>
              </a:tabLst>
            </a:pPr>
            <a:r>
              <a:rPr lang="en-US" dirty="0">
                <a:cs typeface="Times New Roman" pitchFamily="18" charset="0"/>
              </a:rPr>
              <a:t>    Bill is the father of Joe, </a:t>
            </a:r>
            <a:r>
              <a:rPr lang="en-US" b="1" dirty="0">
                <a:cs typeface="Times New Roman" pitchFamily="18" charset="0"/>
              </a:rPr>
              <a:t>if</a:t>
            </a:r>
            <a:r>
              <a:rPr lang="en-US" dirty="0">
                <a:cs typeface="Times New Roman" pitchFamily="18" charset="0"/>
              </a:rPr>
              <a:t> Joe is the son of bill. </a:t>
            </a:r>
          </a:p>
          <a:p>
            <a:pPr>
              <a:tabLst>
                <a:tab pos="463550" algn="l"/>
              </a:tabLst>
            </a:pPr>
            <a:r>
              <a:rPr lang="en-US" dirty="0">
                <a:cs typeface="Times New Roman" pitchFamily="18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father(bill, joe) :- son(joe, bill).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5581" y="727074"/>
            <a:ext cx="8153399" cy="2555875"/>
            <a:chOff x="685800" y="727074"/>
            <a:chExt cx="7315331" cy="2555875"/>
          </a:xfrm>
        </p:grpSpPr>
        <p:sp>
          <p:nvSpPr>
            <p:cNvPr id="5124" name="Rectangle 4"/>
            <p:cNvSpPr>
              <a:spLocks noChangeArrowheads="1"/>
            </p:cNvSpPr>
            <p:nvPr/>
          </p:nvSpPr>
          <p:spPr bwMode="auto">
            <a:xfrm>
              <a:off x="685800" y="727074"/>
              <a:ext cx="7315200" cy="2555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" name="Line 5"/>
            <p:cNvSpPr>
              <a:spLocks noChangeShapeType="1"/>
            </p:cNvSpPr>
            <p:nvPr/>
          </p:nvSpPr>
          <p:spPr bwMode="auto">
            <a:xfrm>
              <a:off x="685800" y="1184275"/>
              <a:ext cx="731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Line 6"/>
            <p:cNvSpPr>
              <a:spLocks noChangeShapeType="1"/>
            </p:cNvSpPr>
            <p:nvPr/>
          </p:nvSpPr>
          <p:spPr bwMode="auto">
            <a:xfrm>
              <a:off x="685800" y="1565275"/>
              <a:ext cx="731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685800" y="2022475"/>
              <a:ext cx="731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85931" y="2825750"/>
              <a:ext cx="731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chemeClr val="accent2"/>
                </a:solidFill>
                <a:cs typeface="Times New Roman" pitchFamily="18" charset="0"/>
              </a:rPr>
              <a:t>Adding and Removing </a:t>
            </a:r>
            <a:r>
              <a:rPr lang="en-US" sz="3200" b="1" dirty="0" smtClean="0">
                <a:solidFill>
                  <a:srgbClr val="C00000"/>
                </a:solidFill>
                <a:cs typeface="Times New Roman" pitchFamily="18" charset="0"/>
              </a:rPr>
              <a:t>Backtrack</a:t>
            </a:r>
            <a:r>
              <a:rPr lang="en-US" sz="3200" b="1" dirty="0" smtClean="0">
                <a:solidFill>
                  <a:schemeClr val="accent2"/>
                </a:solidFill>
                <a:cs typeface="Times New Roman" pitchFamily="18" charset="0"/>
              </a:rPr>
              <a:t> Points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005388" y="1066800"/>
            <a:ext cx="3452812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/*Facts */</a:t>
            </a: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mike).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(mike,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).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/*Rules */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Z) :-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Y), 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Z);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       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Z)).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8600" y="1219200"/>
            <a:ext cx="42146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itchFamily="34" charset="0"/>
                <a:cs typeface="Times New Roman" pitchFamily="18" charset="0"/>
              </a:rPr>
              <a:t>?- </a:t>
            </a:r>
            <a:r>
              <a:rPr lang="en-US" sz="2000" b="1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2000" b="1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b="1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b="1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b="1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58053" name="Freeform 5"/>
          <p:cNvSpPr>
            <a:spLocks/>
          </p:cNvSpPr>
          <p:nvPr/>
        </p:nvSpPr>
        <p:spPr bwMode="auto">
          <a:xfrm>
            <a:off x="4319588" y="1447800"/>
            <a:ext cx="914400" cy="2590800"/>
          </a:xfrm>
          <a:custGeom>
            <a:avLst/>
            <a:gdLst>
              <a:gd name="T0" fmla="*/ 0 w 576"/>
              <a:gd name="T1" fmla="*/ 0 h 1680"/>
              <a:gd name="T2" fmla="*/ 483870000 w 576"/>
              <a:gd name="T3" fmla="*/ 0 h 1680"/>
              <a:gd name="T4" fmla="*/ 483870000 w 576"/>
              <a:gd name="T5" fmla="*/ 2147483647 h 1680"/>
              <a:gd name="T6" fmla="*/ 1451610000 w 576"/>
              <a:gd name="T7" fmla="*/ 2147483647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680"/>
              <a:gd name="T14" fmla="*/ 576 w 576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680">
                <a:moveTo>
                  <a:pt x="0" y="0"/>
                </a:moveTo>
                <a:lnTo>
                  <a:pt x="192" y="0"/>
                </a:lnTo>
                <a:lnTo>
                  <a:pt x="192" y="1680"/>
                </a:lnTo>
                <a:lnTo>
                  <a:pt x="576" y="1680"/>
                </a:ln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1889125"/>
            <a:ext cx="4624388" cy="2301875"/>
            <a:chOff x="336" y="1190"/>
            <a:chExt cx="2913" cy="1450"/>
          </a:xfrm>
        </p:grpSpPr>
        <p:sp>
          <p:nvSpPr>
            <p:cNvPr id="17422" name="Rectangle 7"/>
            <p:cNvSpPr>
              <a:spLocks noChangeArrowheads="1"/>
            </p:cNvSpPr>
            <p:nvPr/>
          </p:nvSpPr>
          <p:spPr bwMode="auto">
            <a:xfrm>
              <a:off x="336" y="1190"/>
              <a:ext cx="2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17423" name="Freeform 8"/>
            <p:cNvSpPr>
              <a:spLocks/>
            </p:cNvSpPr>
            <p:nvPr/>
          </p:nvSpPr>
          <p:spPr bwMode="auto">
            <a:xfrm>
              <a:off x="2673" y="1296"/>
              <a:ext cx="576" cy="1344"/>
            </a:xfrm>
            <a:custGeom>
              <a:avLst/>
              <a:gdLst>
                <a:gd name="T0" fmla="*/ 576 w 576"/>
                <a:gd name="T1" fmla="*/ 1344 h 1344"/>
                <a:gd name="T2" fmla="*/ 144 w 576"/>
                <a:gd name="T3" fmla="*/ 1344 h 1344"/>
                <a:gd name="T4" fmla="*/ 144 w 576"/>
                <a:gd name="T5" fmla="*/ 0 h 1344"/>
                <a:gd name="T6" fmla="*/ 0 w 576"/>
                <a:gd name="T7" fmla="*/ 0 h 13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344"/>
                <a:gd name="T14" fmla="*/ 576 w 576"/>
                <a:gd name="T15" fmla="*/ 1344 h 13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344">
                  <a:moveTo>
                    <a:pt x="576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3400" y="2346325"/>
            <a:ext cx="5005388" cy="2149475"/>
            <a:chOff x="336" y="1478"/>
            <a:chExt cx="3153" cy="1354"/>
          </a:xfrm>
        </p:grpSpPr>
        <p:sp>
          <p:nvSpPr>
            <p:cNvPr id="17420" name="Freeform 10"/>
            <p:cNvSpPr>
              <a:spLocks/>
            </p:cNvSpPr>
            <p:nvPr/>
          </p:nvSpPr>
          <p:spPr bwMode="auto">
            <a:xfrm>
              <a:off x="1953" y="1632"/>
              <a:ext cx="1536" cy="1200"/>
            </a:xfrm>
            <a:custGeom>
              <a:avLst/>
              <a:gdLst>
                <a:gd name="T0" fmla="*/ 1536 w 1536"/>
                <a:gd name="T1" fmla="*/ 1154 h 1248"/>
                <a:gd name="T2" fmla="*/ 720 w 1536"/>
                <a:gd name="T3" fmla="*/ 1154 h 1248"/>
                <a:gd name="T4" fmla="*/ 720 w 1536"/>
                <a:gd name="T5" fmla="*/ 0 h 1248"/>
                <a:gd name="T6" fmla="*/ 0 w 1536"/>
                <a:gd name="T7" fmla="*/ 0 h 12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248"/>
                <a:gd name="T14" fmla="*/ 1536 w 1536"/>
                <a:gd name="T15" fmla="*/ 1248 h 12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248">
                  <a:moveTo>
                    <a:pt x="1536" y="1248"/>
                  </a:moveTo>
                  <a:lnTo>
                    <a:pt x="720" y="1248"/>
                  </a:lnTo>
                  <a:lnTo>
                    <a:pt x="720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Rectangle 11"/>
            <p:cNvSpPr>
              <a:spLocks noChangeArrowheads="1"/>
            </p:cNvSpPr>
            <p:nvPr/>
          </p:nvSpPr>
          <p:spPr bwMode="auto">
            <a:xfrm>
              <a:off x="336" y="1478"/>
              <a:ext cx="15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accent1"/>
                  </a:solidFill>
                  <a:latin typeface="Arial" pitchFamily="34" charset="0"/>
                  <a:cs typeface="Times New Roman" pitchFamily="18" charset="0"/>
                </a:rPr>
                <a:t>mother_of(jane, Y).</a:t>
              </a:r>
            </a:p>
          </p:txBody>
        </p:sp>
      </p:grp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533400" y="2879725"/>
            <a:ext cx="3058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b="1" dirty="0" smtClean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).</a:t>
            </a:r>
            <a:endParaRPr lang="en-US" sz="2000" b="1" dirty="0">
              <a:solidFill>
                <a:schemeClr val="accent1"/>
              </a:solidFill>
              <a:latin typeface="Arial" pitchFamily="34" charset="0"/>
              <a:cs typeface="Times New Roman" pitchFamily="18" charset="0"/>
            </a:endParaRP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124200" y="1752600"/>
            <a:ext cx="2209800" cy="1295400"/>
            <a:chOff x="1968" y="1104"/>
            <a:chExt cx="1392" cy="816"/>
          </a:xfrm>
        </p:grpSpPr>
        <p:sp>
          <p:nvSpPr>
            <p:cNvPr id="17418" name="Freeform 14"/>
            <p:cNvSpPr>
              <a:spLocks/>
            </p:cNvSpPr>
            <p:nvPr/>
          </p:nvSpPr>
          <p:spPr bwMode="auto">
            <a:xfrm>
              <a:off x="2145" y="1200"/>
              <a:ext cx="1104" cy="720"/>
            </a:xfrm>
            <a:custGeom>
              <a:avLst/>
              <a:gdLst>
                <a:gd name="T0" fmla="*/ 907 w 1344"/>
                <a:gd name="T1" fmla="*/ 0 h 672"/>
                <a:gd name="T2" fmla="*/ 745 w 1344"/>
                <a:gd name="T3" fmla="*/ 0 h 672"/>
                <a:gd name="T4" fmla="*/ 745 w 1344"/>
                <a:gd name="T5" fmla="*/ 771 h 672"/>
                <a:gd name="T6" fmla="*/ 0 w 1344"/>
                <a:gd name="T7" fmla="*/ 771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44"/>
                <a:gd name="T13" fmla="*/ 0 h 672"/>
                <a:gd name="T14" fmla="*/ 1344 w 1344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44" h="672">
                  <a:moveTo>
                    <a:pt x="1344" y="0"/>
                  </a:moveTo>
                  <a:lnTo>
                    <a:pt x="1104" y="0"/>
                  </a:lnTo>
                  <a:lnTo>
                    <a:pt x="1104" y="672"/>
                  </a:lnTo>
                  <a:lnTo>
                    <a:pt x="0" y="672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Freeform 15"/>
            <p:cNvSpPr>
              <a:spLocks/>
            </p:cNvSpPr>
            <p:nvPr/>
          </p:nvSpPr>
          <p:spPr bwMode="auto">
            <a:xfrm>
              <a:off x="1968" y="1104"/>
              <a:ext cx="1392" cy="480"/>
            </a:xfrm>
            <a:custGeom>
              <a:avLst/>
              <a:gdLst>
                <a:gd name="T0" fmla="*/ 0 w 1392"/>
                <a:gd name="T1" fmla="*/ 480 h 480"/>
                <a:gd name="T2" fmla="*/ 1008 w 1392"/>
                <a:gd name="T3" fmla="*/ 480 h 480"/>
                <a:gd name="T4" fmla="*/ 1008 w 1392"/>
                <a:gd name="T5" fmla="*/ 0 h 480"/>
                <a:gd name="T6" fmla="*/ 1392 w 1392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480"/>
                <a:gd name="T14" fmla="*/ 1392 w 139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480">
                  <a:moveTo>
                    <a:pt x="0" y="480"/>
                  </a:moveTo>
                  <a:lnTo>
                    <a:pt x="1008" y="480"/>
                  </a:lnTo>
                  <a:lnTo>
                    <a:pt x="1008" y="0"/>
                  </a:lnTo>
                  <a:lnTo>
                    <a:pt x="1392" y="0"/>
                  </a:lnTo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" name="Straight Arrow Connector 5"/>
          <p:cNvCxnSpPr/>
          <p:nvPr/>
        </p:nvCxnSpPr>
        <p:spPr bwMode="auto">
          <a:xfrm>
            <a:off x="2696351" y="2708275"/>
            <a:ext cx="76200" cy="24765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Right Arrow 4"/>
          <p:cNvSpPr/>
          <p:nvPr/>
        </p:nvSpPr>
        <p:spPr bwMode="auto">
          <a:xfrm>
            <a:off x="5233987" y="1973262"/>
            <a:ext cx="153193" cy="23177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4396581" y="1377948"/>
            <a:ext cx="914400" cy="241361"/>
          </a:xfrm>
          <a:custGeom>
            <a:avLst/>
            <a:gdLst>
              <a:gd name="T0" fmla="*/ 0 w 576"/>
              <a:gd name="T1" fmla="*/ 0 h 1680"/>
              <a:gd name="T2" fmla="*/ 483870000 w 576"/>
              <a:gd name="T3" fmla="*/ 0 h 1680"/>
              <a:gd name="T4" fmla="*/ 483870000 w 576"/>
              <a:gd name="T5" fmla="*/ 2147483647 h 1680"/>
              <a:gd name="T6" fmla="*/ 1451610000 w 576"/>
              <a:gd name="T7" fmla="*/ 2147483647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680"/>
              <a:gd name="T14" fmla="*/ 576 w 576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680">
                <a:moveTo>
                  <a:pt x="0" y="0"/>
                </a:moveTo>
                <a:lnTo>
                  <a:pt x="192" y="0"/>
                </a:lnTo>
                <a:lnTo>
                  <a:pt x="192" y="1680"/>
                </a:lnTo>
                <a:lnTo>
                  <a:pt x="576" y="1680"/>
                </a:ln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09570" y="3775076"/>
            <a:ext cx="3082681" cy="1447800"/>
          </a:xfrm>
          <a:prstGeom prst="wedgeRoundRectCallout">
            <a:avLst>
              <a:gd name="adj1" fmla="val 102065"/>
              <a:gd name="adj2" fmla="val -160264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Prolog runtime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searches iteratively, not recursively. Add a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backtrack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point to mark the return point.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2186781" y="5451475"/>
            <a:ext cx="2937930" cy="896939"/>
          </a:xfrm>
          <a:prstGeom prst="wedgeRoundRectCallout">
            <a:avLst>
              <a:gd name="adj1" fmla="val 54538"/>
              <a:gd name="adj2" fmla="val -414340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</a:rPr>
              <a:t>cut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(!) removes all existing backtrack points.</a:t>
            </a:r>
          </a:p>
        </p:txBody>
      </p:sp>
    </p:spTree>
    <p:extLst>
      <p:ext uri="{BB962C8B-B14F-4D97-AF65-F5344CB8AC3E}">
        <p14:creationId xmlns:p14="http://schemas.microsoft.com/office/powerpoint/2010/main" val="410620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58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 animBg="1"/>
      <p:bldP spid="258060" grpId="0" build="p" autoUpdateAnimBg="0"/>
      <p:bldP spid="5" grpId="0" animBg="1"/>
      <p:bldP spid="7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Representing an Undirected Graph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609600" y="742950"/>
            <a:ext cx="205740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edge(a,b).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edge(a,c).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edge(b,d).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edge(c,d).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edge(c,f).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edge(d,e).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edge(f,g).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edge(g, h).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edge(i,j).</a:t>
            </a:r>
          </a:p>
        </p:txBody>
      </p:sp>
      <p:grpSp>
        <p:nvGrpSpPr>
          <p:cNvPr id="45060" name="Group 24"/>
          <p:cNvGrpSpPr>
            <a:grpSpLocks/>
          </p:cNvGrpSpPr>
          <p:nvPr/>
        </p:nvGrpSpPr>
        <p:grpSpPr bwMode="auto">
          <a:xfrm>
            <a:off x="4495800" y="1143000"/>
            <a:ext cx="3505200" cy="2590800"/>
            <a:chOff x="2448" y="720"/>
            <a:chExt cx="1536" cy="1056"/>
          </a:xfrm>
        </p:grpSpPr>
        <p:sp>
          <p:nvSpPr>
            <p:cNvPr id="45066" name="Oval 5"/>
            <p:cNvSpPr>
              <a:spLocks noChangeArrowheads="1"/>
            </p:cNvSpPr>
            <p:nvPr/>
          </p:nvSpPr>
          <p:spPr bwMode="auto">
            <a:xfrm>
              <a:off x="2784" y="720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a</a:t>
              </a:r>
            </a:p>
          </p:txBody>
        </p:sp>
        <p:sp>
          <p:nvSpPr>
            <p:cNvPr id="45067" name="Oval 6"/>
            <p:cNvSpPr>
              <a:spLocks noChangeArrowheads="1"/>
            </p:cNvSpPr>
            <p:nvPr/>
          </p:nvSpPr>
          <p:spPr bwMode="auto">
            <a:xfrm>
              <a:off x="2448" y="100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b</a:t>
              </a:r>
            </a:p>
          </p:txBody>
        </p:sp>
        <p:sp>
          <p:nvSpPr>
            <p:cNvPr id="45068" name="Oval 7"/>
            <p:cNvSpPr>
              <a:spLocks noChangeArrowheads="1"/>
            </p:cNvSpPr>
            <p:nvPr/>
          </p:nvSpPr>
          <p:spPr bwMode="auto">
            <a:xfrm>
              <a:off x="3120" y="1008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c</a:t>
              </a:r>
            </a:p>
          </p:txBody>
        </p:sp>
        <p:sp>
          <p:nvSpPr>
            <p:cNvPr id="45069" name="Oval 8"/>
            <p:cNvSpPr>
              <a:spLocks noChangeArrowheads="1"/>
            </p:cNvSpPr>
            <p:nvPr/>
          </p:nvSpPr>
          <p:spPr bwMode="auto">
            <a:xfrm>
              <a:off x="2784" y="129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d</a:t>
              </a:r>
            </a:p>
          </p:txBody>
        </p:sp>
        <p:sp>
          <p:nvSpPr>
            <p:cNvPr id="45070" name="Oval 9"/>
            <p:cNvSpPr>
              <a:spLocks noChangeArrowheads="1"/>
            </p:cNvSpPr>
            <p:nvPr/>
          </p:nvSpPr>
          <p:spPr bwMode="auto">
            <a:xfrm>
              <a:off x="2784" y="163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e</a:t>
              </a:r>
            </a:p>
          </p:txBody>
        </p:sp>
        <p:sp>
          <p:nvSpPr>
            <p:cNvPr id="45071" name="Oval 10"/>
            <p:cNvSpPr>
              <a:spLocks noChangeArrowheads="1"/>
            </p:cNvSpPr>
            <p:nvPr/>
          </p:nvSpPr>
          <p:spPr bwMode="auto">
            <a:xfrm>
              <a:off x="3408" y="129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45072" name="Oval 11"/>
            <p:cNvSpPr>
              <a:spLocks noChangeArrowheads="1"/>
            </p:cNvSpPr>
            <p:nvPr/>
          </p:nvSpPr>
          <p:spPr bwMode="auto">
            <a:xfrm>
              <a:off x="3840" y="1296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g</a:t>
              </a:r>
            </a:p>
          </p:txBody>
        </p:sp>
        <p:sp>
          <p:nvSpPr>
            <p:cNvPr id="45073" name="Oval 12"/>
            <p:cNvSpPr>
              <a:spLocks noChangeArrowheads="1"/>
            </p:cNvSpPr>
            <p:nvPr/>
          </p:nvSpPr>
          <p:spPr bwMode="auto">
            <a:xfrm>
              <a:off x="3840" y="91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h</a:t>
              </a:r>
            </a:p>
          </p:txBody>
        </p:sp>
        <p:cxnSp>
          <p:nvCxnSpPr>
            <p:cNvPr id="45074" name="AutoShape 13"/>
            <p:cNvCxnSpPr>
              <a:cxnSpLocks noChangeShapeType="1"/>
              <a:stCxn id="45066" idx="3"/>
              <a:endCxn id="45067" idx="7"/>
            </p:cNvCxnSpPr>
            <p:nvPr/>
          </p:nvCxnSpPr>
          <p:spPr bwMode="auto">
            <a:xfrm flipH="1">
              <a:off x="2571" y="843"/>
              <a:ext cx="23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5" name="AutoShape 14"/>
            <p:cNvCxnSpPr>
              <a:cxnSpLocks noChangeShapeType="1"/>
              <a:stCxn id="45066" idx="5"/>
              <a:endCxn id="45068" idx="1"/>
            </p:cNvCxnSpPr>
            <p:nvPr/>
          </p:nvCxnSpPr>
          <p:spPr bwMode="auto">
            <a:xfrm>
              <a:off x="2907" y="843"/>
              <a:ext cx="23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6" name="AutoShape 15"/>
            <p:cNvCxnSpPr>
              <a:cxnSpLocks noChangeShapeType="1"/>
              <a:stCxn id="45067" idx="5"/>
              <a:endCxn id="45069" idx="1"/>
            </p:cNvCxnSpPr>
            <p:nvPr/>
          </p:nvCxnSpPr>
          <p:spPr bwMode="auto">
            <a:xfrm>
              <a:off x="2571" y="1131"/>
              <a:ext cx="23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7" name="AutoShape 16"/>
            <p:cNvCxnSpPr>
              <a:cxnSpLocks noChangeShapeType="1"/>
              <a:stCxn id="45068" idx="3"/>
              <a:endCxn id="45069" idx="7"/>
            </p:cNvCxnSpPr>
            <p:nvPr/>
          </p:nvCxnSpPr>
          <p:spPr bwMode="auto">
            <a:xfrm flipH="1">
              <a:off x="2907" y="1131"/>
              <a:ext cx="234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8" name="AutoShape 17"/>
            <p:cNvCxnSpPr>
              <a:cxnSpLocks noChangeShapeType="1"/>
              <a:stCxn id="45069" idx="4"/>
              <a:endCxn id="45070" idx="0"/>
            </p:cNvCxnSpPr>
            <p:nvPr/>
          </p:nvCxnSpPr>
          <p:spPr bwMode="auto">
            <a:xfrm>
              <a:off x="2856" y="144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79" name="AutoShape 18"/>
            <p:cNvCxnSpPr>
              <a:cxnSpLocks noChangeShapeType="1"/>
              <a:stCxn id="45068" idx="5"/>
              <a:endCxn id="45071" idx="1"/>
            </p:cNvCxnSpPr>
            <p:nvPr/>
          </p:nvCxnSpPr>
          <p:spPr bwMode="auto">
            <a:xfrm>
              <a:off x="3243" y="1131"/>
              <a:ext cx="186" cy="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0" name="AutoShape 19"/>
            <p:cNvCxnSpPr>
              <a:cxnSpLocks noChangeShapeType="1"/>
              <a:stCxn id="45071" idx="6"/>
              <a:endCxn id="45072" idx="2"/>
            </p:cNvCxnSpPr>
            <p:nvPr/>
          </p:nvCxnSpPr>
          <p:spPr bwMode="auto">
            <a:xfrm>
              <a:off x="3552" y="1368"/>
              <a:ext cx="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5081" name="AutoShape 20"/>
            <p:cNvCxnSpPr>
              <a:cxnSpLocks noChangeShapeType="1"/>
              <a:stCxn id="45072" idx="0"/>
              <a:endCxn id="45073" idx="4"/>
            </p:cNvCxnSpPr>
            <p:nvPr/>
          </p:nvCxnSpPr>
          <p:spPr bwMode="auto">
            <a:xfrm flipV="1">
              <a:off x="3912" y="1056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5082" name="Oval 21"/>
            <p:cNvSpPr>
              <a:spLocks noChangeArrowheads="1"/>
            </p:cNvSpPr>
            <p:nvPr/>
          </p:nvSpPr>
          <p:spPr bwMode="auto">
            <a:xfrm>
              <a:off x="3408" y="163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i</a:t>
              </a:r>
            </a:p>
          </p:txBody>
        </p:sp>
        <p:sp>
          <p:nvSpPr>
            <p:cNvPr id="45083" name="Oval 22"/>
            <p:cNvSpPr>
              <a:spLocks noChangeArrowheads="1"/>
            </p:cNvSpPr>
            <p:nvPr/>
          </p:nvSpPr>
          <p:spPr bwMode="auto">
            <a:xfrm>
              <a:off x="3840" y="1632"/>
              <a:ext cx="144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j</a:t>
              </a:r>
            </a:p>
          </p:txBody>
        </p:sp>
        <p:cxnSp>
          <p:nvCxnSpPr>
            <p:cNvPr id="45084" name="AutoShape 23"/>
            <p:cNvCxnSpPr>
              <a:cxnSpLocks noChangeShapeType="1"/>
              <a:stCxn id="45082" idx="6"/>
              <a:endCxn id="45083" idx="2"/>
            </p:cNvCxnSpPr>
            <p:nvPr/>
          </p:nvCxnSpPr>
          <p:spPr bwMode="auto">
            <a:xfrm>
              <a:off x="3552" y="1704"/>
              <a:ext cx="28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43737" name="Text Box 25"/>
          <p:cNvSpPr txBox="1">
            <a:spLocks noChangeArrowheads="1"/>
          </p:cNvSpPr>
          <p:nvPr/>
        </p:nvSpPr>
        <p:spPr bwMode="auto">
          <a:xfrm>
            <a:off x="2590800" y="762000"/>
            <a:ext cx="228600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edge(b, a).</a:t>
            </a:r>
            <a:br>
              <a:rPr lang="en-US">
                <a:latin typeface="Arial Unicode MS" pitchFamily="34" charset="-128"/>
              </a:rPr>
            </a:br>
            <a:r>
              <a:rPr lang="en-US">
                <a:latin typeface="Arial Unicode MS" pitchFamily="34" charset="-128"/>
              </a:rPr>
              <a:t>edge(c, a). </a:t>
            </a:r>
            <a:br>
              <a:rPr lang="en-US">
                <a:latin typeface="Arial Unicode MS" pitchFamily="34" charset="-128"/>
              </a:rPr>
            </a:br>
            <a:r>
              <a:rPr lang="en-US">
                <a:latin typeface="Arial Unicode MS" pitchFamily="34" charset="-128"/>
              </a:rPr>
              <a:t>edge(d, b). </a:t>
            </a:r>
            <a:br>
              <a:rPr lang="en-US">
                <a:latin typeface="Arial Unicode MS" pitchFamily="34" charset="-128"/>
              </a:rPr>
            </a:br>
            <a:r>
              <a:rPr lang="en-US">
                <a:latin typeface="Arial Unicode MS" pitchFamily="34" charset="-128"/>
              </a:rPr>
              <a:t>edge(d, c). </a:t>
            </a:r>
            <a:br>
              <a:rPr lang="en-US">
                <a:latin typeface="Arial Unicode MS" pitchFamily="34" charset="-128"/>
              </a:rPr>
            </a:br>
            <a:r>
              <a:rPr lang="en-US">
                <a:latin typeface="Arial Unicode MS" pitchFamily="34" charset="-128"/>
              </a:rPr>
              <a:t>edge(f, c). </a:t>
            </a:r>
            <a:br>
              <a:rPr lang="en-US">
                <a:latin typeface="Arial Unicode MS" pitchFamily="34" charset="-128"/>
              </a:rPr>
            </a:br>
            <a:r>
              <a:rPr lang="en-US">
                <a:latin typeface="Arial Unicode MS" pitchFamily="34" charset="-128"/>
              </a:rPr>
              <a:t>edge(e, d). edge(g, f). edge(h, g). edge(j, i).</a:t>
            </a:r>
          </a:p>
        </p:txBody>
      </p:sp>
      <p:sp>
        <p:nvSpPr>
          <p:cNvPr id="243738" name="Rectangle 26"/>
          <p:cNvSpPr>
            <a:spLocks noChangeArrowheads="1"/>
          </p:cNvSpPr>
          <p:nvPr/>
        </p:nvSpPr>
        <p:spPr bwMode="auto">
          <a:xfrm>
            <a:off x="609600" y="5797550"/>
            <a:ext cx="35369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latin typeface="Arial Unicode MS" pitchFamily="34" charset="-128"/>
              </a:rPr>
              <a:t>edge(X, Y) :- edge(Y, X).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419600" y="5286375"/>
            <a:ext cx="3241675" cy="1114425"/>
            <a:chOff x="2784" y="3330"/>
            <a:chExt cx="2042" cy="702"/>
          </a:xfrm>
        </p:grpSpPr>
        <p:sp>
          <p:nvSpPr>
            <p:cNvPr id="45064" name="Line 27"/>
            <p:cNvSpPr>
              <a:spLocks noChangeShapeType="1"/>
            </p:cNvSpPr>
            <p:nvPr/>
          </p:nvSpPr>
          <p:spPr bwMode="auto">
            <a:xfrm>
              <a:off x="2784" y="3888"/>
              <a:ext cx="52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Rectangle 28"/>
            <p:cNvSpPr>
              <a:spLocks noChangeArrowheads="1"/>
            </p:cNvSpPr>
            <p:nvPr/>
          </p:nvSpPr>
          <p:spPr bwMode="auto">
            <a:xfrm>
              <a:off x="3504" y="3330"/>
              <a:ext cx="1322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>
                  <a:latin typeface="Arial Unicode MS" pitchFamily="34" charset="-128"/>
                </a:rPr>
                <a:t>Problem? Try </a:t>
              </a:r>
            </a:p>
            <a:p>
              <a:pPr>
                <a:lnSpc>
                  <a:spcPct val="140000"/>
                </a:lnSpc>
              </a:pPr>
              <a:r>
                <a:rPr lang="en-US">
                  <a:latin typeface="Arial Unicode MS" pitchFamily="34" charset="-128"/>
                </a:rPr>
                <a:t>?- edge(a, d)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43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43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37" grpId="0" build="p" autoUpdateAnimBg="0"/>
      <p:bldP spid="243737" grpId="1" build="allAtOnce"/>
      <p:bldP spid="243738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Circular Definition of Rules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85800" y="914400"/>
            <a:ext cx="73914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452938" algn="l"/>
                <a:tab pos="5024438" algn="l"/>
              </a:tabLst>
            </a:pPr>
            <a:r>
              <a:rPr lang="en-US"/>
              <a:t>A circular definition in a fact-rule base may cause dead looping.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452938" algn="l"/>
                <a:tab pos="5024438" algn="l"/>
              </a:tabLst>
            </a:pPr>
            <a:endParaRPr lang="en-US">
              <a:latin typeface="Arial Unicode MS" pitchFamily="34" charset="-128"/>
            </a:endParaRP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452938" algn="l"/>
                <a:tab pos="5024438" algn="l"/>
              </a:tabLst>
            </a:pPr>
            <a:r>
              <a:rPr lang="en-US">
                <a:latin typeface="Arial Unicode MS" pitchFamily="34" charset="-128"/>
              </a:rPr>
              <a:t>	edge(X, Y) :- edge(Y, X).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452938" algn="l"/>
                <a:tab pos="5024438" algn="l"/>
              </a:tabLst>
            </a:pPr>
            <a:endParaRPr lang="en-US">
              <a:latin typeface="Arial Unicode MS" pitchFamily="34" charset="-128"/>
            </a:endParaRP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452938" algn="l"/>
                <a:tab pos="5024438" algn="l"/>
              </a:tabLst>
            </a:pPr>
            <a:r>
              <a:rPr lang="en-US"/>
              <a:t>is a circular definition. Another example is: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452938" algn="l"/>
                <a:tab pos="5024438" algn="l"/>
              </a:tabLst>
            </a:pPr>
            <a:endParaRPr lang="en-US"/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452938" algn="l"/>
                <a:tab pos="5024438" algn="l"/>
              </a:tabLst>
            </a:pPr>
            <a:r>
              <a:rPr lang="en-US">
                <a:latin typeface="Arial Unicode MS" pitchFamily="34" charset="-128"/>
              </a:rPr>
              <a:t>	parent(X, Y) :- child(Y, X).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452938" algn="l"/>
                <a:tab pos="5024438" algn="l"/>
              </a:tabLst>
            </a:pPr>
            <a:r>
              <a:rPr lang="en-US">
                <a:latin typeface="Arial Unicode MS" pitchFamily="34" charset="-128"/>
              </a:rPr>
              <a:t>	child(X, Y) :- parent(Y, X).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452938" algn="l"/>
                <a:tab pos="5024438" algn="l"/>
              </a:tabLst>
            </a:pPr>
            <a:endParaRPr lang="en-US">
              <a:latin typeface="Arial Unicode MS" pitchFamily="34" charset="-128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647885" y="1460635"/>
            <a:ext cx="2353115" cy="1600200"/>
          </a:xfrm>
          <a:prstGeom prst="wedgeRoundRectCallout">
            <a:avLst>
              <a:gd name="adj1" fmla="val -80043"/>
              <a:gd name="adj2" fmla="val 14970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It is fine for the questions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that have a “yes” answer, but …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Connected Undirected Graph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762000" y="742950"/>
            <a:ext cx="75438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4000500" algn="l"/>
                <a:tab pos="5024438" algn="l"/>
              </a:tabLst>
            </a:pPr>
            <a:r>
              <a:rPr lang="en-US" dirty="0">
                <a:latin typeface="Arial Unicode MS" pitchFamily="34" charset="-128"/>
              </a:rPr>
              <a:t>adjacent(X, Y) :- 	 adjacent(X, Y) :-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4000500" algn="l"/>
                <a:tab pos="5024438" algn="l"/>
              </a:tabLst>
            </a:pPr>
            <a:r>
              <a:rPr lang="en-US" dirty="0">
                <a:latin typeface="Arial Unicode MS" pitchFamily="34" charset="-128"/>
              </a:rPr>
              <a:t>	edge(X, Y); 		 edge(X, Y).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4000500" algn="l"/>
                <a:tab pos="5024438" algn="l"/>
              </a:tabLst>
            </a:pPr>
            <a:r>
              <a:rPr lang="en-US" dirty="0">
                <a:latin typeface="Arial Unicode MS" pitchFamily="34" charset="-128"/>
              </a:rPr>
              <a:t>	edge(Y, X).	 adjacent(X, Y) :-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4000500" algn="l"/>
                <a:tab pos="5024438" algn="l"/>
              </a:tabLst>
            </a:pPr>
            <a:r>
              <a:rPr lang="en-US" dirty="0">
                <a:latin typeface="Arial Unicode MS" pitchFamily="34" charset="-128"/>
              </a:rPr>
              <a:t>			 	edge(Y, X).</a:t>
            </a:r>
          </a:p>
        </p:txBody>
      </p:sp>
      <p:sp>
        <p:nvSpPr>
          <p:cNvPr id="47108" name="Line 23"/>
          <p:cNvSpPr>
            <a:spLocks noChangeShapeType="1"/>
          </p:cNvSpPr>
          <p:nvPr/>
        </p:nvSpPr>
        <p:spPr bwMode="auto">
          <a:xfrm>
            <a:off x="4267200" y="838200"/>
            <a:ext cx="0" cy="2133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09600" y="3352800"/>
            <a:ext cx="7315200" cy="2862263"/>
            <a:chOff x="384" y="2112"/>
            <a:chExt cx="4608" cy="1803"/>
          </a:xfrm>
        </p:grpSpPr>
        <p:grpSp>
          <p:nvGrpSpPr>
            <p:cNvPr id="47110" name="Group 24"/>
            <p:cNvGrpSpPr>
              <a:grpSpLocks/>
            </p:cNvGrpSpPr>
            <p:nvPr/>
          </p:nvGrpSpPr>
          <p:grpSpPr bwMode="auto">
            <a:xfrm>
              <a:off x="3600" y="2784"/>
              <a:ext cx="1344" cy="960"/>
              <a:chOff x="2448" y="720"/>
              <a:chExt cx="1536" cy="1056"/>
            </a:xfrm>
          </p:grpSpPr>
          <p:sp>
            <p:nvSpPr>
              <p:cNvPr id="47112" name="Oval 25"/>
              <p:cNvSpPr>
                <a:spLocks noChangeArrowheads="1"/>
              </p:cNvSpPr>
              <p:nvPr/>
            </p:nvSpPr>
            <p:spPr bwMode="auto">
              <a:xfrm>
                <a:off x="2784" y="720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a</a:t>
                </a:r>
              </a:p>
            </p:txBody>
          </p:sp>
          <p:sp>
            <p:nvSpPr>
              <p:cNvPr id="47113" name="Oval 26"/>
              <p:cNvSpPr>
                <a:spLocks noChangeArrowheads="1"/>
              </p:cNvSpPr>
              <p:nvPr/>
            </p:nvSpPr>
            <p:spPr bwMode="auto">
              <a:xfrm>
                <a:off x="2448" y="1008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b</a:t>
                </a:r>
              </a:p>
            </p:txBody>
          </p:sp>
          <p:sp>
            <p:nvSpPr>
              <p:cNvPr id="47114" name="Oval 27"/>
              <p:cNvSpPr>
                <a:spLocks noChangeArrowheads="1"/>
              </p:cNvSpPr>
              <p:nvPr/>
            </p:nvSpPr>
            <p:spPr bwMode="auto">
              <a:xfrm>
                <a:off x="3120" y="1008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c</a:t>
                </a:r>
              </a:p>
            </p:txBody>
          </p:sp>
          <p:sp>
            <p:nvSpPr>
              <p:cNvPr id="47115" name="Oval 28"/>
              <p:cNvSpPr>
                <a:spLocks noChangeArrowheads="1"/>
              </p:cNvSpPr>
              <p:nvPr/>
            </p:nvSpPr>
            <p:spPr bwMode="auto">
              <a:xfrm>
                <a:off x="2784" y="129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d</a:t>
                </a:r>
              </a:p>
            </p:txBody>
          </p:sp>
          <p:sp>
            <p:nvSpPr>
              <p:cNvPr id="47116" name="Oval 29"/>
              <p:cNvSpPr>
                <a:spLocks noChangeArrowheads="1"/>
              </p:cNvSpPr>
              <p:nvPr/>
            </p:nvSpPr>
            <p:spPr bwMode="auto">
              <a:xfrm>
                <a:off x="2784" y="163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e</a:t>
                </a:r>
              </a:p>
            </p:txBody>
          </p:sp>
          <p:sp>
            <p:nvSpPr>
              <p:cNvPr id="47117" name="Oval 30"/>
              <p:cNvSpPr>
                <a:spLocks noChangeArrowheads="1"/>
              </p:cNvSpPr>
              <p:nvPr/>
            </p:nvSpPr>
            <p:spPr bwMode="auto">
              <a:xfrm>
                <a:off x="3408" y="129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f</a:t>
                </a:r>
              </a:p>
            </p:txBody>
          </p:sp>
          <p:sp>
            <p:nvSpPr>
              <p:cNvPr id="47118" name="Oval 31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g</a:t>
                </a:r>
              </a:p>
            </p:txBody>
          </p:sp>
          <p:sp>
            <p:nvSpPr>
              <p:cNvPr id="47119" name="Oval 32"/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h</a:t>
                </a:r>
              </a:p>
            </p:txBody>
          </p:sp>
          <p:cxnSp>
            <p:nvCxnSpPr>
              <p:cNvPr id="47120" name="AutoShape 33"/>
              <p:cNvCxnSpPr>
                <a:cxnSpLocks noChangeShapeType="1"/>
                <a:stCxn id="47112" idx="3"/>
                <a:endCxn id="47113" idx="7"/>
              </p:cNvCxnSpPr>
              <p:nvPr/>
            </p:nvCxnSpPr>
            <p:spPr bwMode="auto">
              <a:xfrm flipH="1">
                <a:off x="2571" y="843"/>
                <a:ext cx="234" cy="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21" name="AutoShape 34"/>
              <p:cNvCxnSpPr>
                <a:cxnSpLocks noChangeShapeType="1"/>
                <a:stCxn id="47112" idx="5"/>
                <a:endCxn id="47114" idx="1"/>
              </p:cNvCxnSpPr>
              <p:nvPr/>
            </p:nvCxnSpPr>
            <p:spPr bwMode="auto">
              <a:xfrm>
                <a:off x="2907" y="843"/>
                <a:ext cx="234" cy="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22" name="AutoShape 35"/>
              <p:cNvCxnSpPr>
                <a:cxnSpLocks noChangeShapeType="1"/>
                <a:stCxn id="47113" idx="5"/>
                <a:endCxn id="47115" idx="1"/>
              </p:cNvCxnSpPr>
              <p:nvPr/>
            </p:nvCxnSpPr>
            <p:spPr bwMode="auto">
              <a:xfrm>
                <a:off x="2571" y="1131"/>
                <a:ext cx="234" cy="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23" name="AutoShape 36"/>
              <p:cNvCxnSpPr>
                <a:cxnSpLocks noChangeShapeType="1"/>
                <a:stCxn id="47114" idx="3"/>
                <a:endCxn id="47115" idx="7"/>
              </p:cNvCxnSpPr>
              <p:nvPr/>
            </p:nvCxnSpPr>
            <p:spPr bwMode="auto">
              <a:xfrm flipH="1">
                <a:off x="2907" y="1131"/>
                <a:ext cx="234" cy="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24" name="AutoShape 37"/>
              <p:cNvCxnSpPr>
                <a:cxnSpLocks noChangeShapeType="1"/>
                <a:stCxn id="47115" idx="4"/>
                <a:endCxn id="47116" idx="0"/>
              </p:cNvCxnSpPr>
              <p:nvPr/>
            </p:nvCxnSpPr>
            <p:spPr bwMode="auto">
              <a:xfrm>
                <a:off x="2856" y="1440"/>
                <a:ext cx="0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25" name="AutoShape 38"/>
              <p:cNvCxnSpPr>
                <a:cxnSpLocks noChangeShapeType="1"/>
                <a:stCxn id="47114" idx="5"/>
                <a:endCxn id="47117" idx="1"/>
              </p:cNvCxnSpPr>
              <p:nvPr/>
            </p:nvCxnSpPr>
            <p:spPr bwMode="auto">
              <a:xfrm>
                <a:off x="3243" y="1131"/>
                <a:ext cx="186" cy="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26" name="AutoShape 39"/>
              <p:cNvCxnSpPr>
                <a:cxnSpLocks noChangeShapeType="1"/>
                <a:stCxn id="47117" idx="6"/>
                <a:endCxn id="47118" idx="2"/>
              </p:cNvCxnSpPr>
              <p:nvPr/>
            </p:nvCxnSpPr>
            <p:spPr bwMode="auto">
              <a:xfrm>
                <a:off x="3552" y="1368"/>
                <a:ext cx="2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127" name="AutoShape 40"/>
              <p:cNvCxnSpPr>
                <a:cxnSpLocks noChangeShapeType="1"/>
                <a:stCxn id="47118" idx="0"/>
                <a:endCxn id="47119" idx="4"/>
              </p:cNvCxnSpPr>
              <p:nvPr/>
            </p:nvCxnSpPr>
            <p:spPr bwMode="auto">
              <a:xfrm flipV="1">
                <a:off x="3912" y="1056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7128" name="Oval 41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i</a:t>
                </a:r>
              </a:p>
            </p:txBody>
          </p:sp>
          <p:sp>
            <p:nvSpPr>
              <p:cNvPr id="47129" name="Oval 42"/>
              <p:cNvSpPr>
                <a:spLocks noChangeArrowheads="1"/>
              </p:cNvSpPr>
              <p:nvPr/>
            </p:nvSpPr>
            <p:spPr bwMode="auto">
              <a:xfrm>
                <a:off x="3840" y="163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j</a:t>
                </a:r>
              </a:p>
            </p:txBody>
          </p:sp>
          <p:cxnSp>
            <p:nvCxnSpPr>
              <p:cNvPr id="47130" name="AutoShape 43"/>
              <p:cNvCxnSpPr>
                <a:cxnSpLocks noChangeShapeType="1"/>
                <a:stCxn id="47128" idx="6"/>
                <a:endCxn id="47129" idx="2"/>
              </p:cNvCxnSpPr>
              <p:nvPr/>
            </p:nvCxnSpPr>
            <p:spPr bwMode="auto">
              <a:xfrm>
                <a:off x="3552" y="1704"/>
                <a:ext cx="28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47111" name="Text Box 44"/>
            <p:cNvSpPr txBox="1">
              <a:spLocks noChangeArrowheads="1"/>
            </p:cNvSpPr>
            <p:nvPr/>
          </p:nvSpPr>
          <p:spPr bwMode="auto">
            <a:xfrm>
              <a:off x="384" y="2112"/>
              <a:ext cx="4608" cy="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4452938" algn="l"/>
                  <a:tab pos="5024438" algn="l"/>
                </a:tabLst>
              </a:pPr>
              <a:r>
                <a:rPr lang="en-US" dirty="0">
                  <a:latin typeface="Arial Unicode MS" pitchFamily="34" charset="-128"/>
                </a:rPr>
                <a:t>connected(Node1, Node2) :- 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4452938" algn="l"/>
                  <a:tab pos="5024438" algn="l"/>
                </a:tabLst>
              </a:pPr>
              <a:r>
                <a:rPr lang="en-US" dirty="0">
                  <a:latin typeface="Arial Unicode MS" pitchFamily="34" charset="-128"/>
                </a:rPr>
                <a:t>	adjacent(Node1, Node2). 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4452938" algn="l"/>
                  <a:tab pos="5024438" algn="l"/>
                </a:tabLst>
              </a:pPr>
              <a:r>
                <a:rPr lang="en-US" dirty="0">
                  <a:latin typeface="Arial Unicode MS" pitchFamily="34" charset="-128"/>
                </a:rPr>
                <a:t>connected(Node1, Node2) :- 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4452938" algn="l"/>
                  <a:tab pos="5024438" algn="l"/>
                </a:tabLst>
              </a:pPr>
              <a:r>
                <a:rPr lang="en-US" dirty="0">
                  <a:latin typeface="Arial Unicode MS" pitchFamily="34" charset="-128"/>
                </a:rPr>
                <a:t>	 adjacent(Node1, </a:t>
              </a:r>
              <a:r>
                <a:rPr lang="en-US" dirty="0">
                  <a:solidFill>
                    <a:srgbClr val="0000FF"/>
                  </a:solidFill>
                  <a:latin typeface="Arial Unicode MS" pitchFamily="34" charset="-128"/>
                </a:rPr>
                <a:t>X</a:t>
              </a:r>
              <a:r>
                <a:rPr lang="en-US" dirty="0">
                  <a:latin typeface="Arial Unicode MS" pitchFamily="34" charset="-128"/>
                </a:rPr>
                <a:t>), 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4452938" algn="l"/>
                  <a:tab pos="5024438" algn="l"/>
                </a:tabLst>
              </a:pPr>
              <a:r>
                <a:rPr lang="en-US" dirty="0">
                  <a:latin typeface="Arial Unicode MS" pitchFamily="34" charset="-128"/>
                </a:rPr>
                <a:t>	connected(</a:t>
              </a:r>
              <a:r>
                <a:rPr lang="en-US" dirty="0">
                  <a:solidFill>
                    <a:srgbClr val="0000FF"/>
                  </a:solidFill>
                  <a:latin typeface="Arial Unicode MS" pitchFamily="34" charset="-128"/>
                </a:rPr>
                <a:t>X</a:t>
              </a:r>
              <a:r>
                <a:rPr lang="en-US" dirty="0">
                  <a:latin typeface="Arial Unicode MS" pitchFamily="34" charset="-128"/>
                </a:rPr>
                <a:t>, Node2). </a:t>
              </a:r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5143301" y="3165475"/>
            <a:ext cx="3368079" cy="879475"/>
          </a:xfrm>
          <a:prstGeom prst="wedgeRoundRectCallout">
            <a:avLst>
              <a:gd name="adj1" fmla="val -54787"/>
              <a:gd name="adj2" fmla="val 4480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this a proper definition of a recursive rule?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1781" y="1489075"/>
            <a:ext cx="3577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781" y="-34925"/>
            <a:ext cx="7377113" cy="6858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</a:rPr>
              <a:t>AI</a:t>
            </a:r>
            <a:r>
              <a:rPr lang="en-US" sz="3200" dirty="0" smtClean="0"/>
              <a:t> Application</a:t>
            </a:r>
            <a:r>
              <a:rPr lang="en-US" sz="3200" dirty="0"/>
              <a:t>: Map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981" y="727075"/>
            <a:ext cx="8201025" cy="1336675"/>
          </a:xfrm>
        </p:spPr>
        <p:txBody>
          <a:bodyPr/>
          <a:lstStyle/>
          <a:p>
            <a:r>
              <a:rPr lang="en-US" sz="2400" dirty="0" smtClean="0"/>
              <a:t>Neighboring states must use different colors</a:t>
            </a:r>
          </a:p>
          <a:p>
            <a:r>
              <a:rPr lang="en-US" sz="2400" dirty="0" smtClean="0"/>
              <a:t>Graph model: Node = State and edge(X,Y) if they are adjacent</a:t>
            </a:r>
            <a:endParaRPr lang="en-US" sz="2400" dirty="0"/>
          </a:p>
        </p:txBody>
      </p:sp>
      <p:grpSp>
        <p:nvGrpSpPr>
          <p:cNvPr id="28" name="Group 40"/>
          <p:cNvGrpSpPr/>
          <p:nvPr/>
        </p:nvGrpSpPr>
        <p:grpSpPr>
          <a:xfrm>
            <a:off x="738981" y="1536700"/>
            <a:ext cx="7820025" cy="4905375"/>
            <a:chOff x="504825" y="733425"/>
            <a:chExt cx="7820025" cy="4905375"/>
          </a:xfrm>
        </p:grpSpPr>
        <p:sp>
          <p:nvSpPr>
            <p:cNvPr id="31" name="Freeform 30"/>
            <p:cNvSpPr/>
            <p:nvPr/>
          </p:nvSpPr>
          <p:spPr>
            <a:xfrm>
              <a:off x="504825" y="733425"/>
              <a:ext cx="7820025" cy="4905375"/>
            </a:xfrm>
            <a:custGeom>
              <a:avLst/>
              <a:gdLst>
                <a:gd name="connsiteX0" fmla="*/ 428625 w 7820025"/>
                <a:gd name="connsiteY0" fmla="*/ 28575 h 4905375"/>
                <a:gd name="connsiteX1" fmla="*/ 409575 w 7820025"/>
                <a:gd name="connsiteY1" fmla="*/ 485775 h 4905375"/>
                <a:gd name="connsiteX2" fmla="*/ 142875 w 7820025"/>
                <a:gd name="connsiteY2" fmla="*/ 1238250 h 4905375"/>
                <a:gd name="connsiteX3" fmla="*/ 57150 w 7820025"/>
                <a:gd name="connsiteY3" fmla="*/ 1485900 h 4905375"/>
                <a:gd name="connsiteX4" fmla="*/ 0 w 7820025"/>
                <a:gd name="connsiteY4" fmla="*/ 1524000 h 4905375"/>
                <a:gd name="connsiteX5" fmla="*/ 85725 w 7820025"/>
                <a:gd name="connsiteY5" fmla="*/ 1647825 h 4905375"/>
                <a:gd name="connsiteX6" fmla="*/ 28575 w 7820025"/>
                <a:gd name="connsiteY6" fmla="*/ 1771650 h 4905375"/>
                <a:gd name="connsiteX7" fmla="*/ 28575 w 7820025"/>
                <a:gd name="connsiteY7" fmla="*/ 1857375 h 4905375"/>
                <a:gd name="connsiteX8" fmla="*/ 161925 w 7820025"/>
                <a:gd name="connsiteY8" fmla="*/ 2047875 h 4905375"/>
                <a:gd name="connsiteX9" fmla="*/ 123825 w 7820025"/>
                <a:gd name="connsiteY9" fmla="*/ 2162175 h 4905375"/>
                <a:gd name="connsiteX10" fmla="*/ 171450 w 7820025"/>
                <a:gd name="connsiteY10" fmla="*/ 2276475 h 4905375"/>
                <a:gd name="connsiteX11" fmla="*/ 123825 w 7820025"/>
                <a:gd name="connsiteY11" fmla="*/ 2305050 h 4905375"/>
                <a:gd name="connsiteX12" fmla="*/ 314325 w 7820025"/>
                <a:gd name="connsiteY12" fmla="*/ 2667000 h 4905375"/>
                <a:gd name="connsiteX13" fmla="*/ 266700 w 7820025"/>
                <a:gd name="connsiteY13" fmla="*/ 2743200 h 4905375"/>
                <a:gd name="connsiteX14" fmla="*/ 695325 w 7820025"/>
                <a:gd name="connsiteY14" fmla="*/ 3076575 h 4905375"/>
                <a:gd name="connsiteX15" fmla="*/ 685800 w 7820025"/>
                <a:gd name="connsiteY15" fmla="*/ 3228975 h 4905375"/>
                <a:gd name="connsiteX16" fmla="*/ 1057275 w 7820025"/>
                <a:gd name="connsiteY16" fmla="*/ 3295650 h 4905375"/>
                <a:gd name="connsiteX17" fmla="*/ 1609725 w 7820025"/>
                <a:gd name="connsiteY17" fmla="*/ 3657600 h 4905375"/>
                <a:gd name="connsiteX18" fmla="*/ 1914525 w 7820025"/>
                <a:gd name="connsiteY18" fmla="*/ 3695700 h 4905375"/>
                <a:gd name="connsiteX19" fmla="*/ 2009775 w 7820025"/>
                <a:gd name="connsiteY19" fmla="*/ 3743325 h 4905375"/>
                <a:gd name="connsiteX20" fmla="*/ 2057400 w 7820025"/>
                <a:gd name="connsiteY20" fmla="*/ 3657600 h 4905375"/>
                <a:gd name="connsiteX21" fmla="*/ 2276475 w 7820025"/>
                <a:gd name="connsiteY21" fmla="*/ 3667125 h 4905375"/>
                <a:gd name="connsiteX22" fmla="*/ 2590800 w 7820025"/>
                <a:gd name="connsiteY22" fmla="*/ 4010025 h 4905375"/>
                <a:gd name="connsiteX23" fmla="*/ 2581275 w 7820025"/>
                <a:gd name="connsiteY23" fmla="*/ 4105275 h 4905375"/>
                <a:gd name="connsiteX24" fmla="*/ 2809875 w 7820025"/>
                <a:gd name="connsiteY24" fmla="*/ 4267200 h 4905375"/>
                <a:gd name="connsiteX25" fmla="*/ 2895600 w 7820025"/>
                <a:gd name="connsiteY25" fmla="*/ 4124325 h 4905375"/>
                <a:gd name="connsiteX26" fmla="*/ 3076575 w 7820025"/>
                <a:gd name="connsiteY26" fmla="*/ 4143375 h 4905375"/>
                <a:gd name="connsiteX27" fmla="*/ 3228975 w 7820025"/>
                <a:gd name="connsiteY27" fmla="*/ 4276725 h 4905375"/>
                <a:gd name="connsiteX28" fmla="*/ 3267075 w 7820025"/>
                <a:gd name="connsiteY28" fmla="*/ 4400550 h 4905375"/>
                <a:gd name="connsiteX29" fmla="*/ 3381375 w 7820025"/>
                <a:gd name="connsiteY29" fmla="*/ 4562475 h 4905375"/>
                <a:gd name="connsiteX30" fmla="*/ 3448050 w 7820025"/>
                <a:gd name="connsiteY30" fmla="*/ 4762500 h 4905375"/>
                <a:gd name="connsiteX31" fmla="*/ 3762375 w 7820025"/>
                <a:gd name="connsiteY31" fmla="*/ 4905375 h 4905375"/>
                <a:gd name="connsiteX32" fmla="*/ 3790950 w 7820025"/>
                <a:gd name="connsiteY32" fmla="*/ 4886325 h 4905375"/>
                <a:gd name="connsiteX33" fmla="*/ 3724275 w 7820025"/>
                <a:gd name="connsiteY33" fmla="*/ 4591050 h 4905375"/>
                <a:gd name="connsiteX34" fmla="*/ 3924300 w 7820025"/>
                <a:gd name="connsiteY34" fmla="*/ 4371975 h 4905375"/>
                <a:gd name="connsiteX35" fmla="*/ 3924300 w 7820025"/>
                <a:gd name="connsiteY35" fmla="*/ 4333875 h 4905375"/>
                <a:gd name="connsiteX36" fmla="*/ 3962400 w 7820025"/>
                <a:gd name="connsiteY36" fmla="*/ 4362450 h 4905375"/>
                <a:gd name="connsiteX37" fmla="*/ 4181475 w 7820025"/>
                <a:gd name="connsiteY37" fmla="*/ 4219575 h 4905375"/>
                <a:gd name="connsiteX38" fmla="*/ 4171950 w 7820025"/>
                <a:gd name="connsiteY38" fmla="*/ 4114800 h 4905375"/>
                <a:gd name="connsiteX39" fmla="*/ 4229100 w 7820025"/>
                <a:gd name="connsiteY39" fmla="*/ 4181475 h 4905375"/>
                <a:gd name="connsiteX40" fmla="*/ 4505325 w 7820025"/>
                <a:gd name="connsiteY40" fmla="*/ 4133850 h 4905375"/>
                <a:gd name="connsiteX41" fmla="*/ 4552950 w 7820025"/>
                <a:gd name="connsiteY41" fmla="*/ 4171950 h 4905375"/>
                <a:gd name="connsiteX42" fmla="*/ 4714875 w 7820025"/>
                <a:gd name="connsiteY42" fmla="*/ 4143375 h 4905375"/>
                <a:gd name="connsiteX43" fmla="*/ 4848225 w 7820025"/>
                <a:gd name="connsiteY43" fmla="*/ 4257675 h 4905375"/>
                <a:gd name="connsiteX44" fmla="*/ 4905375 w 7820025"/>
                <a:gd name="connsiteY44" fmla="*/ 4181475 h 4905375"/>
                <a:gd name="connsiteX45" fmla="*/ 4953000 w 7820025"/>
                <a:gd name="connsiteY45" fmla="*/ 4229100 h 4905375"/>
                <a:gd name="connsiteX46" fmla="*/ 5000625 w 7820025"/>
                <a:gd name="connsiteY46" fmla="*/ 4152900 h 4905375"/>
                <a:gd name="connsiteX47" fmla="*/ 5095875 w 7820025"/>
                <a:gd name="connsiteY47" fmla="*/ 4238625 h 4905375"/>
                <a:gd name="connsiteX48" fmla="*/ 5133975 w 7820025"/>
                <a:gd name="connsiteY48" fmla="*/ 4200525 h 4905375"/>
                <a:gd name="connsiteX49" fmla="*/ 5057775 w 7820025"/>
                <a:gd name="connsiteY49" fmla="*/ 4143375 h 4905375"/>
                <a:gd name="connsiteX50" fmla="*/ 5086350 w 7820025"/>
                <a:gd name="connsiteY50" fmla="*/ 4057650 h 4905375"/>
                <a:gd name="connsiteX51" fmla="*/ 5000625 w 7820025"/>
                <a:gd name="connsiteY51" fmla="*/ 4029075 h 4905375"/>
                <a:gd name="connsiteX52" fmla="*/ 5200650 w 7820025"/>
                <a:gd name="connsiteY52" fmla="*/ 3971925 h 4905375"/>
                <a:gd name="connsiteX53" fmla="*/ 5267325 w 7820025"/>
                <a:gd name="connsiteY53" fmla="*/ 3924300 h 4905375"/>
                <a:gd name="connsiteX54" fmla="*/ 5353050 w 7820025"/>
                <a:gd name="connsiteY54" fmla="*/ 3990975 h 4905375"/>
                <a:gd name="connsiteX55" fmla="*/ 5457825 w 7820025"/>
                <a:gd name="connsiteY55" fmla="*/ 3933825 h 4905375"/>
                <a:gd name="connsiteX56" fmla="*/ 5572125 w 7820025"/>
                <a:gd name="connsiteY56" fmla="*/ 3943350 h 4905375"/>
                <a:gd name="connsiteX57" fmla="*/ 5772150 w 7820025"/>
                <a:gd name="connsiteY57" fmla="*/ 4048125 h 4905375"/>
                <a:gd name="connsiteX58" fmla="*/ 5924550 w 7820025"/>
                <a:gd name="connsiteY58" fmla="*/ 3962400 h 4905375"/>
                <a:gd name="connsiteX59" fmla="*/ 6076950 w 7820025"/>
                <a:gd name="connsiteY59" fmla="*/ 4067175 h 4905375"/>
                <a:gd name="connsiteX60" fmla="*/ 6181725 w 7820025"/>
                <a:gd name="connsiteY60" fmla="*/ 4143375 h 4905375"/>
                <a:gd name="connsiteX61" fmla="*/ 6181725 w 7820025"/>
                <a:gd name="connsiteY61" fmla="*/ 4333875 h 4905375"/>
                <a:gd name="connsiteX62" fmla="*/ 6238875 w 7820025"/>
                <a:gd name="connsiteY62" fmla="*/ 4352925 h 4905375"/>
                <a:gd name="connsiteX63" fmla="*/ 6219825 w 7820025"/>
                <a:gd name="connsiteY63" fmla="*/ 4438650 h 4905375"/>
                <a:gd name="connsiteX64" fmla="*/ 6305550 w 7820025"/>
                <a:gd name="connsiteY64" fmla="*/ 4486275 h 4905375"/>
                <a:gd name="connsiteX65" fmla="*/ 6343650 w 7820025"/>
                <a:gd name="connsiteY65" fmla="*/ 4486275 h 4905375"/>
                <a:gd name="connsiteX66" fmla="*/ 6381750 w 7820025"/>
                <a:gd name="connsiteY66" fmla="*/ 4572000 h 4905375"/>
                <a:gd name="connsiteX67" fmla="*/ 6543675 w 7820025"/>
                <a:gd name="connsiteY67" fmla="*/ 4705350 h 4905375"/>
                <a:gd name="connsiteX68" fmla="*/ 6581775 w 7820025"/>
                <a:gd name="connsiteY68" fmla="*/ 4791075 h 4905375"/>
                <a:gd name="connsiteX69" fmla="*/ 6648450 w 7820025"/>
                <a:gd name="connsiteY69" fmla="*/ 4743450 h 4905375"/>
                <a:gd name="connsiteX70" fmla="*/ 6705600 w 7820025"/>
                <a:gd name="connsiteY70" fmla="*/ 4591050 h 4905375"/>
                <a:gd name="connsiteX71" fmla="*/ 6715125 w 7820025"/>
                <a:gd name="connsiteY71" fmla="*/ 4476750 h 4905375"/>
                <a:gd name="connsiteX72" fmla="*/ 6543675 w 7820025"/>
                <a:gd name="connsiteY72" fmla="*/ 4200525 h 4905375"/>
                <a:gd name="connsiteX73" fmla="*/ 6391275 w 7820025"/>
                <a:gd name="connsiteY73" fmla="*/ 3943350 h 4905375"/>
                <a:gd name="connsiteX74" fmla="*/ 6315075 w 7820025"/>
                <a:gd name="connsiteY74" fmla="*/ 3771900 h 4905375"/>
                <a:gd name="connsiteX75" fmla="*/ 6353175 w 7820025"/>
                <a:gd name="connsiteY75" fmla="*/ 3514725 h 4905375"/>
                <a:gd name="connsiteX76" fmla="*/ 6686550 w 7820025"/>
                <a:gd name="connsiteY76" fmla="*/ 3095625 h 4905375"/>
                <a:gd name="connsiteX77" fmla="*/ 7010400 w 7820025"/>
                <a:gd name="connsiteY77" fmla="*/ 2867025 h 4905375"/>
                <a:gd name="connsiteX78" fmla="*/ 6953250 w 7820025"/>
                <a:gd name="connsiteY78" fmla="*/ 2752725 h 4905375"/>
                <a:gd name="connsiteX79" fmla="*/ 7105650 w 7820025"/>
                <a:gd name="connsiteY79" fmla="*/ 2790825 h 4905375"/>
                <a:gd name="connsiteX80" fmla="*/ 7000875 w 7820025"/>
                <a:gd name="connsiteY80" fmla="*/ 2533650 h 4905375"/>
                <a:gd name="connsiteX81" fmla="*/ 6877050 w 7820025"/>
                <a:gd name="connsiteY81" fmla="*/ 2400300 h 4905375"/>
                <a:gd name="connsiteX82" fmla="*/ 6886575 w 7820025"/>
                <a:gd name="connsiteY82" fmla="*/ 2295525 h 4905375"/>
                <a:gd name="connsiteX83" fmla="*/ 6858000 w 7820025"/>
                <a:gd name="connsiteY83" fmla="*/ 2228850 h 4905375"/>
                <a:gd name="connsiteX84" fmla="*/ 6981825 w 7820025"/>
                <a:gd name="connsiteY84" fmla="*/ 2257425 h 4905375"/>
                <a:gd name="connsiteX85" fmla="*/ 6943725 w 7820025"/>
                <a:gd name="connsiteY85" fmla="*/ 2371725 h 4905375"/>
                <a:gd name="connsiteX86" fmla="*/ 6991350 w 7820025"/>
                <a:gd name="connsiteY86" fmla="*/ 2371725 h 4905375"/>
                <a:gd name="connsiteX87" fmla="*/ 7048500 w 7820025"/>
                <a:gd name="connsiteY87" fmla="*/ 2124075 h 4905375"/>
                <a:gd name="connsiteX88" fmla="*/ 7077075 w 7820025"/>
                <a:gd name="connsiteY88" fmla="*/ 2047875 h 4905375"/>
                <a:gd name="connsiteX89" fmla="*/ 6991350 w 7820025"/>
                <a:gd name="connsiteY89" fmla="*/ 2009775 h 4905375"/>
                <a:gd name="connsiteX90" fmla="*/ 7029450 w 7820025"/>
                <a:gd name="connsiteY90" fmla="*/ 1981200 h 4905375"/>
                <a:gd name="connsiteX91" fmla="*/ 7115175 w 7820025"/>
                <a:gd name="connsiteY91" fmla="*/ 1800225 h 4905375"/>
                <a:gd name="connsiteX92" fmla="*/ 7086600 w 7820025"/>
                <a:gd name="connsiteY92" fmla="*/ 1676400 h 4905375"/>
                <a:gd name="connsiteX93" fmla="*/ 7172325 w 7820025"/>
                <a:gd name="connsiteY93" fmla="*/ 1676400 h 4905375"/>
                <a:gd name="connsiteX94" fmla="*/ 7353300 w 7820025"/>
                <a:gd name="connsiteY94" fmla="*/ 1552575 h 4905375"/>
                <a:gd name="connsiteX95" fmla="*/ 7134225 w 7820025"/>
                <a:gd name="connsiteY95" fmla="*/ 1600200 h 4905375"/>
                <a:gd name="connsiteX96" fmla="*/ 7229475 w 7820025"/>
                <a:gd name="connsiteY96" fmla="*/ 1504950 h 4905375"/>
                <a:gd name="connsiteX97" fmla="*/ 7353300 w 7820025"/>
                <a:gd name="connsiteY97" fmla="*/ 1495425 h 4905375"/>
                <a:gd name="connsiteX98" fmla="*/ 7439025 w 7820025"/>
                <a:gd name="connsiteY98" fmla="*/ 1438275 h 4905375"/>
                <a:gd name="connsiteX99" fmla="*/ 7553325 w 7820025"/>
                <a:gd name="connsiteY99" fmla="*/ 1352550 h 4905375"/>
                <a:gd name="connsiteX100" fmla="*/ 7429500 w 7820025"/>
                <a:gd name="connsiteY100" fmla="*/ 1285875 h 4905375"/>
                <a:gd name="connsiteX101" fmla="*/ 7410450 w 7820025"/>
                <a:gd name="connsiteY101" fmla="*/ 1181100 h 4905375"/>
                <a:gd name="connsiteX102" fmla="*/ 7419975 w 7820025"/>
                <a:gd name="connsiteY102" fmla="*/ 1038225 h 4905375"/>
                <a:gd name="connsiteX103" fmla="*/ 7591425 w 7820025"/>
                <a:gd name="connsiteY103" fmla="*/ 904875 h 4905375"/>
                <a:gd name="connsiteX104" fmla="*/ 7600950 w 7820025"/>
                <a:gd name="connsiteY104" fmla="*/ 800100 h 4905375"/>
                <a:gd name="connsiteX105" fmla="*/ 7734300 w 7820025"/>
                <a:gd name="connsiteY105" fmla="*/ 771525 h 4905375"/>
                <a:gd name="connsiteX106" fmla="*/ 7820025 w 7820025"/>
                <a:gd name="connsiteY106" fmla="*/ 704850 h 4905375"/>
                <a:gd name="connsiteX107" fmla="*/ 7629525 w 7820025"/>
                <a:gd name="connsiteY107" fmla="*/ 552450 h 4905375"/>
                <a:gd name="connsiteX108" fmla="*/ 7572375 w 7820025"/>
                <a:gd name="connsiteY108" fmla="*/ 247650 h 4905375"/>
                <a:gd name="connsiteX109" fmla="*/ 7448550 w 7820025"/>
                <a:gd name="connsiteY109" fmla="*/ 257175 h 4905375"/>
                <a:gd name="connsiteX110" fmla="*/ 7410450 w 7820025"/>
                <a:gd name="connsiteY110" fmla="*/ 295275 h 4905375"/>
                <a:gd name="connsiteX111" fmla="*/ 7372350 w 7820025"/>
                <a:gd name="connsiteY111" fmla="*/ 257175 h 4905375"/>
                <a:gd name="connsiteX112" fmla="*/ 7315200 w 7820025"/>
                <a:gd name="connsiteY112" fmla="*/ 352425 h 4905375"/>
                <a:gd name="connsiteX113" fmla="*/ 7305675 w 7820025"/>
                <a:gd name="connsiteY113" fmla="*/ 476250 h 4905375"/>
                <a:gd name="connsiteX114" fmla="*/ 7277100 w 7820025"/>
                <a:gd name="connsiteY114" fmla="*/ 581025 h 4905375"/>
                <a:gd name="connsiteX115" fmla="*/ 7305675 w 7820025"/>
                <a:gd name="connsiteY115" fmla="*/ 666750 h 4905375"/>
                <a:gd name="connsiteX116" fmla="*/ 7229475 w 7820025"/>
                <a:gd name="connsiteY116" fmla="*/ 762000 h 4905375"/>
                <a:gd name="connsiteX117" fmla="*/ 7200900 w 7820025"/>
                <a:gd name="connsiteY117" fmla="*/ 809625 h 4905375"/>
                <a:gd name="connsiteX118" fmla="*/ 6896100 w 7820025"/>
                <a:gd name="connsiteY118" fmla="*/ 876300 h 4905375"/>
                <a:gd name="connsiteX119" fmla="*/ 6715125 w 7820025"/>
                <a:gd name="connsiteY119" fmla="*/ 933450 h 4905375"/>
                <a:gd name="connsiteX120" fmla="*/ 6638925 w 7820025"/>
                <a:gd name="connsiteY120" fmla="*/ 1047750 h 4905375"/>
                <a:gd name="connsiteX121" fmla="*/ 6600825 w 7820025"/>
                <a:gd name="connsiteY121" fmla="*/ 1304925 h 4905375"/>
                <a:gd name="connsiteX122" fmla="*/ 6419850 w 7820025"/>
                <a:gd name="connsiteY122" fmla="*/ 1333500 h 4905375"/>
                <a:gd name="connsiteX123" fmla="*/ 6257925 w 7820025"/>
                <a:gd name="connsiteY123" fmla="*/ 1352550 h 4905375"/>
                <a:gd name="connsiteX124" fmla="*/ 6296025 w 7820025"/>
                <a:gd name="connsiteY124" fmla="*/ 1457325 h 4905375"/>
                <a:gd name="connsiteX125" fmla="*/ 6124575 w 7820025"/>
                <a:gd name="connsiteY125" fmla="*/ 1647825 h 4905375"/>
                <a:gd name="connsiteX126" fmla="*/ 5876925 w 7820025"/>
                <a:gd name="connsiteY126" fmla="*/ 1790700 h 4905375"/>
                <a:gd name="connsiteX127" fmla="*/ 5876925 w 7820025"/>
                <a:gd name="connsiteY127" fmla="*/ 1790700 h 4905375"/>
                <a:gd name="connsiteX128" fmla="*/ 5695950 w 7820025"/>
                <a:gd name="connsiteY128" fmla="*/ 1733550 h 4905375"/>
                <a:gd name="connsiteX129" fmla="*/ 5781675 w 7820025"/>
                <a:gd name="connsiteY129" fmla="*/ 1600200 h 4905375"/>
                <a:gd name="connsiteX130" fmla="*/ 5857875 w 7820025"/>
                <a:gd name="connsiteY130" fmla="*/ 1447800 h 4905375"/>
                <a:gd name="connsiteX131" fmla="*/ 5819775 w 7820025"/>
                <a:gd name="connsiteY131" fmla="*/ 1343025 h 4905375"/>
                <a:gd name="connsiteX132" fmla="*/ 5772150 w 7820025"/>
                <a:gd name="connsiteY132" fmla="*/ 1266825 h 4905375"/>
                <a:gd name="connsiteX133" fmla="*/ 5695950 w 7820025"/>
                <a:gd name="connsiteY133" fmla="*/ 1314450 h 4905375"/>
                <a:gd name="connsiteX134" fmla="*/ 5676900 w 7820025"/>
                <a:gd name="connsiteY134" fmla="*/ 1400175 h 4905375"/>
                <a:gd name="connsiteX135" fmla="*/ 5638800 w 7820025"/>
                <a:gd name="connsiteY135" fmla="*/ 1323975 h 4905375"/>
                <a:gd name="connsiteX136" fmla="*/ 5724525 w 7820025"/>
                <a:gd name="connsiteY136" fmla="*/ 1228725 h 4905375"/>
                <a:gd name="connsiteX137" fmla="*/ 5715000 w 7820025"/>
                <a:gd name="connsiteY137" fmla="*/ 1123950 h 4905375"/>
                <a:gd name="connsiteX138" fmla="*/ 5648325 w 7820025"/>
                <a:gd name="connsiteY138" fmla="*/ 1047750 h 4905375"/>
                <a:gd name="connsiteX139" fmla="*/ 5457825 w 7820025"/>
                <a:gd name="connsiteY139" fmla="*/ 1000125 h 4905375"/>
                <a:gd name="connsiteX140" fmla="*/ 5419725 w 7820025"/>
                <a:gd name="connsiteY140" fmla="*/ 1095375 h 4905375"/>
                <a:gd name="connsiteX141" fmla="*/ 5286375 w 7820025"/>
                <a:gd name="connsiteY141" fmla="*/ 1190625 h 4905375"/>
                <a:gd name="connsiteX142" fmla="*/ 5267325 w 7820025"/>
                <a:gd name="connsiteY142" fmla="*/ 1333500 h 4905375"/>
                <a:gd name="connsiteX143" fmla="*/ 5267325 w 7820025"/>
                <a:gd name="connsiteY143" fmla="*/ 1457325 h 4905375"/>
                <a:gd name="connsiteX144" fmla="*/ 5334000 w 7820025"/>
                <a:gd name="connsiteY144" fmla="*/ 1590675 h 4905375"/>
                <a:gd name="connsiteX145" fmla="*/ 5305425 w 7820025"/>
                <a:gd name="connsiteY145" fmla="*/ 1733550 h 4905375"/>
                <a:gd name="connsiteX146" fmla="*/ 5267325 w 7820025"/>
                <a:gd name="connsiteY146" fmla="*/ 1800225 h 4905375"/>
                <a:gd name="connsiteX147" fmla="*/ 5162550 w 7820025"/>
                <a:gd name="connsiteY147" fmla="*/ 1809750 h 4905375"/>
                <a:gd name="connsiteX148" fmla="*/ 5105400 w 7820025"/>
                <a:gd name="connsiteY148" fmla="*/ 1704975 h 4905375"/>
                <a:gd name="connsiteX149" fmla="*/ 5124450 w 7820025"/>
                <a:gd name="connsiteY149" fmla="*/ 1628775 h 4905375"/>
                <a:gd name="connsiteX150" fmla="*/ 5114925 w 7820025"/>
                <a:gd name="connsiteY150" fmla="*/ 1504950 h 4905375"/>
                <a:gd name="connsiteX151" fmla="*/ 5086350 w 7820025"/>
                <a:gd name="connsiteY151" fmla="*/ 1390650 h 4905375"/>
                <a:gd name="connsiteX152" fmla="*/ 5133975 w 7820025"/>
                <a:gd name="connsiteY152" fmla="*/ 1247775 h 4905375"/>
                <a:gd name="connsiteX153" fmla="*/ 5114925 w 7820025"/>
                <a:gd name="connsiteY153" fmla="*/ 1171575 h 4905375"/>
                <a:gd name="connsiteX154" fmla="*/ 5143500 w 7820025"/>
                <a:gd name="connsiteY154" fmla="*/ 1047750 h 4905375"/>
                <a:gd name="connsiteX155" fmla="*/ 5248275 w 7820025"/>
                <a:gd name="connsiteY155" fmla="*/ 1019175 h 4905375"/>
                <a:gd name="connsiteX156" fmla="*/ 5343525 w 7820025"/>
                <a:gd name="connsiteY156" fmla="*/ 971550 h 4905375"/>
                <a:gd name="connsiteX157" fmla="*/ 5419725 w 7820025"/>
                <a:gd name="connsiteY157" fmla="*/ 962025 h 4905375"/>
                <a:gd name="connsiteX158" fmla="*/ 5562600 w 7820025"/>
                <a:gd name="connsiteY158" fmla="*/ 933450 h 4905375"/>
                <a:gd name="connsiteX159" fmla="*/ 5505450 w 7820025"/>
                <a:gd name="connsiteY159" fmla="*/ 885825 h 4905375"/>
                <a:gd name="connsiteX160" fmla="*/ 5438775 w 7820025"/>
                <a:gd name="connsiteY160" fmla="*/ 857250 h 4905375"/>
                <a:gd name="connsiteX161" fmla="*/ 5400675 w 7820025"/>
                <a:gd name="connsiteY161" fmla="*/ 800100 h 4905375"/>
                <a:gd name="connsiteX162" fmla="*/ 5295900 w 7820025"/>
                <a:gd name="connsiteY162" fmla="*/ 828675 h 4905375"/>
                <a:gd name="connsiteX163" fmla="*/ 5219700 w 7820025"/>
                <a:gd name="connsiteY163" fmla="*/ 895350 h 4905375"/>
                <a:gd name="connsiteX164" fmla="*/ 5143500 w 7820025"/>
                <a:gd name="connsiteY164" fmla="*/ 914400 h 4905375"/>
                <a:gd name="connsiteX165" fmla="*/ 5048250 w 7820025"/>
                <a:gd name="connsiteY165" fmla="*/ 828675 h 4905375"/>
                <a:gd name="connsiteX166" fmla="*/ 4953000 w 7820025"/>
                <a:gd name="connsiteY166" fmla="*/ 828675 h 4905375"/>
                <a:gd name="connsiteX167" fmla="*/ 5029200 w 7820025"/>
                <a:gd name="connsiteY167" fmla="*/ 723900 h 4905375"/>
                <a:gd name="connsiteX168" fmla="*/ 4991100 w 7820025"/>
                <a:gd name="connsiteY168" fmla="*/ 704850 h 4905375"/>
                <a:gd name="connsiteX169" fmla="*/ 4886325 w 7820025"/>
                <a:gd name="connsiteY169" fmla="*/ 809625 h 4905375"/>
                <a:gd name="connsiteX170" fmla="*/ 4733925 w 7820025"/>
                <a:gd name="connsiteY170" fmla="*/ 895350 h 4905375"/>
                <a:gd name="connsiteX171" fmla="*/ 4619625 w 7820025"/>
                <a:gd name="connsiteY171" fmla="*/ 847725 h 4905375"/>
                <a:gd name="connsiteX172" fmla="*/ 4514850 w 7820025"/>
                <a:gd name="connsiteY172" fmla="*/ 885825 h 4905375"/>
                <a:gd name="connsiteX173" fmla="*/ 4629150 w 7820025"/>
                <a:gd name="connsiteY173" fmla="*/ 733425 h 4905375"/>
                <a:gd name="connsiteX174" fmla="*/ 4752975 w 7820025"/>
                <a:gd name="connsiteY174" fmla="*/ 638175 h 4905375"/>
                <a:gd name="connsiteX175" fmla="*/ 4752975 w 7820025"/>
                <a:gd name="connsiteY175" fmla="*/ 609600 h 4905375"/>
                <a:gd name="connsiteX176" fmla="*/ 4591050 w 7820025"/>
                <a:gd name="connsiteY176" fmla="*/ 600075 h 4905375"/>
                <a:gd name="connsiteX177" fmla="*/ 4552950 w 7820025"/>
                <a:gd name="connsiteY177" fmla="*/ 657225 h 4905375"/>
                <a:gd name="connsiteX178" fmla="*/ 4352925 w 7820025"/>
                <a:gd name="connsiteY178" fmla="*/ 523875 h 4905375"/>
                <a:gd name="connsiteX179" fmla="*/ 4219575 w 7820025"/>
                <a:gd name="connsiteY179" fmla="*/ 581025 h 4905375"/>
                <a:gd name="connsiteX180" fmla="*/ 4086225 w 7820025"/>
                <a:gd name="connsiteY180" fmla="*/ 447675 h 4905375"/>
                <a:gd name="connsiteX181" fmla="*/ 3829050 w 7820025"/>
                <a:gd name="connsiteY181" fmla="*/ 495300 h 4905375"/>
                <a:gd name="connsiteX182" fmla="*/ 2933700 w 7820025"/>
                <a:gd name="connsiteY182" fmla="*/ 438150 h 4905375"/>
                <a:gd name="connsiteX183" fmla="*/ 2286000 w 7820025"/>
                <a:gd name="connsiteY183" fmla="*/ 390525 h 4905375"/>
                <a:gd name="connsiteX184" fmla="*/ 1962150 w 7820025"/>
                <a:gd name="connsiteY184" fmla="*/ 304800 h 4905375"/>
                <a:gd name="connsiteX185" fmla="*/ 1562100 w 7820025"/>
                <a:gd name="connsiteY185" fmla="*/ 247650 h 4905375"/>
                <a:gd name="connsiteX186" fmla="*/ 1466850 w 7820025"/>
                <a:gd name="connsiteY186" fmla="*/ 219075 h 4905375"/>
                <a:gd name="connsiteX187" fmla="*/ 1343025 w 7820025"/>
                <a:gd name="connsiteY187" fmla="*/ 180975 h 4905375"/>
                <a:gd name="connsiteX188" fmla="*/ 714375 w 7820025"/>
                <a:gd name="connsiteY188" fmla="*/ 0 h 4905375"/>
                <a:gd name="connsiteX189" fmla="*/ 647700 w 7820025"/>
                <a:gd name="connsiteY189" fmla="*/ 161925 h 4905375"/>
                <a:gd name="connsiteX190" fmla="*/ 428625 w 7820025"/>
                <a:gd name="connsiteY190" fmla="*/ 28575 h 490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7820025" h="4905375">
                  <a:moveTo>
                    <a:pt x="428625" y="28575"/>
                  </a:moveTo>
                  <a:lnTo>
                    <a:pt x="409575" y="485775"/>
                  </a:lnTo>
                  <a:lnTo>
                    <a:pt x="142875" y="1238250"/>
                  </a:lnTo>
                  <a:lnTo>
                    <a:pt x="57150" y="1485900"/>
                  </a:lnTo>
                  <a:lnTo>
                    <a:pt x="0" y="1524000"/>
                  </a:lnTo>
                  <a:lnTo>
                    <a:pt x="85725" y="1647825"/>
                  </a:lnTo>
                  <a:lnTo>
                    <a:pt x="28575" y="1771650"/>
                  </a:lnTo>
                  <a:lnTo>
                    <a:pt x="28575" y="1857375"/>
                  </a:lnTo>
                  <a:lnTo>
                    <a:pt x="161925" y="2047875"/>
                  </a:lnTo>
                  <a:lnTo>
                    <a:pt x="123825" y="2162175"/>
                  </a:lnTo>
                  <a:lnTo>
                    <a:pt x="171450" y="2276475"/>
                  </a:lnTo>
                  <a:lnTo>
                    <a:pt x="123825" y="2305050"/>
                  </a:lnTo>
                  <a:lnTo>
                    <a:pt x="314325" y="2667000"/>
                  </a:lnTo>
                  <a:lnTo>
                    <a:pt x="266700" y="2743200"/>
                  </a:lnTo>
                  <a:lnTo>
                    <a:pt x="695325" y="3076575"/>
                  </a:lnTo>
                  <a:lnTo>
                    <a:pt x="685800" y="3228975"/>
                  </a:lnTo>
                  <a:lnTo>
                    <a:pt x="1057275" y="3295650"/>
                  </a:lnTo>
                  <a:lnTo>
                    <a:pt x="1609725" y="3657600"/>
                  </a:lnTo>
                  <a:lnTo>
                    <a:pt x="1914525" y="3695700"/>
                  </a:lnTo>
                  <a:lnTo>
                    <a:pt x="2009775" y="3743325"/>
                  </a:lnTo>
                  <a:lnTo>
                    <a:pt x="2057400" y="3657600"/>
                  </a:lnTo>
                  <a:lnTo>
                    <a:pt x="2276475" y="3667125"/>
                  </a:lnTo>
                  <a:lnTo>
                    <a:pt x="2590800" y="4010025"/>
                  </a:lnTo>
                  <a:lnTo>
                    <a:pt x="2581275" y="4105275"/>
                  </a:lnTo>
                  <a:lnTo>
                    <a:pt x="2809875" y="4267200"/>
                  </a:lnTo>
                  <a:lnTo>
                    <a:pt x="2895600" y="4124325"/>
                  </a:lnTo>
                  <a:lnTo>
                    <a:pt x="3076575" y="4143375"/>
                  </a:lnTo>
                  <a:lnTo>
                    <a:pt x="3228975" y="4276725"/>
                  </a:lnTo>
                  <a:lnTo>
                    <a:pt x="3267075" y="4400550"/>
                  </a:lnTo>
                  <a:lnTo>
                    <a:pt x="3381375" y="4562475"/>
                  </a:lnTo>
                  <a:lnTo>
                    <a:pt x="3448050" y="4762500"/>
                  </a:lnTo>
                  <a:lnTo>
                    <a:pt x="3762375" y="4905375"/>
                  </a:lnTo>
                  <a:lnTo>
                    <a:pt x="3790950" y="4886325"/>
                  </a:lnTo>
                  <a:lnTo>
                    <a:pt x="3724275" y="4591050"/>
                  </a:lnTo>
                  <a:lnTo>
                    <a:pt x="3924300" y="4371975"/>
                  </a:lnTo>
                  <a:lnTo>
                    <a:pt x="3924300" y="4333875"/>
                  </a:lnTo>
                  <a:lnTo>
                    <a:pt x="3962400" y="4362450"/>
                  </a:lnTo>
                  <a:lnTo>
                    <a:pt x="4181475" y="4219575"/>
                  </a:lnTo>
                  <a:lnTo>
                    <a:pt x="4171950" y="4114800"/>
                  </a:lnTo>
                  <a:lnTo>
                    <a:pt x="4229100" y="4181475"/>
                  </a:lnTo>
                  <a:lnTo>
                    <a:pt x="4505325" y="4133850"/>
                  </a:lnTo>
                  <a:lnTo>
                    <a:pt x="4552950" y="4171950"/>
                  </a:lnTo>
                  <a:lnTo>
                    <a:pt x="4714875" y="4143375"/>
                  </a:lnTo>
                  <a:lnTo>
                    <a:pt x="4848225" y="4257675"/>
                  </a:lnTo>
                  <a:lnTo>
                    <a:pt x="4905375" y="4181475"/>
                  </a:lnTo>
                  <a:lnTo>
                    <a:pt x="4953000" y="4229100"/>
                  </a:lnTo>
                  <a:lnTo>
                    <a:pt x="5000625" y="4152900"/>
                  </a:lnTo>
                  <a:lnTo>
                    <a:pt x="5095875" y="4238625"/>
                  </a:lnTo>
                  <a:lnTo>
                    <a:pt x="5133975" y="4200525"/>
                  </a:lnTo>
                  <a:lnTo>
                    <a:pt x="5057775" y="4143375"/>
                  </a:lnTo>
                  <a:lnTo>
                    <a:pt x="5086350" y="4057650"/>
                  </a:lnTo>
                  <a:lnTo>
                    <a:pt x="5000625" y="4029075"/>
                  </a:lnTo>
                  <a:lnTo>
                    <a:pt x="5200650" y="3971925"/>
                  </a:lnTo>
                  <a:lnTo>
                    <a:pt x="5267325" y="3924300"/>
                  </a:lnTo>
                  <a:lnTo>
                    <a:pt x="5353050" y="3990975"/>
                  </a:lnTo>
                  <a:lnTo>
                    <a:pt x="5457825" y="3933825"/>
                  </a:lnTo>
                  <a:lnTo>
                    <a:pt x="5572125" y="3943350"/>
                  </a:lnTo>
                  <a:lnTo>
                    <a:pt x="5772150" y="4048125"/>
                  </a:lnTo>
                  <a:lnTo>
                    <a:pt x="5924550" y="3962400"/>
                  </a:lnTo>
                  <a:lnTo>
                    <a:pt x="6076950" y="4067175"/>
                  </a:lnTo>
                  <a:lnTo>
                    <a:pt x="6181725" y="4143375"/>
                  </a:lnTo>
                  <a:lnTo>
                    <a:pt x="6181725" y="4333875"/>
                  </a:lnTo>
                  <a:lnTo>
                    <a:pt x="6238875" y="4352925"/>
                  </a:lnTo>
                  <a:lnTo>
                    <a:pt x="6219825" y="4438650"/>
                  </a:lnTo>
                  <a:lnTo>
                    <a:pt x="6305550" y="4486275"/>
                  </a:lnTo>
                  <a:lnTo>
                    <a:pt x="6343650" y="4486275"/>
                  </a:lnTo>
                  <a:lnTo>
                    <a:pt x="6381750" y="4572000"/>
                  </a:lnTo>
                  <a:lnTo>
                    <a:pt x="6543675" y="4705350"/>
                  </a:lnTo>
                  <a:lnTo>
                    <a:pt x="6581775" y="4791075"/>
                  </a:lnTo>
                  <a:lnTo>
                    <a:pt x="6648450" y="4743450"/>
                  </a:lnTo>
                  <a:lnTo>
                    <a:pt x="6705600" y="4591050"/>
                  </a:lnTo>
                  <a:lnTo>
                    <a:pt x="6715125" y="4476750"/>
                  </a:lnTo>
                  <a:lnTo>
                    <a:pt x="6543675" y="4200525"/>
                  </a:lnTo>
                  <a:lnTo>
                    <a:pt x="6391275" y="3943350"/>
                  </a:lnTo>
                  <a:lnTo>
                    <a:pt x="6315075" y="3771900"/>
                  </a:lnTo>
                  <a:lnTo>
                    <a:pt x="6353175" y="3514725"/>
                  </a:lnTo>
                  <a:lnTo>
                    <a:pt x="6686550" y="3095625"/>
                  </a:lnTo>
                  <a:lnTo>
                    <a:pt x="7010400" y="2867025"/>
                  </a:lnTo>
                  <a:lnTo>
                    <a:pt x="6953250" y="2752725"/>
                  </a:lnTo>
                  <a:lnTo>
                    <a:pt x="7105650" y="2790825"/>
                  </a:lnTo>
                  <a:lnTo>
                    <a:pt x="7000875" y="2533650"/>
                  </a:lnTo>
                  <a:lnTo>
                    <a:pt x="6877050" y="2400300"/>
                  </a:lnTo>
                  <a:lnTo>
                    <a:pt x="6886575" y="2295525"/>
                  </a:lnTo>
                  <a:lnTo>
                    <a:pt x="6858000" y="2228850"/>
                  </a:lnTo>
                  <a:lnTo>
                    <a:pt x="6981825" y="2257425"/>
                  </a:lnTo>
                  <a:lnTo>
                    <a:pt x="6943725" y="2371725"/>
                  </a:lnTo>
                  <a:lnTo>
                    <a:pt x="6991350" y="2371725"/>
                  </a:lnTo>
                  <a:lnTo>
                    <a:pt x="7048500" y="2124075"/>
                  </a:lnTo>
                  <a:lnTo>
                    <a:pt x="7077075" y="2047875"/>
                  </a:lnTo>
                  <a:lnTo>
                    <a:pt x="6991350" y="2009775"/>
                  </a:lnTo>
                  <a:lnTo>
                    <a:pt x="7029450" y="1981200"/>
                  </a:lnTo>
                  <a:lnTo>
                    <a:pt x="7115175" y="1800225"/>
                  </a:lnTo>
                  <a:lnTo>
                    <a:pt x="7086600" y="1676400"/>
                  </a:lnTo>
                  <a:lnTo>
                    <a:pt x="7172325" y="1676400"/>
                  </a:lnTo>
                  <a:lnTo>
                    <a:pt x="7353300" y="1552575"/>
                  </a:lnTo>
                  <a:lnTo>
                    <a:pt x="7134225" y="1600200"/>
                  </a:lnTo>
                  <a:lnTo>
                    <a:pt x="7229475" y="1504950"/>
                  </a:lnTo>
                  <a:lnTo>
                    <a:pt x="7353300" y="1495425"/>
                  </a:lnTo>
                  <a:lnTo>
                    <a:pt x="7439025" y="1438275"/>
                  </a:lnTo>
                  <a:lnTo>
                    <a:pt x="7553325" y="1352550"/>
                  </a:lnTo>
                  <a:lnTo>
                    <a:pt x="7429500" y="1285875"/>
                  </a:lnTo>
                  <a:lnTo>
                    <a:pt x="7410450" y="1181100"/>
                  </a:lnTo>
                  <a:lnTo>
                    <a:pt x="7419975" y="1038225"/>
                  </a:lnTo>
                  <a:lnTo>
                    <a:pt x="7591425" y="904875"/>
                  </a:lnTo>
                  <a:lnTo>
                    <a:pt x="7600950" y="800100"/>
                  </a:lnTo>
                  <a:lnTo>
                    <a:pt x="7734300" y="771525"/>
                  </a:lnTo>
                  <a:lnTo>
                    <a:pt x="7820025" y="704850"/>
                  </a:lnTo>
                  <a:lnTo>
                    <a:pt x="7629525" y="552450"/>
                  </a:lnTo>
                  <a:lnTo>
                    <a:pt x="7572375" y="247650"/>
                  </a:lnTo>
                  <a:lnTo>
                    <a:pt x="7448550" y="257175"/>
                  </a:lnTo>
                  <a:lnTo>
                    <a:pt x="7410450" y="295275"/>
                  </a:lnTo>
                  <a:lnTo>
                    <a:pt x="7372350" y="257175"/>
                  </a:lnTo>
                  <a:lnTo>
                    <a:pt x="7315200" y="352425"/>
                  </a:lnTo>
                  <a:lnTo>
                    <a:pt x="7305675" y="476250"/>
                  </a:lnTo>
                  <a:lnTo>
                    <a:pt x="7277100" y="581025"/>
                  </a:lnTo>
                  <a:lnTo>
                    <a:pt x="7305675" y="666750"/>
                  </a:lnTo>
                  <a:lnTo>
                    <a:pt x="7229475" y="762000"/>
                  </a:lnTo>
                  <a:lnTo>
                    <a:pt x="7200900" y="809625"/>
                  </a:lnTo>
                  <a:lnTo>
                    <a:pt x="6896100" y="876300"/>
                  </a:lnTo>
                  <a:lnTo>
                    <a:pt x="6715125" y="933450"/>
                  </a:lnTo>
                  <a:lnTo>
                    <a:pt x="6638925" y="1047750"/>
                  </a:lnTo>
                  <a:lnTo>
                    <a:pt x="6600825" y="1304925"/>
                  </a:lnTo>
                  <a:lnTo>
                    <a:pt x="6419850" y="1333500"/>
                  </a:lnTo>
                  <a:lnTo>
                    <a:pt x="6257925" y="1352550"/>
                  </a:lnTo>
                  <a:lnTo>
                    <a:pt x="6296025" y="1457325"/>
                  </a:lnTo>
                  <a:lnTo>
                    <a:pt x="6124575" y="1647825"/>
                  </a:lnTo>
                  <a:lnTo>
                    <a:pt x="5876925" y="1790700"/>
                  </a:lnTo>
                  <a:lnTo>
                    <a:pt x="5876925" y="1790700"/>
                  </a:lnTo>
                  <a:lnTo>
                    <a:pt x="5695950" y="1733550"/>
                  </a:lnTo>
                  <a:lnTo>
                    <a:pt x="5781675" y="1600200"/>
                  </a:lnTo>
                  <a:lnTo>
                    <a:pt x="5857875" y="1447800"/>
                  </a:lnTo>
                  <a:lnTo>
                    <a:pt x="5819775" y="1343025"/>
                  </a:lnTo>
                  <a:lnTo>
                    <a:pt x="5772150" y="1266825"/>
                  </a:lnTo>
                  <a:lnTo>
                    <a:pt x="5695950" y="1314450"/>
                  </a:lnTo>
                  <a:lnTo>
                    <a:pt x="5676900" y="1400175"/>
                  </a:lnTo>
                  <a:lnTo>
                    <a:pt x="5638800" y="1323975"/>
                  </a:lnTo>
                  <a:lnTo>
                    <a:pt x="5724525" y="1228725"/>
                  </a:lnTo>
                  <a:lnTo>
                    <a:pt x="5715000" y="1123950"/>
                  </a:lnTo>
                  <a:lnTo>
                    <a:pt x="5648325" y="1047750"/>
                  </a:lnTo>
                  <a:lnTo>
                    <a:pt x="5457825" y="1000125"/>
                  </a:lnTo>
                  <a:lnTo>
                    <a:pt x="5419725" y="1095375"/>
                  </a:lnTo>
                  <a:lnTo>
                    <a:pt x="5286375" y="1190625"/>
                  </a:lnTo>
                  <a:lnTo>
                    <a:pt x="5267325" y="1333500"/>
                  </a:lnTo>
                  <a:lnTo>
                    <a:pt x="5267325" y="1457325"/>
                  </a:lnTo>
                  <a:lnTo>
                    <a:pt x="5334000" y="1590675"/>
                  </a:lnTo>
                  <a:lnTo>
                    <a:pt x="5305425" y="1733550"/>
                  </a:lnTo>
                  <a:lnTo>
                    <a:pt x="5267325" y="1800225"/>
                  </a:lnTo>
                  <a:lnTo>
                    <a:pt x="5162550" y="1809750"/>
                  </a:lnTo>
                  <a:lnTo>
                    <a:pt x="5105400" y="1704975"/>
                  </a:lnTo>
                  <a:lnTo>
                    <a:pt x="5124450" y="1628775"/>
                  </a:lnTo>
                  <a:lnTo>
                    <a:pt x="5114925" y="1504950"/>
                  </a:lnTo>
                  <a:lnTo>
                    <a:pt x="5086350" y="1390650"/>
                  </a:lnTo>
                  <a:lnTo>
                    <a:pt x="5133975" y="1247775"/>
                  </a:lnTo>
                  <a:lnTo>
                    <a:pt x="5114925" y="1171575"/>
                  </a:lnTo>
                  <a:lnTo>
                    <a:pt x="5143500" y="1047750"/>
                  </a:lnTo>
                  <a:lnTo>
                    <a:pt x="5248275" y="1019175"/>
                  </a:lnTo>
                  <a:lnTo>
                    <a:pt x="5343525" y="971550"/>
                  </a:lnTo>
                  <a:lnTo>
                    <a:pt x="5419725" y="962025"/>
                  </a:lnTo>
                  <a:lnTo>
                    <a:pt x="5562600" y="933450"/>
                  </a:lnTo>
                  <a:lnTo>
                    <a:pt x="5505450" y="885825"/>
                  </a:lnTo>
                  <a:lnTo>
                    <a:pt x="5438775" y="857250"/>
                  </a:lnTo>
                  <a:lnTo>
                    <a:pt x="5400675" y="800100"/>
                  </a:lnTo>
                  <a:lnTo>
                    <a:pt x="5295900" y="828675"/>
                  </a:lnTo>
                  <a:lnTo>
                    <a:pt x="5219700" y="895350"/>
                  </a:lnTo>
                  <a:lnTo>
                    <a:pt x="5143500" y="914400"/>
                  </a:lnTo>
                  <a:lnTo>
                    <a:pt x="5048250" y="828675"/>
                  </a:lnTo>
                  <a:lnTo>
                    <a:pt x="4953000" y="828675"/>
                  </a:lnTo>
                  <a:lnTo>
                    <a:pt x="5029200" y="723900"/>
                  </a:lnTo>
                  <a:lnTo>
                    <a:pt x="4991100" y="704850"/>
                  </a:lnTo>
                  <a:lnTo>
                    <a:pt x="4886325" y="809625"/>
                  </a:lnTo>
                  <a:lnTo>
                    <a:pt x="4733925" y="895350"/>
                  </a:lnTo>
                  <a:lnTo>
                    <a:pt x="4619625" y="847725"/>
                  </a:lnTo>
                  <a:lnTo>
                    <a:pt x="4514850" y="885825"/>
                  </a:lnTo>
                  <a:lnTo>
                    <a:pt x="4629150" y="733425"/>
                  </a:lnTo>
                  <a:lnTo>
                    <a:pt x="4752975" y="638175"/>
                  </a:lnTo>
                  <a:lnTo>
                    <a:pt x="4752975" y="609600"/>
                  </a:lnTo>
                  <a:lnTo>
                    <a:pt x="4591050" y="600075"/>
                  </a:lnTo>
                  <a:lnTo>
                    <a:pt x="4552950" y="657225"/>
                  </a:lnTo>
                  <a:lnTo>
                    <a:pt x="4352925" y="523875"/>
                  </a:lnTo>
                  <a:lnTo>
                    <a:pt x="4219575" y="581025"/>
                  </a:lnTo>
                  <a:lnTo>
                    <a:pt x="4086225" y="447675"/>
                  </a:lnTo>
                  <a:lnTo>
                    <a:pt x="3829050" y="495300"/>
                  </a:lnTo>
                  <a:lnTo>
                    <a:pt x="2933700" y="438150"/>
                  </a:lnTo>
                  <a:lnTo>
                    <a:pt x="2286000" y="390525"/>
                  </a:lnTo>
                  <a:lnTo>
                    <a:pt x="1962150" y="304800"/>
                  </a:lnTo>
                  <a:lnTo>
                    <a:pt x="1562100" y="247650"/>
                  </a:lnTo>
                  <a:lnTo>
                    <a:pt x="1466850" y="219075"/>
                  </a:lnTo>
                  <a:lnTo>
                    <a:pt x="1343025" y="180975"/>
                  </a:lnTo>
                  <a:lnTo>
                    <a:pt x="714375" y="0"/>
                  </a:lnTo>
                  <a:lnTo>
                    <a:pt x="647700" y="161925"/>
                  </a:lnTo>
                  <a:lnTo>
                    <a:pt x="428625" y="28575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914400" y="933450"/>
              <a:ext cx="962025" cy="542925"/>
            </a:xfrm>
            <a:custGeom>
              <a:avLst/>
              <a:gdLst>
                <a:gd name="connsiteX0" fmla="*/ 0 w 962025"/>
                <a:gd name="connsiteY0" fmla="*/ 266700 h 542925"/>
                <a:gd name="connsiteX1" fmla="*/ 114300 w 962025"/>
                <a:gd name="connsiteY1" fmla="*/ 333375 h 542925"/>
                <a:gd name="connsiteX2" fmla="*/ 133350 w 962025"/>
                <a:gd name="connsiteY2" fmla="*/ 447675 h 542925"/>
                <a:gd name="connsiteX3" fmla="*/ 304800 w 962025"/>
                <a:gd name="connsiteY3" fmla="*/ 476250 h 542925"/>
                <a:gd name="connsiteX4" fmla="*/ 428625 w 962025"/>
                <a:gd name="connsiteY4" fmla="*/ 495300 h 542925"/>
                <a:gd name="connsiteX5" fmla="*/ 542925 w 962025"/>
                <a:gd name="connsiteY5" fmla="*/ 495300 h 542925"/>
                <a:gd name="connsiteX6" fmla="*/ 590550 w 962025"/>
                <a:gd name="connsiteY6" fmla="*/ 476250 h 542925"/>
                <a:gd name="connsiteX7" fmla="*/ 847725 w 962025"/>
                <a:gd name="connsiteY7" fmla="*/ 542925 h 542925"/>
                <a:gd name="connsiteX8" fmla="*/ 885825 w 962025"/>
                <a:gd name="connsiteY8" fmla="*/ 390525 h 542925"/>
                <a:gd name="connsiteX9" fmla="*/ 933450 w 962025"/>
                <a:gd name="connsiteY9" fmla="*/ 180975 h 542925"/>
                <a:gd name="connsiteX10" fmla="*/ 962025 w 962025"/>
                <a:gd name="connsiteY10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025" h="542925">
                  <a:moveTo>
                    <a:pt x="0" y="266700"/>
                  </a:moveTo>
                  <a:lnTo>
                    <a:pt x="114300" y="333375"/>
                  </a:lnTo>
                  <a:lnTo>
                    <a:pt x="133350" y="447675"/>
                  </a:lnTo>
                  <a:lnTo>
                    <a:pt x="304800" y="476250"/>
                  </a:lnTo>
                  <a:lnTo>
                    <a:pt x="428625" y="495300"/>
                  </a:lnTo>
                  <a:lnTo>
                    <a:pt x="542925" y="495300"/>
                  </a:lnTo>
                  <a:lnTo>
                    <a:pt x="590550" y="476250"/>
                  </a:lnTo>
                  <a:lnTo>
                    <a:pt x="847725" y="542925"/>
                  </a:lnTo>
                  <a:lnTo>
                    <a:pt x="885825" y="390525"/>
                  </a:lnTo>
                  <a:lnTo>
                    <a:pt x="933450" y="180975"/>
                  </a:lnTo>
                  <a:lnTo>
                    <a:pt x="962025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647700" y="1457325"/>
              <a:ext cx="1200150" cy="771525"/>
            </a:xfrm>
            <a:custGeom>
              <a:avLst/>
              <a:gdLst>
                <a:gd name="connsiteX0" fmla="*/ 0 w 1200150"/>
                <a:gd name="connsiteY0" fmla="*/ 495300 h 771525"/>
                <a:gd name="connsiteX1" fmla="*/ 942975 w 1200150"/>
                <a:gd name="connsiteY1" fmla="*/ 771525 h 771525"/>
                <a:gd name="connsiteX2" fmla="*/ 990600 w 1200150"/>
                <a:gd name="connsiteY2" fmla="*/ 571500 h 771525"/>
                <a:gd name="connsiteX3" fmla="*/ 1066800 w 1200150"/>
                <a:gd name="connsiteY3" fmla="*/ 304800 h 771525"/>
                <a:gd name="connsiteX4" fmla="*/ 1028700 w 1200150"/>
                <a:gd name="connsiteY4" fmla="*/ 266700 h 771525"/>
                <a:gd name="connsiteX5" fmla="*/ 1200150 w 1200150"/>
                <a:gd name="connsiteY5" fmla="*/ 85725 h 771525"/>
                <a:gd name="connsiteX6" fmla="*/ 1114425 w 1200150"/>
                <a:gd name="connsiteY6" fmla="*/ 0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0150" h="771525">
                  <a:moveTo>
                    <a:pt x="0" y="495300"/>
                  </a:moveTo>
                  <a:lnTo>
                    <a:pt x="942975" y="771525"/>
                  </a:lnTo>
                  <a:lnTo>
                    <a:pt x="990600" y="571500"/>
                  </a:lnTo>
                  <a:lnTo>
                    <a:pt x="1066800" y="304800"/>
                  </a:lnTo>
                  <a:lnTo>
                    <a:pt x="1028700" y="266700"/>
                  </a:lnTo>
                  <a:lnTo>
                    <a:pt x="1200150" y="85725"/>
                  </a:lnTo>
                  <a:lnTo>
                    <a:pt x="1114425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1581150" y="2200275"/>
              <a:ext cx="419100" cy="1838325"/>
            </a:xfrm>
            <a:custGeom>
              <a:avLst/>
              <a:gdLst>
                <a:gd name="connsiteX0" fmla="*/ 9525 w 419100"/>
                <a:gd name="connsiteY0" fmla="*/ 1838325 h 1838325"/>
                <a:gd name="connsiteX1" fmla="*/ 0 w 419100"/>
                <a:gd name="connsiteY1" fmla="*/ 1752600 h 1838325"/>
                <a:gd name="connsiteX2" fmla="*/ 28575 w 419100"/>
                <a:gd name="connsiteY2" fmla="*/ 1638300 h 1838325"/>
                <a:gd name="connsiteX3" fmla="*/ 114300 w 419100"/>
                <a:gd name="connsiteY3" fmla="*/ 1524000 h 1838325"/>
                <a:gd name="connsiteX4" fmla="*/ 85725 w 419100"/>
                <a:gd name="connsiteY4" fmla="*/ 1428750 h 1838325"/>
                <a:gd name="connsiteX5" fmla="*/ 66675 w 419100"/>
                <a:gd name="connsiteY5" fmla="*/ 1333500 h 1838325"/>
                <a:gd name="connsiteX6" fmla="*/ 104775 w 419100"/>
                <a:gd name="connsiteY6" fmla="*/ 1171575 h 1838325"/>
                <a:gd name="connsiteX7" fmla="*/ 180975 w 419100"/>
                <a:gd name="connsiteY7" fmla="*/ 1219200 h 1838325"/>
                <a:gd name="connsiteX8" fmla="*/ 247650 w 419100"/>
                <a:gd name="connsiteY8" fmla="*/ 1028700 h 1838325"/>
                <a:gd name="connsiteX9" fmla="*/ 419100 w 419100"/>
                <a:gd name="connsiteY9" fmla="*/ 85725 h 1838325"/>
                <a:gd name="connsiteX10" fmla="*/ 0 w 419100"/>
                <a:gd name="connsiteY10" fmla="*/ 0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100" h="1838325">
                  <a:moveTo>
                    <a:pt x="9525" y="1838325"/>
                  </a:moveTo>
                  <a:lnTo>
                    <a:pt x="0" y="1752600"/>
                  </a:lnTo>
                  <a:lnTo>
                    <a:pt x="28575" y="1638300"/>
                  </a:lnTo>
                  <a:lnTo>
                    <a:pt x="114300" y="1524000"/>
                  </a:lnTo>
                  <a:lnTo>
                    <a:pt x="85725" y="1428750"/>
                  </a:lnTo>
                  <a:lnTo>
                    <a:pt x="66675" y="1333500"/>
                  </a:lnTo>
                  <a:lnTo>
                    <a:pt x="104775" y="1171575"/>
                  </a:lnTo>
                  <a:lnTo>
                    <a:pt x="180975" y="1219200"/>
                  </a:lnTo>
                  <a:lnTo>
                    <a:pt x="247650" y="1028700"/>
                  </a:lnTo>
                  <a:lnTo>
                    <a:pt x="419100" y="85725"/>
                  </a:lnTo>
                  <a:lnTo>
                    <a:pt x="0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1066800" y="2124075"/>
              <a:ext cx="571500" cy="1447800"/>
            </a:xfrm>
            <a:custGeom>
              <a:avLst/>
              <a:gdLst>
                <a:gd name="connsiteX0" fmla="*/ 571500 w 571500"/>
                <a:gd name="connsiteY0" fmla="*/ 1447800 h 1447800"/>
                <a:gd name="connsiteX1" fmla="*/ 0 w 571500"/>
                <a:gd name="connsiteY1" fmla="*/ 504825 h 1447800"/>
                <a:gd name="connsiteX2" fmla="*/ 152400 w 571500"/>
                <a:gd name="connsiteY2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1447800">
                  <a:moveTo>
                    <a:pt x="571500" y="1447800"/>
                  </a:moveTo>
                  <a:lnTo>
                    <a:pt x="0" y="504825"/>
                  </a:lnTo>
                  <a:lnTo>
                    <a:pt x="152400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581150" y="971550"/>
              <a:ext cx="914400" cy="1409700"/>
            </a:xfrm>
            <a:custGeom>
              <a:avLst/>
              <a:gdLst>
                <a:gd name="connsiteX0" fmla="*/ 0 w 914400"/>
                <a:gd name="connsiteY0" fmla="*/ 1228725 h 1409700"/>
                <a:gd name="connsiteX1" fmla="*/ 847725 w 914400"/>
                <a:gd name="connsiteY1" fmla="*/ 1409700 h 1409700"/>
                <a:gd name="connsiteX2" fmla="*/ 914400 w 914400"/>
                <a:gd name="connsiteY2" fmla="*/ 885825 h 1409700"/>
                <a:gd name="connsiteX3" fmla="*/ 828675 w 914400"/>
                <a:gd name="connsiteY3" fmla="*/ 885825 h 1409700"/>
                <a:gd name="connsiteX4" fmla="*/ 733425 w 914400"/>
                <a:gd name="connsiteY4" fmla="*/ 914400 h 1409700"/>
                <a:gd name="connsiteX5" fmla="*/ 638175 w 914400"/>
                <a:gd name="connsiteY5" fmla="*/ 885825 h 1409700"/>
                <a:gd name="connsiteX6" fmla="*/ 609600 w 914400"/>
                <a:gd name="connsiteY6" fmla="*/ 790575 h 1409700"/>
                <a:gd name="connsiteX7" fmla="*/ 590550 w 914400"/>
                <a:gd name="connsiteY7" fmla="*/ 752475 h 1409700"/>
                <a:gd name="connsiteX8" fmla="*/ 619125 w 914400"/>
                <a:gd name="connsiteY8" fmla="*/ 685800 h 1409700"/>
                <a:gd name="connsiteX9" fmla="*/ 581025 w 914400"/>
                <a:gd name="connsiteY9" fmla="*/ 647700 h 1409700"/>
                <a:gd name="connsiteX10" fmla="*/ 485775 w 914400"/>
                <a:gd name="connsiteY10" fmla="*/ 657225 h 1409700"/>
                <a:gd name="connsiteX11" fmla="*/ 542925 w 914400"/>
                <a:gd name="connsiteY11" fmla="*/ 466725 h 1409700"/>
                <a:gd name="connsiteX12" fmla="*/ 381000 w 914400"/>
                <a:gd name="connsiteY12" fmla="*/ 219075 h 1409700"/>
                <a:gd name="connsiteX13" fmla="*/ 428625 w 914400"/>
                <a:gd name="connsiteY13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1409700">
                  <a:moveTo>
                    <a:pt x="0" y="1228725"/>
                  </a:moveTo>
                  <a:lnTo>
                    <a:pt x="847725" y="1409700"/>
                  </a:lnTo>
                  <a:lnTo>
                    <a:pt x="914400" y="885825"/>
                  </a:lnTo>
                  <a:lnTo>
                    <a:pt x="828675" y="885825"/>
                  </a:lnTo>
                  <a:lnTo>
                    <a:pt x="733425" y="914400"/>
                  </a:lnTo>
                  <a:lnTo>
                    <a:pt x="638175" y="885825"/>
                  </a:lnTo>
                  <a:lnTo>
                    <a:pt x="609600" y="790575"/>
                  </a:lnTo>
                  <a:lnTo>
                    <a:pt x="590550" y="752475"/>
                  </a:lnTo>
                  <a:lnTo>
                    <a:pt x="619125" y="685800"/>
                  </a:lnTo>
                  <a:lnTo>
                    <a:pt x="581025" y="647700"/>
                  </a:lnTo>
                  <a:lnTo>
                    <a:pt x="485775" y="657225"/>
                  </a:lnTo>
                  <a:lnTo>
                    <a:pt x="542925" y="466725"/>
                  </a:lnTo>
                  <a:lnTo>
                    <a:pt x="381000" y="219075"/>
                  </a:lnTo>
                  <a:lnTo>
                    <a:pt x="428625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828800" y="2305050"/>
              <a:ext cx="828675" cy="1085850"/>
            </a:xfrm>
            <a:custGeom>
              <a:avLst/>
              <a:gdLst>
                <a:gd name="connsiteX0" fmla="*/ 171450 w 828675"/>
                <a:gd name="connsiteY0" fmla="*/ 0 h 1085850"/>
                <a:gd name="connsiteX1" fmla="*/ 600075 w 828675"/>
                <a:gd name="connsiteY1" fmla="*/ 66675 h 1085850"/>
                <a:gd name="connsiteX2" fmla="*/ 552450 w 828675"/>
                <a:gd name="connsiteY2" fmla="*/ 266700 h 1085850"/>
                <a:gd name="connsiteX3" fmla="*/ 828675 w 828675"/>
                <a:gd name="connsiteY3" fmla="*/ 304800 h 1085850"/>
                <a:gd name="connsiteX4" fmla="*/ 733425 w 828675"/>
                <a:gd name="connsiteY4" fmla="*/ 1085850 h 1085850"/>
                <a:gd name="connsiteX5" fmla="*/ 0 w 828675"/>
                <a:gd name="connsiteY5" fmla="*/ 923925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8675" h="1085850">
                  <a:moveTo>
                    <a:pt x="171450" y="0"/>
                  </a:moveTo>
                  <a:lnTo>
                    <a:pt x="600075" y="66675"/>
                  </a:lnTo>
                  <a:lnTo>
                    <a:pt x="552450" y="266700"/>
                  </a:lnTo>
                  <a:lnTo>
                    <a:pt x="828675" y="304800"/>
                  </a:lnTo>
                  <a:lnTo>
                    <a:pt x="733425" y="1085850"/>
                  </a:lnTo>
                  <a:lnTo>
                    <a:pt x="0" y="92392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1809750" y="3228975"/>
              <a:ext cx="781050" cy="1209675"/>
            </a:xfrm>
            <a:custGeom>
              <a:avLst/>
              <a:gdLst>
                <a:gd name="connsiteX0" fmla="*/ 590550 w 781050"/>
                <a:gd name="connsiteY0" fmla="*/ 1209675 h 1209675"/>
                <a:gd name="connsiteX1" fmla="*/ 781050 w 781050"/>
                <a:gd name="connsiteY1" fmla="*/ 142875 h 1209675"/>
                <a:gd name="connsiteX2" fmla="*/ 0 w 781050"/>
                <a:gd name="connsiteY2" fmla="*/ 0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1050" h="1209675">
                  <a:moveTo>
                    <a:pt x="590550" y="1209675"/>
                  </a:moveTo>
                  <a:lnTo>
                    <a:pt x="781050" y="142875"/>
                  </a:lnTo>
                  <a:lnTo>
                    <a:pt x="0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381250" y="1828800"/>
              <a:ext cx="1047750" cy="866775"/>
            </a:xfrm>
            <a:custGeom>
              <a:avLst/>
              <a:gdLst>
                <a:gd name="connsiteX0" fmla="*/ 295275 w 1047750"/>
                <a:gd name="connsiteY0" fmla="*/ 781050 h 866775"/>
                <a:gd name="connsiteX1" fmla="*/ 1000125 w 1047750"/>
                <a:gd name="connsiteY1" fmla="*/ 866775 h 866775"/>
                <a:gd name="connsiteX2" fmla="*/ 1047750 w 1047750"/>
                <a:gd name="connsiteY2" fmla="*/ 104775 h 866775"/>
                <a:gd name="connsiteX3" fmla="*/ 85725 w 1047750"/>
                <a:gd name="connsiteY3" fmla="*/ 0 h 866775"/>
                <a:gd name="connsiteX4" fmla="*/ 0 w 1047750"/>
                <a:gd name="connsiteY4" fmla="*/ 2857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866775">
                  <a:moveTo>
                    <a:pt x="295275" y="781050"/>
                  </a:moveTo>
                  <a:lnTo>
                    <a:pt x="1000125" y="866775"/>
                  </a:lnTo>
                  <a:lnTo>
                    <a:pt x="1047750" y="104775"/>
                  </a:lnTo>
                  <a:lnTo>
                    <a:pt x="85725" y="0"/>
                  </a:lnTo>
                  <a:lnTo>
                    <a:pt x="0" y="2857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85120" y="894270"/>
              <a:ext cx="11621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  <a:cs typeface="Courier New" pitchFamily="49" charset="0"/>
                </a:rPr>
                <a:t>Washington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cs typeface="Courier New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9905" y="1547155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cs typeface="Courier New" pitchFamily="49" charset="0"/>
                </a:rPr>
                <a:t>Oregon</a:t>
              </a:r>
              <a:endParaRPr lang="en-US" sz="1600" dirty="0"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174844" y="2586632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cs typeface="Courier New" pitchFamily="49" charset="0"/>
                </a:rPr>
                <a:t>California</a:t>
              </a:r>
              <a:endParaRPr lang="en-US" sz="1600" dirty="0">
                <a:cs typeface="Courier New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38740" y="2430470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cs typeface="Courier New" pitchFamily="49" charset="0"/>
                </a:rPr>
                <a:t>Nevada</a:t>
              </a:r>
              <a:endParaRPr lang="en-US" sz="1600" dirty="0">
                <a:cs typeface="Courier New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65940" y="3623846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cs typeface="Courier New" pitchFamily="49" charset="0"/>
                </a:rPr>
                <a:t>Arizona</a:t>
              </a:r>
              <a:endParaRPr lang="en-US" sz="1600" dirty="0">
                <a:cs typeface="Courier New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98865" y="281452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cs typeface="Courier New" pitchFamily="49" charset="0"/>
                </a:rPr>
                <a:t>Utah</a:t>
              </a:r>
              <a:endParaRPr lang="en-US" sz="1600" dirty="0">
                <a:cs typeface="Courier New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21320" y="2084825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cs typeface="Courier New" pitchFamily="49" charset="0"/>
                </a:rPr>
                <a:t>Wyoming</a:t>
              </a:r>
              <a:endParaRPr lang="en-US" sz="1600" dirty="0">
                <a:cs typeface="Courier New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53220" y="1815990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cs typeface="Courier New" pitchFamily="49" charset="0"/>
                </a:rPr>
                <a:t>Idaho</a:t>
              </a:r>
              <a:endParaRPr lang="en-US" sz="1600" dirty="0">
                <a:cs typeface="Courier New" pitchFamily="49" charset="0"/>
              </a:endParaRPr>
            </a:p>
          </p:txBody>
        </p:sp>
      </p:grpSp>
      <p:sp>
        <p:nvSpPr>
          <p:cNvPr id="30" name="Right Arrow 29"/>
          <p:cNvSpPr/>
          <p:nvPr/>
        </p:nvSpPr>
        <p:spPr>
          <a:xfrm>
            <a:off x="3440726" y="3851275"/>
            <a:ext cx="422455" cy="42245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41"/>
          <p:cNvGrpSpPr/>
          <p:nvPr/>
        </p:nvGrpSpPr>
        <p:grpSpPr>
          <a:xfrm>
            <a:off x="4097728" y="3009091"/>
            <a:ext cx="2280053" cy="2442384"/>
            <a:chOff x="3650280" y="2200040"/>
            <a:chExt cx="1767053" cy="1987670"/>
          </a:xfrm>
          <a:solidFill>
            <a:schemeClr val="bg1"/>
          </a:solidFill>
        </p:grpSpPr>
        <p:sp>
          <p:nvSpPr>
            <p:cNvPr id="56" name="TextBox 3"/>
            <p:cNvSpPr txBox="1"/>
            <p:nvPr/>
          </p:nvSpPr>
          <p:spPr>
            <a:xfrm>
              <a:off x="4505218" y="3887139"/>
              <a:ext cx="302136" cy="30057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err="1" smtClean="0">
                  <a:ea typeface="SimSun" pitchFamily="2" charset="-122"/>
                  <a:cs typeface="Courier New" pitchFamily="49" charset="0"/>
                </a:rPr>
                <a:t>az</a:t>
              </a:r>
              <a:endParaRPr lang="en-US" sz="1800" dirty="0">
                <a:ea typeface="SimSun" pitchFamily="2" charset="-122"/>
                <a:cs typeface="Courier New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50280" y="3189671"/>
              <a:ext cx="302136" cy="30057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err="1" smtClean="0">
                  <a:ea typeface="SimSun" pitchFamily="2" charset="-122"/>
                  <a:cs typeface="Courier New" pitchFamily="49" charset="0"/>
                </a:rPr>
                <a:t>ca</a:t>
              </a:r>
              <a:endParaRPr lang="en-US" sz="1800" dirty="0">
                <a:ea typeface="SimSun" pitchFamily="2" charset="-122"/>
                <a:cs typeface="Courier New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50280" y="2200040"/>
              <a:ext cx="292197" cy="30057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ea typeface="SimSun" pitchFamily="2" charset="-122"/>
                  <a:cs typeface="Courier New" pitchFamily="49" charset="0"/>
                </a:rPr>
                <a:t>or</a:t>
              </a:r>
              <a:endParaRPr lang="en-US" sz="1800" dirty="0">
                <a:ea typeface="SimSun" pitchFamily="2" charset="-122"/>
                <a:cs typeface="Courier New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329915" y="3194082"/>
              <a:ext cx="312074" cy="30057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ea typeface="SimSun" pitchFamily="2" charset="-122"/>
                  <a:cs typeface="Courier New" pitchFamily="49" charset="0"/>
                </a:rPr>
                <a:t>ne</a:t>
              </a:r>
              <a:endParaRPr lang="en-US" sz="1800" dirty="0">
                <a:ea typeface="SimSun" pitchFamily="2" charset="-122"/>
                <a:cs typeface="Courier New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336080" y="2201074"/>
              <a:ext cx="282258" cy="30057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>
                  <a:ea typeface="SimSun" pitchFamily="2" charset="-122"/>
                  <a:cs typeface="Courier New" pitchFamily="49" charset="0"/>
                </a:rPr>
                <a:t>id</a:t>
              </a:r>
              <a:endParaRPr lang="en-US" sz="1800" dirty="0">
                <a:ea typeface="SimSun" pitchFamily="2" charset="-122"/>
                <a:cs typeface="Courier New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62863" y="3187834"/>
              <a:ext cx="282258" cy="30057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err="1" smtClean="0">
                  <a:ea typeface="SimSun" pitchFamily="2" charset="-122"/>
                  <a:cs typeface="Courier New" pitchFamily="49" charset="0"/>
                </a:rPr>
                <a:t>ut</a:t>
              </a:r>
              <a:endParaRPr lang="en-US" sz="1800" dirty="0">
                <a:ea typeface="SimSun" pitchFamily="2" charset="-122"/>
                <a:cs typeface="Courier New" pitchFamily="49" charset="0"/>
              </a:endParaRPr>
            </a:p>
          </p:txBody>
        </p:sp>
        <p:cxnSp>
          <p:nvCxnSpPr>
            <p:cNvPr id="63" name="Straight Connector 62"/>
            <p:cNvCxnSpPr>
              <a:stCxn id="56" idx="0"/>
              <a:endCxn id="60" idx="2"/>
            </p:cNvCxnSpPr>
            <p:nvPr/>
          </p:nvCxnSpPr>
          <p:spPr bwMode="auto">
            <a:xfrm flipH="1" flipV="1">
              <a:off x="4485952" y="3494653"/>
              <a:ext cx="170334" cy="39248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8" idx="2"/>
            </p:cNvCxnSpPr>
            <p:nvPr/>
          </p:nvCxnSpPr>
          <p:spPr bwMode="auto">
            <a:xfrm flipH="1" flipV="1">
              <a:off x="3801348" y="3490242"/>
              <a:ext cx="703871" cy="56617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stCxn id="58" idx="3"/>
              <a:endCxn id="60" idx="1"/>
            </p:cNvCxnSpPr>
            <p:nvPr/>
          </p:nvCxnSpPr>
          <p:spPr bwMode="auto">
            <a:xfrm>
              <a:off x="3952416" y="3339956"/>
              <a:ext cx="377499" cy="441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58" idx="0"/>
              <a:endCxn id="59" idx="2"/>
            </p:cNvCxnSpPr>
            <p:nvPr/>
          </p:nvCxnSpPr>
          <p:spPr bwMode="auto">
            <a:xfrm flipH="1" flipV="1">
              <a:off x="3796379" y="2500611"/>
              <a:ext cx="4969" cy="68906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stCxn id="59" idx="3"/>
              <a:endCxn id="61" idx="1"/>
            </p:cNvCxnSpPr>
            <p:nvPr/>
          </p:nvCxnSpPr>
          <p:spPr bwMode="auto">
            <a:xfrm>
              <a:off x="3942477" y="2350326"/>
              <a:ext cx="393603" cy="103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61" idx="2"/>
              <a:endCxn id="60" idx="0"/>
            </p:cNvCxnSpPr>
            <p:nvPr/>
          </p:nvCxnSpPr>
          <p:spPr bwMode="auto">
            <a:xfrm>
              <a:off x="4477209" y="2501646"/>
              <a:ext cx="8743" cy="6924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stCxn id="62" idx="0"/>
              <a:endCxn id="61" idx="2"/>
            </p:cNvCxnSpPr>
            <p:nvPr/>
          </p:nvCxnSpPr>
          <p:spPr bwMode="auto">
            <a:xfrm flipH="1" flipV="1">
              <a:off x="4477208" y="2501646"/>
              <a:ext cx="726783" cy="68618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56" idx="3"/>
              <a:endCxn id="62" idx="2"/>
            </p:cNvCxnSpPr>
            <p:nvPr/>
          </p:nvCxnSpPr>
          <p:spPr bwMode="auto">
            <a:xfrm flipV="1">
              <a:off x="4807354" y="3488405"/>
              <a:ext cx="396638" cy="549019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stCxn id="60" idx="3"/>
              <a:endCxn id="62" idx="1"/>
            </p:cNvCxnSpPr>
            <p:nvPr/>
          </p:nvCxnSpPr>
          <p:spPr bwMode="auto">
            <a:xfrm flipV="1">
              <a:off x="4641988" y="3338120"/>
              <a:ext cx="420873" cy="624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59" idx="2"/>
              <a:endCxn id="60" idx="0"/>
            </p:cNvCxnSpPr>
            <p:nvPr/>
          </p:nvCxnSpPr>
          <p:spPr bwMode="auto">
            <a:xfrm>
              <a:off x="3796379" y="2500611"/>
              <a:ext cx="689573" cy="693471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5055565" y="2203219"/>
              <a:ext cx="361768" cy="30057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err="1" smtClean="0">
                  <a:ea typeface="SimSun" pitchFamily="2" charset="-122"/>
                  <a:cs typeface="Courier New" pitchFamily="49" charset="0"/>
                </a:rPr>
                <a:t>wy</a:t>
              </a:r>
              <a:endParaRPr lang="en-US" sz="1800" dirty="0">
                <a:ea typeface="SimSun" pitchFamily="2" charset="-122"/>
                <a:cs typeface="Courier New" pitchFamily="49" charset="0"/>
              </a:endParaRPr>
            </a:p>
          </p:txBody>
        </p:sp>
        <p:cxnSp>
          <p:nvCxnSpPr>
            <p:cNvPr id="74" name="Straight Connector 73"/>
            <p:cNvCxnSpPr>
              <a:stCxn id="61" idx="3"/>
              <a:endCxn id="73" idx="1"/>
            </p:cNvCxnSpPr>
            <p:nvPr/>
          </p:nvCxnSpPr>
          <p:spPr bwMode="auto">
            <a:xfrm>
              <a:off x="4618338" y="2351360"/>
              <a:ext cx="437228" cy="21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62" idx="0"/>
              <a:endCxn id="73" idx="2"/>
            </p:cNvCxnSpPr>
            <p:nvPr/>
          </p:nvCxnSpPr>
          <p:spPr bwMode="auto">
            <a:xfrm flipV="1">
              <a:off x="5203992" y="2503790"/>
              <a:ext cx="32458" cy="68404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4735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41275"/>
            <a:ext cx="7377113" cy="533400"/>
          </a:xfrm>
        </p:spPr>
        <p:txBody>
          <a:bodyPr/>
          <a:lstStyle/>
          <a:p>
            <a:r>
              <a:rPr lang="en-US" dirty="0" err="1" smtClean="0"/>
              <a:t>Factbase</a:t>
            </a:r>
            <a:r>
              <a:rPr lang="en-US" dirty="0" smtClean="0"/>
              <a:t> and </a:t>
            </a:r>
            <a:r>
              <a:rPr lang="en-US" dirty="0" err="1" smtClean="0"/>
              <a:t>rulebase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031875"/>
            <a:ext cx="6048253" cy="49942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edge(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az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edge(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az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ne).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edge(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az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edge(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ne).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edge(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or).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edge(ne,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edge(ne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or).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edge(ne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id).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edge(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id).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edge(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edge(id,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edge(or, id).</a:t>
            </a:r>
          </a:p>
          <a:p>
            <a:pPr marL="0" indent="0" defTabSz="912813">
              <a:buNone/>
              <a:tabLst>
                <a:tab pos="798513" algn="l"/>
                <a:tab pos="1428750" algn="l"/>
                <a:tab pos="4000500" algn="l"/>
                <a:tab pos="5024438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adjacent(X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Y) :-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 defTabSz="912813">
              <a:buNone/>
              <a:tabLst>
                <a:tab pos="798513" algn="l"/>
                <a:tab pos="1428750" algn="l"/>
                <a:tab pos="4000500" algn="l"/>
                <a:tab pos="5024438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	edge(X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Y);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edge(Y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X).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141884" y="1412875"/>
            <a:ext cx="2099940" cy="2148764"/>
            <a:chOff x="662781" y="2705096"/>
            <a:chExt cx="2099940" cy="2148764"/>
          </a:xfrm>
        </p:grpSpPr>
        <p:sp>
          <p:nvSpPr>
            <p:cNvPr id="38" name="TextBox 37"/>
            <p:cNvSpPr txBox="1"/>
            <p:nvPr/>
          </p:nvSpPr>
          <p:spPr>
            <a:xfrm>
              <a:off x="1517719" y="4392195"/>
              <a:ext cx="492443" cy="4616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imSun" pitchFamily="2" charset="-122"/>
                  <a:ea typeface="SimSun" pitchFamily="2" charset="-122"/>
                </a:rPr>
                <a:t>az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2781" y="3694727"/>
              <a:ext cx="492443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imSun" pitchFamily="2" charset="-122"/>
                  <a:ea typeface="SimSun" pitchFamily="2" charset="-122"/>
                </a:rPr>
                <a:t>ca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0078" y="2705096"/>
              <a:ext cx="492443" cy="461665"/>
            </a:xfrm>
            <a:prstGeom prst="rect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imSun" pitchFamily="2" charset="-122"/>
                  <a:ea typeface="SimSun" pitchFamily="2" charset="-122"/>
                </a:rPr>
                <a:t>or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42416" y="3699138"/>
              <a:ext cx="492443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imSun" pitchFamily="2" charset="-122"/>
                  <a:ea typeface="SimSun" pitchFamily="2" charset="-122"/>
                </a:rPr>
                <a:t>ne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32078" y="2706130"/>
              <a:ext cx="492443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imSun" pitchFamily="2" charset="-122"/>
                  <a:ea typeface="SimSun" pitchFamily="2" charset="-122"/>
                </a:rPr>
                <a:t>id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75364" y="3692890"/>
              <a:ext cx="492443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imSun" pitchFamily="2" charset="-122"/>
                  <a:ea typeface="SimSun" pitchFamily="2" charset="-122"/>
                </a:rPr>
                <a:t>ut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cxnSp>
          <p:nvCxnSpPr>
            <p:cNvPr id="44" name="Straight Connector 43"/>
            <p:cNvCxnSpPr>
              <a:stCxn id="38" idx="0"/>
              <a:endCxn id="41" idx="2"/>
            </p:cNvCxnSpPr>
            <p:nvPr/>
          </p:nvCxnSpPr>
          <p:spPr bwMode="auto">
            <a:xfrm flipH="1" flipV="1">
              <a:off x="1588638" y="4160803"/>
              <a:ext cx="175303" cy="2313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38" idx="1"/>
              <a:endCxn id="39" idx="2"/>
            </p:cNvCxnSpPr>
            <p:nvPr/>
          </p:nvCxnSpPr>
          <p:spPr bwMode="auto">
            <a:xfrm flipH="1" flipV="1">
              <a:off x="909003" y="4156392"/>
              <a:ext cx="608716" cy="46663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39" idx="3"/>
              <a:endCxn id="41" idx="1"/>
            </p:cNvCxnSpPr>
            <p:nvPr/>
          </p:nvCxnSpPr>
          <p:spPr bwMode="auto">
            <a:xfrm>
              <a:off x="1155224" y="3925560"/>
              <a:ext cx="187192" cy="441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39" idx="0"/>
              <a:endCxn id="40" idx="2"/>
            </p:cNvCxnSpPr>
            <p:nvPr/>
          </p:nvCxnSpPr>
          <p:spPr bwMode="auto">
            <a:xfrm flipV="1">
              <a:off x="909003" y="3166761"/>
              <a:ext cx="7297" cy="52796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40" idx="3"/>
              <a:endCxn id="42" idx="1"/>
            </p:cNvCxnSpPr>
            <p:nvPr/>
          </p:nvCxnSpPr>
          <p:spPr bwMode="auto">
            <a:xfrm>
              <a:off x="1162521" y="2935929"/>
              <a:ext cx="269557" cy="103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42" idx="2"/>
              <a:endCxn id="41" idx="0"/>
            </p:cNvCxnSpPr>
            <p:nvPr/>
          </p:nvCxnSpPr>
          <p:spPr bwMode="auto">
            <a:xfrm flipH="1">
              <a:off x="1588638" y="3167795"/>
              <a:ext cx="89662" cy="53134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43" idx="0"/>
              <a:endCxn id="42" idx="2"/>
            </p:cNvCxnSpPr>
            <p:nvPr/>
          </p:nvCxnSpPr>
          <p:spPr bwMode="auto">
            <a:xfrm flipH="1" flipV="1">
              <a:off x="1678300" y="3167795"/>
              <a:ext cx="643286" cy="52509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38" idx="3"/>
              <a:endCxn id="43" idx="2"/>
            </p:cNvCxnSpPr>
            <p:nvPr/>
          </p:nvCxnSpPr>
          <p:spPr bwMode="auto">
            <a:xfrm flipV="1">
              <a:off x="2010162" y="4154555"/>
              <a:ext cx="311424" cy="46847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41" idx="3"/>
              <a:endCxn id="43" idx="1"/>
            </p:cNvCxnSpPr>
            <p:nvPr/>
          </p:nvCxnSpPr>
          <p:spPr bwMode="auto">
            <a:xfrm flipV="1">
              <a:off x="1834859" y="3923723"/>
              <a:ext cx="240505" cy="624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40" idx="2"/>
              <a:endCxn id="41" idx="0"/>
            </p:cNvCxnSpPr>
            <p:nvPr/>
          </p:nvCxnSpPr>
          <p:spPr bwMode="auto">
            <a:xfrm>
              <a:off x="916300" y="3166761"/>
              <a:ext cx="672338" cy="53237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2270278" y="2705096"/>
              <a:ext cx="492443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imSun" pitchFamily="2" charset="-122"/>
                  <a:ea typeface="SimSun" pitchFamily="2" charset="-122"/>
                </a:rPr>
                <a:t>wy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cxnSp>
          <p:nvCxnSpPr>
            <p:cNvPr id="79" name="Straight Connector 78"/>
            <p:cNvCxnSpPr>
              <a:stCxn id="42" idx="3"/>
              <a:endCxn id="78" idx="1"/>
            </p:cNvCxnSpPr>
            <p:nvPr/>
          </p:nvCxnSpPr>
          <p:spPr bwMode="auto">
            <a:xfrm flipV="1">
              <a:off x="1924521" y="2935929"/>
              <a:ext cx="345757" cy="103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78" idx="2"/>
              <a:endCxn id="43" idx="0"/>
            </p:cNvCxnSpPr>
            <p:nvPr/>
          </p:nvCxnSpPr>
          <p:spPr bwMode="auto">
            <a:xfrm flipH="1">
              <a:off x="2321586" y="3166761"/>
              <a:ext cx="194914" cy="52612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Right Arrow 53"/>
          <p:cNvSpPr/>
          <p:nvPr/>
        </p:nvSpPr>
        <p:spPr bwMode="auto">
          <a:xfrm>
            <a:off x="5323601" y="2184815"/>
            <a:ext cx="457200" cy="43170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510381" y="574675"/>
            <a:ext cx="78485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ZapfDingbats" pitchFamily="82" charset="2"/>
              <a:buChar char="s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2800" dirty="0" smtClean="0"/>
              <a:t>Neighboring States must use different colors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5386204" y="3776110"/>
            <a:ext cx="2855619" cy="270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ZapfDingbats" pitchFamily="82" charset="2"/>
              <a:buChar char="s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color(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az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orange).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color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yellow).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color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(ne, red).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color(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yellow).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color(or, orange).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color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(id, yellow).</a:t>
            </a:r>
          </a:p>
          <a:p>
            <a:pPr marL="0" indent="0"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color(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red).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872581" y="1413909"/>
            <a:ext cx="1905026" cy="2148764"/>
            <a:chOff x="662781" y="2705096"/>
            <a:chExt cx="1905026" cy="2148764"/>
          </a:xfrm>
        </p:grpSpPr>
        <p:sp>
          <p:nvSpPr>
            <p:cNvPr id="59" name="TextBox 58"/>
            <p:cNvSpPr txBox="1"/>
            <p:nvPr/>
          </p:nvSpPr>
          <p:spPr>
            <a:xfrm>
              <a:off x="1517719" y="4392195"/>
              <a:ext cx="4924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imSun" pitchFamily="2" charset="-122"/>
                  <a:ea typeface="SimSun" pitchFamily="2" charset="-122"/>
                </a:rPr>
                <a:t>az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2781" y="3694727"/>
              <a:ext cx="4924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imSun" pitchFamily="2" charset="-122"/>
                  <a:ea typeface="SimSun" pitchFamily="2" charset="-122"/>
                </a:rPr>
                <a:t>ca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2781" y="2705096"/>
              <a:ext cx="4924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imSun" pitchFamily="2" charset="-122"/>
                  <a:ea typeface="SimSun" pitchFamily="2" charset="-122"/>
                </a:rPr>
                <a:t>or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42416" y="3699138"/>
              <a:ext cx="4924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imSun" pitchFamily="2" charset="-122"/>
                  <a:ea typeface="SimSun" pitchFamily="2" charset="-122"/>
                </a:rPr>
                <a:t>ne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48581" y="2706130"/>
              <a:ext cx="4924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imSun" pitchFamily="2" charset="-122"/>
                  <a:ea typeface="SimSun" pitchFamily="2" charset="-122"/>
                </a:rPr>
                <a:t>id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075364" y="3692890"/>
              <a:ext cx="4924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imSun" pitchFamily="2" charset="-122"/>
                  <a:ea typeface="SimSun" pitchFamily="2" charset="-122"/>
                </a:rPr>
                <a:t>ut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cxnSp>
          <p:nvCxnSpPr>
            <p:cNvPr id="65" name="Straight Connector 64"/>
            <p:cNvCxnSpPr>
              <a:stCxn id="59" idx="0"/>
              <a:endCxn id="62" idx="2"/>
            </p:cNvCxnSpPr>
            <p:nvPr/>
          </p:nvCxnSpPr>
          <p:spPr bwMode="auto">
            <a:xfrm flipH="1" flipV="1">
              <a:off x="1588638" y="4160803"/>
              <a:ext cx="175303" cy="2313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59" idx="1"/>
              <a:endCxn id="60" idx="2"/>
            </p:cNvCxnSpPr>
            <p:nvPr/>
          </p:nvCxnSpPr>
          <p:spPr bwMode="auto">
            <a:xfrm flipH="1" flipV="1">
              <a:off x="909003" y="4156392"/>
              <a:ext cx="608716" cy="46663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stCxn id="60" idx="3"/>
              <a:endCxn id="62" idx="1"/>
            </p:cNvCxnSpPr>
            <p:nvPr/>
          </p:nvCxnSpPr>
          <p:spPr bwMode="auto">
            <a:xfrm>
              <a:off x="1155224" y="3925560"/>
              <a:ext cx="187192" cy="441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60" idx="0"/>
              <a:endCxn id="61" idx="2"/>
            </p:cNvCxnSpPr>
            <p:nvPr/>
          </p:nvCxnSpPr>
          <p:spPr bwMode="auto">
            <a:xfrm flipV="1">
              <a:off x="909003" y="3166761"/>
              <a:ext cx="0" cy="52796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stCxn id="61" idx="3"/>
              <a:endCxn id="63" idx="1"/>
            </p:cNvCxnSpPr>
            <p:nvPr/>
          </p:nvCxnSpPr>
          <p:spPr bwMode="auto">
            <a:xfrm>
              <a:off x="1155224" y="2935929"/>
              <a:ext cx="193357" cy="103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63" idx="2"/>
              <a:endCxn id="62" idx="0"/>
            </p:cNvCxnSpPr>
            <p:nvPr/>
          </p:nvCxnSpPr>
          <p:spPr bwMode="auto">
            <a:xfrm flipH="1">
              <a:off x="1588638" y="3167795"/>
              <a:ext cx="6165" cy="53134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stCxn id="64" idx="0"/>
              <a:endCxn id="63" idx="2"/>
            </p:cNvCxnSpPr>
            <p:nvPr/>
          </p:nvCxnSpPr>
          <p:spPr bwMode="auto">
            <a:xfrm flipH="1" flipV="1">
              <a:off x="1594803" y="3167795"/>
              <a:ext cx="726783" cy="52509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59" idx="3"/>
              <a:endCxn id="64" idx="2"/>
            </p:cNvCxnSpPr>
            <p:nvPr/>
          </p:nvCxnSpPr>
          <p:spPr bwMode="auto">
            <a:xfrm flipV="1">
              <a:off x="2010162" y="4154555"/>
              <a:ext cx="311424" cy="46847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62" idx="3"/>
              <a:endCxn id="64" idx="1"/>
            </p:cNvCxnSpPr>
            <p:nvPr/>
          </p:nvCxnSpPr>
          <p:spPr bwMode="auto">
            <a:xfrm flipV="1">
              <a:off x="1834859" y="3923723"/>
              <a:ext cx="240505" cy="624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61" idx="2"/>
              <a:endCxn id="62" idx="0"/>
            </p:cNvCxnSpPr>
            <p:nvPr/>
          </p:nvCxnSpPr>
          <p:spPr bwMode="auto">
            <a:xfrm>
              <a:off x="909003" y="3166761"/>
              <a:ext cx="679635" cy="53237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2068067" y="2708275"/>
              <a:ext cx="4924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imSun" pitchFamily="2" charset="-122"/>
                  <a:ea typeface="SimSun" pitchFamily="2" charset="-122"/>
                </a:rPr>
                <a:t>wy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cxnSp>
          <p:nvCxnSpPr>
            <p:cNvPr id="76" name="Straight Connector 75"/>
            <p:cNvCxnSpPr>
              <a:stCxn id="63" idx="3"/>
              <a:endCxn id="75" idx="1"/>
            </p:cNvCxnSpPr>
            <p:nvPr/>
          </p:nvCxnSpPr>
          <p:spPr bwMode="auto">
            <a:xfrm>
              <a:off x="1841024" y="2936963"/>
              <a:ext cx="227043" cy="214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64" idx="0"/>
              <a:endCxn id="75" idx="2"/>
            </p:cNvCxnSpPr>
            <p:nvPr/>
          </p:nvCxnSpPr>
          <p:spPr bwMode="auto">
            <a:xfrm flipH="1" flipV="1">
              <a:off x="2314289" y="3169940"/>
              <a:ext cx="7297" cy="52295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3" name="Right Arrow 82"/>
          <p:cNvSpPr/>
          <p:nvPr/>
        </p:nvSpPr>
        <p:spPr bwMode="auto">
          <a:xfrm>
            <a:off x="3710794" y="4702738"/>
            <a:ext cx="457200" cy="43170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4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/>
      <p:bldP spid="8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268" y="-34925"/>
            <a:ext cx="7377113" cy="533400"/>
          </a:xfrm>
        </p:spPr>
        <p:txBody>
          <a:bodyPr/>
          <a:lstStyle/>
          <a:p>
            <a:r>
              <a:rPr lang="en-US" dirty="0" smtClean="0"/>
              <a:t>Detecting the coloring error automatically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" y="422274"/>
            <a:ext cx="4218782" cy="6061075"/>
          </a:xfrm>
        </p:spPr>
        <p:txBody>
          <a:bodyPr/>
          <a:lstStyle/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edge(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az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edge(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az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ne).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edge(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az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edge(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ne).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edge(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or).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edge(ne,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edge(ne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or).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edge(ne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id).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edge(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id).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edge(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edge(id,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edge(or, id).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color(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az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orange).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color(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yellow).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color(ne, red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color(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yellow).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color(or, orange).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color(id, yellow).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color(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wy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red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2491581" y="574675"/>
            <a:ext cx="4419600" cy="243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ZapfDingbats" pitchFamily="82" charset="2"/>
              <a:buChar char="s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defTabSz="912813">
              <a:buNone/>
              <a:tabLst>
                <a:tab pos="46355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adjacent(X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Y) :- </a:t>
            </a:r>
          </a:p>
          <a:p>
            <a:pPr marL="0" indent="0" defTabSz="912813">
              <a:buNone/>
              <a:tabLst>
                <a:tab pos="4635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edge(X, Y);  edge(Y, 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miscolor</a:t>
            </a:r>
            <a:r>
              <a:rPr lang="en-US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(S1</a:t>
            </a:r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S2, </a:t>
            </a:r>
            <a:r>
              <a:rPr lang="en-US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:-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	adjacent(S1, S2),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	color(S1, </a:t>
            </a:r>
            <a:r>
              <a:rPr lang="en-US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Color2),</a:t>
            </a:r>
            <a:endParaRPr 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	color(S2, </a:t>
            </a:r>
            <a:r>
              <a:rPr lang="en-US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Color3).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 defTabSz="912813">
              <a:buNone/>
              <a:tabLst>
                <a:tab pos="46355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388106" y="2083511"/>
            <a:ext cx="2099940" cy="2148764"/>
            <a:chOff x="662781" y="2705096"/>
            <a:chExt cx="2099940" cy="2148764"/>
          </a:xfrm>
        </p:grpSpPr>
        <p:sp>
          <p:nvSpPr>
            <p:cNvPr id="82" name="TextBox 81"/>
            <p:cNvSpPr txBox="1"/>
            <p:nvPr/>
          </p:nvSpPr>
          <p:spPr>
            <a:xfrm>
              <a:off x="1517719" y="4392195"/>
              <a:ext cx="492443" cy="4616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imSun" pitchFamily="2" charset="-122"/>
                  <a:ea typeface="SimSun" pitchFamily="2" charset="-122"/>
                </a:rPr>
                <a:t>az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2781" y="3694727"/>
              <a:ext cx="492443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imSun" pitchFamily="2" charset="-122"/>
                  <a:ea typeface="SimSun" pitchFamily="2" charset="-122"/>
                </a:rPr>
                <a:t>ca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70078" y="2705096"/>
              <a:ext cx="492443" cy="461665"/>
            </a:xfrm>
            <a:prstGeom prst="rect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imSun" pitchFamily="2" charset="-122"/>
                  <a:ea typeface="SimSun" pitchFamily="2" charset="-122"/>
                </a:rPr>
                <a:t>or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42416" y="3699138"/>
              <a:ext cx="492443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imSun" pitchFamily="2" charset="-122"/>
                  <a:ea typeface="SimSun" pitchFamily="2" charset="-122"/>
                </a:rPr>
                <a:t>ne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32078" y="2706130"/>
              <a:ext cx="492443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imSun" pitchFamily="2" charset="-122"/>
                  <a:ea typeface="SimSun" pitchFamily="2" charset="-122"/>
                </a:rPr>
                <a:t>id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75364" y="3692890"/>
              <a:ext cx="492443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imSun" pitchFamily="2" charset="-122"/>
                  <a:ea typeface="SimSun" pitchFamily="2" charset="-122"/>
                </a:rPr>
                <a:t>ut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cxnSp>
          <p:nvCxnSpPr>
            <p:cNvPr id="89" name="Straight Connector 88"/>
            <p:cNvCxnSpPr>
              <a:stCxn id="82" idx="0"/>
              <a:endCxn id="86" idx="2"/>
            </p:cNvCxnSpPr>
            <p:nvPr/>
          </p:nvCxnSpPr>
          <p:spPr bwMode="auto">
            <a:xfrm flipH="1" flipV="1">
              <a:off x="1588638" y="4160803"/>
              <a:ext cx="175303" cy="2313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82" idx="1"/>
              <a:endCxn id="84" idx="2"/>
            </p:cNvCxnSpPr>
            <p:nvPr/>
          </p:nvCxnSpPr>
          <p:spPr bwMode="auto">
            <a:xfrm flipH="1" flipV="1">
              <a:off x="909003" y="4156392"/>
              <a:ext cx="608716" cy="46663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84" idx="3"/>
              <a:endCxn id="86" idx="1"/>
            </p:cNvCxnSpPr>
            <p:nvPr/>
          </p:nvCxnSpPr>
          <p:spPr bwMode="auto">
            <a:xfrm>
              <a:off x="1155224" y="3925560"/>
              <a:ext cx="187192" cy="441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>
              <a:stCxn id="84" idx="0"/>
              <a:endCxn id="85" idx="2"/>
            </p:cNvCxnSpPr>
            <p:nvPr/>
          </p:nvCxnSpPr>
          <p:spPr bwMode="auto">
            <a:xfrm flipV="1">
              <a:off x="909003" y="3166761"/>
              <a:ext cx="7297" cy="52796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>
              <a:stCxn id="85" idx="3"/>
              <a:endCxn id="87" idx="1"/>
            </p:cNvCxnSpPr>
            <p:nvPr/>
          </p:nvCxnSpPr>
          <p:spPr bwMode="auto">
            <a:xfrm>
              <a:off x="1162521" y="2935929"/>
              <a:ext cx="269557" cy="103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>
              <a:stCxn id="87" idx="2"/>
              <a:endCxn id="86" idx="0"/>
            </p:cNvCxnSpPr>
            <p:nvPr/>
          </p:nvCxnSpPr>
          <p:spPr bwMode="auto">
            <a:xfrm flipH="1">
              <a:off x="1588638" y="3167795"/>
              <a:ext cx="89662" cy="53134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>
              <a:stCxn id="88" idx="0"/>
              <a:endCxn id="87" idx="2"/>
            </p:cNvCxnSpPr>
            <p:nvPr/>
          </p:nvCxnSpPr>
          <p:spPr bwMode="auto">
            <a:xfrm flipH="1" flipV="1">
              <a:off x="1678300" y="3167795"/>
              <a:ext cx="643286" cy="52509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>
              <a:stCxn id="82" idx="3"/>
              <a:endCxn id="88" idx="2"/>
            </p:cNvCxnSpPr>
            <p:nvPr/>
          </p:nvCxnSpPr>
          <p:spPr bwMode="auto">
            <a:xfrm flipV="1">
              <a:off x="2010162" y="4154555"/>
              <a:ext cx="311424" cy="46847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>
              <a:stCxn id="86" idx="3"/>
              <a:endCxn id="88" idx="1"/>
            </p:cNvCxnSpPr>
            <p:nvPr/>
          </p:nvCxnSpPr>
          <p:spPr bwMode="auto">
            <a:xfrm flipV="1">
              <a:off x="1834859" y="3923723"/>
              <a:ext cx="240505" cy="624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>
              <a:stCxn id="85" idx="2"/>
              <a:endCxn id="86" idx="0"/>
            </p:cNvCxnSpPr>
            <p:nvPr/>
          </p:nvCxnSpPr>
          <p:spPr bwMode="auto">
            <a:xfrm>
              <a:off x="916300" y="3166761"/>
              <a:ext cx="672338" cy="53237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2270278" y="2705096"/>
              <a:ext cx="492443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imSun" pitchFamily="2" charset="-122"/>
                  <a:ea typeface="SimSun" pitchFamily="2" charset="-122"/>
                </a:rPr>
                <a:t>wy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cxnSp>
          <p:nvCxnSpPr>
            <p:cNvPr id="100" name="Straight Connector 99"/>
            <p:cNvCxnSpPr>
              <a:stCxn id="87" idx="3"/>
              <a:endCxn id="99" idx="1"/>
            </p:cNvCxnSpPr>
            <p:nvPr/>
          </p:nvCxnSpPr>
          <p:spPr bwMode="auto">
            <a:xfrm flipV="1">
              <a:off x="1924521" y="2935929"/>
              <a:ext cx="345757" cy="103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>
              <a:stCxn id="99" idx="2"/>
              <a:endCxn id="88" idx="0"/>
            </p:cNvCxnSpPr>
            <p:nvPr/>
          </p:nvCxnSpPr>
          <p:spPr bwMode="auto">
            <a:xfrm flipH="1">
              <a:off x="2321586" y="3166761"/>
              <a:ext cx="194914" cy="52612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4" name="Content Placeholder 2"/>
          <p:cNvSpPr txBox="1">
            <a:spLocks/>
          </p:cNvSpPr>
          <p:nvPr/>
        </p:nvSpPr>
        <p:spPr bwMode="auto">
          <a:xfrm>
            <a:off x="2872581" y="3394075"/>
            <a:ext cx="373996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ZapfDingbats" pitchFamily="82" charset="2"/>
              <a:buChar char="s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  <a:tabLst>
                <a:tab pos="463550" algn="l"/>
              </a:tabLst>
            </a:pP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| ?- </a:t>
            </a:r>
            <a:r>
              <a:rPr lang="en-US" sz="24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miscolor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(S1, S2, C). 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 = yellow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S1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S2 = id ?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 = yellow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S1 = id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S2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?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4" name="Right Arrow 3"/>
          <p:cNvSpPr/>
          <p:nvPr/>
        </p:nvSpPr>
        <p:spPr bwMode="auto">
          <a:xfrm rot="2740976">
            <a:off x="5066830" y="4256949"/>
            <a:ext cx="660924" cy="609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Content Placeholder 2"/>
          <p:cNvSpPr txBox="1">
            <a:spLocks/>
          </p:cNvSpPr>
          <p:nvPr/>
        </p:nvSpPr>
        <p:spPr bwMode="auto">
          <a:xfrm>
            <a:off x="5182046" y="5070475"/>
            <a:ext cx="3481735" cy="83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ZapfDingbats" pitchFamily="82" charset="2"/>
              <a:buChar char="s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  <a:tabLst>
                <a:tab pos="463550" algn="l"/>
              </a:tabLst>
            </a:pP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| ?- </a:t>
            </a:r>
            <a:r>
              <a:rPr lang="en-US" sz="24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miscolor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(S1, S2, C). 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95313" y="4330916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Fix the coloring error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00688" y="3071304"/>
            <a:ext cx="49244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imSun" pitchFamily="2" charset="-122"/>
                <a:ea typeface="SimSun" pitchFamily="2" charset="-122"/>
              </a:rPr>
              <a:t>ut</a:t>
            </a:r>
            <a:endParaRPr lang="en-US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581" y="5174581"/>
            <a:ext cx="199125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color(</a:t>
            </a:r>
            <a:r>
              <a:rPr lang="en-US" sz="2000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ut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green).</a:t>
            </a:r>
            <a:endParaRPr lang="en-US" sz="20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758781" y="498474"/>
            <a:ext cx="1267489" cy="1371601"/>
          </a:xfrm>
          <a:prstGeom prst="wedgeRoundRectCallout">
            <a:avLst>
              <a:gd name="adj1" fmla="val -134397"/>
              <a:gd name="adj2" fmla="val 8259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Should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Color1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= Color2 = Color3?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91199" y="849944"/>
            <a:ext cx="749564" cy="762000"/>
            <a:chOff x="7891199" y="849944"/>
            <a:chExt cx="749564" cy="762000"/>
          </a:xfrm>
        </p:grpSpPr>
        <p:sp>
          <p:nvSpPr>
            <p:cNvPr id="8" name="Explosion 2 7"/>
            <p:cNvSpPr/>
            <p:nvPr/>
          </p:nvSpPr>
          <p:spPr bwMode="auto">
            <a:xfrm rot="1421748">
              <a:off x="7891199" y="849944"/>
              <a:ext cx="749564" cy="762000"/>
            </a:xfrm>
            <a:prstGeom prst="irregularSeal2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35648" y="993543"/>
              <a:ext cx="633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Yes</a:t>
              </a:r>
              <a:endParaRPr 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08616" y="2026720"/>
            <a:ext cx="391529" cy="906505"/>
            <a:chOff x="5123856" y="2057200"/>
            <a:chExt cx="391529" cy="906505"/>
          </a:xfrm>
        </p:grpSpPr>
        <p:sp>
          <p:nvSpPr>
            <p:cNvPr id="11" name="Rectangle 10"/>
            <p:cNvSpPr/>
            <p:nvPr/>
          </p:nvSpPr>
          <p:spPr>
            <a:xfrm>
              <a:off x="5130343" y="2057200"/>
              <a:ext cx="3850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23856" y="2440485"/>
              <a:ext cx="3850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8" name="Rounded Rectangular Callout 37"/>
          <p:cNvSpPr/>
          <p:nvPr/>
        </p:nvSpPr>
        <p:spPr bwMode="auto">
          <a:xfrm>
            <a:off x="1805781" y="2885404"/>
            <a:ext cx="1272699" cy="508671"/>
          </a:xfrm>
          <a:prstGeom prst="wedgeRoundRectCallout">
            <a:avLst>
              <a:gd name="adj1" fmla="val 40672"/>
              <a:gd name="adj2" fmla="val -15421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Is it recursive?</a:t>
            </a:r>
          </a:p>
        </p:txBody>
      </p:sp>
    </p:spTree>
    <p:extLst>
      <p:ext uri="{BB962C8B-B14F-4D97-AF65-F5344CB8AC3E}">
        <p14:creationId xmlns:p14="http://schemas.microsoft.com/office/powerpoint/2010/main" val="21112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104" grpId="0"/>
      <p:bldP spid="4" grpId="0" animBg="1"/>
      <p:bldP spid="105" grpId="0"/>
      <p:bldP spid="5" grpId="0"/>
      <p:bldP spid="29" grpId="0" animBg="1"/>
      <p:bldP spid="6" grpId="0" animBg="1"/>
      <p:bldP spid="7" grpId="0" animBg="1"/>
      <p:bldP spid="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-23019" y="117475"/>
            <a:ext cx="8640763" cy="533400"/>
          </a:xfrm>
        </p:spPr>
        <p:txBody>
          <a:bodyPr/>
          <a:lstStyle/>
          <a:p>
            <a:r>
              <a:rPr lang="en-US" dirty="0" smtClean="0"/>
              <a:t>Summary of Parameter Passing: What are Allowed?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586581" y="936626"/>
            <a:ext cx="75438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dirty="0"/>
              <a:t>	C/C++	Java	Scheme	</a:t>
            </a:r>
            <a:r>
              <a:rPr lang="en-US" dirty="0">
                <a:solidFill>
                  <a:srgbClr val="0000FF"/>
                </a:solidFill>
              </a:rPr>
              <a:t>Prolog</a:t>
            </a: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endParaRPr lang="en-US" dirty="0"/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dirty="0"/>
              <a:t>Call-	always	primitive	always	</a:t>
            </a:r>
            <a:r>
              <a:rPr lang="en-US" dirty="0" err="1">
                <a:solidFill>
                  <a:srgbClr val="0000FF"/>
                </a:solidFill>
              </a:rPr>
              <a:t>always</a:t>
            </a:r>
            <a:endParaRPr lang="en-US" dirty="0">
              <a:solidFill>
                <a:srgbClr val="0000FF"/>
              </a:solidFill>
            </a:endParaRP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dirty="0"/>
              <a:t>by-value </a:t>
            </a: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dirty="0"/>
              <a:t>	</a:t>
            </a: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dirty="0"/>
              <a:t>Call-	</a:t>
            </a: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dirty="0"/>
              <a:t>by-reference/	 always	object	never	 </a:t>
            </a:r>
            <a:r>
              <a:rPr lang="en-US" dirty="0">
                <a:solidFill>
                  <a:srgbClr val="0000FF"/>
                </a:solidFill>
              </a:rPr>
              <a:t>always</a:t>
            </a: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dirty="0"/>
              <a:t>by address</a:t>
            </a: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endParaRPr lang="en-US" dirty="0"/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dirty="0"/>
              <a:t>Return	yes &amp;	yes &amp;	</a:t>
            </a:r>
            <a:r>
              <a:rPr lang="en-US" dirty="0" smtClean="0"/>
              <a:t>always</a:t>
            </a:r>
            <a:r>
              <a:rPr lang="en-US" dirty="0"/>
              <a:t>	</a:t>
            </a:r>
            <a:r>
              <a:rPr lang="en-US" sz="1600" dirty="0" smtClean="0">
                <a:solidFill>
                  <a:srgbClr val="0000FF"/>
                </a:solidFill>
              </a:rPr>
              <a:t>true or false</a:t>
            </a:r>
            <a:endParaRPr lang="en-US" sz="1600" dirty="0">
              <a:solidFill>
                <a:srgbClr val="0000FF"/>
              </a:solidFill>
            </a:endParaRP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dirty="0"/>
              <a:t>value	no (void)	</a:t>
            </a:r>
            <a:r>
              <a:rPr lang="en-US" dirty="0" smtClean="0"/>
              <a:t>no</a:t>
            </a: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endParaRPr lang="en-US" dirty="0" smtClean="0"/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sz="2000" dirty="0" smtClean="0"/>
              <a:t>Function as first	</a:t>
            </a:r>
            <a:r>
              <a:rPr lang="en-US" dirty="0" smtClean="0"/>
              <a:t>not always	not always	</a:t>
            </a:r>
            <a:r>
              <a:rPr lang="en-US" dirty="0" err="1" smtClean="0"/>
              <a:t>always</a:t>
            </a:r>
            <a:r>
              <a:rPr lang="en-US" dirty="0" smtClean="0"/>
              <a:t>	</a:t>
            </a:r>
            <a:r>
              <a:rPr lang="en-US" dirty="0">
                <a:solidFill>
                  <a:srgbClr val="0000FF"/>
                </a:solidFill>
              </a:rPr>
              <a:t>never</a:t>
            </a: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sz="2000" dirty="0" smtClean="0"/>
              <a:t>class object</a:t>
            </a:r>
            <a:endParaRPr lang="en-US" sz="2000" dirty="0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609600" y="156527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609600" y="255587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609600" y="407987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609600" y="514667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3736" name="Group 12"/>
          <p:cNvGrpSpPr>
            <a:grpSpLocks/>
          </p:cNvGrpSpPr>
          <p:nvPr/>
        </p:nvGrpSpPr>
        <p:grpSpPr bwMode="auto">
          <a:xfrm>
            <a:off x="2362200" y="879475"/>
            <a:ext cx="4495800" cy="5257800"/>
            <a:chOff x="1488" y="960"/>
            <a:chExt cx="2832" cy="2832"/>
          </a:xfrm>
        </p:grpSpPr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1488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481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3408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0" name="Line 11"/>
            <p:cNvSpPr>
              <a:spLocks noChangeShapeType="1"/>
            </p:cNvSpPr>
            <p:nvPr/>
          </p:nvSpPr>
          <p:spPr bwMode="auto">
            <a:xfrm>
              <a:off x="4320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510381" y="613727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63381" y="4689475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except display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964363" y="4689475"/>
            <a:ext cx="118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n</a:t>
            </a:r>
            <a:r>
              <a:rPr lang="en-US" sz="1600" dirty="0" smtClean="0">
                <a:solidFill>
                  <a:srgbClr val="0000FF"/>
                </a:solidFill>
              </a:rPr>
              <a:t>ever other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50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63575" y="163513"/>
            <a:ext cx="7337425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Writing Recursive Rules in Prolog</a:t>
            </a:r>
          </a:p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Using the Four-Step Abstract Approach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09600" y="1628775"/>
            <a:ext cx="76200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6075" indent="-346075" defTabSz="912813">
              <a:lnSpc>
                <a:spcPct val="140000"/>
              </a:lnSpc>
              <a:buFontTx/>
              <a:buChar char="•"/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/>
              <a:t>Identify size-n problem;</a:t>
            </a:r>
          </a:p>
          <a:p>
            <a:pPr marL="346075" indent="-346075" defTabSz="912813">
              <a:lnSpc>
                <a:spcPct val="140000"/>
              </a:lnSpc>
              <a:buFontTx/>
              <a:buChar char="•"/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/>
              <a:t>Find the stopping condition and the return value at the stopping condition; 	</a:t>
            </a:r>
            <a:br>
              <a:rPr lang="en-US"/>
            </a:br>
            <a:r>
              <a:rPr lang="en-US"/>
              <a:t>Place the stopping rule before the recursive rule.</a:t>
            </a:r>
          </a:p>
          <a:p>
            <a:pPr marL="346075" indent="-346075" defTabSz="912813">
              <a:lnSpc>
                <a:spcPct val="140000"/>
              </a:lnSpc>
              <a:buFontTx/>
              <a:buChar char="•"/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/>
              <a:t>Identify size-m (e.g., m = n-1) problem and assume it will return the solution;</a:t>
            </a:r>
          </a:p>
          <a:p>
            <a:pPr marL="346075" indent="-346075" defTabSz="912813">
              <a:lnSpc>
                <a:spcPct val="140000"/>
              </a:lnSpc>
              <a:buFontTx/>
              <a:buChar char="•"/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/>
              <a:t>Construct the size-n problem solution based on the assumed size-m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Recursion Example: Factorial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09600" y="742950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factorial(0,1) :- </a:t>
            </a:r>
            <a:r>
              <a:rPr lang="en-US" dirty="0">
                <a:solidFill>
                  <a:srgbClr val="0000FF"/>
                </a:solidFill>
              </a:rPr>
              <a:t>!</a:t>
            </a:r>
            <a:r>
              <a:rPr lang="en-US" dirty="0">
                <a:latin typeface="Arial Unicode MS" pitchFamily="34" charset="-128"/>
              </a:rPr>
              <a:t>, 	</a:t>
            </a:r>
            <a:r>
              <a:rPr lang="en-US" sz="1800" dirty="0">
                <a:solidFill>
                  <a:schemeClr val="accent2"/>
                </a:solidFill>
              </a:rPr>
              <a:t>/* This </a:t>
            </a:r>
            <a:r>
              <a:rPr lang="en-US" sz="1800" dirty="0" smtClean="0">
                <a:solidFill>
                  <a:schemeClr val="accent2"/>
                </a:solidFill>
              </a:rPr>
              <a:t>cut !” </a:t>
            </a:r>
            <a:r>
              <a:rPr lang="en-US" sz="1800" dirty="0">
                <a:solidFill>
                  <a:schemeClr val="accent2"/>
                </a:solidFill>
              </a:rPr>
              <a:t>has nothing to do with factorial */</a:t>
            </a:r>
            <a:r>
              <a:rPr lang="en-US" dirty="0">
                <a:latin typeface="Arial Unicode MS" pitchFamily="34" charset="-128"/>
              </a:rPr>
              <a:t>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      </a:t>
            </a:r>
            <a:r>
              <a:rPr lang="en-US" dirty="0" smtClean="0">
                <a:solidFill>
                  <a:schemeClr val="accent2"/>
                </a:solidFill>
              </a:rPr>
              <a:t>/* It removes backtrack points and reduce search options*/</a:t>
            </a:r>
            <a:endParaRPr lang="en-US" dirty="0">
              <a:solidFill>
                <a:schemeClr val="accent2"/>
              </a:solidFill>
            </a:endParaRP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/>
              <a:t>	write('Completed').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factorial(N,F) :- 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N&gt;0,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N1 is N-1,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</a:t>
            </a:r>
            <a:r>
              <a:rPr lang="en-US" dirty="0">
                <a:solidFill>
                  <a:schemeClr val="accent2"/>
                </a:solidFill>
                <a:latin typeface="Arial Unicode MS" pitchFamily="34" charset="-128"/>
              </a:rPr>
              <a:t>factorial(N1,F1),</a:t>
            </a:r>
            <a:r>
              <a:rPr lang="en-US" dirty="0">
                <a:latin typeface="Arial Unicode MS" pitchFamily="34" charset="-128"/>
              </a:rPr>
              <a:t>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F is N * F1.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?- factorial(3, 6).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yes</a:t>
            </a:r>
          </a:p>
        </p:txBody>
      </p:sp>
      <p:pic>
        <p:nvPicPr>
          <p:cNvPr id="4915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473325"/>
            <a:ext cx="4449763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6096000" y="32004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8"/>
          <p:cNvSpPr>
            <a:spLocks noChangeArrowheads="1"/>
          </p:cNvSpPr>
          <p:nvPr/>
        </p:nvSpPr>
        <p:spPr bwMode="auto">
          <a:xfrm>
            <a:off x="8229600" y="3200400"/>
            <a:ext cx="152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59" name="AutoShape 10"/>
          <p:cNvCxnSpPr>
            <a:cxnSpLocks noChangeShapeType="1"/>
            <a:stCxn id="49157" idx="3"/>
            <a:endCxn id="49158" idx="2"/>
          </p:cNvCxnSpPr>
          <p:nvPr/>
        </p:nvCxnSpPr>
        <p:spPr bwMode="auto">
          <a:xfrm>
            <a:off x="7315200" y="3352800"/>
            <a:ext cx="990600" cy="152400"/>
          </a:xfrm>
          <a:prstGeom prst="curvedConnector4">
            <a:avLst>
              <a:gd name="adj1" fmla="val 25801"/>
              <a:gd name="adj2" fmla="val 25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49160" name="Rectangle 11"/>
          <p:cNvSpPr>
            <a:spLocks noChangeArrowheads="1"/>
          </p:cNvSpPr>
          <p:nvPr/>
        </p:nvSpPr>
        <p:spPr bwMode="auto">
          <a:xfrm>
            <a:off x="6096000" y="39624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Rectangle 12"/>
          <p:cNvSpPr>
            <a:spLocks noChangeArrowheads="1"/>
          </p:cNvSpPr>
          <p:nvPr/>
        </p:nvSpPr>
        <p:spPr bwMode="auto">
          <a:xfrm>
            <a:off x="8229600" y="3886200"/>
            <a:ext cx="152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62" name="AutoShape 13"/>
          <p:cNvCxnSpPr>
            <a:cxnSpLocks noChangeShapeType="1"/>
            <a:stCxn id="49160" idx="3"/>
            <a:endCxn id="49161" idx="2"/>
          </p:cNvCxnSpPr>
          <p:nvPr/>
        </p:nvCxnSpPr>
        <p:spPr bwMode="auto">
          <a:xfrm>
            <a:off x="7315200" y="4076700"/>
            <a:ext cx="990600" cy="114300"/>
          </a:xfrm>
          <a:prstGeom prst="curvedConnector4">
            <a:avLst>
              <a:gd name="adj1" fmla="val 32852"/>
              <a:gd name="adj2" fmla="val 30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49163" name="Rectangle 14"/>
          <p:cNvSpPr>
            <a:spLocks noChangeArrowheads="1"/>
          </p:cNvSpPr>
          <p:nvPr/>
        </p:nvSpPr>
        <p:spPr bwMode="auto">
          <a:xfrm>
            <a:off x="6096000" y="46482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Rectangle 15"/>
          <p:cNvSpPr>
            <a:spLocks noChangeArrowheads="1"/>
          </p:cNvSpPr>
          <p:nvPr/>
        </p:nvSpPr>
        <p:spPr bwMode="auto">
          <a:xfrm>
            <a:off x="8229600" y="4572000"/>
            <a:ext cx="152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65" name="AutoShape 16"/>
          <p:cNvCxnSpPr>
            <a:cxnSpLocks noChangeShapeType="1"/>
            <a:stCxn id="49163" idx="3"/>
            <a:endCxn id="49164" idx="2"/>
          </p:cNvCxnSpPr>
          <p:nvPr/>
        </p:nvCxnSpPr>
        <p:spPr bwMode="auto">
          <a:xfrm>
            <a:off x="7315200" y="4800600"/>
            <a:ext cx="990600" cy="76200"/>
          </a:xfrm>
          <a:prstGeom prst="curvedConnector4">
            <a:avLst>
              <a:gd name="adj1" fmla="val 32852"/>
              <a:gd name="adj2" fmla="val 40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49166" name="Text Box 17"/>
          <p:cNvSpPr txBox="1">
            <a:spLocks noChangeArrowheads="1"/>
          </p:cNvSpPr>
          <p:nvPr/>
        </p:nvSpPr>
        <p:spPr bwMode="auto">
          <a:xfrm>
            <a:off x="6324600" y="5181600"/>
            <a:ext cx="49847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yes</a:t>
            </a:r>
          </a:p>
        </p:txBody>
      </p:sp>
      <p:sp>
        <p:nvSpPr>
          <p:cNvPr id="49167" name="Line 18"/>
          <p:cNvSpPr>
            <a:spLocks noChangeShapeType="1"/>
          </p:cNvSpPr>
          <p:nvPr/>
        </p:nvSpPr>
        <p:spPr bwMode="auto">
          <a:xfrm>
            <a:off x="4191000" y="2133600"/>
            <a:ext cx="0" cy="3886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8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62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Algorithm: F = 1*2*3*...*N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2643981" y="4038600"/>
            <a:ext cx="152400" cy="152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ular Callout 1"/>
          <p:cNvSpPr/>
          <p:nvPr/>
        </p:nvSpPr>
        <p:spPr bwMode="auto">
          <a:xfrm>
            <a:off x="3558381" y="5181600"/>
            <a:ext cx="2057400" cy="376238"/>
          </a:xfrm>
          <a:prstGeom prst="wedgeRectCallout">
            <a:avLst>
              <a:gd name="adj1" fmla="val -81068"/>
              <a:gd name="adj2" fmla="val -21709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Arial Unicode MS" pitchFamily="34" charset="-128"/>
              </a:rPr>
              <a:t>factorial(N-1,F1</a:t>
            </a:r>
            <a:r>
              <a:rPr lang="en-US" sz="2000" dirty="0">
                <a:solidFill>
                  <a:schemeClr val="accent2"/>
                </a:solidFill>
                <a:latin typeface="Arial Unicode MS" pitchFamily="34" charset="-128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Straight Connector 4"/>
          <p:cNvCxnSpPr>
            <a:stCxn id="2" idx="0"/>
          </p:cNvCxnSpPr>
          <p:nvPr/>
        </p:nvCxnSpPr>
        <p:spPr bwMode="auto">
          <a:xfrm>
            <a:off x="4587081" y="5181600"/>
            <a:ext cx="342900" cy="37623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587081" y="5181400"/>
            <a:ext cx="342900" cy="37623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68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Prolog Terminology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11267" name="Rectangle 269"/>
          <p:cNvSpPr>
            <a:spLocks noChangeArrowheads="1"/>
          </p:cNvSpPr>
          <p:nvPr/>
        </p:nvSpPr>
        <p:spPr bwMode="auto">
          <a:xfrm>
            <a:off x="457200" y="457200"/>
            <a:ext cx="784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084513" algn="l"/>
                <a:tab pos="3714750" algn="l"/>
                <a:tab pos="4572000" algn="l"/>
              </a:tabLst>
            </a:pPr>
            <a:r>
              <a:rPr lang="en-US" dirty="0">
                <a:latin typeface="Times" charset="0"/>
                <a:cs typeface="Times New Roman" pitchFamily="18" charset="0"/>
              </a:rPr>
              <a:t>A Prolog </a:t>
            </a:r>
            <a:r>
              <a:rPr lang="en-US" b="1" dirty="0">
                <a:latin typeface="Times" charset="0"/>
                <a:cs typeface="Times New Roman" pitchFamily="18" charset="0"/>
              </a:rPr>
              <a:t>program</a:t>
            </a:r>
            <a:r>
              <a:rPr lang="en-US" dirty="0">
                <a:latin typeface="Times" charset="0"/>
                <a:cs typeface="Times New Roman" pitchFamily="18" charset="0"/>
              </a:rPr>
              <a:t> is a set of </a:t>
            </a:r>
            <a:r>
              <a:rPr lang="en-US" b="1" dirty="0">
                <a:latin typeface="Times" charset="0"/>
                <a:cs typeface="Times New Roman" pitchFamily="18" charset="0"/>
              </a:rPr>
              <a:t>facts</a:t>
            </a:r>
            <a:r>
              <a:rPr lang="en-US" dirty="0">
                <a:latin typeface="Times" charset="0"/>
                <a:cs typeface="Times New Roman" pitchFamily="18" charset="0"/>
              </a:rPr>
              <a:t> and </a:t>
            </a:r>
            <a:r>
              <a:rPr lang="en-US" b="1" dirty="0">
                <a:latin typeface="Times" charset="0"/>
                <a:cs typeface="Times New Roman" pitchFamily="18" charset="0"/>
              </a:rPr>
              <a:t>rules</a:t>
            </a:r>
            <a:r>
              <a:rPr lang="en-US" dirty="0">
                <a:latin typeface="Times" charset="0"/>
                <a:cs typeface="Times New Roman" pitchFamily="18" charset="0"/>
              </a:rPr>
              <a:t> about objects, and </a:t>
            </a:r>
            <a:r>
              <a:rPr lang="en-US" b="1" dirty="0">
                <a:latin typeface="Times" charset="0"/>
                <a:cs typeface="Times New Roman" pitchFamily="18" charset="0"/>
              </a:rPr>
              <a:t>relationship</a:t>
            </a:r>
            <a:r>
              <a:rPr lang="en-US" dirty="0">
                <a:latin typeface="Times" charset="0"/>
                <a:cs typeface="Times New Roman" pitchFamily="18" charset="0"/>
              </a:rPr>
              <a:t> among these objects, that is, a program is a collection of information describing a particular situation.</a:t>
            </a:r>
          </a:p>
        </p:txBody>
      </p:sp>
      <p:sp>
        <p:nvSpPr>
          <p:cNvPr id="113944" name="Rectangle 280"/>
          <p:cNvSpPr>
            <a:spLocks noChangeArrowheads="1"/>
          </p:cNvSpPr>
          <p:nvPr/>
        </p:nvSpPr>
        <p:spPr bwMode="auto">
          <a:xfrm>
            <a:off x="457200" y="2327275"/>
            <a:ext cx="8183563" cy="400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Times" charset="0"/>
                <a:cs typeface="Times New Roman" pitchFamily="18" charset="0"/>
              </a:rPr>
              <a:t>A prolog program has three types of </a:t>
            </a:r>
            <a:r>
              <a:rPr lang="en-US" sz="2000" b="1" dirty="0">
                <a:latin typeface="Times" charset="0"/>
                <a:cs typeface="Times New Roman" pitchFamily="18" charset="0"/>
              </a:rPr>
              <a:t>statements</a:t>
            </a:r>
            <a:r>
              <a:rPr lang="en-US" sz="2000" dirty="0">
                <a:latin typeface="Times" charset="0"/>
                <a:cs typeface="Times New Roman" pitchFamily="18" charset="0"/>
              </a:rPr>
              <a:t> (</a:t>
            </a:r>
            <a:r>
              <a:rPr lang="en-US" sz="2000" b="1" dirty="0">
                <a:latin typeface="Times" charset="0"/>
                <a:cs typeface="Times New Roman" pitchFamily="18" charset="0"/>
              </a:rPr>
              <a:t>clauses</a:t>
            </a:r>
            <a:r>
              <a:rPr lang="en-US" sz="2000" dirty="0">
                <a:latin typeface="Times" charset="0"/>
                <a:cs typeface="Times New Roman" pitchFamily="18" charset="0"/>
              </a:rPr>
              <a:t>):</a:t>
            </a:r>
          </a:p>
          <a:p>
            <a:pPr marL="292100" indent="-292100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3084513" algn="l"/>
                <a:tab pos="3714750" algn="l"/>
                <a:tab pos="4572000" algn="l"/>
              </a:tabLst>
            </a:pPr>
            <a:r>
              <a:rPr lang="en-US" sz="2000" b="1" dirty="0">
                <a:latin typeface="Times" charset="0"/>
                <a:cs typeface="Times New Roman" pitchFamily="18" charset="0"/>
              </a:rPr>
              <a:t>facts</a:t>
            </a:r>
            <a:r>
              <a:rPr lang="en-US" sz="2000" dirty="0">
                <a:latin typeface="Times" charset="0"/>
                <a:cs typeface="Times New Roman" pitchFamily="18" charset="0"/>
              </a:rPr>
              <a:t> (axioms) about objects and their relationship	</a:t>
            </a:r>
            <a:br>
              <a:rPr lang="en-US" sz="2000" dirty="0">
                <a:latin typeface="Times" charset="0"/>
                <a:cs typeface="Times New Roman" pitchFamily="18" charset="0"/>
              </a:rPr>
            </a:br>
            <a:r>
              <a:rPr lang="en-US" sz="18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).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mike).	</a:t>
            </a:r>
            <a:br>
              <a:rPr lang="en-US" sz="1800" dirty="0">
                <a:latin typeface="Arial" pitchFamily="34" charset="0"/>
                <a:cs typeface="Times New Roman" pitchFamily="18" charset="0"/>
              </a:rPr>
            </a:b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david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jesse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).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jesse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obed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18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3084513" algn="l"/>
                <a:tab pos="3714750" algn="l"/>
                <a:tab pos="4572000" algn="l"/>
              </a:tabLst>
            </a:pPr>
            <a:r>
              <a:rPr lang="en-US" sz="2000" b="1" dirty="0">
                <a:latin typeface="Times" charset="0"/>
                <a:cs typeface="Times New Roman" pitchFamily="18" charset="0"/>
              </a:rPr>
              <a:t>rules</a:t>
            </a:r>
            <a:r>
              <a:rPr lang="en-US" sz="2000" dirty="0">
                <a:latin typeface="Times" charset="0"/>
                <a:cs typeface="Times New Roman" pitchFamily="18" charset="0"/>
              </a:rPr>
              <a:t> that extend facts: about objects and their relationship</a:t>
            </a: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084513" algn="l"/>
                <a:tab pos="3714750" algn="l"/>
                <a:tab pos="4572000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(X, Z) :-	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(X, Y),</a:t>
            </a: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084513" algn="l"/>
                <a:tab pos="3714750" algn="l"/>
                <a:tab pos="4572000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(Y, Z);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(Y, Z)).</a:t>
            </a:r>
          </a:p>
          <a:p>
            <a:pPr marL="292100" indent="-292100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3084513" algn="l"/>
                <a:tab pos="3714750" algn="l"/>
                <a:tab pos="4572000" algn="l"/>
              </a:tabLst>
            </a:pPr>
            <a:r>
              <a:rPr lang="en-US" sz="2000" b="1" dirty="0">
                <a:latin typeface="Times" charset="0"/>
                <a:cs typeface="Times New Roman" pitchFamily="18" charset="0"/>
              </a:rPr>
              <a:t>questions</a:t>
            </a:r>
            <a:r>
              <a:rPr lang="en-US" sz="2000" dirty="0">
                <a:latin typeface="Times" charset="0"/>
                <a:cs typeface="Times New Roman" pitchFamily="18" charset="0"/>
              </a:rPr>
              <a:t> about objects and their relationship	</a:t>
            </a:r>
            <a:br>
              <a:rPr lang="en-US" sz="2000" dirty="0">
                <a:latin typeface="Times" charset="0"/>
                <a:cs typeface="Times New Roman" pitchFamily="18" charset="0"/>
              </a:rPr>
            </a:br>
            <a:r>
              <a:rPr lang="en-US" sz="1800" dirty="0">
                <a:latin typeface="Arial" pitchFamily="34" charset="0"/>
                <a:cs typeface="Times New Roman" pitchFamily="18" charset="0"/>
              </a:rPr>
              <a:t>?-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).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	?-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(X,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).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768181" y="4537075"/>
            <a:ext cx="762000" cy="381000"/>
          </a:xfrm>
          <a:prstGeom prst="wedgeRoundRectCallout">
            <a:avLst>
              <a:gd name="adj1" fmla="val -105896"/>
              <a:gd name="adj2" fmla="val 10854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AND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768181" y="5375275"/>
            <a:ext cx="609600" cy="381000"/>
          </a:xfrm>
          <a:prstGeom prst="wedgeRoundRectCallout">
            <a:avLst>
              <a:gd name="adj1" fmla="val -122225"/>
              <a:gd name="adj2" fmla="val -74209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9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9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9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9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9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39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39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39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44" grpId="0" uiExpand="1" build="p" autoUpdateAnimBg="0"/>
      <p:bldP spid="2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ChangeArrowheads="1"/>
          </p:cNvSpPr>
          <p:nvPr/>
        </p:nvSpPr>
        <p:spPr bwMode="auto">
          <a:xfrm>
            <a:off x="635000" y="762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Arithmetic Goals vs. Logical Goals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50179" name="Text Box 1027"/>
          <p:cNvSpPr txBox="1">
            <a:spLocks noChangeArrowheads="1"/>
          </p:cNvSpPr>
          <p:nvPr/>
        </p:nvSpPr>
        <p:spPr bwMode="auto">
          <a:xfrm>
            <a:off x="1127125" y="773113"/>
            <a:ext cx="298132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What will be returned?</a:t>
            </a:r>
          </a:p>
          <a:p>
            <a:pPr>
              <a:lnSpc>
                <a:spcPct val="150000"/>
              </a:lnSpc>
            </a:pPr>
            <a:r>
              <a:rPr lang="en-US"/>
              <a:t>?- factorial(3, F).</a:t>
            </a:r>
          </a:p>
          <a:p>
            <a:pPr>
              <a:lnSpc>
                <a:spcPct val="150000"/>
              </a:lnSpc>
            </a:pPr>
            <a:r>
              <a:rPr lang="en-US"/>
              <a:t>?- factorial(3, 5).</a:t>
            </a:r>
          </a:p>
          <a:p>
            <a:pPr>
              <a:lnSpc>
                <a:spcPct val="150000"/>
              </a:lnSpc>
            </a:pPr>
            <a:r>
              <a:rPr lang="en-US"/>
              <a:t>?- factorial(3, 6).</a:t>
            </a:r>
          </a:p>
          <a:p>
            <a:pPr>
              <a:lnSpc>
                <a:spcPct val="150000"/>
              </a:lnSpc>
            </a:pPr>
            <a:r>
              <a:rPr lang="en-US"/>
              <a:t>?- factorial(X, 6).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263172" name="Text Box 1028"/>
          <p:cNvSpPr txBox="1">
            <a:spLocks noChangeArrowheads="1"/>
          </p:cNvSpPr>
          <p:nvPr/>
        </p:nvSpPr>
        <p:spPr bwMode="auto">
          <a:xfrm>
            <a:off x="4238625" y="1323975"/>
            <a:ext cx="344805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Symbol" pitchFamily="18" charset="2"/>
              </a:rPr>
              <a:t>	</a:t>
            </a:r>
            <a:r>
              <a:rPr lang="en-US" dirty="0"/>
              <a:t>F = 6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itchFamily="18" charset="2"/>
              </a:rPr>
              <a:t>	</a:t>
            </a:r>
            <a:r>
              <a:rPr lang="en-US" dirty="0"/>
              <a:t>no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itchFamily="18" charset="2"/>
              </a:rPr>
              <a:t>	</a:t>
            </a:r>
            <a:r>
              <a:rPr lang="en-US" dirty="0"/>
              <a:t>yes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itchFamily="18" charset="2"/>
              </a:rPr>
              <a:t>	</a:t>
            </a:r>
            <a:r>
              <a:rPr lang="en-US" dirty="0">
                <a:solidFill>
                  <a:schemeClr val="accent2"/>
                </a:solidFill>
              </a:rPr>
              <a:t>X = 3? or no? 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itchFamily="18" charset="2"/>
              </a:rPr>
              <a:t>	</a:t>
            </a:r>
            <a:r>
              <a:rPr lang="en-US" dirty="0" err="1">
                <a:solidFill>
                  <a:schemeClr val="accent2"/>
                </a:solidFill>
              </a:rPr>
              <a:t>instantiation_error</a:t>
            </a:r>
            <a:r>
              <a:rPr lang="en-US" dirty="0">
                <a:solidFill>
                  <a:schemeClr val="accent2"/>
                </a:solidFill>
              </a:rPr>
              <a:t>!</a:t>
            </a:r>
          </a:p>
        </p:txBody>
      </p:sp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434975" y="4308475"/>
            <a:ext cx="7620000" cy="1973263"/>
            <a:chOff x="336" y="2736"/>
            <a:chExt cx="4800" cy="1243"/>
          </a:xfrm>
        </p:grpSpPr>
        <p:sp>
          <p:nvSpPr>
            <p:cNvPr id="50185" name="Text Box 1030"/>
            <p:cNvSpPr txBox="1">
              <a:spLocks noChangeArrowheads="1"/>
            </p:cNvSpPr>
            <p:nvPr/>
          </p:nvSpPr>
          <p:spPr bwMode="auto">
            <a:xfrm>
              <a:off x="384" y="2748"/>
              <a:ext cx="1992" cy="1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/>
                <a:t>foo(X, Y) :- Y is 2*X.</a:t>
              </a:r>
            </a:p>
            <a:p>
              <a:pPr>
                <a:lnSpc>
                  <a:spcPct val="170000"/>
                </a:lnSpc>
              </a:pPr>
              <a:r>
                <a:rPr lang="en-US"/>
                <a:t>?- foo(4, Y).	</a:t>
              </a:r>
              <a:r>
                <a:rPr lang="en-US">
                  <a:solidFill>
                    <a:schemeClr val="accent2"/>
                  </a:solidFill>
                  <a:sym typeface="Symbol" pitchFamily="18" charset="2"/>
                </a:rPr>
                <a:t>  </a:t>
              </a:r>
              <a:r>
                <a:rPr lang="en-US">
                  <a:solidFill>
                    <a:schemeClr val="accent2"/>
                  </a:solidFill>
                </a:rPr>
                <a:t>Y = 8</a:t>
              </a:r>
            </a:p>
            <a:p>
              <a:pPr>
                <a:lnSpc>
                  <a:spcPct val="170000"/>
                </a:lnSpc>
              </a:pPr>
              <a:r>
                <a:rPr lang="en-US"/>
                <a:t>?- foo(X, 8).	</a:t>
              </a:r>
              <a:r>
                <a:rPr lang="en-US">
                  <a:solidFill>
                    <a:schemeClr val="accent2"/>
                  </a:solidFill>
                  <a:sym typeface="Symbol" pitchFamily="18" charset="2"/>
                </a:rPr>
                <a:t>  error</a:t>
              </a:r>
            </a:p>
          </p:txBody>
        </p:sp>
        <p:sp>
          <p:nvSpPr>
            <p:cNvPr id="50186" name="Line 1031"/>
            <p:cNvSpPr>
              <a:spLocks noChangeShapeType="1"/>
            </p:cNvSpPr>
            <p:nvPr/>
          </p:nvSpPr>
          <p:spPr bwMode="auto">
            <a:xfrm>
              <a:off x="336" y="2736"/>
              <a:ext cx="480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32"/>
          <p:cNvGrpSpPr>
            <a:grpSpLocks/>
          </p:cNvGrpSpPr>
          <p:nvPr/>
        </p:nvGrpSpPr>
        <p:grpSpPr bwMode="auto">
          <a:xfrm>
            <a:off x="4008438" y="4308475"/>
            <a:ext cx="4656137" cy="2139950"/>
            <a:chOff x="2496" y="2736"/>
            <a:chExt cx="2933" cy="1348"/>
          </a:xfrm>
        </p:grpSpPr>
        <p:sp>
          <p:nvSpPr>
            <p:cNvPr id="50183" name="Text Box 1033"/>
            <p:cNvSpPr txBox="1">
              <a:spLocks noChangeArrowheads="1"/>
            </p:cNvSpPr>
            <p:nvPr/>
          </p:nvSpPr>
          <p:spPr bwMode="auto">
            <a:xfrm>
              <a:off x="2640" y="2753"/>
              <a:ext cx="2789" cy="1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dirty="0"/>
                <a:t>foo(X, Y) :- </a:t>
              </a:r>
              <a:r>
                <a:rPr lang="en-US" b="1" dirty="0"/>
                <a:t>Y</a:t>
              </a:r>
              <a:r>
                <a:rPr lang="en-US" dirty="0"/>
                <a:t> is 2*X</a:t>
              </a:r>
              <a:r>
                <a:rPr lang="en-US" dirty="0">
                  <a:solidFill>
                    <a:srgbClr val="CC3300"/>
                  </a:solidFill>
                </a:rPr>
                <a:t>; X is Y/2.</a:t>
              </a:r>
            </a:p>
            <a:p>
              <a:pPr>
                <a:lnSpc>
                  <a:spcPct val="170000"/>
                </a:lnSpc>
              </a:pPr>
              <a:r>
                <a:rPr lang="en-US" dirty="0"/>
                <a:t>?- foo(4, Y).	</a:t>
              </a:r>
              <a:r>
                <a:rPr lang="en-US" dirty="0">
                  <a:sym typeface="Symbol" pitchFamily="18" charset="2"/>
                </a:rPr>
                <a:t>	</a:t>
              </a:r>
              <a:r>
                <a:rPr lang="en-US" dirty="0"/>
                <a:t>Y = 8</a:t>
              </a:r>
            </a:p>
            <a:p>
              <a:pPr>
                <a:lnSpc>
                  <a:spcPct val="170000"/>
                </a:lnSpc>
              </a:pPr>
              <a:r>
                <a:rPr lang="en-US" dirty="0"/>
                <a:t>?- foo(X, 8).	</a:t>
              </a:r>
              <a:r>
                <a:rPr lang="en-US" dirty="0">
                  <a:sym typeface="Symbol" pitchFamily="18" charset="2"/>
                </a:rPr>
                <a:t>	</a:t>
              </a:r>
              <a:r>
                <a:rPr lang="en-US" dirty="0">
                  <a:solidFill>
                    <a:srgbClr val="CC3300"/>
                  </a:solidFill>
                  <a:sym typeface="Symbol" pitchFamily="18" charset="2"/>
                </a:rPr>
                <a:t>X = 4? error</a:t>
              </a:r>
            </a:p>
          </p:txBody>
        </p:sp>
        <p:sp>
          <p:nvSpPr>
            <p:cNvPr id="50184" name="Line 1034"/>
            <p:cNvSpPr>
              <a:spLocks noChangeShapeType="1"/>
            </p:cNvSpPr>
            <p:nvPr/>
          </p:nvSpPr>
          <p:spPr bwMode="auto">
            <a:xfrm>
              <a:off x="2496" y="2736"/>
              <a:ext cx="0" cy="13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26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26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26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26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Recursion with Dead Loop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362200" y="1385888"/>
            <a:ext cx="5486400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/* other facts and rules */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factorial(N,F) :- 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	N1 is N-1,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	factorial(N1,F1),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	F is N * F1.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factorial(0,1).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/* other facts and rules */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endParaRPr lang="en-US"/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?- factorial(2, Fac).</a:t>
            </a:r>
          </a:p>
        </p:txBody>
      </p:sp>
      <p:sp>
        <p:nvSpPr>
          <p:cNvPr id="51204" name="Text Box 16"/>
          <p:cNvSpPr txBox="1">
            <a:spLocks noChangeArrowheads="1"/>
          </p:cNvSpPr>
          <p:nvPr/>
        </p:nvSpPr>
        <p:spPr bwMode="auto">
          <a:xfrm>
            <a:off x="1219200" y="609600"/>
            <a:ext cx="593407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The following program tries to calculate </a:t>
            </a:r>
            <a:r>
              <a:rPr lang="en-US" i="1"/>
              <a:t>F</a:t>
            </a:r>
            <a:r>
              <a:rPr lang="en-US"/>
              <a:t> = </a:t>
            </a:r>
            <a:r>
              <a:rPr lang="en-US" i="1"/>
              <a:t>n</a:t>
            </a:r>
            <a:r>
              <a:rPr lang="en-US"/>
              <a:t>!</a:t>
            </a:r>
          </a:p>
        </p:txBody>
      </p:sp>
      <p:sp>
        <p:nvSpPr>
          <p:cNvPr id="51205" name="Rectangle 17"/>
          <p:cNvSpPr>
            <a:spLocks noChangeArrowheads="1"/>
          </p:cNvSpPr>
          <p:nvPr/>
        </p:nvSpPr>
        <p:spPr bwMode="auto">
          <a:xfrm>
            <a:off x="1981200" y="1295400"/>
            <a:ext cx="4419600" cy="511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7826" name="Line 18"/>
          <p:cNvSpPr>
            <a:spLocks noChangeShapeType="1"/>
          </p:cNvSpPr>
          <p:nvPr/>
        </p:nvSpPr>
        <p:spPr bwMode="auto">
          <a:xfrm>
            <a:off x="968375" y="4495800"/>
            <a:ext cx="1295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7827" name="Freeform 19"/>
          <p:cNvSpPr>
            <a:spLocks/>
          </p:cNvSpPr>
          <p:nvPr/>
        </p:nvSpPr>
        <p:spPr bwMode="auto">
          <a:xfrm>
            <a:off x="4321175" y="2022475"/>
            <a:ext cx="1676400" cy="2514600"/>
          </a:xfrm>
          <a:custGeom>
            <a:avLst/>
            <a:gdLst>
              <a:gd name="T0" fmla="*/ 120967500 w 1056"/>
              <a:gd name="T1" fmla="*/ 2147483647 h 1584"/>
              <a:gd name="T2" fmla="*/ 2147483647 w 1056"/>
              <a:gd name="T3" fmla="*/ 2147483647 h 1584"/>
              <a:gd name="T4" fmla="*/ 2147483647 w 1056"/>
              <a:gd name="T5" fmla="*/ 0 h 1584"/>
              <a:gd name="T6" fmla="*/ 0 w 1056"/>
              <a:gd name="T7" fmla="*/ 0 h 1584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1584"/>
              <a:gd name="T14" fmla="*/ 1056 w 1056"/>
              <a:gd name="T15" fmla="*/ 1584 h 1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1584">
                <a:moveTo>
                  <a:pt x="48" y="1584"/>
                </a:moveTo>
                <a:lnTo>
                  <a:pt x="1056" y="1584"/>
                </a:lnTo>
                <a:lnTo>
                  <a:pt x="1056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6" grpId="0" animBg="1"/>
      <p:bldP spid="2478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chemeClr val="accent2"/>
                </a:solidFill>
                <a:cs typeface="Times New Roman" pitchFamily="18" charset="0"/>
              </a:rPr>
              <a:t>Recursion vs. While Loop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53252" name="Text Box 23"/>
          <p:cNvSpPr txBox="1">
            <a:spLocks noChangeArrowheads="1"/>
          </p:cNvSpPr>
          <p:nvPr/>
        </p:nvSpPr>
        <p:spPr bwMode="auto">
          <a:xfrm>
            <a:off x="4702174" y="650875"/>
            <a:ext cx="3885407" cy="39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void factorial(</a:t>
            </a:r>
            <a:r>
              <a:rPr lang="en-US" dirty="0" err="1" smtClean="0">
                <a:solidFill>
                  <a:schemeClr val="accent1"/>
                </a:solidFill>
                <a:latin typeface="Arial Unicode MS" pitchFamily="34" charset="-128"/>
              </a:rPr>
              <a:t>int</a:t>
            </a:r>
            <a:r>
              <a:rPr lang="en-US" dirty="0" smtClean="0">
                <a:latin typeface="Arial Unicode MS" pitchFamily="34" charset="-128"/>
              </a:rPr>
              <a:t> </a:t>
            </a:r>
            <a:r>
              <a:rPr lang="en-US" dirty="0">
                <a:latin typeface="Arial Unicode MS" pitchFamily="34" charset="-128"/>
              </a:rPr>
              <a:t>N, </a:t>
            </a:r>
            <a:r>
              <a:rPr lang="en-US" dirty="0" err="1">
                <a:solidFill>
                  <a:schemeClr val="accent1"/>
                </a:solidFill>
                <a:latin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</a:rPr>
              <a:t> *F</a:t>
            </a:r>
            <a:r>
              <a:rPr lang="en-US" dirty="0" smtClean="0">
                <a:latin typeface="Arial Unicode MS" pitchFamily="34" charset="-128"/>
              </a:rPr>
              <a:t>) {</a:t>
            </a:r>
            <a:endParaRPr lang="en-US" dirty="0">
              <a:latin typeface="Arial Unicode MS" pitchFamily="34" charset="-128"/>
            </a:endParaRP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</a:rPr>
              <a:t> P = 1, N1 = N;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</a:t>
            </a:r>
            <a:r>
              <a:rPr lang="en-US" b="1" dirty="0">
                <a:latin typeface="Arial Unicode MS" pitchFamily="34" charset="-128"/>
              </a:rPr>
              <a:t>while</a:t>
            </a:r>
            <a:r>
              <a:rPr lang="en-US" dirty="0">
                <a:latin typeface="Arial Unicode MS" pitchFamily="34" charset="-128"/>
              </a:rPr>
              <a:t> (N1 &gt; 0) {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	P = P*N1; 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	N1 = N1 - 1;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}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*F = P;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 smtClean="0">
                <a:latin typeface="Arial Unicode MS" pitchFamily="34" charset="-128"/>
              </a:rPr>
              <a:t>}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>
            <a:off x="2530" y="2327275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34181" y="727075"/>
            <a:ext cx="3962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dirty="0">
                <a:solidFill>
                  <a:srgbClr val="0000FF"/>
                </a:solidFill>
                <a:latin typeface="Arial Unicode MS" pitchFamily="34" charset="-128"/>
              </a:rPr>
              <a:t>void</a:t>
            </a:r>
            <a:r>
              <a:rPr lang="en-US" dirty="0">
                <a:latin typeface="Arial Unicode MS" pitchFamily="34" charset="-128"/>
              </a:rPr>
              <a:t> factorial(</a:t>
            </a:r>
            <a:r>
              <a:rPr lang="en-US" dirty="0" err="1">
                <a:latin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</a:rPr>
              <a:t> N, </a:t>
            </a:r>
            <a:r>
              <a:rPr lang="en-US" dirty="0" err="1">
                <a:latin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</a:rPr>
              <a:t> *F</a:t>
            </a:r>
            <a:r>
              <a:rPr lang="en-US" dirty="0" smtClean="0">
                <a:latin typeface="Arial Unicode MS" pitchFamily="34" charset="-128"/>
              </a:rPr>
              <a:t>) {</a:t>
            </a:r>
            <a:endParaRPr lang="en-US" dirty="0">
              <a:latin typeface="Arial Unicode MS" pitchFamily="34" charset="-128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dirty="0" smtClean="0">
                <a:latin typeface="Arial Unicode MS" pitchFamily="34" charset="-128"/>
              </a:rPr>
              <a:t>	</a:t>
            </a:r>
            <a:r>
              <a:rPr lang="en-US" dirty="0" err="1" smtClean="0">
                <a:latin typeface="Arial Unicode MS" pitchFamily="34" charset="-128"/>
              </a:rPr>
              <a:t>int</a:t>
            </a:r>
            <a:r>
              <a:rPr lang="en-US" dirty="0" smtClean="0">
                <a:latin typeface="Arial Unicode MS" pitchFamily="34" charset="-128"/>
              </a:rPr>
              <a:t> </a:t>
            </a:r>
            <a:r>
              <a:rPr lang="en-US" dirty="0">
                <a:latin typeface="Arial Unicode MS" pitchFamily="34" charset="-128"/>
              </a:rPr>
              <a:t>F1;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dirty="0" smtClean="0">
                <a:latin typeface="Arial Unicode MS" pitchFamily="34" charset="-128"/>
              </a:rPr>
              <a:t>	if </a:t>
            </a:r>
            <a:r>
              <a:rPr lang="en-US" dirty="0">
                <a:latin typeface="Arial Unicode MS" pitchFamily="34" charset="-128"/>
              </a:rPr>
              <a:t>(N == 1)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dirty="0" smtClean="0">
                <a:latin typeface="Arial Unicode MS" pitchFamily="34" charset="-128"/>
              </a:rPr>
              <a:t>		*</a:t>
            </a:r>
            <a:r>
              <a:rPr lang="en-US" dirty="0">
                <a:latin typeface="Arial Unicode MS" pitchFamily="34" charset="-128"/>
              </a:rPr>
              <a:t>F = 1;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dirty="0" smtClean="0">
                <a:latin typeface="Arial Unicode MS" pitchFamily="34" charset="-128"/>
              </a:rPr>
              <a:t>	else</a:t>
            </a:r>
            <a:r>
              <a:rPr lang="en-US" dirty="0">
                <a:latin typeface="Arial Unicode MS" pitchFamily="34" charset="-128"/>
              </a:rPr>
              <a:t> </a:t>
            </a:r>
            <a:r>
              <a:rPr lang="en-US" dirty="0" smtClean="0">
                <a:latin typeface="Arial Unicode MS" pitchFamily="34" charset="-128"/>
              </a:rPr>
              <a:t>{</a:t>
            </a:r>
            <a:endParaRPr lang="en-US" dirty="0">
              <a:latin typeface="Arial Unicode MS" pitchFamily="34" charset="-128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dirty="0" smtClean="0">
                <a:latin typeface="Arial Unicode MS" pitchFamily="34" charset="-128"/>
              </a:rPr>
              <a:t>		factorial(N-1</a:t>
            </a:r>
            <a:r>
              <a:rPr lang="en-US" dirty="0">
                <a:latin typeface="Arial Unicode MS" pitchFamily="34" charset="-128"/>
              </a:rPr>
              <a:t>, &amp;F1);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dirty="0" smtClean="0">
                <a:latin typeface="Arial Unicode MS" pitchFamily="34" charset="-128"/>
              </a:rPr>
              <a:t>		*</a:t>
            </a:r>
            <a:r>
              <a:rPr lang="en-US" dirty="0">
                <a:latin typeface="Arial Unicode MS" pitchFamily="34" charset="-128"/>
              </a:rPr>
              <a:t>F= N * F1;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dirty="0" smtClean="0">
                <a:latin typeface="Arial Unicode MS" pitchFamily="34" charset="-128"/>
              </a:rPr>
              <a:t>	}</a:t>
            </a:r>
            <a:endParaRPr lang="en-US" dirty="0">
              <a:latin typeface="Arial Unicode MS" pitchFamily="34" charset="-128"/>
            </a:endParaRP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dirty="0" smtClean="0">
                <a:latin typeface="Arial Unicode MS" pitchFamily="34" charset="-128"/>
              </a:rPr>
              <a:t>}</a:t>
            </a:r>
            <a:endParaRPr lang="en-US" dirty="0">
              <a:latin typeface="Arial Unicode MS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396581" y="803275"/>
            <a:ext cx="0" cy="3733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2669381" y="4579283"/>
            <a:ext cx="4318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>
                <a:latin typeface="Arial Unicode MS" pitchFamily="34" charset="-128"/>
              </a:rPr>
              <a:t>void main() {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latin typeface="Arial Unicode MS" pitchFamily="34" charset="-128"/>
              </a:rPr>
              <a:t>	</a:t>
            </a:r>
            <a:r>
              <a:rPr lang="en-US" dirty="0" err="1" smtClean="0">
                <a:latin typeface="Arial Unicode MS" pitchFamily="34" charset="-128"/>
              </a:rPr>
              <a:t>int</a:t>
            </a:r>
            <a:r>
              <a:rPr lang="en-US" dirty="0" smtClean="0">
                <a:latin typeface="Arial Unicode MS" pitchFamily="34" charset="-128"/>
              </a:rPr>
              <a:t> </a:t>
            </a:r>
            <a:r>
              <a:rPr lang="en-US" dirty="0">
                <a:latin typeface="Arial Unicode MS" pitchFamily="34" charset="-128"/>
              </a:rPr>
              <a:t>F;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latin typeface="Arial Unicode MS" pitchFamily="34" charset="-128"/>
              </a:rPr>
              <a:t>	factorial(4</a:t>
            </a:r>
            <a:r>
              <a:rPr lang="en-US" dirty="0">
                <a:latin typeface="Arial Unicode MS" pitchFamily="34" charset="-128"/>
              </a:rPr>
              <a:t>, &amp;F);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latin typeface="Arial Unicode MS" pitchFamily="34" charset="-128"/>
              </a:rPr>
              <a:t>	printf</a:t>
            </a:r>
            <a:r>
              <a:rPr lang="en-US" dirty="0">
                <a:latin typeface="Arial Unicode MS" pitchFamily="34" charset="-128"/>
              </a:rPr>
              <a:t>("F = %d\n", F); 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 Unicode MS" pitchFamily="34" charset="-128"/>
              </a:rPr>
              <a:t>}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81781" y="4536169"/>
            <a:ext cx="822880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ounded Rectangular Callout 9"/>
          <p:cNvSpPr/>
          <p:nvPr/>
        </p:nvSpPr>
        <p:spPr bwMode="auto">
          <a:xfrm>
            <a:off x="39498" y="4841875"/>
            <a:ext cx="2286000" cy="1219200"/>
          </a:xfrm>
          <a:prstGeom prst="wedgeRoundRectCallout">
            <a:avLst>
              <a:gd name="adj1" fmla="val 25550"/>
              <a:gd name="adj2" fmla="val -14255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Do you recall the uses of * and &amp;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2325498" y="2251075"/>
            <a:ext cx="547083" cy="304800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25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Factorial with Tail Recursion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53251" name="Text Box 19"/>
          <p:cNvSpPr txBox="1">
            <a:spLocks noChangeArrowheads="1"/>
          </p:cNvSpPr>
          <p:nvPr/>
        </p:nvSpPr>
        <p:spPr bwMode="auto">
          <a:xfrm>
            <a:off x="609600" y="746125"/>
            <a:ext cx="7712075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A tail-recursive </a:t>
            </a:r>
            <a:r>
              <a:rPr lang="en-US" dirty="0"/>
              <a:t>function is </a:t>
            </a:r>
            <a:r>
              <a:rPr lang="en-US" i="1" dirty="0">
                <a:solidFill>
                  <a:srgbClr val="CC3300"/>
                </a:solidFill>
              </a:rPr>
              <a:t>structurally</a:t>
            </a:r>
            <a:r>
              <a:rPr lang="en-US" dirty="0"/>
              <a:t> easier to understand. </a:t>
            </a:r>
          </a:p>
          <a:p>
            <a:pPr>
              <a:lnSpc>
                <a:spcPct val="110000"/>
              </a:lnSpc>
            </a:pPr>
            <a:r>
              <a:rPr lang="en-US" dirty="0"/>
              <a:t>It is a special case of (less powerful than) recursion: loop!</a:t>
            </a:r>
          </a:p>
          <a:p>
            <a:pPr>
              <a:lnSpc>
                <a:spcPct val="110000"/>
              </a:lnSpc>
            </a:pPr>
            <a:r>
              <a:rPr lang="en-US" dirty="0"/>
              <a:t>But it may be more difficult </a:t>
            </a:r>
            <a:r>
              <a:rPr lang="en-US" i="1" dirty="0">
                <a:solidFill>
                  <a:srgbClr val="CC3300"/>
                </a:solidFill>
              </a:rPr>
              <a:t>conceptually</a:t>
            </a:r>
            <a:r>
              <a:rPr lang="en-US" dirty="0"/>
              <a:t> to understand.</a:t>
            </a:r>
          </a:p>
        </p:txBody>
      </p:sp>
      <p:sp>
        <p:nvSpPr>
          <p:cNvPr id="53252" name="Text Box 23"/>
          <p:cNvSpPr txBox="1">
            <a:spLocks noChangeArrowheads="1"/>
          </p:cNvSpPr>
          <p:nvPr/>
        </p:nvSpPr>
        <p:spPr bwMode="auto">
          <a:xfrm>
            <a:off x="511175" y="2174875"/>
            <a:ext cx="335280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factorial(</a:t>
            </a:r>
            <a:r>
              <a:rPr lang="en-US">
                <a:solidFill>
                  <a:schemeClr val="accent1"/>
                </a:solidFill>
                <a:latin typeface="Arial Unicode MS" pitchFamily="34" charset="-128"/>
              </a:rPr>
              <a:t>int</a:t>
            </a:r>
            <a:r>
              <a:rPr lang="en-US">
                <a:latin typeface="Arial Unicode MS" pitchFamily="34" charset="-128"/>
              </a:rPr>
              <a:t> N, </a:t>
            </a:r>
            <a:r>
              <a:rPr lang="en-US">
                <a:solidFill>
                  <a:schemeClr val="accent1"/>
                </a:solidFill>
                <a:latin typeface="Arial Unicode MS" pitchFamily="34" charset="-128"/>
              </a:rPr>
              <a:t>int</a:t>
            </a:r>
            <a:r>
              <a:rPr lang="en-US">
                <a:latin typeface="Arial Unicode MS" pitchFamily="34" charset="-128"/>
              </a:rPr>
              <a:t> *F) {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	</a:t>
            </a:r>
            <a:r>
              <a:rPr lang="en-US">
                <a:solidFill>
                  <a:schemeClr val="accent1"/>
                </a:solidFill>
                <a:latin typeface="Arial Unicode MS" pitchFamily="34" charset="-128"/>
              </a:rPr>
              <a:t>int</a:t>
            </a:r>
            <a:r>
              <a:rPr lang="en-US">
                <a:latin typeface="Arial Unicode MS" pitchFamily="34" charset="-128"/>
              </a:rPr>
              <a:t> P = 1, N1 = N;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	</a:t>
            </a:r>
            <a:r>
              <a:rPr lang="en-US" b="1">
                <a:latin typeface="Arial Unicode MS" pitchFamily="34" charset="-128"/>
              </a:rPr>
              <a:t>while</a:t>
            </a:r>
            <a:r>
              <a:rPr lang="en-US">
                <a:latin typeface="Arial Unicode MS" pitchFamily="34" charset="-128"/>
              </a:rPr>
              <a:t> (N1 &gt; 0) {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		P = P*N1; 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		N1 = N1 - 1;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	}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	*F = P;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}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016375" y="2098675"/>
            <a:ext cx="4267200" cy="4191000"/>
            <a:chOff x="2530" y="1322"/>
            <a:chExt cx="2688" cy="2640"/>
          </a:xfrm>
        </p:grpSpPr>
        <p:sp>
          <p:nvSpPr>
            <p:cNvPr id="53258" name="Text Box 3"/>
            <p:cNvSpPr txBox="1">
              <a:spLocks noChangeArrowheads="1"/>
            </p:cNvSpPr>
            <p:nvPr/>
          </p:nvSpPr>
          <p:spPr bwMode="auto">
            <a:xfrm>
              <a:off x="2674" y="1322"/>
              <a:ext cx="2544" cy="2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798763" algn="l"/>
                  <a:tab pos="4452938" algn="l"/>
                </a:tabLst>
              </a:pPr>
              <a:r>
                <a:rPr lang="en-US" dirty="0" err="1">
                  <a:latin typeface="Arial Unicode MS" pitchFamily="34" charset="-128"/>
                </a:rPr>
                <a:t>fac</a:t>
              </a:r>
              <a:r>
                <a:rPr lang="en-US" dirty="0">
                  <a:latin typeface="Arial Unicode MS" pitchFamily="34" charset="-128"/>
                </a:rPr>
                <a:t>(N, F) :- factorial(N, 1 ,F).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798763" algn="l"/>
                  <a:tab pos="4452938" algn="l"/>
                </a:tabLst>
              </a:pPr>
              <a:r>
                <a:rPr lang="en-US" dirty="0">
                  <a:latin typeface="Arial Unicode MS" pitchFamily="34" charset="-128"/>
                </a:rPr>
                <a:t>factorial(0, P, P) :- !. 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798763" algn="l"/>
                  <a:tab pos="4452938" algn="l"/>
                </a:tabLst>
              </a:pPr>
              <a:r>
                <a:rPr lang="en-US" dirty="0">
                  <a:latin typeface="Arial Unicode MS" pitchFamily="34" charset="-128"/>
                </a:rPr>
                <a:t>factorial(N, </a:t>
              </a:r>
              <a:r>
                <a:rPr lang="en-US" dirty="0">
                  <a:solidFill>
                    <a:srgbClr val="0000FF"/>
                  </a:solidFill>
                  <a:latin typeface="Arial Unicode MS" pitchFamily="34" charset="-128"/>
                </a:rPr>
                <a:t>P</a:t>
              </a:r>
              <a:r>
                <a:rPr lang="en-US" dirty="0">
                  <a:latin typeface="Arial Unicode MS" pitchFamily="34" charset="-128"/>
                </a:rPr>
                <a:t>, F) :-	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798763" algn="l"/>
                  <a:tab pos="4452938" algn="l"/>
                </a:tabLst>
              </a:pPr>
              <a:r>
                <a:rPr lang="en-US" dirty="0">
                  <a:latin typeface="Arial Unicode MS" pitchFamily="34" charset="-128"/>
                </a:rPr>
                <a:t>	N &gt; 0, 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798763" algn="l"/>
                  <a:tab pos="4452938" algn="l"/>
                </a:tabLst>
              </a:pPr>
              <a:r>
                <a:rPr lang="en-US" dirty="0">
                  <a:latin typeface="Arial Unicode MS" pitchFamily="34" charset="-128"/>
                </a:rPr>
                <a:t>	P1 is </a:t>
              </a:r>
              <a:r>
                <a:rPr lang="en-US" dirty="0">
                  <a:solidFill>
                    <a:srgbClr val="0000FF"/>
                  </a:solidFill>
                  <a:latin typeface="Arial Unicode MS" pitchFamily="34" charset="-128"/>
                </a:rPr>
                <a:t>P</a:t>
              </a:r>
              <a:r>
                <a:rPr lang="en-US" dirty="0">
                  <a:latin typeface="Arial Unicode MS" pitchFamily="34" charset="-128"/>
                </a:rPr>
                <a:t>*N, </a:t>
              </a:r>
            </a:p>
            <a:p>
              <a:pPr defTabSz="912813">
                <a:lnSpc>
                  <a:spcPct val="170000"/>
                </a:lnSpc>
                <a:tabLst>
                  <a:tab pos="798513" algn="l"/>
                  <a:tab pos="1428750" algn="l"/>
                  <a:tab pos="2798763" algn="l"/>
                  <a:tab pos="4452938" algn="l"/>
                </a:tabLst>
              </a:pPr>
              <a:r>
                <a:rPr lang="en-US" dirty="0">
                  <a:latin typeface="Arial Unicode MS" pitchFamily="34" charset="-128"/>
                </a:rPr>
                <a:t>	N1 is N - 1,</a:t>
              </a:r>
              <a:br>
                <a:rPr lang="en-US" dirty="0">
                  <a:latin typeface="Arial Unicode MS" pitchFamily="34" charset="-128"/>
                </a:rPr>
              </a:br>
              <a:r>
                <a:rPr lang="en-US" dirty="0">
                  <a:latin typeface="Arial Unicode MS" pitchFamily="34" charset="-128"/>
                </a:rPr>
                <a:t>     	factorial(N1, P1, F).</a:t>
              </a:r>
            </a:p>
          </p:txBody>
        </p:sp>
        <p:sp>
          <p:nvSpPr>
            <p:cNvPr id="53259" name="Line 24"/>
            <p:cNvSpPr>
              <a:spLocks noChangeShapeType="1"/>
            </p:cNvSpPr>
            <p:nvPr/>
          </p:nvSpPr>
          <p:spPr bwMode="auto">
            <a:xfrm>
              <a:off x="2530" y="1466"/>
              <a:ext cx="0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311775" y="4841875"/>
            <a:ext cx="1752600" cy="838200"/>
            <a:chOff x="3298" y="3146"/>
            <a:chExt cx="1104" cy="528"/>
          </a:xfrm>
        </p:grpSpPr>
        <p:sp>
          <p:nvSpPr>
            <p:cNvPr id="53256" name="Freeform 27"/>
            <p:cNvSpPr>
              <a:spLocks/>
            </p:cNvSpPr>
            <p:nvPr/>
          </p:nvSpPr>
          <p:spPr bwMode="auto">
            <a:xfrm>
              <a:off x="3298" y="3530"/>
              <a:ext cx="720" cy="144"/>
            </a:xfrm>
            <a:custGeom>
              <a:avLst/>
              <a:gdLst>
                <a:gd name="T0" fmla="*/ 0 w 720"/>
                <a:gd name="T1" fmla="*/ 0 h 144"/>
                <a:gd name="T2" fmla="*/ 0 w 720"/>
                <a:gd name="T3" fmla="*/ 48 h 144"/>
                <a:gd name="T4" fmla="*/ 720 w 720"/>
                <a:gd name="T5" fmla="*/ 48 h 144"/>
                <a:gd name="T6" fmla="*/ 720 w 720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144"/>
                <a:gd name="T14" fmla="*/ 720 w 72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144">
                  <a:moveTo>
                    <a:pt x="0" y="0"/>
                  </a:moveTo>
                  <a:lnTo>
                    <a:pt x="0" y="48"/>
                  </a:lnTo>
                  <a:lnTo>
                    <a:pt x="720" y="48"/>
                  </a:lnTo>
                  <a:lnTo>
                    <a:pt x="720" y="144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7" name="Freeform 28"/>
            <p:cNvSpPr>
              <a:spLocks/>
            </p:cNvSpPr>
            <p:nvPr/>
          </p:nvSpPr>
          <p:spPr bwMode="auto">
            <a:xfrm>
              <a:off x="3298" y="3146"/>
              <a:ext cx="1104" cy="528"/>
            </a:xfrm>
            <a:custGeom>
              <a:avLst/>
              <a:gdLst>
                <a:gd name="T0" fmla="*/ 0 w 1104"/>
                <a:gd name="T1" fmla="*/ 0 h 480"/>
                <a:gd name="T2" fmla="*/ 0 w 1104"/>
                <a:gd name="T3" fmla="*/ 58 h 480"/>
                <a:gd name="T4" fmla="*/ 1104 w 1104"/>
                <a:gd name="T5" fmla="*/ 58 h 480"/>
                <a:gd name="T6" fmla="*/ 1104 w 1104"/>
                <a:gd name="T7" fmla="*/ 581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480"/>
                <a:gd name="T14" fmla="*/ 1104 w 1104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480">
                  <a:moveTo>
                    <a:pt x="0" y="0"/>
                  </a:moveTo>
                  <a:lnTo>
                    <a:pt x="0" y="48"/>
                  </a:lnTo>
                  <a:lnTo>
                    <a:pt x="1104" y="48"/>
                  </a:lnTo>
                  <a:lnTo>
                    <a:pt x="1104" y="48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862" name="Freeform 30"/>
          <p:cNvSpPr>
            <a:spLocks/>
          </p:cNvSpPr>
          <p:nvPr/>
        </p:nvSpPr>
        <p:spPr bwMode="auto">
          <a:xfrm>
            <a:off x="5921375" y="3165475"/>
            <a:ext cx="381000" cy="152400"/>
          </a:xfrm>
          <a:custGeom>
            <a:avLst/>
            <a:gdLst>
              <a:gd name="T0" fmla="*/ 0 w 240"/>
              <a:gd name="T1" fmla="*/ 0 h 96"/>
              <a:gd name="T2" fmla="*/ 0 w 240"/>
              <a:gd name="T3" fmla="*/ 241935000 h 96"/>
              <a:gd name="T4" fmla="*/ 604837500 w 240"/>
              <a:gd name="T5" fmla="*/ 241935000 h 96"/>
              <a:gd name="T6" fmla="*/ 604837500 w 240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96"/>
              <a:gd name="T14" fmla="*/ 240 w 24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96">
                <a:moveTo>
                  <a:pt x="0" y="0"/>
                </a:moveTo>
                <a:lnTo>
                  <a:pt x="0" y="96"/>
                </a:lnTo>
                <a:lnTo>
                  <a:pt x="240" y="96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6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Factorial with Tail Recursion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54275" name="Text Box 1029"/>
          <p:cNvSpPr txBox="1">
            <a:spLocks noChangeArrowheads="1"/>
          </p:cNvSpPr>
          <p:nvPr/>
        </p:nvSpPr>
        <p:spPr bwMode="auto">
          <a:xfrm>
            <a:off x="739775" y="879475"/>
            <a:ext cx="73152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| ?-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trace.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| ?- </a:t>
            </a:r>
            <a:r>
              <a:rPr lang="en-US" dirty="0" err="1">
                <a:latin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</a:rPr>
              <a:t>(3, F).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Call: </a:t>
            </a:r>
            <a:r>
              <a:rPr lang="en-US" dirty="0" err="1">
                <a:latin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</a:rPr>
              <a:t>(3,_15)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Call: factorial(3,1,_15)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Call: factorial(2,3,_15)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Call: factorial(1,6,_15)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Call: factorial(0,6,_15)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Exit: factorial(0,6,6)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Exit: factorial(1,6,6)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Exit: factorial(2,3,6)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Exit: factorial(3,1,6)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Exit: </a:t>
            </a:r>
            <a:r>
              <a:rPr lang="en-US" dirty="0" err="1">
                <a:latin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</a:rPr>
              <a:t>(3,6)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F = 6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| ?-	 </a:t>
            </a:r>
            <a:r>
              <a:rPr lang="en-US" dirty="0" err="1">
                <a:solidFill>
                  <a:schemeClr val="accent2"/>
                </a:solidFill>
                <a:latin typeface="Courier New" pitchFamily="49" charset="0"/>
              </a:rPr>
              <a:t>notrace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262154" name="Freeform 1034"/>
          <p:cNvSpPr>
            <a:spLocks/>
          </p:cNvSpPr>
          <p:nvPr/>
        </p:nvSpPr>
        <p:spPr bwMode="auto">
          <a:xfrm>
            <a:off x="1806575" y="3317875"/>
            <a:ext cx="152400" cy="381000"/>
          </a:xfrm>
          <a:custGeom>
            <a:avLst/>
            <a:gdLst>
              <a:gd name="T0" fmla="*/ 241935000 w 96"/>
              <a:gd name="T1" fmla="*/ 604837500 h 240"/>
              <a:gd name="T2" fmla="*/ 0 w 96"/>
              <a:gd name="T3" fmla="*/ 604837500 h 240"/>
              <a:gd name="T4" fmla="*/ 0 w 96"/>
              <a:gd name="T5" fmla="*/ 0 h 240"/>
              <a:gd name="T6" fmla="*/ 241935000 w 9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40"/>
              <a:gd name="T14" fmla="*/ 96 w 9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40">
                <a:moveTo>
                  <a:pt x="96" y="240"/>
                </a:moveTo>
                <a:lnTo>
                  <a:pt x="0" y="240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5" name="Freeform 1035"/>
          <p:cNvSpPr>
            <a:spLocks/>
          </p:cNvSpPr>
          <p:nvPr/>
        </p:nvSpPr>
        <p:spPr bwMode="auto">
          <a:xfrm>
            <a:off x="1654175" y="2936875"/>
            <a:ext cx="304800" cy="1066800"/>
          </a:xfrm>
          <a:custGeom>
            <a:avLst/>
            <a:gdLst>
              <a:gd name="T0" fmla="*/ 967740000 w 96"/>
              <a:gd name="T1" fmla="*/ 2147483647 h 240"/>
              <a:gd name="T2" fmla="*/ 0 w 96"/>
              <a:gd name="T3" fmla="*/ 2147483647 h 240"/>
              <a:gd name="T4" fmla="*/ 0 w 96"/>
              <a:gd name="T5" fmla="*/ 0 h 240"/>
              <a:gd name="T6" fmla="*/ 967740000 w 9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40"/>
              <a:gd name="T14" fmla="*/ 96 w 9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40">
                <a:moveTo>
                  <a:pt x="96" y="240"/>
                </a:moveTo>
                <a:lnTo>
                  <a:pt x="0" y="240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6" name="Freeform 1036"/>
          <p:cNvSpPr>
            <a:spLocks/>
          </p:cNvSpPr>
          <p:nvPr/>
        </p:nvSpPr>
        <p:spPr bwMode="auto">
          <a:xfrm>
            <a:off x="1501775" y="2555875"/>
            <a:ext cx="457200" cy="1828800"/>
          </a:xfrm>
          <a:custGeom>
            <a:avLst/>
            <a:gdLst>
              <a:gd name="T0" fmla="*/ 2147483647 w 96"/>
              <a:gd name="T1" fmla="*/ 2147483647 h 240"/>
              <a:gd name="T2" fmla="*/ 0 w 96"/>
              <a:gd name="T3" fmla="*/ 2147483647 h 240"/>
              <a:gd name="T4" fmla="*/ 0 w 96"/>
              <a:gd name="T5" fmla="*/ 0 h 240"/>
              <a:gd name="T6" fmla="*/ 2147483647 w 9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40"/>
              <a:gd name="T14" fmla="*/ 96 w 9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40">
                <a:moveTo>
                  <a:pt x="96" y="240"/>
                </a:moveTo>
                <a:lnTo>
                  <a:pt x="0" y="240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7" name="Freeform 1037"/>
          <p:cNvSpPr>
            <a:spLocks/>
          </p:cNvSpPr>
          <p:nvPr/>
        </p:nvSpPr>
        <p:spPr bwMode="auto">
          <a:xfrm>
            <a:off x="1349375" y="2251075"/>
            <a:ext cx="609600" cy="2514600"/>
          </a:xfrm>
          <a:custGeom>
            <a:avLst/>
            <a:gdLst>
              <a:gd name="T0" fmla="*/ 2147483647 w 96"/>
              <a:gd name="T1" fmla="*/ 2147483647 h 240"/>
              <a:gd name="T2" fmla="*/ 0 w 96"/>
              <a:gd name="T3" fmla="*/ 2147483647 h 240"/>
              <a:gd name="T4" fmla="*/ 0 w 96"/>
              <a:gd name="T5" fmla="*/ 0 h 240"/>
              <a:gd name="T6" fmla="*/ 2147483647 w 9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40"/>
              <a:gd name="T14" fmla="*/ 96 w 9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40">
                <a:moveTo>
                  <a:pt x="96" y="240"/>
                </a:moveTo>
                <a:lnTo>
                  <a:pt x="0" y="240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8" name="Freeform 1038"/>
          <p:cNvSpPr>
            <a:spLocks/>
          </p:cNvSpPr>
          <p:nvPr/>
        </p:nvSpPr>
        <p:spPr bwMode="auto">
          <a:xfrm>
            <a:off x="1196975" y="1870075"/>
            <a:ext cx="762000" cy="3276600"/>
          </a:xfrm>
          <a:custGeom>
            <a:avLst/>
            <a:gdLst>
              <a:gd name="T0" fmla="*/ 2147483647 w 96"/>
              <a:gd name="T1" fmla="*/ 2147483647 h 240"/>
              <a:gd name="T2" fmla="*/ 0 w 96"/>
              <a:gd name="T3" fmla="*/ 2147483647 h 240"/>
              <a:gd name="T4" fmla="*/ 0 w 96"/>
              <a:gd name="T5" fmla="*/ 0 h 240"/>
              <a:gd name="T6" fmla="*/ 2147483647 w 9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40"/>
              <a:gd name="T14" fmla="*/ 96 w 9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40">
                <a:moveTo>
                  <a:pt x="96" y="240"/>
                </a:moveTo>
                <a:lnTo>
                  <a:pt x="0" y="240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Left Arrow 1"/>
          <p:cNvSpPr/>
          <p:nvPr/>
        </p:nvSpPr>
        <p:spPr bwMode="auto">
          <a:xfrm>
            <a:off x="2948781" y="1031875"/>
            <a:ext cx="304800" cy="228600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3284064" y="5832475"/>
            <a:ext cx="304800" cy="228600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4" grpId="0" animBg="1"/>
      <p:bldP spid="262155" grpId="0" animBg="1"/>
      <p:bldP spid="262156" grpId="0" animBg="1"/>
      <p:bldP spid="262157" grpId="0" animBg="1"/>
      <p:bldP spid="262158" grpId="0" animBg="1"/>
      <p:bldP spid="2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</a:rPr>
              <a:t>Another Tail-Recursion Example (while-loop)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739775" y="879475"/>
            <a:ext cx="777081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 dirty="0" err="1">
                <a:latin typeface="Courier New" pitchFamily="49" charset="0"/>
              </a:rPr>
              <a:t>table_head</a:t>
            </a:r>
            <a:r>
              <a:rPr lang="en-US" dirty="0">
                <a:latin typeface="Courier New" pitchFamily="49" charset="0"/>
              </a:rPr>
              <a:t> :-</a:t>
            </a:r>
          </a:p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write('Name'),</a:t>
            </a:r>
          </a:p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tabulate(5),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write('Address'),</a:t>
            </a:r>
          </a:p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tabulate(10),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write('Phone'),</a:t>
            </a:r>
            <a:r>
              <a:rPr lang="en-US" dirty="0" err="1">
                <a:latin typeface="Courier New" pitchFamily="49" charset="0"/>
              </a:rPr>
              <a:t>nl</a:t>
            </a:r>
            <a:r>
              <a:rPr lang="en-US" dirty="0">
                <a:latin typeface="Courier New" pitchFamily="49" charset="0"/>
              </a:rPr>
              <a:t>.</a:t>
            </a:r>
          </a:p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endParaRPr lang="en-US" dirty="0">
              <a:latin typeface="Courier New" pitchFamily="49" charset="0"/>
            </a:endParaRPr>
          </a:p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tabulate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(N)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:-	% print N spaces</a:t>
            </a:r>
            <a:endParaRPr lang="en-US" dirty="0">
              <a:solidFill>
                <a:schemeClr val="accent2"/>
              </a:solidFill>
              <a:latin typeface="Courier New" pitchFamily="49" charset="0"/>
            </a:endParaRPr>
          </a:p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	N&gt;0, 	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%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stopping condition</a:t>
            </a:r>
          </a:p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	write(' '),</a:t>
            </a:r>
          </a:p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 is N – 1, 	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%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size-N 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solution</a:t>
            </a:r>
            <a:endParaRPr lang="en-US" dirty="0">
              <a:solidFill>
                <a:schemeClr val="accent2"/>
              </a:solidFill>
              <a:latin typeface="Courier New" pitchFamily="49" charset="0"/>
            </a:endParaRPr>
          </a:p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tabulate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).	</a:t>
            </a:r>
            <a:r>
              <a:rPr lang="en-US" dirty="0" smtClean="0">
                <a:solidFill>
                  <a:schemeClr val="accent2"/>
                </a:solidFill>
                <a:latin typeface="Courier New" pitchFamily="49" charset="0"/>
              </a:rPr>
              <a:t>%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Assume size-M solution</a:t>
            </a:r>
          </a:p>
        </p:txBody>
      </p:sp>
      <p:sp>
        <p:nvSpPr>
          <p:cNvPr id="304134" name="Text Box 6"/>
          <p:cNvSpPr txBox="1">
            <a:spLocks noChangeArrowheads="1"/>
          </p:cNvSpPr>
          <p:nvPr/>
        </p:nvSpPr>
        <p:spPr bwMode="auto">
          <a:xfrm>
            <a:off x="739774" y="4918074"/>
            <a:ext cx="777081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20000"/>
              </a:lnSpc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>
                <a:latin typeface="Courier New" pitchFamily="49" charset="0"/>
              </a:rPr>
              <a:t>| ?- table_head.</a:t>
            </a:r>
          </a:p>
        </p:txBody>
      </p:sp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739775" y="5680075"/>
            <a:ext cx="7770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>
                <a:latin typeface="Courier New" pitchFamily="49" charset="0"/>
              </a:rPr>
              <a:t>Name     Address          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4" grpId="0"/>
      <p:bldP spid="30413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269875"/>
            <a:ext cx="7377113" cy="533400"/>
          </a:xfrm>
        </p:spPr>
        <p:txBody>
          <a:bodyPr/>
          <a:lstStyle/>
          <a:p>
            <a:r>
              <a:rPr lang="en-US" dirty="0" smtClean="0"/>
              <a:t>Fibonacci Numbers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2708275"/>
            <a:ext cx="7196138" cy="3505200"/>
          </a:xfrm>
        </p:spPr>
        <p:txBody>
          <a:bodyPr/>
          <a:lstStyle/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1489075" algn="l"/>
              </a:tabLst>
            </a:pPr>
            <a:r>
              <a:rPr lang="pt-BR" sz="2400" dirty="0" smtClean="0">
                <a:latin typeface="Arial" pitchFamily="34" charset="0"/>
              </a:rPr>
              <a:t>fib(F, N) :-	N =:= 0, F is 0.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1489075" algn="l"/>
              </a:tabLst>
            </a:pPr>
            <a:r>
              <a:rPr lang="pt-BR" sz="2400" dirty="0" smtClean="0">
                <a:latin typeface="Arial" pitchFamily="34" charset="0"/>
              </a:rPr>
              <a:t>fib(F, N) :-	N =:= 1, F is 1.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1489075" algn="l"/>
              </a:tabLst>
            </a:pPr>
            <a:r>
              <a:rPr lang="pt-BR" sz="2400" dirty="0" smtClean="0">
                <a:latin typeface="Arial" pitchFamily="34" charset="0"/>
              </a:rPr>
              <a:t>fib(F, N) :-	N &gt; 1, 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1489075" algn="l"/>
              </a:tabLst>
            </a:pPr>
            <a:r>
              <a:rPr lang="pt-BR" sz="2400" dirty="0" smtClean="0">
                <a:latin typeface="Arial" pitchFamily="34" charset="0"/>
              </a:rPr>
              <a:t>		N1 is N-1,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1489075" algn="l"/>
              </a:tabLst>
            </a:pPr>
            <a:r>
              <a:rPr lang="pt-BR" sz="2400" dirty="0" smtClean="0">
                <a:latin typeface="Arial" pitchFamily="34" charset="0"/>
              </a:rPr>
              <a:t>		N2 is N-2,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1489075" algn="l"/>
              </a:tabLst>
            </a:pPr>
            <a:r>
              <a:rPr lang="pt-BR" sz="2400" dirty="0" smtClean="0">
                <a:latin typeface="Arial" pitchFamily="34" charset="0"/>
              </a:rPr>
              <a:t>		fib(F1, N1), 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1489075" algn="l"/>
              </a:tabLst>
            </a:pPr>
            <a:r>
              <a:rPr lang="pt-BR" sz="2400" dirty="0" smtClean="0">
                <a:latin typeface="Arial" pitchFamily="34" charset="0"/>
              </a:rPr>
              <a:t>		fib(F2, N2),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1489075" algn="l"/>
              </a:tabLst>
            </a:pPr>
            <a:r>
              <a:rPr lang="pt-BR" sz="2400" dirty="0" smtClean="0">
                <a:latin typeface="Arial" pitchFamily="34" charset="0"/>
              </a:rPr>
              <a:t>		F is F1 + F2.</a:t>
            </a:r>
            <a:endParaRPr lang="en-US" sz="2400" dirty="0" smtClean="0">
              <a:latin typeface="Arial" pitchFamily="34" charset="0"/>
            </a:endParaRP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0" y="2817813"/>
            <a:ext cx="86407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2229" name="Group 44"/>
          <p:cNvGrpSpPr>
            <a:grpSpLocks/>
          </p:cNvGrpSpPr>
          <p:nvPr/>
        </p:nvGrpSpPr>
        <p:grpSpPr bwMode="auto">
          <a:xfrm>
            <a:off x="935038" y="955675"/>
            <a:ext cx="5214937" cy="1314450"/>
            <a:chOff x="706" y="713"/>
            <a:chExt cx="3285" cy="828"/>
          </a:xfrm>
        </p:grpSpPr>
        <p:sp>
          <p:nvSpPr>
            <p:cNvPr id="52230" name="Rectangle 13"/>
            <p:cNvSpPr>
              <a:spLocks noChangeArrowheads="1"/>
            </p:cNvSpPr>
            <p:nvPr/>
          </p:nvSpPr>
          <p:spPr bwMode="auto">
            <a:xfrm>
              <a:off x="3739" y="128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³</a:t>
              </a:r>
              <a:endParaRPr lang="en-US"/>
            </a:p>
          </p:txBody>
        </p:sp>
        <p:sp>
          <p:nvSpPr>
            <p:cNvPr id="52231" name="Rectangle 14"/>
            <p:cNvSpPr>
              <a:spLocks noChangeArrowheads="1"/>
            </p:cNvSpPr>
            <p:nvPr/>
          </p:nvSpPr>
          <p:spPr bwMode="auto">
            <a:xfrm>
              <a:off x="2848" y="128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  <p:sp>
          <p:nvSpPr>
            <p:cNvPr id="52232" name="Rectangle 15"/>
            <p:cNvSpPr>
              <a:spLocks noChangeArrowheads="1"/>
            </p:cNvSpPr>
            <p:nvPr/>
          </p:nvSpPr>
          <p:spPr bwMode="auto">
            <a:xfrm>
              <a:off x="2258" y="128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52233" name="Rectangle 16"/>
            <p:cNvSpPr>
              <a:spLocks noChangeArrowheads="1"/>
            </p:cNvSpPr>
            <p:nvPr/>
          </p:nvSpPr>
          <p:spPr bwMode="auto">
            <a:xfrm>
              <a:off x="1953" y="128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  <p:sp>
          <p:nvSpPr>
            <p:cNvPr id="52234" name="Rectangle 17"/>
            <p:cNvSpPr>
              <a:spLocks noChangeArrowheads="1"/>
            </p:cNvSpPr>
            <p:nvPr/>
          </p:nvSpPr>
          <p:spPr bwMode="auto">
            <a:xfrm>
              <a:off x="3759" y="1001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52235" name="Rectangle 18"/>
            <p:cNvSpPr>
              <a:spLocks noChangeArrowheads="1"/>
            </p:cNvSpPr>
            <p:nvPr/>
          </p:nvSpPr>
          <p:spPr bwMode="auto">
            <a:xfrm>
              <a:off x="3742" y="713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52236" name="Rectangle 19"/>
            <p:cNvSpPr>
              <a:spLocks noChangeArrowheads="1"/>
            </p:cNvSpPr>
            <p:nvPr/>
          </p:nvSpPr>
          <p:spPr bwMode="auto">
            <a:xfrm>
              <a:off x="1192" y="1001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52237" name="Rectangle 20"/>
            <p:cNvSpPr>
              <a:spLocks noChangeArrowheads="1"/>
            </p:cNvSpPr>
            <p:nvPr/>
          </p:nvSpPr>
          <p:spPr bwMode="auto">
            <a:xfrm>
              <a:off x="3895" y="131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52238" name="Rectangle 21"/>
            <p:cNvSpPr>
              <a:spLocks noChangeArrowheads="1"/>
            </p:cNvSpPr>
            <p:nvPr/>
          </p:nvSpPr>
          <p:spPr bwMode="auto">
            <a:xfrm>
              <a:off x="3087" y="1311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)</a:t>
              </a:r>
              <a:endParaRPr lang="en-US"/>
            </a:p>
          </p:txBody>
        </p:sp>
        <p:sp>
          <p:nvSpPr>
            <p:cNvPr id="52239" name="Rectangle 22"/>
            <p:cNvSpPr>
              <a:spLocks noChangeArrowheads="1"/>
            </p:cNvSpPr>
            <p:nvPr/>
          </p:nvSpPr>
          <p:spPr bwMode="auto">
            <a:xfrm>
              <a:off x="2991" y="131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52240" name="Rectangle 23"/>
            <p:cNvSpPr>
              <a:spLocks noChangeArrowheads="1"/>
            </p:cNvSpPr>
            <p:nvPr/>
          </p:nvSpPr>
          <p:spPr bwMode="auto">
            <a:xfrm>
              <a:off x="2645" y="1311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(</a:t>
              </a:r>
              <a:endParaRPr lang="en-US"/>
            </a:p>
          </p:txBody>
        </p:sp>
        <p:sp>
          <p:nvSpPr>
            <p:cNvPr id="52241" name="Rectangle 24"/>
            <p:cNvSpPr>
              <a:spLocks noChangeArrowheads="1"/>
            </p:cNvSpPr>
            <p:nvPr/>
          </p:nvSpPr>
          <p:spPr bwMode="auto">
            <a:xfrm>
              <a:off x="2156" y="1311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)</a:t>
              </a:r>
              <a:endParaRPr lang="en-US"/>
            </a:p>
          </p:txBody>
        </p:sp>
        <p:sp>
          <p:nvSpPr>
            <p:cNvPr id="52242" name="Rectangle 25"/>
            <p:cNvSpPr>
              <a:spLocks noChangeArrowheads="1"/>
            </p:cNvSpPr>
            <p:nvPr/>
          </p:nvSpPr>
          <p:spPr bwMode="auto">
            <a:xfrm>
              <a:off x="2075" y="131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52243" name="Rectangle 26"/>
            <p:cNvSpPr>
              <a:spLocks noChangeArrowheads="1"/>
            </p:cNvSpPr>
            <p:nvPr/>
          </p:nvSpPr>
          <p:spPr bwMode="auto">
            <a:xfrm>
              <a:off x="1750" y="1311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(</a:t>
              </a:r>
              <a:endParaRPr lang="en-US"/>
            </a:p>
          </p:txBody>
        </p:sp>
        <p:sp>
          <p:nvSpPr>
            <p:cNvPr id="52244" name="Rectangle 27"/>
            <p:cNvSpPr>
              <a:spLocks noChangeArrowheads="1"/>
            </p:cNvSpPr>
            <p:nvPr/>
          </p:nvSpPr>
          <p:spPr bwMode="auto">
            <a:xfrm>
              <a:off x="3893" y="102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52245" name="Rectangle 28"/>
            <p:cNvSpPr>
              <a:spLocks noChangeArrowheads="1"/>
            </p:cNvSpPr>
            <p:nvPr/>
          </p:nvSpPr>
          <p:spPr bwMode="auto">
            <a:xfrm>
              <a:off x="2279" y="102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52246" name="Rectangle 29"/>
            <p:cNvSpPr>
              <a:spLocks noChangeArrowheads="1"/>
            </p:cNvSpPr>
            <p:nvPr/>
          </p:nvSpPr>
          <p:spPr bwMode="auto">
            <a:xfrm>
              <a:off x="3895" y="73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52247" name="Rectangle 30"/>
            <p:cNvSpPr>
              <a:spLocks noChangeArrowheads="1"/>
            </p:cNvSpPr>
            <p:nvPr/>
          </p:nvSpPr>
          <p:spPr bwMode="auto">
            <a:xfrm>
              <a:off x="2281" y="73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52248" name="Rectangle 31"/>
            <p:cNvSpPr>
              <a:spLocks noChangeArrowheads="1"/>
            </p:cNvSpPr>
            <p:nvPr/>
          </p:nvSpPr>
          <p:spPr bwMode="auto">
            <a:xfrm>
              <a:off x="1079" y="1023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)</a:t>
              </a:r>
              <a:endParaRPr lang="en-US"/>
            </a:p>
          </p:txBody>
        </p:sp>
        <p:sp>
          <p:nvSpPr>
            <p:cNvPr id="52249" name="Rectangle 32"/>
            <p:cNvSpPr>
              <a:spLocks noChangeArrowheads="1"/>
            </p:cNvSpPr>
            <p:nvPr/>
          </p:nvSpPr>
          <p:spPr bwMode="auto">
            <a:xfrm>
              <a:off x="912" y="1023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(</a:t>
              </a:r>
              <a:endParaRPr lang="en-US"/>
            </a:p>
          </p:txBody>
        </p:sp>
        <p:sp>
          <p:nvSpPr>
            <p:cNvPr id="52250" name="Rectangle 33"/>
            <p:cNvSpPr>
              <a:spLocks noChangeArrowheads="1"/>
            </p:cNvSpPr>
            <p:nvPr/>
          </p:nvSpPr>
          <p:spPr bwMode="auto">
            <a:xfrm>
              <a:off x="3596" y="131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52251" name="Rectangle 34"/>
            <p:cNvSpPr>
              <a:spLocks noChangeArrowheads="1"/>
            </p:cNvSpPr>
            <p:nvPr/>
          </p:nvSpPr>
          <p:spPr bwMode="auto">
            <a:xfrm>
              <a:off x="2714" y="131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52252" name="Rectangle 35"/>
            <p:cNvSpPr>
              <a:spLocks noChangeArrowheads="1"/>
            </p:cNvSpPr>
            <p:nvPr/>
          </p:nvSpPr>
          <p:spPr bwMode="auto">
            <a:xfrm>
              <a:off x="2439" y="1311"/>
              <a:ext cx="2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fib</a:t>
              </a:r>
              <a:endParaRPr lang="en-US"/>
            </a:p>
          </p:txBody>
        </p:sp>
        <p:sp>
          <p:nvSpPr>
            <p:cNvPr id="52253" name="Rectangle 36"/>
            <p:cNvSpPr>
              <a:spLocks noChangeArrowheads="1"/>
            </p:cNvSpPr>
            <p:nvPr/>
          </p:nvSpPr>
          <p:spPr bwMode="auto">
            <a:xfrm>
              <a:off x="1819" y="131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52254" name="Rectangle 37"/>
            <p:cNvSpPr>
              <a:spLocks noChangeArrowheads="1"/>
            </p:cNvSpPr>
            <p:nvPr/>
          </p:nvSpPr>
          <p:spPr bwMode="auto">
            <a:xfrm>
              <a:off x="1544" y="1311"/>
              <a:ext cx="2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fib</a:t>
              </a:r>
              <a:endParaRPr lang="en-US"/>
            </a:p>
          </p:txBody>
        </p:sp>
        <p:sp>
          <p:nvSpPr>
            <p:cNvPr id="52255" name="Rectangle 38"/>
            <p:cNvSpPr>
              <a:spLocks noChangeArrowheads="1"/>
            </p:cNvSpPr>
            <p:nvPr/>
          </p:nvSpPr>
          <p:spPr bwMode="auto">
            <a:xfrm>
              <a:off x="3612" y="102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52256" name="Rectangle 39"/>
            <p:cNvSpPr>
              <a:spLocks noChangeArrowheads="1"/>
            </p:cNvSpPr>
            <p:nvPr/>
          </p:nvSpPr>
          <p:spPr bwMode="auto">
            <a:xfrm>
              <a:off x="3596" y="73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52257" name="Rectangle 40"/>
            <p:cNvSpPr>
              <a:spLocks noChangeArrowheads="1"/>
            </p:cNvSpPr>
            <p:nvPr/>
          </p:nvSpPr>
          <p:spPr bwMode="auto">
            <a:xfrm>
              <a:off x="980" y="102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52258" name="Rectangle 41"/>
            <p:cNvSpPr>
              <a:spLocks noChangeArrowheads="1"/>
            </p:cNvSpPr>
            <p:nvPr/>
          </p:nvSpPr>
          <p:spPr bwMode="auto">
            <a:xfrm>
              <a:off x="706" y="1023"/>
              <a:ext cx="2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fib</a:t>
              </a:r>
              <a:endParaRPr lang="en-US"/>
            </a:p>
          </p:txBody>
        </p:sp>
        <p:sp>
          <p:nvSpPr>
            <p:cNvPr id="52259" name="Freeform 42"/>
            <p:cNvSpPr>
              <a:spLocks/>
            </p:cNvSpPr>
            <p:nvPr/>
          </p:nvSpPr>
          <p:spPr bwMode="auto">
            <a:xfrm>
              <a:off x="1378" y="746"/>
              <a:ext cx="96" cy="384"/>
            </a:xfrm>
            <a:custGeom>
              <a:avLst/>
              <a:gdLst>
                <a:gd name="T0" fmla="*/ 96 w 96"/>
                <a:gd name="T1" fmla="*/ 0 h 384"/>
                <a:gd name="T2" fmla="*/ 48 w 96"/>
                <a:gd name="T3" fmla="*/ 48 h 384"/>
                <a:gd name="T4" fmla="*/ 48 w 96"/>
                <a:gd name="T5" fmla="*/ 336 h 384"/>
                <a:gd name="T6" fmla="*/ 0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96" y="0"/>
                  </a:moveTo>
                  <a:lnTo>
                    <a:pt x="48" y="48"/>
                  </a:lnTo>
                  <a:lnTo>
                    <a:pt x="48" y="336"/>
                  </a:lnTo>
                  <a:lnTo>
                    <a:pt x="0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Freeform 43"/>
            <p:cNvSpPr>
              <a:spLocks/>
            </p:cNvSpPr>
            <p:nvPr/>
          </p:nvSpPr>
          <p:spPr bwMode="auto">
            <a:xfrm flipV="1">
              <a:off x="1378" y="1130"/>
              <a:ext cx="96" cy="384"/>
            </a:xfrm>
            <a:custGeom>
              <a:avLst/>
              <a:gdLst>
                <a:gd name="T0" fmla="*/ 96 w 96"/>
                <a:gd name="T1" fmla="*/ 0 h 384"/>
                <a:gd name="T2" fmla="*/ 48 w 96"/>
                <a:gd name="T3" fmla="*/ 48 h 384"/>
                <a:gd name="T4" fmla="*/ 48 w 96"/>
                <a:gd name="T5" fmla="*/ 336 h 384"/>
                <a:gd name="T6" fmla="*/ 0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96" y="0"/>
                  </a:moveTo>
                  <a:lnTo>
                    <a:pt x="48" y="48"/>
                  </a:lnTo>
                  <a:lnTo>
                    <a:pt x="48" y="336"/>
                  </a:lnTo>
                  <a:lnTo>
                    <a:pt x="0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ounded Rectangular Callout 1"/>
          <p:cNvSpPr/>
          <p:nvPr/>
        </p:nvSpPr>
        <p:spPr bwMode="auto">
          <a:xfrm>
            <a:off x="5675313" y="3394075"/>
            <a:ext cx="2286000" cy="1371600"/>
          </a:xfrm>
          <a:prstGeom prst="wedgeRoundRectCallout">
            <a:avLst>
              <a:gd name="adj1" fmla="val -67216"/>
              <a:gd name="adj2" fmla="val -1976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this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rule a tail-recursive rule?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8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Recursive Example: Hanoi </a:t>
            </a:r>
            <a:r>
              <a:rPr lang="en-US" sz="3200" b="1" dirty="0" smtClean="0">
                <a:solidFill>
                  <a:schemeClr val="accent2"/>
                </a:solidFill>
                <a:cs typeface="Times New Roman" pitchFamily="18" charset="0"/>
              </a:rPr>
              <a:t>Towers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5438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The objective of this famous puzzle is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- to move N disks from the left peg to the right peg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- using the center peg as an auxiliary holding peg.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- At no time can a larger disk be placed upon a smaller disk.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- Move one disk at one time.</a:t>
            </a:r>
          </a:p>
        </p:txBody>
      </p:sp>
      <p:grpSp>
        <p:nvGrpSpPr>
          <p:cNvPr id="56324" name="Group 29"/>
          <p:cNvGrpSpPr>
            <a:grpSpLocks/>
          </p:cNvGrpSpPr>
          <p:nvPr/>
        </p:nvGrpSpPr>
        <p:grpSpPr bwMode="auto">
          <a:xfrm>
            <a:off x="1752600" y="3048000"/>
            <a:ext cx="4572000" cy="762000"/>
            <a:chOff x="1104" y="1824"/>
            <a:chExt cx="3168" cy="624"/>
          </a:xfrm>
        </p:grpSpPr>
        <p:sp>
          <p:nvSpPr>
            <p:cNvPr id="56340" name="Rectangle 8"/>
            <p:cNvSpPr>
              <a:spLocks noChangeArrowheads="1"/>
            </p:cNvSpPr>
            <p:nvPr/>
          </p:nvSpPr>
          <p:spPr bwMode="auto">
            <a:xfrm>
              <a:off x="1104" y="2352"/>
              <a:ext cx="3168" cy="96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1" name="Rectangle 9"/>
            <p:cNvSpPr>
              <a:spLocks noChangeArrowheads="1"/>
            </p:cNvSpPr>
            <p:nvPr/>
          </p:nvSpPr>
          <p:spPr bwMode="auto">
            <a:xfrm>
              <a:off x="1536" y="1824"/>
              <a:ext cx="77" cy="576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2" name="Rectangle 10"/>
            <p:cNvSpPr>
              <a:spLocks noChangeArrowheads="1"/>
            </p:cNvSpPr>
            <p:nvPr/>
          </p:nvSpPr>
          <p:spPr bwMode="auto">
            <a:xfrm>
              <a:off x="2544" y="1824"/>
              <a:ext cx="77" cy="576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Rectangle 11"/>
            <p:cNvSpPr>
              <a:spLocks noChangeArrowheads="1"/>
            </p:cNvSpPr>
            <p:nvPr/>
          </p:nvSpPr>
          <p:spPr bwMode="auto">
            <a:xfrm>
              <a:off x="3552" y="1824"/>
              <a:ext cx="77" cy="576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Oval 12"/>
            <p:cNvSpPr>
              <a:spLocks noChangeArrowheads="1"/>
            </p:cNvSpPr>
            <p:nvPr/>
          </p:nvSpPr>
          <p:spPr bwMode="auto">
            <a:xfrm>
              <a:off x="1104" y="2160"/>
              <a:ext cx="960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5" name="Oval 13"/>
            <p:cNvSpPr>
              <a:spLocks noChangeArrowheads="1"/>
            </p:cNvSpPr>
            <p:nvPr/>
          </p:nvSpPr>
          <p:spPr bwMode="auto">
            <a:xfrm>
              <a:off x="1248" y="2016"/>
              <a:ext cx="672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6" name="Oval 14"/>
            <p:cNvSpPr>
              <a:spLocks noChangeArrowheads="1"/>
            </p:cNvSpPr>
            <p:nvPr/>
          </p:nvSpPr>
          <p:spPr bwMode="auto">
            <a:xfrm>
              <a:off x="1392" y="1872"/>
              <a:ext cx="384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25" name="Rectangle 15"/>
          <p:cNvSpPr>
            <a:spLocks noChangeArrowheads="1"/>
          </p:cNvSpPr>
          <p:nvPr/>
        </p:nvSpPr>
        <p:spPr bwMode="auto">
          <a:xfrm>
            <a:off x="1752600" y="4848225"/>
            <a:ext cx="4572000" cy="104775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16"/>
          <p:cNvSpPr>
            <a:spLocks noChangeArrowheads="1"/>
          </p:cNvSpPr>
          <p:nvPr/>
        </p:nvSpPr>
        <p:spPr bwMode="auto">
          <a:xfrm>
            <a:off x="2376488" y="4267200"/>
            <a:ext cx="111125" cy="63341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17"/>
          <p:cNvSpPr>
            <a:spLocks noChangeArrowheads="1"/>
          </p:cNvSpPr>
          <p:nvPr/>
        </p:nvSpPr>
        <p:spPr bwMode="auto">
          <a:xfrm>
            <a:off x="3830638" y="4267200"/>
            <a:ext cx="111125" cy="63341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Rectangle 18"/>
          <p:cNvSpPr>
            <a:spLocks noChangeArrowheads="1"/>
          </p:cNvSpPr>
          <p:nvPr/>
        </p:nvSpPr>
        <p:spPr bwMode="auto">
          <a:xfrm>
            <a:off x="5284788" y="4267200"/>
            <a:ext cx="111125" cy="63341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Oval 19"/>
          <p:cNvSpPr>
            <a:spLocks noChangeArrowheads="1"/>
          </p:cNvSpPr>
          <p:nvPr/>
        </p:nvSpPr>
        <p:spPr bwMode="auto">
          <a:xfrm>
            <a:off x="1752600" y="4637088"/>
            <a:ext cx="1384300" cy="1571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Oval 20"/>
          <p:cNvSpPr>
            <a:spLocks noChangeArrowheads="1"/>
          </p:cNvSpPr>
          <p:nvPr/>
        </p:nvSpPr>
        <p:spPr bwMode="auto">
          <a:xfrm>
            <a:off x="3414713" y="4689475"/>
            <a:ext cx="969962" cy="104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Oval 21"/>
          <p:cNvSpPr>
            <a:spLocks noChangeArrowheads="1"/>
          </p:cNvSpPr>
          <p:nvPr/>
        </p:nvSpPr>
        <p:spPr bwMode="auto">
          <a:xfrm>
            <a:off x="3622675" y="4530725"/>
            <a:ext cx="554038" cy="106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332" name="Group 31"/>
          <p:cNvGrpSpPr>
            <a:grpSpLocks/>
          </p:cNvGrpSpPr>
          <p:nvPr/>
        </p:nvGrpSpPr>
        <p:grpSpPr bwMode="auto">
          <a:xfrm>
            <a:off x="1752600" y="5638800"/>
            <a:ext cx="4572000" cy="685800"/>
            <a:chOff x="1104" y="3456"/>
            <a:chExt cx="3168" cy="624"/>
          </a:xfrm>
        </p:grpSpPr>
        <p:sp>
          <p:nvSpPr>
            <p:cNvPr id="56333" name="Rectangle 22"/>
            <p:cNvSpPr>
              <a:spLocks noChangeArrowheads="1"/>
            </p:cNvSpPr>
            <p:nvPr/>
          </p:nvSpPr>
          <p:spPr bwMode="auto">
            <a:xfrm>
              <a:off x="1104" y="3984"/>
              <a:ext cx="3168" cy="96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Rectangle 23"/>
            <p:cNvSpPr>
              <a:spLocks noChangeArrowheads="1"/>
            </p:cNvSpPr>
            <p:nvPr/>
          </p:nvSpPr>
          <p:spPr bwMode="auto">
            <a:xfrm>
              <a:off x="1536" y="3456"/>
              <a:ext cx="77" cy="576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5" name="Rectangle 24"/>
            <p:cNvSpPr>
              <a:spLocks noChangeArrowheads="1"/>
            </p:cNvSpPr>
            <p:nvPr/>
          </p:nvSpPr>
          <p:spPr bwMode="auto">
            <a:xfrm>
              <a:off x="2544" y="3456"/>
              <a:ext cx="77" cy="576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Rectangle 25"/>
            <p:cNvSpPr>
              <a:spLocks noChangeArrowheads="1"/>
            </p:cNvSpPr>
            <p:nvPr/>
          </p:nvSpPr>
          <p:spPr bwMode="auto">
            <a:xfrm>
              <a:off x="3552" y="3456"/>
              <a:ext cx="77" cy="576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7" name="Oval 26"/>
            <p:cNvSpPr>
              <a:spLocks noChangeArrowheads="1"/>
            </p:cNvSpPr>
            <p:nvPr/>
          </p:nvSpPr>
          <p:spPr bwMode="auto">
            <a:xfrm>
              <a:off x="3120" y="3792"/>
              <a:ext cx="960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Oval 27"/>
            <p:cNvSpPr>
              <a:spLocks noChangeArrowheads="1"/>
            </p:cNvSpPr>
            <p:nvPr/>
          </p:nvSpPr>
          <p:spPr bwMode="auto">
            <a:xfrm>
              <a:off x="3264" y="3648"/>
              <a:ext cx="672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9" name="Oval 28"/>
            <p:cNvSpPr>
              <a:spLocks noChangeArrowheads="1"/>
            </p:cNvSpPr>
            <p:nvPr/>
          </p:nvSpPr>
          <p:spPr bwMode="auto">
            <a:xfrm>
              <a:off x="3408" y="3504"/>
              <a:ext cx="384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76200"/>
            <a:ext cx="7377113" cy="533400"/>
          </a:xfrm>
        </p:spPr>
        <p:txBody>
          <a:bodyPr/>
          <a:lstStyle/>
          <a:p>
            <a:r>
              <a:rPr lang="en-US" smtClean="0"/>
              <a:t>Example with Four Disks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3048000" y="1939925"/>
            <a:ext cx="4572000" cy="117475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3671888" y="11430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49" name="Group 52"/>
          <p:cNvGrpSpPr>
            <a:grpSpLocks/>
          </p:cNvGrpSpPr>
          <p:nvPr/>
        </p:nvGrpSpPr>
        <p:grpSpPr bwMode="auto">
          <a:xfrm>
            <a:off x="3048000" y="1219200"/>
            <a:ext cx="1385888" cy="661988"/>
            <a:chOff x="1296" y="1296"/>
            <a:chExt cx="873" cy="417"/>
          </a:xfrm>
        </p:grpSpPr>
        <p:sp>
          <p:nvSpPr>
            <p:cNvPr id="57385" name="Oval 8"/>
            <p:cNvSpPr>
              <a:spLocks noChangeArrowheads="1"/>
            </p:cNvSpPr>
            <p:nvPr/>
          </p:nvSpPr>
          <p:spPr bwMode="auto">
            <a:xfrm>
              <a:off x="1296" y="1602"/>
              <a:ext cx="873" cy="11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6" name="Oval 9"/>
            <p:cNvSpPr>
              <a:spLocks noChangeArrowheads="1"/>
            </p:cNvSpPr>
            <p:nvPr/>
          </p:nvSpPr>
          <p:spPr bwMode="auto">
            <a:xfrm>
              <a:off x="1427" y="1492"/>
              <a:ext cx="611" cy="7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7" name="Oval 10"/>
            <p:cNvSpPr>
              <a:spLocks noChangeArrowheads="1"/>
            </p:cNvSpPr>
            <p:nvPr/>
          </p:nvSpPr>
          <p:spPr bwMode="auto">
            <a:xfrm>
              <a:off x="1558" y="1381"/>
              <a:ext cx="349" cy="7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8" name="Oval 27"/>
            <p:cNvSpPr>
              <a:spLocks noChangeArrowheads="1"/>
            </p:cNvSpPr>
            <p:nvPr/>
          </p:nvSpPr>
          <p:spPr bwMode="auto">
            <a:xfrm>
              <a:off x="1632" y="1296"/>
              <a:ext cx="192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0" name="Rectangle 28"/>
          <p:cNvSpPr>
            <a:spLocks noChangeArrowheads="1"/>
          </p:cNvSpPr>
          <p:nvPr/>
        </p:nvSpPr>
        <p:spPr bwMode="auto">
          <a:xfrm>
            <a:off x="5164138" y="11430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Rectangle 29"/>
          <p:cNvSpPr>
            <a:spLocks noChangeArrowheads="1"/>
          </p:cNvSpPr>
          <p:nvPr/>
        </p:nvSpPr>
        <p:spPr bwMode="auto">
          <a:xfrm>
            <a:off x="6656388" y="11430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Rectangle 30"/>
          <p:cNvSpPr>
            <a:spLocks noChangeArrowheads="1"/>
          </p:cNvSpPr>
          <p:nvPr/>
        </p:nvSpPr>
        <p:spPr bwMode="auto">
          <a:xfrm>
            <a:off x="3048000" y="3540125"/>
            <a:ext cx="4572000" cy="117475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Rectangle 31"/>
          <p:cNvSpPr>
            <a:spLocks noChangeArrowheads="1"/>
          </p:cNvSpPr>
          <p:nvPr/>
        </p:nvSpPr>
        <p:spPr bwMode="auto">
          <a:xfrm>
            <a:off x="3671888" y="27432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Rectangle 36"/>
          <p:cNvSpPr>
            <a:spLocks noChangeArrowheads="1"/>
          </p:cNvSpPr>
          <p:nvPr/>
        </p:nvSpPr>
        <p:spPr bwMode="auto">
          <a:xfrm>
            <a:off x="5164138" y="27432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Rectangle 37"/>
          <p:cNvSpPr>
            <a:spLocks noChangeArrowheads="1"/>
          </p:cNvSpPr>
          <p:nvPr/>
        </p:nvSpPr>
        <p:spPr bwMode="auto">
          <a:xfrm>
            <a:off x="6656388" y="27432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Rectangle 38"/>
          <p:cNvSpPr>
            <a:spLocks noChangeArrowheads="1"/>
          </p:cNvSpPr>
          <p:nvPr/>
        </p:nvSpPr>
        <p:spPr bwMode="auto">
          <a:xfrm>
            <a:off x="3048000" y="6283325"/>
            <a:ext cx="4572000" cy="117475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Rectangle 39"/>
          <p:cNvSpPr>
            <a:spLocks noChangeArrowheads="1"/>
          </p:cNvSpPr>
          <p:nvPr/>
        </p:nvSpPr>
        <p:spPr bwMode="auto">
          <a:xfrm>
            <a:off x="3671888" y="54864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Rectangle 44"/>
          <p:cNvSpPr>
            <a:spLocks noChangeArrowheads="1"/>
          </p:cNvSpPr>
          <p:nvPr/>
        </p:nvSpPr>
        <p:spPr bwMode="auto">
          <a:xfrm>
            <a:off x="5164138" y="54864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Rectangle 45"/>
          <p:cNvSpPr>
            <a:spLocks noChangeArrowheads="1"/>
          </p:cNvSpPr>
          <p:nvPr/>
        </p:nvSpPr>
        <p:spPr bwMode="auto">
          <a:xfrm>
            <a:off x="6656388" y="54864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60" name="Group 58"/>
          <p:cNvGrpSpPr>
            <a:grpSpLocks/>
          </p:cNvGrpSpPr>
          <p:nvPr/>
        </p:nvGrpSpPr>
        <p:grpSpPr bwMode="auto">
          <a:xfrm>
            <a:off x="4495800" y="2971800"/>
            <a:ext cx="1385888" cy="527050"/>
            <a:chOff x="2247" y="2352"/>
            <a:chExt cx="873" cy="332"/>
          </a:xfrm>
        </p:grpSpPr>
        <p:sp>
          <p:nvSpPr>
            <p:cNvPr id="57382" name="Oval 46"/>
            <p:cNvSpPr>
              <a:spLocks noChangeArrowheads="1"/>
            </p:cNvSpPr>
            <p:nvPr/>
          </p:nvSpPr>
          <p:spPr bwMode="auto">
            <a:xfrm>
              <a:off x="2247" y="2573"/>
              <a:ext cx="873" cy="11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3" name="Oval 47"/>
            <p:cNvSpPr>
              <a:spLocks noChangeArrowheads="1"/>
            </p:cNvSpPr>
            <p:nvPr/>
          </p:nvSpPr>
          <p:spPr bwMode="auto">
            <a:xfrm>
              <a:off x="2378" y="2463"/>
              <a:ext cx="611" cy="7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4" name="Oval 48"/>
            <p:cNvSpPr>
              <a:spLocks noChangeArrowheads="1"/>
            </p:cNvSpPr>
            <p:nvPr/>
          </p:nvSpPr>
          <p:spPr bwMode="auto">
            <a:xfrm>
              <a:off x="2509" y="2352"/>
              <a:ext cx="349" cy="7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61" name="Oval 49"/>
          <p:cNvSpPr>
            <a:spLocks noChangeArrowheads="1"/>
          </p:cNvSpPr>
          <p:nvPr/>
        </p:nvSpPr>
        <p:spPr bwMode="auto">
          <a:xfrm>
            <a:off x="3033713" y="3328988"/>
            <a:ext cx="1385887" cy="1762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62" name="Group 53"/>
          <p:cNvGrpSpPr>
            <a:grpSpLocks/>
          </p:cNvGrpSpPr>
          <p:nvPr/>
        </p:nvGrpSpPr>
        <p:grpSpPr bwMode="auto">
          <a:xfrm>
            <a:off x="6019800" y="5562600"/>
            <a:ext cx="1385888" cy="661988"/>
            <a:chOff x="1296" y="1296"/>
            <a:chExt cx="873" cy="417"/>
          </a:xfrm>
        </p:grpSpPr>
        <p:sp>
          <p:nvSpPr>
            <p:cNvPr id="57378" name="Oval 54"/>
            <p:cNvSpPr>
              <a:spLocks noChangeArrowheads="1"/>
            </p:cNvSpPr>
            <p:nvPr/>
          </p:nvSpPr>
          <p:spPr bwMode="auto">
            <a:xfrm>
              <a:off x="1296" y="1602"/>
              <a:ext cx="873" cy="11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9" name="Oval 55"/>
            <p:cNvSpPr>
              <a:spLocks noChangeArrowheads="1"/>
            </p:cNvSpPr>
            <p:nvPr/>
          </p:nvSpPr>
          <p:spPr bwMode="auto">
            <a:xfrm>
              <a:off x="1427" y="1492"/>
              <a:ext cx="611" cy="7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0" name="Oval 56"/>
            <p:cNvSpPr>
              <a:spLocks noChangeArrowheads="1"/>
            </p:cNvSpPr>
            <p:nvPr/>
          </p:nvSpPr>
          <p:spPr bwMode="auto">
            <a:xfrm>
              <a:off x="1558" y="1381"/>
              <a:ext cx="349" cy="7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1" name="Oval 57"/>
            <p:cNvSpPr>
              <a:spLocks noChangeArrowheads="1"/>
            </p:cNvSpPr>
            <p:nvPr/>
          </p:nvSpPr>
          <p:spPr bwMode="auto">
            <a:xfrm>
              <a:off x="1632" y="1296"/>
              <a:ext cx="192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63" name="Text Box 59"/>
          <p:cNvSpPr txBox="1">
            <a:spLocks noChangeArrowheads="1"/>
          </p:cNvSpPr>
          <p:nvPr/>
        </p:nvSpPr>
        <p:spPr bwMode="auto">
          <a:xfrm>
            <a:off x="3200400" y="685800"/>
            <a:ext cx="110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 disks</a:t>
            </a:r>
          </a:p>
        </p:txBody>
      </p:sp>
      <p:sp>
        <p:nvSpPr>
          <p:cNvPr id="57364" name="Text Box 60"/>
          <p:cNvSpPr txBox="1">
            <a:spLocks noChangeArrowheads="1"/>
          </p:cNvSpPr>
          <p:nvPr/>
        </p:nvSpPr>
        <p:spPr bwMode="auto">
          <a:xfrm>
            <a:off x="4581525" y="2362200"/>
            <a:ext cx="136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N-1 disks</a:t>
            </a:r>
          </a:p>
        </p:txBody>
      </p:sp>
      <p:sp>
        <p:nvSpPr>
          <p:cNvPr id="57365" name="Rectangle 61"/>
          <p:cNvSpPr>
            <a:spLocks noChangeArrowheads="1"/>
          </p:cNvSpPr>
          <p:nvPr/>
        </p:nvSpPr>
        <p:spPr bwMode="auto">
          <a:xfrm>
            <a:off x="3048000" y="4911725"/>
            <a:ext cx="4572000" cy="117475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Rectangle 62"/>
          <p:cNvSpPr>
            <a:spLocks noChangeArrowheads="1"/>
          </p:cNvSpPr>
          <p:nvPr/>
        </p:nvSpPr>
        <p:spPr bwMode="auto">
          <a:xfrm>
            <a:off x="3671888" y="41148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Rectangle 63"/>
          <p:cNvSpPr>
            <a:spLocks noChangeArrowheads="1"/>
          </p:cNvSpPr>
          <p:nvPr/>
        </p:nvSpPr>
        <p:spPr bwMode="auto">
          <a:xfrm>
            <a:off x="5164138" y="41148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Rectangle 64"/>
          <p:cNvSpPr>
            <a:spLocks noChangeArrowheads="1"/>
          </p:cNvSpPr>
          <p:nvPr/>
        </p:nvSpPr>
        <p:spPr bwMode="auto">
          <a:xfrm>
            <a:off x="6656388" y="41148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69" name="Group 65"/>
          <p:cNvGrpSpPr>
            <a:grpSpLocks/>
          </p:cNvGrpSpPr>
          <p:nvPr/>
        </p:nvGrpSpPr>
        <p:grpSpPr bwMode="auto">
          <a:xfrm>
            <a:off x="4495800" y="4343400"/>
            <a:ext cx="1385888" cy="527050"/>
            <a:chOff x="2247" y="2352"/>
            <a:chExt cx="873" cy="332"/>
          </a:xfrm>
        </p:grpSpPr>
        <p:sp>
          <p:nvSpPr>
            <p:cNvPr id="57375" name="Oval 66"/>
            <p:cNvSpPr>
              <a:spLocks noChangeArrowheads="1"/>
            </p:cNvSpPr>
            <p:nvPr/>
          </p:nvSpPr>
          <p:spPr bwMode="auto">
            <a:xfrm>
              <a:off x="2247" y="2573"/>
              <a:ext cx="873" cy="11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Oval 67"/>
            <p:cNvSpPr>
              <a:spLocks noChangeArrowheads="1"/>
            </p:cNvSpPr>
            <p:nvPr/>
          </p:nvSpPr>
          <p:spPr bwMode="auto">
            <a:xfrm>
              <a:off x="2378" y="2463"/>
              <a:ext cx="611" cy="7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7" name="Oval 68"/>
            <p:cNvSpPr>
              <a:spLocks noChangeArrowheads="1"/>
            </p:cNvSpPr>
            <p:nvPr/>
          </p:nvSpPr>
          <p:spPr bwMode="auto">
            <a:xfrm>
              <a:off x="2509" y="2352"/>
              <a:ext cx="349" cy="7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70" name="Oval 69"/>
          <p:cNvSpPr>
            <a:spLocks noChangeArrowheads="1"/>
          </p:cNvSpPr>
          <p:nvPr/>
        </p:nvSpPr>
        <p:spPr bwMode="auto">
          <a:xfrm>
            <a:off x="6081713" y="4700588"/>
            <a:ext cx="1385887" cy="1762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Text Box 71"/>
          <p:cNvSpPr txBox="1">
            <a:spLocks noChangeArrowheads="1"/>
          </p:cNvSpPr>
          <p:nvPr/>
        </p:nvSpPr>
        <p:spPr bwMode="auto">
          <a:xfrm>
            <a:off x="685800" y="1219200"/>
            <a:ext cx="145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Algorithm</a:t>
            </a:r>
          </a:p>
        </p:txBody>
      </p:sp>
      <p:sp>
        <p:nvSpPr>
          <p:cNvPr id="57372" name="Text Box 72"/>
          <p:cNvSpPr txBox="1">
            <a:spLocks noChangeArrowheads="1"/>
          </p:cNvSpPr>
          <p:nvPr/>
        </p:nvSpPr>
        <p:spPr bwMode="auto">
          <a:xfrm>
            <a:off x="762000" y="2819400"/>
            <a:ext cx="2149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Move N-1 disks</a:t>
            </a:r>
          </a:p>
          <a:p>
            <a:r>
              <a:rPr lang="en-US"/>
              <a:t>to the center</a:t>
            </a:r>
          </a:p>
        </p:txBody>
      </p:sp>
      <p:sp>
        <p:nvSpPr>
          <p:cNvPr id="57373" name="Text Box 73"/>
          <p:cNvSpPr txBox="1">
            <a:spLocks noChangeArrowheads="1"/>
          </p:cNvSpPr>
          <p:nvPr/>
        </p:nvSpPr>
        <p:spPr bwMode="auto">
          <a:xfrm>
            <a:off x="762000" y="4283075"/>
            <a:ext cx="1708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Move 1 disk</a:t>
            </a:r>
          </a:p>
          <a:p>
            <a:r>
              <a:rPr lang="en-US"/>
              <a:t>to the right</a:t>
            </a:r>
          </a:p>
        </p:txBody>
      </p:sp>
      <p:sp>
        <p:nvSpPr>
          <p:cNvPr id="57374" name="Text Box 75"/>
          <p:cNvSpPr txBox="1">
            <a:spLocks noChangeArrowheads="1"/>
          </p:cNvSpPr>
          <p:nvPr/>
        </p:nvSpPr>
        <p:spPr bwMode="auto">
          <a:xfrm>
            <a:off x="762000" y="5578475"/>
            <a:ext cx="2149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Move N-1 disks</a:t>
            </a:r>
          </a:p>
          <a:p>
            <a:r>
              <a:rPr lang="en-US"/>
              <a:t>to the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Hanoi </a:t>
            </a:r>
            <a:r>
              <a:rPr lang="en-US" sz="3200" b="1" dirty="0" smtClean="0">
                <a:solidFill>
                  <a:schemeClr val="accent2"/>
                </a:solidFill>
                <a:cs typeface="Times New Roman" pitchFamily="18" charset="0"/>
              </a:rPr>
              <a:t>Towers </a:t>
            </a: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Program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838200" y="1011238"/>
            <a:ext cx="7597775" cy="479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571500" algn="l"/>
                <a:tab pos="1428750" algn="l"/>
                <a:tab pos="3143250" algn="l"/>
              </a:tabLst>
            </a:pPr>
            <a:r>
              <a:rPr lang="en-US" sz="2200" dirty="0" err="1">
                <a:latin typeface="Arial Unicode MS" pitchFamily="34" charset="-128"/>
              </a:rPr>
              <a:t>hanoi</a:t>
            </a:r>
            <a:r>
              <a:rPr lang="en-US" sz="2200" dirty="0">
                <a:latin typeface="Arial Unicode MS" pitchFamily="34" charset="-128"/>
              </a:rPr>
              <a:t>(N) :- move(N, </a:t>
            </a:r>
            <a:r>
              <a:rPr lang="en-US" sz="2200" dirty="0">
                <a:solidFill>
                  <a:srgbClr val="CC3300"/>
                </a:solidFill>
                <a:latin typeface="Arial Unicode MS" pitchFamily="34" charset="-128"/>
              </a:rPr>
              <a:t>s</a:t>
            </a:r>
            <a:r>
              <a:rPr lang="en-US" sz="2200" dirty="0">
                <a:latin typeface="Arial Unicode MS" pitchFamily="34" charset="-128"/>
              </a:rPr>
              <a:t>ource, </a:t>
            </a:r>
            <a:r>
              <a:rPr lang="en-US" sz="2200" dirty="0">
                <a:solidFill>
                  <a:srgbClr val="CC3300"/>
                </a:solidFill>
                <a:latin typeface="Arial Unicode MS" pitchFamily="34" charset="-128"/>
              </a:rPr>
              <a:t>c</a:t>
            </a:r>
            <a:r>
              <a:rPr lang="en-US" sz="2200" dirty="0">
                <a:latin typeface="Arial Unicode MS" pitchFamily="34" charset="-128"/>
              </a:rPr>
              <a:t>enter, </a:t>
            </a:r>
            <a:r>
              <a:rPr lang="en-US" sz="2200" dirty="0">
                <a:solidFill>
                  <a:srgbClr val="CC3300"/>
                </a:solidFill>
                <a:latin typeface="Arial Unicode MS" pitchFamily="34" charset="-128"/>
              </a:rPr>
              <a:t>d</a:t>
            </a:r>
            <a:r>
              <a:rPr lang="en-US" sz="2200" dirty="0">
                <a:latin typeface="Arial Unicode MS" pitchFamily="34" charset="-128"/>
              </a:rPr>
              <a:t>estination).</a:t>
            </a:r>
          </a:p>
          <a:p>
            <a:pPr defTabSz="912813">
              <a:lnSpc>
                <a:spcPct val="150000"/>
              </a:lnSpc>
              <a:tabLst>
                <a:tab pos="571500" algn="l"/>
                <a:tab pos="1428750" algn="l"/>
                <a:tab pos="3143250" algn="l"/>
              </a:tabLst>
            </a:pPr>
            <a:r>
              <a:rPr lang="en-US" sz="2200" dirty="0">
                <a:latin typeface="Arial Unicode MS" pitchFamily="34" charset="-128"/>
              </a:rPr>
              <a:t>move(1, S, _, D) :- 	 % stopping condition </a:t>
            </a:r>
          </a:p>
          <a:p>
            <a:pPr defTabSz="912813">
              <a:lnSpc>
                <a:spcPct val="140000"/>
              </a:lnSpc>
              <a:tabLst>
                <a:tab pos="571500" algn="l"/>
                <a:tab pos="1428750" algn="l"/>
                <a:tab pos="3143250" algn="l"/>
              </a:tabLst>
            </a:pPr>
            <a:r>
              <a:rPr lang="en-US" sz="2200" dirty="0">
                <a:latin typeface="Arial Unicode MS" pitchFamily="34" charset="-128"/>
              </a:rPr>
              <a:t>	write('Move top from '), write(S), write(' to '), write(D), </a:t>
            </a:r>
          </a:p>
          <a:p>
            <a:pPr defTabSz="912813">
              <a:lnSpc>
                <a:spcPct val="140000"/>
              </a:lnSpc>
              <a:tabLst>
                <a:tab pos="571500" algn="l"/>
                <a:tab pos="1428750" algn="l"/>
                <a:tab pos="3260725" algn="l"/>
              </a:tabLst>
            </a:pPr>
            <a:r>
              <a:rPr lang="en-US" sz="2200" dirty="0">
                <a:latin typeface="Arial Unicode MS" pitchFamily="34" charset="-128"/>
              </a:rPr>
              <a:t>	</a:t>
            </a:r>
            <a:r>
              <a:rPr lang="en-US" sz="2200" dirty="0" err="1">
                <a:latin typeface="Arial Unicode MS" pitchFamily="34" charset="-128"/>
              </a:rPr>
              <a:t>nl</a:t>
            </a:r>
            <a:r>
              <a:rPr lang="en-US" sz="2200" dirty="0">
                <a:latin typeface="Arial Unicode MS" pitchFamily="34" charset="-128"/>
              </a:rPr>
              <a:t>. 	 </a:t>
            </a:r>
            <a:r>
              <a:rPr lang="en-US" sz="2200" dirty="0" smtClean="0">
                <a:latin typeface="Arial Unicode MS" pitchFamily="34" charset="-128"/>
              </a:rPr>
              <a:t>		% </a:t>
            </a:r>
            <a:r>
              <a:rPr lang="en-US" sz="2200" dirty="0" err="1">
                <a:latin typeface="Arial Unicode MS" pitchFamily="34" charset="-128"/>
              </a:rPr>
              <a:t>nl</a:t>
            </a:r>
            <a:r>
              <a:rPr lang="en-US" sz="2200" dirty="0">
                <a:latin typeface="Arial Unicode MS" pitchFamily="34" charset="-128"/>
              </a:rPr>
              <a:t> = newline </a:t>
            </a:r>
          </a:p>
          <a:p>
            <a:pPr defTabSz="912813">
              <a:lnSpc>
                <a:spcPct val="150000"/>
              </a:lnSpc>
              <a:tabLst>
                <a:tab pos="571500" algn="l"/>
                <a:tab pos="1428750" algn="l"/>
                <a:tab pos="3143250" algn="l"/>
              </a:tabLst>
            </a:pPr>
            <a:r>
              <a:rPr lang="en-US" sz="2200" dirty="0">
                <a:latin typeface="Arial Unicode MS" pitchFamily="34" charset="-128"/>
              </a:rPr>
              <a:t>move(N, S, C, D) :- 	</a:t>
            </a:r>
          </a:p>
          <a:p>
            <a:pPr defTabSz="912813">
              <a:lnSpc>
                <a:spcPct val="140000"/>
              </a:lnSpc>
              <a:tabLst>
                <a:tab pos="571500" algn="l"/>
                <a:tab pos="1428750" algn="l"/>
                <a:tab pos="3143250" algn="l"/>
              </a:tabLst>
            </a:pPr>
            <a:r>
              <a:rPr lang="en-US" sz="2200" dirty="0">
                <a:latin typeface="Arial Unicode MS" pitchFamily="34" charset="-128"/>
              </a:rPr>
              <a:t>	N&gt;1, </a:t>
            </a:r>
          </a:p>
          <a:p>
            <a:pPr defTabSz="912813">
              <a:lnSpc>
                <a:spcPct val="140000"/>
              </a:lnSpc>
              <a:tabLst>
                <a:tab pos="571500" algn="l"/>
                <a:tab pos="1428750" algn="l"/>
                <a:tab pos="3143250" algn="l"/>
              </a:tabLst>
            </a:pPr>
            <a:r>
              <a:rPr lang="en-US" sz="2200" dirty="0">
                <a:latin typeface="Arial Unicode MS" pitchFamily="34" charset="-128"/>
              </a:rPr>
              <a:t>	M is N-1, </a:t>
            </a:r>
          </a:p>
          <a:p>
            <a:pPr defTabSz="912813">
              <a:lnSpc>
                <a:spcPct val="140000"/>
              </a:lnSpc>
              <a:tabLst>
                <a:tab pos="571500" algn="l"/>
                <a:tab pos="1428750" algn="l"/>
                <a:tab pos="3143250" algn="l"/>
              </a:tabLst>
            </a:pPr>
            <a:r>
              <a:rPr lang="en-US" sz="2200" dirty="0">
                <a:latin typeface="Arial Unicode MS" pitchFamily="34" charset="-128"/>
              </a:rPr>
              <a:t>	move(M, S, </a:t>
            </a:r>
            <a:r>
              <a:rPr lang="en-US" sz="2200" dirty="0">
                <a:solidFill>
                  <a:srgbClr val="CC3300"/>
                </a:solidFill>
                <a:latin typeface="Arial Unicode MS" pitchFamily="34" charset="-128"/>
              </a:rPr>
              <a:t>D</a:t>
            </a:r>
            <a:r>
              <a:rPr lang="en-US" sz="2200" dirty="0">
                <a:latin typeface="Arial Unicode MS" pitchFamily="34" charset="-128"/>
              </a:rPr>
              <a:t>, </a:t>
            </a:r>
            <a:r>
              <a:rPr lang="en-US" sz="2200" dirty="0">
                <a:solidFill>
                  <a:srgbClr val="CC3300"/>
                </a:solidFill>
                <a:latin typeface="Arial Unicode MS" pitchFamily="34" charset="-128"/>
              </a:rPr>
              <a:t>C</a:t>
            </a:r>
            <a:r>
              <a:rPr lang="en-US" sz="2200" dirty="0">
                <a:latin typeface="Arial Unicode MS" pitchFamily="34" charset="-128"/>
              </a:rPr>
              <a:t>), 	 % move N-1 disks from S to C</a:t>
            </a:r>
          </a:p>
          <a:p>
            <a:pPr defTabSz="912813">
              <a:lnSpc>
                <a:spcPct val="140000"/>
              </a:lnSpc>
              <a:tabLst>
                <a:tab pos="571500" algn="l"/>
                <a:tab pos="1428750" algn="l"/>
                <a:tab pos="3143250" algn="l"/>
              </a:tabLst>
            </a:pPr>
            <a:r>
              <a:rPr lang="en-US" sz="2200" dirty="0">
                <a:latin typeface="Arial Unicode MS" pitchFamily="34" charset="-128"/>
              </a:rPr>
              <a:t>	move(1, S, _, D), 	 % move remaining 1 from S to D</a:t>
            </a:r>
          </a:p>
          <a:p>
            <a:pPr defTabSz="912813">
              <a:lnSpc>
                <a:spcPct val="140000"/>
              </a:lnSpc>
              <a:tabLst>
                <a:tab pos="571500" algn="l"/>
                <a:tab pos="1428750" algn="l"/>
                <a:tab pos="3143250" algn="l"/>
              </a:tabLst>
            </a:pPr>
            <a:r>
              <a:rPr lang="en-US" sz="2200" dirty="0">
                <a:latin typeface="Arial Unicode MS" pitchFamily="34" charset="-128"/>
              </a:rPr>
              <a:t>	move(M, </a:t>
            </a:r>
            <a:r>
              <a:rPr lang="en-US" sz="2200" dirty="0">
                <a:solidFill>
                  <a:srgbClr val="CC3300"/>
                </a:solidFill>
                <a:latin typeface="Arial Unicode MS" pitchFamily="34" charset="-128"/>
              </a:rPr>
              <a:t>C</a:t>
            </a:r>
            <a:r>
              <a:rPr lang="en-US" sz="2200" dirty="0">
                <a:latin typeface="Arial Unicode MS" pitchFamily="34" charset="-128"/>
              </a:rPr>
              <a:t>, </a:t>
            </a:r>
            <a:r>
              <a:rPr lang="en-US" sz="2200" dirty="0">
                <a:solidFill>
                  <a:srgbClr val="CC3300"/>
                </a:solidFill>
                <a:latin typeface="Arial Unicode MS" pitchFamily="34" charset="-128"/>
              </a:rPr>
              <a:t>S</a:t>
            </a:r>
            <a:r>
              <a:rPr lang="en-US" sz="2200" dirty="0">
                <a:latin typeface="Arial Unicode MS" pitchFamily="34" charset="-128"/>
              </a:rPr>
              <a:t>, </a:t>
            </a:r>
            <a:r>
              <a:rPr lang="en-US" sz="2200" dirty="0">
                <a:solidFill>
                  <a:srgbClr val="CC3300"/>
                </a:solidFill>
                <a:latin typeface="Arial Unicode MS" pitchFamily="34" charset="-128"/>
              </a:rPr>
              <a:t>D</a:t>
            </a:r>
            <a:r>
              <a:rPr lang="en-US" sz="2200" dirty="0">
                <a:latin typeface="Arial Unicode MS" pitchFamily="34" charset="-128"/>
              </a:rPr>
              <a:t>).	 % move N-1 disks from C to D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4091781" y="3013075"/>
            <a:ext cx="24128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latin typeface="Arial Unicode MS" pitchFamily="34" charset="-128"/>
              </a:rPr>
              <a:t>%</a:t>
            </a:r>
            <a:r>
              <a:rPr lang="en-US" sz="2200" dirty="0" smtClean="0">
                <a:latin typeface="Arial" pitchFamily="34" charset="0"/>
              </a:rPr>
              <a:t> </a:t>
            </a:r>
            <a:r>
              <a:rPr lang="en-US" sz="2200" dirty="0">
                <a:latin typeface="Arial" pitchFamily="34" charset="0"/>
              </a:rPr>
              <a:t>size-N problem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880733" y="4384675"/>
            <a:ext cx="332581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891381" y="5299075"/>
            <a:ext cx="332581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83"/>
          <p:cNvSpPr>
            <a:spLocks noChangeArrowheads="1"/>
          </p:cNvSpPr>
          <p:nvPr/>
        </p:nvSpPr>
        <p:spPr bwMode="auto">
          <a:xfrm>
            <a:off x="635000" y="762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Facts</a:t>
            </a:r>
            <a:r>
              <a:rPr lang="en-US" sz="3200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2291" name="Rectangle 2084"/>
          <p:cNvSpPr>
            <a:spLocks noChangeArrowheads="1"/>
          </p:cNvSpPr>
          <p:nvPr/>
        </p:nvSpPr>
        <p:spPr bwMode="auto">
          <a:xfrm>
            <a:off x="609600" y="609600"/>
            <a:ext cx="7620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b="1">
                <a:cs typeface="Times New Roman" pitchFamily="18" charset="0"/>
              </a:rPr>
              <a:t>Syntax for facts</a:t>
            </a:r>
            <a:r>
              <a:rPr lang="en-US">
                <a:cs typeface="Times New Roman" pitchFamily="18" charset="0"/>
              </a:rPr>
              <a:t>:</a:t>
            </a:r>
          </a:p>
          <a:p>
            <a:pPr marL="292100" indent="-292100" algn="just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>
                <a:latin typeface="Arial" pitchFamily="34" charset="0"/>
                <a:cs typeface="Times New Roman" pitchFamily="18" charset="0"/>
              </a:rPr>
              <a:t>	relationship(object, ..., object).</a:t>
            </a:r>
          </a:p>
        </p:txBody>
      </p:sp>
      <p:grpSp>
        <p:nvGrpSpPr>
          <p:cNvPr id="2" name="Group 2099"/>
          <p:cNvGrpSpPr>
            <a:grpSpLocks/>
          </p:cNvGrpSpPr>
          <p:nvPr/>
        </p:nvGrpSpPr>
        <p:grpSpPr bwMode="auto">
          <a:xfrm>
            <a:off x="1066800" y="1404938"/>
            <a:ext cx="6840538" cy="1246187"/>
            <a:chOff x="672" y="885"/>
            <a:chExt cx="4309" cy="785"/>
          </a:xfrm>
        </p:grpSpPr>
        <p:sp>
          <p:nvSpPr>
            <p:cNvPr id="12296" name="Line 2085"/>
            <p:cNvSpPr>
              <a:spLocks noChangeShapeType="1"/>
            </p:cNvSpPr>
            <p:nvPr/>
          </p:nvSpPr>
          <p:spPr bwMode="auto">
            <a:xfrm flipV="1">
              <a:off x="1152" y="885"/>
              <a:ext cx="1" cy="26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Line 2086"/>
            <p:cNvSpPr>
              <a:spLocks noChangeShapeType="1"/>
            </p:cNvSpPr>
            <p:nvPr/>
          </p:nvSpPr>
          <p:spPr bwMode="auto">
            <a:xfrm flipH="1" flipV="1">
              <a:off x="2064" y="933"/>
              <a:ext cx="384" cy="21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Line 2087"/>
            <p:cNvSpPr>
              <a:spLocks noChangeShapeType="1"/>
            </p:cNvSpPr>
            <p:nvPr/>
          </p:nvSpPr>
          <p:spPr bwMode="auto">
            <a:xfrm flipV="1">
              <a:off x="2592" y="933"/>
              <a:ext cx="192" cy="21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Rectangle 2089"/>
            <p:cNvSpPr>
              <a:spLocks noChangeArrowheads="1"/>
            </p:cNvSpPr>
            <p:nvPr/>
          </p:nvSpPr>
          <p:spPr bwMode="auto">
            <a:xfrm>
              <a:off x="672" y="1152"/>
              <a:ext cx="90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  <a:cs typeface="Times New Roman" pitchFamily="18" charset="0"/>
                </a:rPr>
                <a:t>predicate</a:t>
              </a:r>
            </a:p>
            <a:p>
              <a:r>
                <a:rPr lang="en-US">
                  <a:latin typeface="Arial" pitchFamily="34" charset="0"/>
                  <a:cs typeface="Times New Roman" pitchFamily="18" charset="0"/>
                </a:rPr>
                <a:t>(functor)</a:t>
              </a:r>
            </a:p>
          </p:txBody>
        </p:sp>
        <p:sp>
          <p:nvSpPr>
            <p:cNvPr id="12300" name="Rectangle 2090"/>
            <p:cNvSpPr>
              <a:spLocks noChangeArrowheads="1"/>
            </p:cNvSpPr>
            <p:nvPr/>
          </p:nvSpPr>
          <p:spPr bwMode="auto">
            <a:xfrm>
              <a:off x="2048" y="1152"/>
              <a:ext cx="10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itchFamily="34" charset="0"/>
                  <a:cs typeface="Times New Roman" pitchFamily="18" charset="0"/>
                </a:rPr>
                <a:t>arguments</a:t>
              </a:r>
            </a:p>
          </p:txBody>
        </p:sp>
        <p:sp>
          <p:nvSpPr>
            <p:cNvPr id="12301" name="Rectangle 2091"/>
            <p:cNvSpPr>
              <a:spLocks noChangeArrowheads="1"/>
            </p:cNvSpPr>
            <p:nvPr/>
          </p:nvSpPr>
          <p:spPr bwMode="auto">
            <a:xfrm>
              <a:off x="3216" y="1200"/>
              <a:ext cx="1765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# arguments = arity</a:t>
              </a:r>
            </a:p>
          </p:txBody>
        </p:sp>
      </p:grpSp>
      <p:grpSp>
        <p:nvGrpSpPr>
          <p:cNvPr id="3" name="Group 2098"/>
          <p:cNvGrpSpPr>
            <a:grpSpLocks/>
          </p:cNvGrpSpPr>
          <p:nvPr/>
        </p:nvGrpSpPr>
        <p:grpSpPr bwMode="auto">
          <a:xfrm>
            <a:off x="815975" y="3013075"/>
            <a:ext cx="7391400" cy="3438525"/>
            <a:chOff x="514" y="1994"/>
            <a:chExt cx="4656" cy="2166"/>
          </a:xfrm>
        </p:grpSpPr>
        <p:sp>
          <p:nvSpPr>
            <p:cNvPr id="12294" name="Rectangle 2096"/>
            <p:cNvSpPr>
              <a:spLocks noChangeArrowheads="1"/>
            </p:cNvSpPr>
            <p:nvPr/>
          </p:nvSpPr>
          <p:spPr bwMode="auto">
            <a:xfrm>
              <a:off x="514" y="2706"/>
              <a:ext cx="3484" cy="1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urier New" pitchFamily="49" charset="0"/>
                </a:rPr>
                <a:t>weather(</a:t>
              </a:r>
              <a:r>
                <a:rPr lang="en-US" dirty="0" err="1">
                  <a:latin typeface="Courier New" pitchFamily="49" charset="0"/>
                </a:rPr>
                <a:t>tempe</a:t>
              </a:r>
              <a:r>
                <a:rPr lang="en-US" dirty="0">
                  <a:latin typeface="Courier New" pitchFamily="49" charset="0"/>
                </a:rPr>
                <a:t>, winter, warm).</a:t>
              </a:r>
            </a:p>
            <a:p>
              <a:r>
                <a:rPr lang="en-US" dirty="0">
                  <a:latin typeface="Courier New" pitchFamily="49" charset="0"/>
                </a:rPr>
                <a:t>weather(</a:t>
              </a:r>
              <a:r>
                <a:rPr lang="en-US" dirty="0" err="1">
                  <a:latin typeface="Courier New" pitchFamily="49" charset="0"/>
                </a:rPr>
                <a:t>tempe</a:t>
              </a:r>
              <a:r>
                <a:rPr lang="en-US" dirty="0">
                  <a:latin typeface="Courier New" pitchFamily="49" charset="0"/>
                </a:rPr>
                <a:t>, summer, hot).</a:t>
              </a:r>
            </a:p>
            <a:p>
              <a:r>
                <a:rPr lang="en-US" dirty="0">
                  <a:latin typeface="Courier New" pitchFamily="49" charset="0"/>
                  <a:sym typeface="Wingdings" pitchFamily="2" charset="2"/>
                </a:rPr>
                <a:t> </a:t>
              </a:r>
              <a:r>
                <a:rPr lang="en-US" dirty="0">
                  <a:latin typeface="Courier New" pitchFamily="49" charset="0"/>
                </a:rPr>
                <a:t>weather/3</a:t>
              </a:r>
            </a:p>
            <a:p>
              <a:endParaRPr lang="en-US" dirty="0">
                <a:latin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</a:rPr>
                <a:t>grandmother_of</a:t>
              </a:r>
              <a:r>
                <a:rPr lang="en-US" dirty="0">
                  <a:latin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</a:rPr>
                <a:t>jane</a:t>
              </a:r>
              <a:r>
                <a:rPr lang="en-US" dirty="0">
                  <a:latin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</a:rPr>
                <a:t>conrad</a:t>
              </a:r>
              <a:r>
                <a:rPr lang="en-US" dirty="0" smtClean="0">
                  <a:latin typeface="Courier New" pitchFamily="49" charset="0"/>
                </a:rPr>
                <a:t>).</a:t>
              </a:r>
              <a:endParaRPr lang="en-US" dirty="0">
                <a:latin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sym typeface="Wingdings" pitchFamily="2" charset="2"/>
                </a:rPr>
                <a:t> </a:t>
              </a:r>
              <a:r>
                <a:rPr lang="en-US" dirty="0" err="1">
                  <a:latin typeface="Courier New" pitchFamily="49" charset="0"/>
                </a:rPr>
                <a:t>grandmother_of</a:t>
              </a:r>
              <a:r>
                <a:rPr lang="en-US" dirty="0">
                  <a:latin typeface="Courier New" pitchFamily="49" charset="0"/>
                </a:rPr>
                <a:t>/2</a:t>
              </a:r>
            </a:p>
          </p:txBody>
        </p:sp>
        <p:sp>
          <p:nvSpPr>
            <p:cNvPr id="12295" name="Text Box 2097"/>
            <p:cNvSpPr txBox="1">
              <a:spLocks noChangeArrowheads="1"/>
            </p:cNvSpPr>
            <p:nvPr/>
          </p:nvSpPr>
          <p:spPr bwMode="auto">
            <a:xfrm>
              <a:off x="514" y="1994"/>
              <a:ext cx="465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</a:rPr>
                <a:t>Notation</a:t>
              </a:r>
              <a:r>
                <a:rPr lang="en-US" sz="2800" dirty="0"/>
                <a:t>: we use predicate/</a:t>
              </a:r>
              <a:r>
                <a:rPr lang="en-US" sz="2800" dirty="0" err="1"/>
                <a:t>arity</a:t>
              </a:r>
              <a:r>
                <a:rPr lang="en-US" sz="2800" dirty="0"/>
                <a:t> to refer to a </a:t>
              </a:r>
              <a:r>
                <a:rPr lang="en-US" sz="2800" dirty="0">
                  <a:solidFill>
                    <a:srgbClr val="0000FF"/>
                  </a:solidFill>
                </a:rPr>
                <a:t>set </a:t>
              </a:r>
              <a:r>
                <a:rPr lang="en-US" sz="2800" dirty="0"/>
                <a:t>of facts or rules.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Hanoi Tower Output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1371600" y="1066800"/>
            <a:ext cx="6324600" cy="476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Arial Unicode MS" pitchFamily="34" charset="-128"/>
              </a:rPr>
              <a:t>?- </a:t>
            </a:r>
            <a:r>
              <a:rPr lang="en-US" dirty="0" err="1">
                <a:latin typeface="Arial Unicode MS" pitchFamily="34" charset="-128"/>
              </a:rPr>
              <a:t>hanoi</a:t>
            </a:r>
            <a:r>
              <a:rPr lang="en-US" dirty="0">
                <a:latin typeface="Arial Unicode MS" pitchFamily="34" charset="-128"/>
              </a:rPr>
              <a:t>(3).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 Unicode MS" pitchFamily="34" charset="-128"/>
              </a:rPr>
              <a:t>Move top from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s</a:t>
            </a:r>
            <a:r>
              <a:rPr lang="en-US" dirty="0">
                <a:latin typeface="Arial Unicode MS" pitchFamily="34" charset="-128"/>
              </a:rPr>
              <a:t>ource to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d</a:t>
            </a:r>
            <a:r>
              <a:rPr lang="en-US" dirty="0">
                <a:latin typeface="Arial Unicode MS" pitchFamily="34" charset="-128"/>
              </a:rPr>
              <a:t>estination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 Unicode MS" pitchFamily="34" charset="-128"/>
              </a:rPr>
              <a:t>Move top from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s</a:t>
            </a:r>
            <a:r>
              <a:rPr lang="en-US" dirty="0">
                <a:latin typeface="Arial Unicode MS" pitchFamily="34" charset="-128"/>
              </a:rPr>
              <a:t>ource to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c</a:t>
            </a:r>
            <a:r>
              <a:rPr lang="en-US" dirty="0">
                <a:latin typeface="Arial Unicode MS" pitchFamily="34" charset="-128"/>
              </a:rPr>
              <a:t>enter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 Unicode MS" pitchFamily="34" charset="-128"/>
              </a:rPr>
              <a:t>Move top from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d</a:t>
            </a:r>
            <a:r>
              <a:rPr lang="en-US" dirty="0">
                <a:latin typeface="Arial Unicode MS" pitchFamily="34" charset="-128"/>
              </a:rPr>
              <a:t>estination to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c</a:t>
            </a:r>
            <a:r>
              <a:rPr lang="en-US" dirty="0">
                <a:latin typeface="Arial Unicode MS" pitchFamily="34" charset="-128"/>
              </a:rPr>
              <a:t>enter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 Unicode MS" pitchFamily="34" charset="-128"/>
              </a:rPr>
              <a:t>Move top from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s</a:t>
            </a:r>
            <a:r>
              <a:rPr lang="en-US" dirty="0">
                <a:latin typeface="Arial Unicode MS" pitchFamily="34" charset="-128"/>
              </a:rPr>
              <a:t>ource to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d</a:t>
            </a:r>
            <a:r>
              <a:rPr lang="en-US" dirty="0">
                <a:latin typeface="Arial Unicode MS" pitchFamily="34" charset="-128"/>
              </a:rPr>
              <a:t>estination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 Unicode MS" pitchFamily="34" charset="-128"/>
              </a:rPr>
              <a:t>Move top from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c</a:t>
            </a:r>
            <a:r>
              <a:rPr lang="en-US" dirty="0">
                <a:latin typeface="Arial Unicode MS" pitchFamily="34" charset="-128"/>
              </a:rPr>
              <a:t>enter to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s</a:t>
            </a:r>
            <a:r>
              <a:rPr lang="en-US" dirty="0">
                <a:latin typeface="Arial Unicode MS" pitchFamily="34" charset="-128"/>
              </a:rPr>
              <a:t>ource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 Unicode MS" pitchFamily="34" charset="-128"/>
              </a:rPr>
              <a:t>Move top from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c</a:t>
            </a:r>
            <a:r>
              <a:rPr lang="en-US" dirty="0">
                <a:latin typeface="Arial Unicode MS" pitchFamily="34" charset="-128"/>
              </a:rPr>
              <a:t>enter to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d</a:t>
            </a:r>
            <a:r>
              <a:rPr lang="en-US" dirty="0">
                <a:latin typeface="Arial Unicode MS" pitchFamily="34" charset="-128"/>
              </a:rPr>
              <a:t>estination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 Unicode MS" pitchFamily="34" charset="-128"/>
              </a:rPr>
              <a:t>Move top from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s</a:t>
            </a:r>
            <a:r>
              <a:rPr lang="en-US" dirty="0">
                <a:latin typeface="Arial Unicode MS" pitchFamily="34" charset="-128"/>
              </a:rPr>
              <a:t>ource to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d</a:t>
            </a:r>
            <a:r>
              <a:rPr lang="en-US" dirty="0">
                <a:latin typeface="Arial Unicode MS" pitchFamily="34" charset="-128"/>
              </a:rPr>
              <a:t>estination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Pair and List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685800" y="650875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cs typeface="Times New Roman" pitchFamily="18" charset="0"/>
              </a:rPr>
              <a:t>Using BNF notation, a Prolog </a:t>
            </a:r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pair</a:t>
            </a:r>
            <a:r>
              <a:rPr lang="en-US" dirty="0">
                <a:cs typeface="Times New Roman" pitchFamily="18" charset="0"/>
              </a:rPr>
              <a:t> is defined as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&lt;pair&gt; ::= [&lt;A&gt; | &lt;B&gt;]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A is a variable or value;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B </a:t>
            </a:r>
            <a:r>
              <a:rPr lang="en-US" dirty="0">
                <a:latin typeface="Courier New" pitchFamily="49" charset="0"/>
              </a:rPr>
              <a:t>is a variable or 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cs typeface="Times New Roman" pitchFamily="18" charset="0"/>
              </a:rPr>
              <a:t>In the definition, </a:t>
            </a:r>
            <a:r>
              <a:rPr lang="en-US" dirty="0">
                <a:latin typeface="Courier New" pitchFamily="49" charset="0"/>
              </a:rPr>
              <a:t>A</a:t>
            </a:r>
            <a:r>
              <a:rPr lang="en-US" dirty="0"/>
              <a:t> is </a:t>
            </a:r>
            <a:r>
              <a:rPr lang="en-US" i="1" dirty="0">
                <a:solidFill>
                  <a:schemeClr val="accent2"/>
                </a:solidFill>
              </a:rPr>
              <a:t>"car pair"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 is</a:t>
            </a:r>
            <a:r>
              <a:rPr lang="en-US" i="1" dirty="0">
                <a:solidFill>
                  <a:schemeClr val="hlink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"</a:t>
            </a:r>
            <a:r>
              <a:rPr lang="en-US" i="1" dirty="0" err="1">
                <a:solidFill>
                  <a:schemeClr val="accent2"/>
                </a:solidFill>
              </a:rPr>
              <a:t>cdr</a:t>
            </a:r>
            <a:r>
              <a:rPr lang="en-US" i="1" dirty="0">
                <a:solidFill>
                  <a:schemeClr val="accent2"/>
                </a:solidFill>
              </a:rPr>
              <a:t> pair"</a:t>
            </a:r>
            <a:r>
              <a:rPr lang="en-US" dirty="0">
                <a:cs typeface="Times New Roman" pitchFamily="18" charset="0"/>
              </a:rPr>
              <a:t>. 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cs typeface="Times New Roman" pitchFamily="18" charset="0"/>
              </a:rPr>
              <a:t>Examples of pairs: 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</a:rPr>
              <a:t>[1 | 2]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[1 | [2 | 3]]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</a:rPr>
              <a:t>[1 | [2 | [3 | []]]])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/>
              <a:t>What is the output of the rule: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</a:rPr>
              <a:t>?-	 member(3, [1 | [2 | 3]]).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</a:rPr>
              <a:t>?-	 member(3, [1 | [2 | [3 | []]]]).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</a:rPr>
              <a:t>?-	 member([1 | 2], [[1 | 2], 2]).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List Definition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61443" name="Text Box 1027"/>
          <p:cNvSpPr txBox="1">
            <a:spLocks noChangeArrowheads="1"/>
          </p:cNvSpPr>
          <p:nvPr/>
        </p:nvSpPr>
        <p:spPr bwMode="auto">
          <a:xfrm>
            <a:off x="685800" y="990600"/>
            <a:ext cx="7620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cs typeface="Times New Roman" pitchFamily="18" charset="0"/>
              </a:rPr>
              <a:t>Using BNF notation, a Prolog list can be recursively defined as follows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&lt;list&gt; ::= []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	%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empty list)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&lt;list&gt; ::= [&lt;H&gt;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&lt;list&gt;]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H is a variable or a value;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cs typeface="Times New Roman" pitchFamily="18" charset="0"/>
              </a:rPr>
              <a:t>If we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[H | T]</a:t>
            </a:r>
            <a:r>
              <a:rPr lang="en-US" dirty="0">
                <a:cs typeface="Times New Roman" pitchFamily="18" charset="0"/>
              </a:rPr>
              <a:t> for </a:t>
            </a:r>
            <a:r>
              <a:rPr lang="en-US" dirty="0" smtClean="0">
                <a:cs typeface="Times New Roman" pitchFamily="18" charset="0"/>
              </a:rPr>
              <a:t>a list, </a:t>
            </a:r>
            <a:r>
              <a:rPr lang="en-US" dirty="0" smtClean="0">
                <a:latin typeface="Courier New" pitchFamily="49" charset="0"/>
              </a:rPr>
              <a:t>H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i="1" dirty="0">
                <a:solidFill>
                  <a:schemeClr val="accent2"/>
                </a:solidFill>
              </a:rPr>
              <a:t>"car </a:t>
            </a:r>
            <a:r>
              <a:rPr lang="en-US" i="1" dirty="0" smtClean="0">
                <a:solidFill>
                  <a:schemeClr val="accent2"/>
                </a:solidFill>
              </a:rPr>
              <a:t>list</a:t>
            </a:r>
            <a:r>
              <a:rPr lang="en-US" i="1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</a:t>
            </a:r>
            <a:r>
              <a:rPr lang="en-US" dirty="0" smtClean="0">
                <a:latin typeface="Courier New" pitchFamily="49" charset="0"/>
              </a:rPr>
              <a:t>T</a:t>
            </a:r>
            <a:r>
              <a:rPr lang="en-US" dirty="0" smtClean="0"/>
              <a:t> is</a:t>
            </a:r>
            <a:r>
              <a:rPr lang="en-US" i="1" dirty="0" smtClean="0">
                <a:solidFill>
                  <a:schemeClr val="hlink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"</a:t>
            </a:r>
            <a:r>
              <a:rPr lang="en-US" i="1" dirty="0" err="1">
                <a:solidFill>
                  <a:schemeClr val="accent2"/>
                </a:solidFill>
              </a:rPr>
              <a:t>cdr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list</a:t>
            </a:r>
            <a:r>
              <a:rPr lang="en-US" i="1" dirty="0">
                <a:solidFill>
                  <a:schemeClr val="accent2"/>
                </a:solidFill>
              </a:rPr>
              <a:t>"</a:t>
            </a:r>
            <a:r>
              <a:rPr lang="en-US" dirty="0">
                <a:cs typeface="Times New Roman" pitchFamily="18" charset="0"/>
              </a:rPr>
              <a:t>, 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[H | T]</a:t>
            </a:r>
            <a:r>
              <a:rPr lang="en-US" dirty="0">
                <a:cs typeface="Times New Roman" pitchFamily="18" charset="0"/>
              </a:rPr>
              <a:t> is a </a:t>
            </a:r>
            <a:r>
              <a:rPr lang="en-US" i="1" dirty="0">
                <a:solidFill>
                  <a:schemeClr val="accent2"/>
                </a:solidFill>
                <a:cs typeface="Times New Roman" pitchFamily="18" charset="0"/>
              </a:rPr>
              <a:t>pair</a:t>
            </a:r>
            <a:r>
              <a:rPr lang="en-US" dirty="0">
                <a:cs typeface="Times New Roman" pitchFamily="18" charset="0"/>
              </a:rPr>
              <a:t> defined in Scheme. </a:t>
            </a:r>
          </a:p>
          <a:p>
            <a:pPr>
              <a:lnSpc>
                <a:spcPct val="130000"/>
              </a:lnSpc>
            </a:pPr>
            <a:r>
              <a:rPr lang="en-US" dirty="0">
                <a:cs typeface="Times New Roman" pitchFamily="18" charset="0"/>
              </a:rPr>
              <a:t>Describe a simplification process to simplify the list 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[1 | [2 | [3 | []]]]</a:t>
            </a:r>
            <a:r>
              <a:rPr lang="en-US" dirty="0">
                <a:cs typeface="Times New Roman" pitchFamily="18" charset="0"/>
              </a:rPr>
              <a:t>  into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 2, 3].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List and List Operations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609600" y="762000"/>
            <a:ext cx="8031163" cy="574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Similar to Lisp/Scheme, Prolog can be used to process lists.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Factbase</a:t>
            </a:r>
            <a:r>
              <a:rPr lang="en-US" dirty="0">
                <a:latin typeface="Arial" pitchFamily="34" charset="0"/>
              </a:rPr>
              <a:t>: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sadie</a:t>
            </a:r>
            <a:r>
              <a:rPr lang="en-US" dirty="0">
                <a:latin typeface="Arial" pitchFamily="34" charset="0"/>
              </a:rPr>
              <a:t>, [</a:t>
            </a:r>
            <a:r>
              <a:rPr lang="en-US" dirty="0" err="1">
                <a:latin typeface="Arial" pitchFamily="34" charset="0"/>
              </a:rPr>
              <a:t>alice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floyd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</a:rPr>
              <a:t>conrad</a:t>
            </a:r>
            <a:r>
              <a:rPr lang="en-US" dirty="0" smtClean="0">
                <a:latin typeface="Arial" pitchFamily="34" charset="0"/>
              </a:rPr>
              <a:t>]).</a:t>
            </a:r>
            <a:endParaRPr lang="en-US" dirty="0">
              <a:latin typeface="Arial" pitchFamily="34" charset="0"/>
            </a:endParaRP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sadie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alice</a:t>
            </a:r>
            <a:r>
              <a:rPr lang="en-US" dirty="0">
                <a:latin typeface="Arial" pitchFamily="34" charset="0"/>
              </a:rPr>
              <a:t>).	--&gt; no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A list is considered consisting of a head and a tail: 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 err="1"/>
              <a:t>lst</a:t>
            </a:r>
            <a:r>
              <a:rPr lang="en-US" dirty="0"/>
              <a:t> = [head | tail], where head = </a:t>
            </a:r>
            <a:r>
              <a:rPr lang="en-US" i="1" dirty="0">
                <a:solidFill>
                  <a:schemeClr val="accent2"/>
                </a:solidFill>
              </a:rPr>
              <a:t>"car </a:t>
            </a:r>
            <a:r>
              <a:rPr lang="en-US" i="1" dirty="0" err="1">
                <a:solidFill>
                  <a:schemeClr val="accent2"/>
                </a:solidFill>
              </a:rPr>
              <a:t>lst</a:t>
            </a:r>
            <a:r>
              <a:rPr lang="en-US" i="1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tail =</a:t>
            </a:r>
            <a:r>
              <a:rPr lang="en-US" i="1" dirty="0">
                <a:solidFill>
                  <a:schemeClr val="hlink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"</a:t>
            </a:r>
            <a:r>
              <a:rPr lang="en-US" i="1" dirty="0" err="1">
                <a:solidFill>
                  <a:schemeClr val="accent2"/>
                </a:solidFill>
              </a:rPr>
              <a:t>cdr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lst</a:t>
            </a:r>
            <a:r>
              <a:rPr lang="en-US" i="1" dirty="0">
                <a:solidFill>
                  <a:schemeClr val="accent2"/>
                </a:solidFill>
              </a:rPr>
              <a:t>"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sadie</a:t>
            </a:r>
            <a:r>
              <a:rPr lang="en-US" dirty="0">
                <a:latin typeface="Arial" pitchFamily="34" charset="0"/>
              </a:rPr>
              <a:t>, [H | T]).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--&gt;	H = </a:t>
            </a:r>
            <a:r>
              <a:rPr lang="en-US" dirty="0" err="1">
                <a:latin typeface="Arial" pitchFamily="34" charset="0"/>
              </a:rPr>
              <a:t>alice</a:t>
            </a:r>
            <a:endParaRPr lang="en-US" dirty="0">
              <a:latin typeface="Arial" pitchFamily="34" charset="0"/>
            </a:endParaRP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T = [</a:t>
            </a:r>
            <a:r>
              <a:rPr lang="en-US" dirty="0" err="1">
                <a:latin typeface="Arial" pitchFamily="34" charset="0"/>
              </a:rPr>
              <a:t>floyd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</a:rPr>
              <a:t>conrad</a:t>
            </a:r>
            <a:r>
              <a:rPr lang="en-US" dirty="0" smtClean="0">
                <a:latin typeface="Arial" pitchFamily="34" charset="0"/>
              </a:rPr>
              <a:t>]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List and List Operations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1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sadie</a:t>
            </a:r>
            <a:r>
              <a:rPr lang="en-US" dirty="0">
                <a:latin typeface="Arial" pitchFamily="34" charset="0"/>
              </a:rPr>
              <a:t>, [</a:t>
            </a:r>
            <a:r>
              <a:rPr lang="en-US" dirty="0" err="1">
                <a:latin typeface="Arial" pitchFamily="34" charset="0"/>
              </a:rPr>
              <a:t>alice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floyd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 smtClean="0">
                <a:latin typeface="Arial" pitchFamily="34" charset="0"/>
              </a:rPr>
              <a:t>conrad</a:t>
            </a:r>
            <a:r>
              <a:rPr lang="en-US" dirty="0" smtClean="0">
                <a:latin typeface="Arial" pitchFamily="34" charset="0"/>
              </a:rPr>
              <a:t>]).</a:t>
            </a:r>
            <a:endParaRPr lang="en-US" dirty="0">
              <a:latin typeface="Arial" pitchFamily="34" charset="0"/>
            </a:endParaRP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jane</a:t>
            </a:r>
            <a:r>
              <a:rPr lang="en-US" dirty="0">
                <a:latin typeface="Arial" pitchFamily="34" charset="0"/>
              </a:rPr>
              <a:t>, [mike, </a:t>
            </a:r>
            <a:r>
              <a:rPr lang="en-US" dirty="0" err="1">
                <a:latin typeface="Arial" pitchFamily="34" charset="0"/>
              </a:rPr>
              <a:t>sarah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george</a:t>
            </a:r>
            <a:r>
              <a:rPr lang="en-US" dirty="0">
                <a:latin typeface="Arial" pitchFamily="34" charset="0"/>
              </a:rPr>
              <a:t>]).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 err="1" smtClean="0">
                <a:latin typeface="Arial" pitchFamily="34" charset="0"/>
              </a:rPr>
              <a:t>mother_of</a:t>
            </a:r>
            <a:r>
              <a:rPr lang="en-US" dirty="0" smtClean="0">
                <a:latin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</a:rPr>
              <a:t>elaine</a:t>
            </a:r>
            <a:r>
              <a:rPr lang="en-US" dirty="0" smtClean="0">
                <a:latin typeface="Arial" pitchFamily="34" charset="0"/>
              </a:rPr>
              <a:t>, </a:t>
            </a:r>
            <a:r>
              <a:rPr lang="en-US" dirty="0">
                <a:latin typeface="Arial" pitchFamily="34" charset="0"/>
              </a:rPr>
              <a:t>[tom, dick]).</a:t>
            </a:r>
          </a:p>
          <a:p>
            <a:pPr defTabSz="912813">
              <a:lnSpc>
                <a:spcPct val="2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(X, [_, _, _]).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who has 3 </a:t>
            </a:r>
            <a:r>
              <a:rPr lang="en-US" dirty="0" smtClean="0">
                <a:latin typeface="Arial" pitchFamily="34" charset="0"/>
              </a:rPr>
              <a:t>children</a:t>
            </a:r>
            <a:endParaRPr lang="en-US" dirty="0">
              <a:latin typeface="Arial" pitchFamily="34" charset="0"/>
            </a:endParaRP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X = </a:t>
            </a:r>
            <a:r>
              <a:rPr lang="en-US" dirty="0" err="1">
                <a:latin typeface="Arial" pitchFamily="34" charset="0"/>
              </a:rPr>
              <a:t>sadie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X = </a:t>
            </a:r>
            <a:r>
              <a:rPr lang="en-US" dirty="0" err="1">
                <a:latin typeface="Arial" pitchFamily="34" charset="0"/>
              </a:rPr>
              <a:t>jane</a:t>
            </a:r>
            <a:endParaRPr lang="en-US" dirty="0">
              <a:latin typeface="Arial" pitchFamily="34" charset="0"/>
            </a:endParaRPr>
          </a:p>
          <a:p>
            <a:pPr defTabSz="912813">
              <a:lnSpc>
                <a:spcPct val="16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(X, [H | [M | </a:t>
            </a:r>
            <a:r>
              <a:rPr lang="en-US" dirty="0" err="1">
                <a:latin typeface="Arial" pitchFamily="34" charset="0"/>
              </a:rPr>
              <a:t>george</a:t>
            </a:r>
            <a:r>
              <a:rPr lang="en-US" dirty="0">
                <a:latin typeface="Arial" pitchFamily="34" charset="0"/>
              </a:rPr>
              <a:t>]]).	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685800" y="4572000"/>
            <a:ext cx="76200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6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(X, [H | [M | [</a:t>
            </a:r>
            <a:r>
              <a:rPr lang="en-US" dirty="0" err="1">
                <a:latin typeface="Arial" pitchFamily="34" charset="0"/>
              </a:rPr>
              <a:t>george</a:t>
            </a:r>
            <a:r>
              <a:rPr lang="en-US" dirty="0">
                <a:latin typeface="Arial" pitchFamily="34" charset="0"/>
              </a:rPr>
              <a:t>]]]).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X = </a:t>
            </a:r>
            <a:r>
              <a:rPr lang="en-US" dirty="0" err="1">
                <a:latin typeface="Arial" pitchFamily="34" charset="0"/>
              </a:rPr>
              <a:t>jane</a:t>
            </a:r>
            <a:r>
              <a:rPr lang="en-US" dirty="0">
                <a:latin typeface="Arial" pitchFamily="34" charset="0"/>
              </a:rPr>
              <a:t/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H = mike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M = </a:t>
            </a:r>
            <a:r>
              <a:rPr lang="en-US" dirty="0" err="1">
                <a:latin typeface="Arial" pitchFamily="34" charset="0"/>
              </a:rPr>
              <a:t>sarah</a:t>
            </a:r>
            <a:endParaRPr lang="en-US" dirty="0">
              <a:latin typeface="Arial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800725" y="3773488"/>
            <a:ext cx="1209675" cy="493712"/>
            <a:chOff x="3504" y="2377"/>
            <a:chExt cx="762" cy="311"/>
          </a:xfrm>
        </p:grpSpPr>
        <p:sp>
          <p:nvSpPr>
            <p:cNvPr id="63494" name="Rectangle 5"/>
            <p:cNvSpPr>
              <a:spLocks noChangeArrowheads="1"/>
            </p:cNvSpPr>
            <p:nvPr/>
          </p:nvSpPr>
          <p:spPr bwMode="auto">
            <a:xfrm>
              <a:off x="3936" y="2377"/>
              <a:ext cx="330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dirty="0">
                  <a:latin typeface="Arial" pitchFamily="34" charset="0"/>
                </a:rPr>
                <a:t>no</a:t>
              </a:r>
            </a:p>
          </p:txBody>
        </p:sp>
        <p:sp>
          <p:nvSpPr>
            <p:cNvPr id="63495" name="AutoShape 6"/>
            <p:cNvSpPr>
              <a:spLocks noChangeArrowheads="1"/>
            </p:cNvSpPr>
            <p:nvPr/>
          </p:nvSpPr>
          <p:spPr bwMode="auto">
            <a:xfrm>
              <a:off x="3504" y="2496"/>
              <a:ext cx="336" cy="144"/>
            </a:xfrm>
            <a:prstGeom prst="notchedRightArrow">
              <a:avLst>
                <a:gd name="adj1" fmla="val 50000"/>
                <a:gd name="adj2" fmla="val 58333"/>
              </a:avLst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76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</a:rPr>
              <a:t>Examining Elements of List: Member Predicate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0" y="685800"/>
            <a:ext cx="8640763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/>
              <a:t>		The member Predicate can be defined by</a:t>
            </a:r>
          </a:p>
          <a:p>
            <a:pPr marL="285750" indent="-285750"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		member(X, [X | _ ]).</a:t>
            </a:r>
          </a:p>
          <a:p>
            <a:pPr marL="285750" indent="-285750"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		member(X, [ _ | T ]) :- member(X, T).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228600" y="1973263"/>
            <a:ext cx="86106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i="1">
                <a:latin typeface="Arial" pitchFamily="34" charset="0"/>
              </a:rPr>
              <a:t>	X is a member of a list whose first element is X.</a:t>
            </a:r>
            <a:r>
              <a:rPr lang="en-US">
                <a:latin typeface="Arial" pitchFamily="34" charset="0"/>
              </a:rPr>
              <a:t/>
            </a:r>
            <a:br>
              <a:rPr lang="en-US">
                <a:latin typeface="Arial" pitchFamily="34" charset="0"/>
              </a:rPr>
            </a:br>
            <a:r>
              <a:rPr lang="en-US" i="1">
                <a:latin typeface="Arial" pitchFamily="34" charset="0"/>
              </a:rPr>
              <a:t>X is a member of a list whose tail is T if X is a member of T.</a:t>
            </a:r>
            <a:endParaRPr lang="en-US">
              <a:latin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30163" y="3497265"/>
            <a:ext cx="8640763" cy="2498726"/>
            <a:chOff x="-30163" y="3497265"/>
            <a:chExt cx="8640763" cy="2498726"/>
          </a:xfrm>
        </p:grpSpPr>
        <p:sp>
          <p:nvSpPr>
            <p:cNvPr id="64519" name="Line 4"/>
            <p:cNvSpPr>
              <a:spLocks noChangeShapeType="1"/>
            </p:cNvSpPr>
            <p:nvPr/>
          </p:nvSpPr>
          <p:spPr bwMode="auto">
            <a:xfrm>
              <a:off x="2286000" y="4016378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0" name="Line 5"/>
            <p:cNvSpPr>
              <a:spLocks noChangeShapeType="1"/>
            </p:cNvSpPr>
            <p:nvPr/>
          </p:nvSpPr>
          <p:spPr bwMode="auto">
            <a:xfrm>
              <a:off x="2895600" y="4016378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1" name="Line 6"/>
            <p:cNvSpPr>
              <a:spLocks noChangeShapeType="1"/>
            </p:cNvSpPr>
            <p:nvPr/>
          </p:nvSpPr>
          <p:spPr bwMode="auto">
            <a:xfrm>
              <a:off x="2286000" y="522287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2" name="Line 7"/>
            <p:cNvSpPr>
              <a:spLocks noChangeShapeType="1"/>
            </p:cNvSpPr>
            <p:nvPr/>
          </p:nvSpPr>
          <p:spPr bwMode="auto">
            <a:xfrm>
              <a:off x="2948781" y="522287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3" name="Line 8"/>
            <p:cNvSpPr>
              <a:spLocks noChangeShapeType="1"/>
            </p:cNvSpPr>
            <p:nvPr/>
          </p:nvSpPr>
          <p:spPr bwMode="auto">
            <a:xfrm>
              <a:off x="3429000" y="4038603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Line 9"/>
            <p:cNvSpPr>
              <a:spLocks noChangeShapeType="1"/>
            </p:cNvSpPr>
            <p:nvPr/>
          </p:nvSpPr>
          <p:spPr bwMode="auto">
            <a:xfrm>
              <a:off x="4191000" y="411480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10"/>
            <p:cNvSpPr>
              <a:spLocks noChangeShapeType="1"/>
            </p:cNvSpPr>
            <p:nvPr/>
          </p:nvSpPr>
          <p:spPr bwMode="auto">
            <a:xfrm>
              <a:off x="3711575" y="522287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Text Box 12"/>
            <p:cNvSpPr txBox="1">
              <a:spLocks noChangeArrowheads="1"/>
            </p:cNvSpPr>
            <p:nvPr/>
          </p:nvSpPr>
          <p:spPr bwMode="auto">
            <a:xfrm>
              <a:off x="-30163" y="3497265"/>
              <a:ext cx="8640763" cy="2498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  <a:tab pos="5943600" algn="l"/>
                </a:tabLst>
              </a:pPr>
              <a:r>
                <a:rPr lang="en-US" dirty="0">
                  <a:latin typeface="Arial" pitchFamily="34" charset="0"/>
                </a:rPr>
                <a:t>		member(cat, [dog, cat, mouse]).</a:t>
              </a:r>
            </a:p>
            <a:p>
              <a:pPr marL="285750" indent="-285750"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  <a:tab pos="5943600" algn="l"/>
                </a:tabLst>
              </a:pPr>
              <a:endParaRPr lang="en-US" dirty="0">
                <a:latin typeface="Arial" pitchFamily="34" charset="0"/>
              </a:endParaRPr>
            </a:p>
            <a:p>
              <a:pPr marL="285750" indent="-285750"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  <a:tab pos="5943600" algn="l"/>
                </a:tabLst>
              </a:pPr>
              <a:r>
                <a:rPr lang="en-US" dirty="0">
                  <a:latin typeface="Arial" pitchFamily="34" charset="0"/>
                </a:rPr>
                <a:t>		member( X,  [  X    |        _       </a:t>
              </a:r>
              <a:r>
                <a:rPr lang="en-US" dirty="0" smtClean="0">
                  <a:latin typeface="Arial" pitchFamily="34" charset="0"/>
                </a:rPr>
                <a:t>]).	--&gt; </a:t>
              </a:r>
              <a:r>
                <a:rPr lang="en-US" dirty="0">
                  <a:latin typeface="Arial" pitchFamily="34" charset="0"/>
                </a:rPr>
                <a:t>fail</a:t>
              </a:r>
            </a:p>
            <a:p>
              <a:pPr marL="285750" indent="-285750"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  <a:tab pos="5943600" algn="l"/>
                </a:tabLst>
              </a:pPr>
              <a:r>
                <a:rPr lang="en-US" dirty="0">
                  <a:latin typeface="Arial" pitchFamily="34" charset="0"/>
                </a:rPr>
                <a:t>		member(cat, [cat, mouse</a:t>
              </a:r>
              <a:r>
                <a:rPr lang="en-US" dirty="0" smtClean="0">
                  <a:latin typeface="Arial" pitchFamily="34" charset="0"/>
                </a:rPr>
                <a:t>]).</a:t>
              </a:r>
            </a:p>
            <a:p>
              <a:pPr marL="285750" indent="-285750"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  <a:tab pos="5943600" algn="l"/>
                </a:tabLst>
              </a:pPr>
              <a:endParaRPr lang="en-US" dirty="0" smtClean="0">
                <a:latin typeface="Arial" pitchFamily="34" charset="0"/>
              </a:endParaRPr>
            </a:p>
            <a:p>
              <a:pPr marL="285750" indent="-285750"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  <a:tab pos="5943600" algn="l"/>
                </a:tabLst>
              </a:pPr>
              <a:r>
                <a:rPr lang="en-US" dirty="0">
                  <a:latin typeface="Arial" pitchFamily="34" charset="0"/>
                </a:rPr>
                <a:t>		member( X,  [  X |     _     </a:t>
              </a:r>
              <a:r>
                <a:rPr lang="en-US" dirty="0" smtClean="0">
                  <a:latin typeface="Arial" pitchFamily="34" charset="0"/>
                </a:rPr>
                <a:t>]).	--&gt; </a:t>
              </a:r>
              <a:r>
                <a:rPr lang="en-US" dirty="0">
                  <a:latin typeface="Arial" pitchFamily="34" charset="0"/>
                </a:rPr>
                <a:t>succeed</a:t>
              </a:r>
            </a:p>
          </p:txBody>
        </p:sp>
      </p:grpSp>
      <p:sp>
        <p:nvSpPr>
          <p:cNvPr id="218125" name="Rectangle 13"/>
          <p:cNvSpPr>
            <a:spLocks noChangeArrowheads="1"/>
          </p:cNvSpPr>
          <p:nvPr/>
        </p:nvSpPr>
        <p:spPr bwMode="auto">
          <a:xfrm>
            <a:off x="685800" y="2967038"/>
            <a:ext cx="70596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>
                <a:latin typeface="Arial" pitchFamily="34" charset="0"/>
              </a:rPr>
              <a:t>?- member(cat, [dog, cat, mouse])	</a:t>
            </a:r>
            <a:r>
              <a:rPr lang="en-US">
                <a:latin typeface="Arial" pitchFamily="34" charset="0"/>
                <a:sym typeface="Symbol" pitchFamily="18" charset="2"/>
              </a:rPr>
              <a:t>	</a:t>
            </a:r>
            <a:r>
              <a:rPr lang="en-US">
                <a:latin typeface="Arial" pitchFamily="34" charset="0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8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8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3" grpId="0" build="p" autoUpdateAnimBg="0"/>
      <p:bldP spid="218125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635000" y="119063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Member Predicate: Other Use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85800" y="762000"/>
            <a:ext cx="76200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solidFill>
                  <a:schemeClr val="accent2"/>
                </a:solidFill>
                <a:latin typeface="Arial" pitchFamily="34" charset="0"/>
              </a:rPr>
              <a:t>member</a:t>
            </a:r>
            <a:r>
              <a:rPr lang="en-US">
                <a:latin typeface="Arial" pitchFamily="34" charset="0"/>
              </a:rPr>
              <a:t> predicate can be used to print all members: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?- member(X, [dog, cat, mouse]).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X = dog;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X = cat;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X = mouse;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no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09600" y="3352801"/>
            <a:ext cx="7620000" cy="2200276"/>
            <a:chOff x="384" y="2112"/>
            <a:chExt cx="4800" cy="1386"/>
          </a:xfrm>
        </p:grpSpPr>
        <p:sp>
          <p:nvSpPr>
            <p:cNvPr id="65542" name="Text Box 8"/>
            <p:cNvSpPr txBox="1">
              <a:spLocks noChangeArrowheads="1"/>
            </p:cNvSpPr>
            <p:nvPr/>
          </p:nvSpPr>
          <p:spPr bwMode="auto">
            <a:xfrm>
              <a:off x="384" y="2160"/>
              <a:ext cx="4800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?- member(X, [dog, cat, mouse]), </a:t>
              </a:r>
            </a:p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	member(X, [cat, tiger, cheetah, dog, </a:t>
              </a:r>
              <a:r>
                <a:rPr lang="en-US" dirty="0" smtClean="0">
                  <a:latin typeface="Arial" pitchFamily="34" charset="0"/>
                </a:rPr>
                <a:t>horse</a:t>
              </a:r>
              <a:r>
                <a:rPr lang="en-US" dirty="0">
                  <a:latin typeface="Arial" pitchFamily="34" charset="0"/>
                </a:rPr>
                <a:t>]).</a:t>
              </a:r>
            </a:p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X = dog;</a:t>
              </a:r>
            </a:p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X = cat;</a:t>
              </a:r>
            </a:p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no</a:t>
              </a:r>
            </a:p>
          </p:txBody>
        </p:sp>
        <p:sp>
          <p:nvSpPr>
            <p:cNvPr id="65543" name="Line 9"/>
            <p:cNvSpPr>
              <a:spLocks noChangeShapeType="1"/>
            </p:cNvSpPr>
            <p:nvPr/>
          </p:nvSpPr>
          <p:spPr bwMode="auto">
            <a:xfrm>
              <a:off x="384" y="2112"/>
              <a:ext cx="47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9146" name="Rectangle 10"/>
          <p:cNvSpPr>
            <a:spLocks noChangeArrowheads="1"/>
          </p:cNvSpPr>
          <p:nvPr/>
        </p:nvSpPr>
        <p:spPr bwMode="auto">
          <a:xfrm>
            <a:off x="685800" y="5575300"/>
            <a:ext cx="73914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dirty="0">
                <a:latin typeface="Arial" pitchFamily="34" charset="0"/>
              </a:rPr>
              <a:t>?- member( _, [dog, cat, mouse]).	   What </a:t>
            </a:r>
            <a:r>
              <a:rPr lang="en-US" dirty="0" smtClean="0">
                <a:latin typeface="Arial" pitchFamily="34" charset="0"/>
              </a:rPr>
              <a:t>is output</a:t>
            </a:r>
            <a:r>
              <a:rPr lang="en-US" dirty="0">
                <a:latin typeface="Arial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9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6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/>
          <p:cNvSpPr txBox="1">
            <a:spLocks noChangeArrowheads="1"/>
          </p:cNvSpPr>
          <p:nvPr/>
        </p:nvSpPr>
        <p:spPr bwMode="auto">
          <a:xfrm>
            <a:off x="533400" y="762000"/>
            <a:ext cx="80010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Find elements paired with a specified element:</a:t>
            </a:r>
          </a:p>
          <a:p>
            <a:pPr defTabSz="912813">
              <a:lnSpc>
                <a:spcPct val="18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?- member([3,Y], [[1,a],[2,m],[3,z],[4,v],[3,p]]).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	Y = z ;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	Y = p ;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	No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635000" y="119063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Member Predicate: Other Use</a:t>
            </a:r>
            <a:endParaRPr lang="en-US" sz="3200" b="1">
              <a:solidFill>
                <a:schemeClr val="accent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9600" y="3276600"/>
            <a:ext cx="8001000" cy="3124200"/>
            <a:chOff x="384" y="2064"/>
            <a:chExt cx="5040" cy="1968"/>
          </a:xfrm>
        </p:grpSpPr>
        <p:sp>
          <p:nvSpPr>
            <p:cNvPr id="66565" name="Text Box 5"/>
            <p:cNvSpPr txBox="1">
              <a:spLocks noChangeArrowheads="1"/>
            </p:cNvSpPr>
            <p:nvPr/>
          </p:nvSpPr>
          <p:spPr bwMode="auto">
            <a:xfrm>
              <a:off x="384" y="2088"/>
              <a:ext cx="5040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Finding elements of a list which satisfy </a:t>
              </a:r>
              <a:r>
                <a:rPr lang="en-US" dirty="0" smtClean="0">
                  <a:latin typeface="Arial" pitchFamily="34" charset="0"/>
                </a:rPr>
                <a:t>certain constraint</a:t>
              </a:r>
              <a:r>
                <a:rPr lang="en-US" dirty="0">
                  <a:latin typeface="Arial" pitchFamily="34" charset="0"/>
                </a:rPr>
                <a:t>: </a:t>
              </a:r>
            </a:p>
            <a:p>
              <a:pPr defTabSz="912813">
                <a:lnSpc>
                  <a:spcPct val="16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?- member(X,[23,25,67,12,25,19,9,6]), Y is X*X, Y&lt;400. </a:t>
              </a:r>
            </a:p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	X = 12,	Y = 144;</a:t>
              </a:r>
            </a:p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	X = 19,	Y = 361;</a:t>
              </a:r>
            </a:p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	X = 9,	Y = 81 ;</a:t>
              </a:r>
            </a:p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	X = 6,	Y = 36 ; </a:t>
              </a:r>
            </a:p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	No </a:t>
              </a:r>
            </a:p>
          </p:txBody>
        </p:sp>
        <p:sp>
          <p:nvSpPr>
            <p:cNvPr id="66566" name="Line 6"/>
            <p:cNvSpPr>
              <a:spLocks noChangeShapeType="1"/>
            </p:cNvSpPr>
            <p:nvPr/>
          </p:nvSpPr>
          <p:spPr bwMode="auto">
            <a:xfrm>
              <a:off x="384" y="2064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33400" y="731838"/>
            <a:ext cx="8001000" cy="374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 smtClean="0">
                <a:latin typeface="Arial" pitchFamily="34" charset="0"/>
              </a:rPr>
              <a:t>You go to bank and ask for breaking dollar into coins.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 smtClean="0">
                <a:latin typeface="Arial" pitchFamily="34" charset="0"/>
              </a:rPr>
              <a:t>How many possibilities (combinations) of coins you can have, assuming the available coins are</a:t>
            </a:r>
          </a:p>
          <a:p>
            <a:pPr marL="800100" lvl="1" indent="-342900" defTabSz="912813">
              <a:lnSpc>
                <a:spcPct val="120000"/>
              </a:lnSpc>
              <a:buFont typeface="Arial" pitchFamily="34" charset="0"/>
              <a:buChar char="•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 smtClean="0">
                <a:latin typeface="Arial" pitchFamily="34" charset="0"/>
              </a:rPr>
              <a:t>Half dollars</a:t>
            </a:r>
          </a:p>
          <a:p>
            <a:pPr marL="800100" lvl="1" indent="-342900" defTabSz="912813">
              <a:lnSpc>
                <a:spcPct val="120000"/>
              </a:lnSpc>
              <a:buFont typeface="Arial" pitchFamily="34" charset="0"/>
              <a:buChar char="•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 smtClean="0">
                <a:latin typeface="Arial" pitchFamily="34" charset="0"/>
              </a:rPr>
              <a:t>Quarters</a:t>
            </a:r>
          </a:p>
          <a:p>
            <a:pPr marL="800100" lvl="1" indent="-342900" defTabSz="912813">
              <a:lnSpc>
                <a:spcPct val="120000"/>
              </a:lnSpc>
              <a:buFont typeface="Arial" pitchFamily="34" charset="0"/>
              <a:buChar char="•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 smtClean="0">
                <a:latin typeface="Arial" pitchFamily="34" charset="0"/>
              </a:rPr>
              <a:t>Dimes</a:t>
            </a:r>
          </a:p>
          <a:p>
            <a:pPr marL="800100" lvl="1" indent="-342900" defTabSz="912813">
              <a:lnSpc>
                <a:spcPct val="120000"/>
              </a:lnSpc>
              <a:buFont typeface="Arial" pitchFamily="34" charset="0"/>
              <a:buChar char="•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 smtClean="0">
                <a:latin typeface="Arial" pitchFamily="34" charset="0"/>
              </a:rPr>
              <a:t>Nickels</a:t>
            </a:r>
          </a:p>
          <a:p>
            <a:pPr marL="800100" lvl="1" indent="-342900" defTabSz="912813">
              <a:lnSpc>
                <a:spcPct val="120000"/>
              </a:lnSpc>
              <a:buFont typeface="Arial" pitchFamily="34" charset="0"/>
              <a:buChar char="•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 smtClean="0">
                <a:latin typeface="Arial" pitchFamily="34" charset="0"/>
              </a:rPr>
              <a:t>Pennies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endParaRPr lang="en-US" sz="2200" dirty="0">
              <a:latin typeface="Arial Unicode MS" pitchFamily="34" charset="-128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635000" y="889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chemeClr val="accent2"/>
                </a:solidFill>
                <a:cs typeface="Times New Roman" pitchFamily="18" charset="0"/>
              </a:rPr>
              <a:t>Change for a Dollar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815515" y="4308475"/>
            <a:ext cx="2743200" cy="762000"/>
          </a:xfrm>
          <a:prstGeom prst="wedgeRoundRectCallout">
            <a:avLst>
              <a:gd name="adj1" fmla="val -65684"/>
              <a:gd name="adj2" fmla="val 3441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do you solve this problem in C/C++?</a:t>
            </a:r>
          </a:p>
        </p:txBody>
      </p:sp>
      <p:pic>
        <p:nvPicPr>
          <p:cNvPr id="1026" name="Picture 2" descr="C:\Users\ychen10\AppData\Local\Microsoft\Windows\Temporary Internet Files\Content.IE5\SO55ASA1\MM900336396[1]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15" y="4613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48781" y="1946275"/>
            <a:ext cx="4724400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 defTabSz="912813">
              <a:lnSpc>
                <a:spcPct val="120000"/>
              </a:lnSpc>
              <a:buFont typeface="Wingdings" pitchFamily="2" charset="2"/>
              <a:buChar char="Ø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 smtClean="0">
                <a:latin typeface="Arial" pitchFamily="34" charset="0"/>
              </a:rPr>
              <a:t>0, 1, 2</a:t>
            </a:r>
          </a:p>
          <a:p>
            <a:pPr marL="800100" lvl="1" indent="-342900" defTabSz="912813">
              <a:lnSpc>
                <a:spcPct val="120000"/>
              </a:lnSpc>
              <a:buFont typeface="Wingdings" pitchFamily="2" charset="2"/>
              <a:buChar char="Ø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 smtClean="0">
                <a:latin typeface="Arial" pitchFamily="34" charset="0"/>
              </a:rPr>
              <a:t>0, 1, 2, 3, 4</a:t>
            </a:r>
          </a:p>
          <a:p>
            <a:pPr marL="800100" lvl="1" indent="-342900" defTabSz="912813">
              <a:lnSpc>
                <a:spcPct val="120000"/>
              </a:lnSpc>
              <a:buFont typeface="Wingdings" pitchFamily="2" charset="2"/>
              <a:buChar char="Ø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 smtClean="0">
                <a:latin typeface="Arial" pitchFamily="34" charset="0"/>
              </a:rPr>
              <a:t>0, 1, 2, 3, 4, 5, 6, 7, 8, 9, 10</a:t>
            </a:r>
          </a:p>
          <a:p>
            <a:pPr marL="800100" lvl="1" indent="-342900" defTabSz="912813">
              <a:lnSpc>
                <a:spcPct val="120000"/>
              </a:lnSpc>
              <a:buFont typeface="Wingdings" pitchFamily="2" charset="2"/>
              <a:buChar char="Ø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 smtClean="0">
                <a:latin typeface="Arial" pitchFamily="34" charset="0"/>
              </a:rPr>
              <a:t>0, 1, 2, 3, 4, …, 20</a:t>
            </a:r>
          </a:p>
          <a:p>
            <a:pPr marL="800100" lvl="1" indent="-342900" defTabSz="912813">
              <a:lnSpc>
                <a:spcPct val="120000"/>
              </a:lnSpc>
              <a:buFont typeface="Wingdings" pitchFamily="2" charset="2"/>
              <a:buChar char="Ø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 smtClean="0">
                <a:latin typeface="Arial" pitchFamily="34" charset="0"/>
              </a:rPr>
              <a:t>0, 1, 2, 3, 4, …, 100</a:t>
            </a:r>
          </a:p>
          <a:p>
            <a:pPr marL="342900" indent="-342900" defTabSz="912813">
              <a:lnSpc>
                <a:spcPct val="120000"/>
              </a:lnSpc>
              <a:buFont typeface="Wingdings" pitchFamily="2" charset="2"/>
              <a:buChar char="Ø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endParaRPr lang="en-US" sz="2200" dirty="0">
              <a:latin typeface="Arial Unicode MS" pitchFamily="34" charset="-128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802224" y="5224350"/>
            <a:ext cx="2743200" cy="762000"/>
          </a:xfrm>
          <a:prstGeom prst="wedgeRoundRectCallout">
            <a:avLst>
              <a:gd name="adj1" fmla="val -64266"/>
              <a:gd name="adj2" fmla="val -6005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do you solve this problem in Prolog?</a:t>
            </a:r>
          </a:p>
        </p:txBody>
      </p:sp>
    </p:spTree>
    <p:extLst>
      <p:ext uri="{BB962C8B-B14F-4D97-AF65-F5344CB8AC3E}">
        <p14:creationId xmlns:p14="http://schemas.microsoft.com/office/powerpoint/2010/main" val="118382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33400" y="731838"/>
            <a:ext cx="8001000" cy="574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b="1" dirty="0">
                <a:latin typeface="Arial" pitchFamily="34" charset="0"/>
              </a:rPr>
              <a:t>Change for a dollar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" pitchFamily="34" charset="0"/>
              </a:rPr>
              <a:t>This simple Prolog program checks or generates change adding up to a dollar consisting of half-dollars, quarters, dimes, nickels, and pennies.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 Unicode MS" pitchFamily="34" charset="-128"/>
              </a:rPr>
              <a:t>change(H</a:t>
            </a:r>
            <a:r>
              <a:rPr lang="en-US" sz="2200" dirty="0" smtClean="0">
                <a:latin typeface="Arial Unicode MS" pitchFamily="34" charset="-128"/>
              </a:rPr>
              <a:t>, Q, D, N, P</a:t>
            </a:r>
            <a:r>
              <a:rPr lang="en-US" sz="2200" dirty="0">
                <a:latin typeface="Arial Unicode MS" pitchFamily="34" charset="-128"/>
              </a:rPr>
              <a:t>) :-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 Unicode MS" pitchFamily="34" charset="-128"/>
              </a:rPr>
              <a:t>	member(H,[0,1,2]), 	</a:t>
            </a:r>
            <a:r>
              <a:rPr lang="en-US" sz="2200" dirty="0" smtClean="0">
                <a:latin typeface="Arial Unicode MS" pitchFamily="34" charset="-128"/>
              </a:rPr>
              <a:t>		% </a:t>
            </a:r>
            <a:r>
              <a:rPr lang="en-US" sz="2200" dirty="0">
                <a:latin typeface="Arial Unicode MS" pitchFamily="34" charset="-128"/>
              </a:rPr>
              <a:t>Half-dollars 	member(Q,[0,1,2,3,4]), 		 </a:t>
            </a:r>
            <a:r>
              <a:rPr lang="en-US" sz="2200" dirty="0" smtClean="0">
                <a:latin typeface="Arial Unicode MS" pitchFamily="34" charset="-128"/>
              </a:rPr>
              <a:t>	% </a:t>
            </a:r>
            <a:r>
              <a:rPr lang="en-US" sz="2200" dirty="0">
                <a:latin typeface="Arial Unicode MS" pitchFamily="34" charset="-128"/>
              </a:rPr>
              <a:t>quarters 	member(D,[0,1,2,3,4,5,6,7,8,9,10]) , 	 % dimes 	member(N,[0,1,2,3,4,5,6,7,8,9,10,11,12,13, 					14,15,16,17,18,19,20]), 	</a:t>
            </a:r>
            <a:r>
              <a:rPr lang="en-US" sz="2200" dirty="0" smtClean="0">
                <a:latin typeface="Arial Unicode MS" pitchFamily="34" charset="-128"/>
              </a:rPr>
              <a:t>				</a:t>
            </a:r>
            <a:r>
              <a:rPr lang="en-US" sz="2200" dirty="0">
                <a:latin typeface="Arial Unicode MS" pitchFamily="34" charset="-128"/>
              </a:rPr>
              <a:t>	 % </a:t>
            </a:r>
            <a:r>
              <a:rPr lang="en-US" sz="2200" dirty="0" smtClean="0">
                <a:latin typeface="Arial Unicode MS" pitchFamily="34" charset="-128"/>
              </a:rPr>
              <a:t>nickels</a:t>
            </a:r>
            <a:endParaRPr lang="en-US" sz="2200" dirty="0">
              <a:latin typeface="Arial Unicode MS" pitchFamily="34" charset="-128"/>
            </a:endParaRP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 Unicode MS" pitchFamily="34" charset="-128"/>
              </a:rPr>
              <a:t>	S is 50*H + 25*Q +10*D + 5*N,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 Unicode MS" pitchFamily="34" charset="-128"/>
              </a:rPr>
              <a:t>	S =&lt; 100,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 Unicode MS" pitchFamily="34" charset="-128"/>
              </a:rPr>
              <a:t>	P is 100-S. 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635000" y="889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Member Predicate: Example</a:t>
            </a:r>
            <a:endParaRPr lang="en-US" sz="3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635000" y="762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Factbase (Database)</a:t>
            </a:r>
            <a:r>
              <a:rPr lang="en-US" sz="3200" b="1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3315" name="Rectangle 14"/>
          <p:cNvSpPr>
            <a:spLocks noChangeArrowheads="1"/>
          </p:cNvSpPr>
          <p:nvPr/>
        </p:nvSpPr>
        <p:spPr bwMode="auto">
          <a:xfrm>
            <a:off x="510381" y="1108075"/>
            <a:ext cx="800020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b="1" dirty="0">
                <a:cs typeface="Times New Roman" pitchFamily="18" charset="0"/>
              </a:rPr>
              <a:t>Facts</a:t>
            </a:r>
            <a:r>
              <a:rPr lang="en-US" dirty="0">
                <a:cs typeface="Times New Roman" pitchFamily="18" charset="0"/>
              </a:rPr>
              <a:t> are simplest kind of Prolog statement</a:t>
            </a:r>
            <a:r>
              <a:rPr lang="en-US" dirty="0" smtClean="0">
                <a:cs typeface="Times New Roman" pitchFamily="18" charset="0"/>
              </a:rPr>
              <a:t>:</a:t>
            </a:r>
            <a:r>
              <a:rPr lang="en-US" dirty="0">
                <a:cs typeface="Times New Roman" pitchFamily="18" charset="0"/>
              </a:rPr>
              <a:t>	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male(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luke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).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			%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male/1</a:t>
            </a:r>
          </a:p>
          <a:p>
            <a:pPr marL="292100" indent="-2921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male(mike).</a:t>
            </a:r>
          </a:p>
          <a:p>
            <a:pPr marL="292100" indent="-2921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female(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sarah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).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			%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female/1</a:t>
            </a:r>
          </a:p>
          <a:p>
            <a:pPr marL="292100" indent="-2921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weather(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summer, hot).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	%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weather/3</a:t>
            </a:r>
          </a:p>
          <a:p>
            <a:pPr marL="292100" indent="-2921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weather(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fall, hot).</a:t>
            </a:r>
          </a:p>
          <a:p>
            <a:pPr marL="292100" indent="-2921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weather(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winter, warm).</a:t>
            </a:r>
          </a:p>
          <a:p>
            <a:pPr marL="292100" indent="-2921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class(cse240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programming,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thu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). % class/4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dirty="0">
                <a:cs typeface="Times New Roman" pitchFamily="18" charset="0"/>
              </a:rPr>
              <a:t>The set of facts and rules forms a </a:t>
            </a:r>
            <a:r>
              <a:rPr lang="en-US" b="1" dirty="0">
                <a:cs typeface="Times New Roman" pitchFamily="18" charset="0"/>
              </a:rPr>
              <a:t>database</a:t>
            </a:r>
            <a:r>
              <a:rPr lang="en-US" dirty="0"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33400" y="731838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" pitchFamily="34" charset="0"/>
              </a:rPr>
              <a:t>Several kinds of goals are possible: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?- change(H,Q,D,N,P).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	...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" pitchFamily="34" charset="0"/>
              </a:rPr>
              <a:t>will list all possible ways of giving change for a dollar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?- change(0,2,3,4,6).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	no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" pitchFamily="34" charset="0"/>
              </a:rPr>
              <a:t>since 2 quarters, 3 dimes, 4 nickels, and 6 pennies does not make a dollar.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?- change(0,2,3,2,P).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	P=10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?- change(1, 1, 2, N, P).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	N = 0,	P = 5 ;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	N = 1,	P = 0 ;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	no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635000" y="889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Member Predicate: Example (contd.)</a:t>
            </a:r>
            <a:endParaRPr lang="en-US" sz="3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35000" y="160338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Find Elements in Specific Positions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685800" y="803275"/>
            <a:ext cx="7848600" cy="560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first(X, [X |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_</a:t>
            </a:r>
            <a:r>
              <a:rPr lang="en-US" dirty="0">
                <a:latin typeface="Arial" pitchFamily="34" charset="0"/>
              </a:rPr>
              <a:t> ]).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i="1" dirty="0">
                <a:latin typeface="Arial" pitchFamily="34" charset="0"/>
              </a:rPr>
              <a:t>car(X, [X | _ ]).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first(First, [a, b, c, d]).	First = a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i="1" dirty="0">
                <a:latin typeface="Arial" pitchFamily="34" charset="0"/>
              </a:rPr>
              <a:t>car(First, [a, b, c, d]).</a:t>
            </a:r>
            <a:r>
              <a:rPr lang="en-US" dirty="0">
                <a:latin typeface="Arial" pitchFamily="34" charset="0"/>
              </a:rPr>
              <a:t>	First = a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endParaRPr lang="en-US" dirty="0">
              <a:latin typeface="Arial" pitchFamily="34" charset="0"/>
            </a:endParaRP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second(X, [ _, X | _ ]).	 second(X, [ _ | [X | _ ]]).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i="1" dirty="0" err="1">
                <a:latin typeface="Arial" pitchFamily="34" charset="0"/>
              </a:rPr>
              <a:t>cadr</a:t>
            </a:r>
            <a:r>
              <a:rPr lang="en-US" i="1" dirty="0">
                <a:latin typeface="Arial" pitchFamily="34" charset="0"/>
              </a:rPr>
              <a:t>(X, [ _, X | _]).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second(Second, [a, b, c, d])	.	 Second = b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cadr</a:t>
            </a:r>
            <a:r>
              <a:rPr lang="en-US" dirty="0">
                <a:latin typeface="Arial" pitchFamily="34" charset="0"/>
              </a:rPr>
              <a:t> (Second, [a, b, c, d]).		 Second = b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endParaRPr lang="en-US" dirty="0">
              <a:latin typeface="Arial" pitchFamily="34" charset="0"/>
            </a:endParaRP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last(X, [X]).			</a:t>
            </a:r>
            <a:r>
              <a:rPr lang="en-US" dirty="0" smtClean="0">
                <a:latin typeface="Arial" pitchFamily="34" charset="0"/>
              </a:rPr>
              <a:t>% </a:t>
            </a:r>
            <a:r>
              <a:rPr lang="en-US" dirty="0">
                <a:latin typeface="Arial" pitchFamily="34" charset="0"/>
              </a:rPr>
              <a:t>stopping condition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last(X, [ _ | Tail]) :- last(X, Tail).	 </a:t>
            </a:r>
            <a:r>
              <a:rPr lang="en-US" dirty="0" smtClean="0">
                <a:latin typeface="Arial" pitchFamily="34" charset="0"/>
              </a:rPr>
              <a:t>   % recursive</a:t>
            </a:r>
            <a:endParaRPr lang="en-US" dirty="0">
              <a:latin typeface="Arial" pitchFamily="34" charset="0"/>
            </a:endParaRPr>
          </a:p>
          <a:p>
            <a:pPr defTabSz="912813">
              <a:lnSpc>
                <a:spcPct val="19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Remove the head repeatedly until there is only one left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40175" y="879475"/>
            <a:ext cx="3070225" cy="466725"/>
            <a:chOff x="2482" y="554"/>
            <a:chExt cx="1934" cy="294"/>
          </a:xfrm>
        </p:grpSpPr>
        <p:sp>
          <p:nvSpPr>
            <p:cNvPr id="69637" name="Rectangle 4"/>
            <p:cNvSpPr>
              <a:spLocks noChangeArrowheads="1"/>
            </p:cNvSpPr>
            <p:nvPr/>
          </p:nvSpPr>
          <p:spPr bwMode="auto">
            <a:xfrm>
              <a:off x="3010" y="554"/>
              <a:ext cx="140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first(X, [X | </a:t>
              </a:r>
              <a:r>
                <a:rPr lang="en-US" dirty="0">
                  <a:solidFill>
                    <a:srgbClr val="CC33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T</a:t>
              </a:r>
              <a:r>
                <a:rPr lang="en-US" dirty="0">
                  <a:solidFill>
                    <a:schemeClr val="accent2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]).</a:t>
              </a:r>
            </a:p>
          </p:txBody>
        </p:sp>
        <p:sp>
          <p:nvSpPr>
            <p:cNvPr id="69638" name="AutoShape 5"/>
            <p:cNvSpPr>
              <a:spLocks noChangeArrowheads="1"/>
            </p:cNvSpPr>
            <p:nvPr/>
          </p:nvSpPr>
          <p:spPr bwMode="auto">
            <a:xfrm>
              <a:off x="2482" y="602"/>
              <a:ext cx="240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30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6911181" y="1717675"/>
            <a:ext cx="1623219" cy="838200"/>
          </a:xfrm>
          <a:prstGeom prst="wedgeRoundRectCallout">
            <a:avLst>
              <a:gd name="adj1" fmla="val -77166"/>
              <a:gd name="adj2" fmla="val -10350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Singleton warning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 bwMode="auto">
          <a:xfrm>
            <a:off x="6911181" y="2742510"/>
            <a:ext cx="1623219" cy="476940"/>
          </a:xfrm>
          <a:prstGeom prst="wedgeRoundRectCallout">
            <a:avLst>
              <a:gd name="adj1" fmla="val -122069"/>
              <a:gd name="adj2" fmla="val -24799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Singleton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635000" y="160338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Counting List Elements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533400" y="803275"/>
            <a:ext cx="8001000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count([</a:t>
            </a:r>
            <a:r>
              <a:rPr lang="en-US" sz="800" dirty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], 0) :- !.	</a:t>
            </a:r>
            <a:r>
              <a:rPr lang="en-US" dirty="0" smtClean="0">
                <a:latin typeface="Arial" pitchFamily="34" charset="0"/>
              </a:rPr>
              <a:t>% </a:t>
            </a:r>
            <a:r>
              <a:rPr lang="en-US" dirty="0">
                <a:latin typeface="Arial" pitchFamily="34" charset="0"/>
              </a:rPr>
              <a:t>cut, stop checking other rules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count([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_</a:t>
            </a:r>
            <a:r>
              <a:rPr lang="en-US" dirty="0">
                <a:latin typeface="Arial" pitchFamily="34" charset="0"/>
              </a:rPr>
              <a:t> | Tail], S) :- 	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count(Tail, S2),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S is 1+S2.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Remove the first element,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Find the count of the reduced list,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The </a:t>
            </a:r>
            <a:r>
              <a:rPr lang="en-US" dirty="0" err="1">
                <a:latin typeface="Arial" pitchFamily="34" charset="0"/>
              </a:rPr>
              <a:t>Num</a:t>
            </a:r>
            <a:r>
              <a:rPr lang="en-US" dirty="0">
                <a:latin typeface="Arial" pitchFamily="34" charset="0"/>
              </a:rPr>
              <a:t> of original list is one more than the reduced list.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There is a built-in predicate: </a:t>
            </a:r>
            <a:r>
              <a:rPr lang="en-US" b="1" dirty="0">
                <a:latin typeface="Arial" pitchFamily="34" charset="0"/>
              </a:rPr>
              <a:t>length</a:t>
            </a:r>
            <a:r>
              <a:rPr lang="en-US" dirty="0">
                <a:latin typeface="Arial" pitchFamily="34" charset="0"/>
              </a:rPr>
              <a:t>(List, Len).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endParaRPr lang="en-US" dirty="0">
              <a:latin typeface="Arial" pitchFamily="34" charset="0"/>
            </a:endParaRP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sum_list</a:t>
            </a:r>
            <a:r>
              <a:rPr lang="en-US" dirty="0">
                <a:latin typeface="Arial" pitchFamily="34" charset="0"/>
              </a:rPr>
              <a:t>([</a:t>
            </a:r>
            <a:r>
              <a:rPr lang="en-US" sz="800" dirty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], 0</a:t>
            </a:r>
            <a:r>
              <a:rPr lang="en-US" dirty="0" smtClean="0">
                <a:latin typeface="Arial" pitchFamily="34" charset="0"/>
              </a:rPr>
              <a:t>).	% stopping condition</a:t>
            </a:r>
            <a:endParaRPr lang="en-US" dirty="0">
              <a:latin typeface="Arial" pitchFamily="34" charset="0"/>
            </a:endParaRP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sum_list</a:t>
            </a:r>
            <a:r>
              <a:rPr lang="en-US" dirty="0">
                <a:latin typeface="Arial" pitchFamily="34" charset="0"/>
              </a:rPr>
              <a:t>([</a:t>
            </a:r>
            <a:r>
              <a:rPr lang="en-US" dirty="0" err="1">
                <a:latin typeface="Arial" pitchFamily="34" charset="0"/>
              </a:rPr>
              <a:t>Head|Tail</a:t>
            </a:r>
            <a:r>
              <a:rPr lang="en-US" dirty="0">
                <a:latin typeface="Arial" pitchFamily="34" charset="0"/>
              </a:rPr>
              <a:t>], Sum) :-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sum_list</a:t>
            </a:r>
            <a:r>
              <a:rPr lang="en-US" dirty="0">
                <a:latin typeface="Arial" pitchFamily="34" charset="0"/>
              </a:rPr>
              <a:t>(Tail, Sum2),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Sum is Head+Sum2.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4551363" y="1412875"/>
            <a:ext cx="3351212" cy="1196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count([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| Tail], S) :- </a:t>
            </a:r>
          </a:p>
          <a:p>
            <a:r>
              <a:rPr lang="en-US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count(Tail, S2),</a:t>
            </a:r>
          </a:p>
          <a:p>
            <a:r>
              <a:rPr lang="en-US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S is 1+S2.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72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6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6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6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630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Forming New Lists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838200" y="650875"/>
            <a:ext cx="7140575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Insert a new element to the head position: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addhead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(List, Element, [Element | List]).  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%</a:t>
            </a:r>
            <a:r>
              <a:rPr lang="en-US" dirty="0" smtClean="0">
                <a:solidFill>
                  <a:srgbClr val="CC3300"/>
                </a:solidFill>
                <a:latin typeface="Arial" pitchFamily="34" charset="0"/>
              </a:rPr>
              <a:t>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cons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endParaRPr lang="en-US" dirty="0">
              <a:solidFill>
                <a:schemeClr val="accent2"/>
              </a:solidFill>
              <a:latin typeface="Arial" pitchFamily="34" charset="0"/>
            </a:endParaRP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addhead</a:t>
            </a:r>
            <a:r>
              <a:rPr lang="en-US" dirty="0">
                <a:latin typeface="Arial" pitchFamily="34" charset="0"/>
              </a:rPr>
              <a:t>([a, b, c, d], x, </a:t>
            </a:r>
            <a:r>
              <a:rPr lang="en-US" dirty="0" err="1">
                <a:latin typeface="Arial" pitchFamily="34" charset="0"/>
              </a:rPr>
              <a:t>Newlist</a:t>
            </a:r>
            <a:r>
              <a:rPr lang="en-US" dirty="0">
                <a:latin typeface="Arial" pitchFamily="34" charset="0"/>
              </a:rPr>
              <a:t>).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Newlist</a:t>
            </a:r>
            <a:r>
              <a:rPr lang="en-US" dirty="0">
                <a:latin typeface="Arial" pitchFamily="34" charset="0"/>
              </a:rPr>
              <a:t> = [x, a, b, c, d]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addhead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Oldlist</a:t>
            </a:r>
            <a:r>
              <a:rPr lang="en-US" dirty="0">
                <a:latin typeface="Arial" pitchFamily="34" charset="0"/>
              </a:rPr>
              <a:t>, a, [a, b, c, d]).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Oldlist</a:t>
            </a:r>
            <a:r>
              <a:rPr lang="en-US" dirty="0">
                <a:latin typeface="Arial" pitchFamily="34" charset="0"/>
              </a:rPr>
              <a:t> = [b, c, d]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addhead</a:t>
            </a:r>
            <a:r>
              <a:rPr lang="en-US" dirty="0">
                <a:latin typeface="Arial" pitchFamily="34" charset="0"/>
              </a:rPr>
              <a:t>([b, c, d], X, [a, b, c, d]).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X = a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endParaRPr lang="en-US" dirty="0">
              <a:latin typeface="Arial" pitchFamily="34" charset="0"/>
            </a:endParaRP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 smtClean="0">
                <a:latin typeface="Arial" pitchFamily="34" charset="0"/>
              </a:rPr>
              <a:t>Example of appending </a:t>
            </a:r>
            <a:r>
              <a:rPr lang="en-US" dirty="0">
                <a:latin typeface="Arial" pitchFamily="34" charset="0"/>
              </a:rPr>
              <a:t>two lists: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append([a, b, c, d], [x, y, z], </a:t>
            </a:r>
            <a:r>
              <a:rPr lang="en-US" dirty="0" err="1">
                <a:latin typeface="Arial" pitchFamily="34" charset="0"/>
              </a:rPr>
              <a:t>Newlist</a:t>
            </a:r>
            <a:r>
              <a:rPr lang="en-US" dirty="0">
                <a:latin typeface="Arial" pitchFamily="34" charset="0"/>
              </a:rPr>
              <a:t>).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Newlist</a:t>
            </a:r>
            <a:r>
              <a:rPr lang="en-US" dirty="0">
                <a:latin typeface="Arial" pitchFamily="34" charset="0"/>
              </a:rPr>
              <a:t> = [a, b, c, d, x, y, z]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767388" y="4537075"/>
            <a:ext cx="2743200" cy="762000"/>
          </a:xfrm>
          <a:prstGeom prst="wedgeRoundRectCallout">
            <a:avLst>
              <a:gd name="adj1" fmla="val 5238"/>
              <a:gd name="adj2" fmla="val 88032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do you implement this function?</a:t>
            </a:r>
          </a:p>
        </p:txBody>
      </p:sp>
      <p:pic>
        <p:nvPicPr>
          <p:cNvPr id="5" name="Picture 2" descr="C:\Users\ychen10\AppData\Local\Microsoft\Windows\Temporary Internet Files\Content.IE5\SO55ASA1\MM900336396[1]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81" y="5603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7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7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Forming New Lists (contd.)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587375" y="650875"/>
            <a:ext cx="8053388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b="1" dirty="0">
                <a:latin typeface="Arial" pitchFamily="34" charset="0"/>
              </a:rPr>
              <a:t>Append Two Lists</a:t>
            </a:r>
            <a:r>
              <a:rPr lang="en-US" dirty="0">
                <a:latin typeface="Arial" pitchFamily="34" charset="0"/>
              </a:rPr>
              <a:t>:	</a:t>
            </a:r>
            <a:r>
              <a:rPr lang="en-US" dirty="0" smtClean="0">
                <a:latin typeface="Arial" pitchFamily="34" charset="0"/>
              </a:rPr>
              <a:t>% </a:t>
            </a:r>
            <a:r>
              <a:rPr lang="en-US" dirty="0">
                <a:latin typeface="Arial" pitchFamily="34" charset="0"/>
              </a:rPr>
              <a:t>build-in predicate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" pitchFamily="34" charset="0"/>
              </a:rPr>
              <a:t>append([</a:t>
            </a:r>
            <a:r>
              <a:rPr lang="en-US" sz="800" dirty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], X,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X</a:t>
            </a:r>
            <a:r>
              <a:rPr lang="en-US" dirty="0">
                <a:latin typeface="Arial" pitchFamily="34" charset="0"/>
              </a:rPr>
              <a:t>).	</a:t>
            </a:r>
            <a:r>
              <a:rPr lang="en-US" dirty="0" smtClean="0">
                <a:solidFill>
                  <a:schemeClr val="accent2"/>
                </a:solidFill>
              </a:rPr>
              <a:t>% </a:t>
            </a:r>
            <a:r>
              <a:rPr lang="en-US" dirty="0">
                <a:solidFill>
                  <a:schemeClr val="accent2"/>
                </a:solidFill>
              </a:rPr>
              <a:t>stopping condition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" pitchFamily="34" charset="0"/>
              </a:rPr>
              <a:t>append([X | Y], Z,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[X | W]</a:t>
            </a:r>
            <a:r>
              <a:rPr lang="en-US" dirty="0">
                <a:latin typeface="Arial" pitchFamily="34" charset="0"/>
              </a:rPr>
              <a:t>) :-</a:t>
            </a:r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% </a:t>
            </a:r>
            <a:r>
              <a:rPr lang="en-US" dirty="0">
                <a:solidFill>
                  <a:schemeClr val="accent2"/>
                </a:solidFill>
              </a:rPr>
              <a:t>size-n problem &amp; </a:t>
            </a:r>
            <a:r>
              <a:rPr lang="en-US" dirty="0" err="1" smtClean="0">
                <a:solidFill>
                  <a:schemeClr val="accent2"/>
                </a:solidFill>
              </a:rPr>
              <a:t>constr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>
                <a:latin typeface="Arial" pitchFamily="34" charset="0"/>
              </a:rPr>
              <a:t>append(Y, Z,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W</a:t>
            </a:r>
            <a:r>
              <a:rPr lang="en-US" dirty="0">
                <a:latin typeface="Arial" pitchFamily="34" charset="0"/>
              </a:rPr>
              <a:t>).</a:t>
            </a:r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% </a:t>
            </a:r>
            <a:r>
              <a:rPr lang="en-US" dirty="0">
                <a:solidFill>
                  <a:schemeClr val="accent2"/>
                </a:solidFill>
              </a:rPr>
              <a:t>size-(n-1) problem </a:t>
            </a:r>
            <a:endParaRPr lang="en-US" dirty="0"/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 smtClean="0">
                <a:solidFill>
                  <a:srgbClr val="00B0F0"/>
                </a:solidFill>
              </a:rPr>
              <a:t>If Y appends Z 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 W, then,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</a:rPr>
              <a:t>[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X | Y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</a:rPr>
              <a:t>] </a:t>
            </a:r>
            <a:r>
              <a:rPr lang="en-US" dirty="0" smtClean="0">
                <a:solidFill>
                  <a:srgbClr val="00B0F0"/>
                </a:solidFill>
              </a:rPr>
              <a:t>appends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</a:rPr>
              <a:t> Z </a:t>
            </a:r>
            <a:r>
              <a:rPr lang="en-US" dirty="0" smtClean="0">
                <a:solidFill>
                  <a:srgbClr val="00B0F0"/>
                </a:solidFill>
                <a:latin typeface="Arial" pitchFamily="34" charset="0"/>
                <a:sym typeface="Wingdings" pitchFamily="2" charset="2"/>
              </a:rPr>
              <a:t> [X | W]</a:t>
            </a:r>
            <a:endParaRPr lang="en-US" dirty="0">
              <a:solidFill>
                <a:srgbClr val="00B0F0"/>
              </a:solidFill>
            </a:endParaRP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" pitchFamily="34" charset="0"/>
              </a:rPr>
              <a:t>?- append(H, [d, f, g], [x, a, b, c, d, f, g])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" pitchFamily="34" charset="0"/>
              </a:rPr>
              <a:t>	H = [x, a, b, c]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endParaRPr lang="en-US" dirty="0">
              <a:latin typeface="Arial" pitchFamily="34" charset="0"/>
            </a:endParaRP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b="1" dirty="0">
                <a:latin typeface="Arial" pitchFamily="34" charset="0"/>
              </a:rPr>
              <a:t>Reverse a List</a:t>
            </a:r>
            <a:r>
              <a:rPr lang="en-US" dirty="0">
                <a:latin typeface="Arial" pitchFamily="34" charset="0"/>
              </a:rPr>
              <a:t>: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 Unicode MS" pitchFamily="34" charset="-128"/>
              </a:rPr>
              <a:t>reverse([</a:t>
            </a:r>
            <a:r>
              <a:rPr lang="en-US" sz="800" dirty="0">
                <a:latin typeface="Arial Unicode MS" pitchFamily="34" charset="-128"/>
              </a:rPr>
              <a:t> </a:t>
            </a:r>
            <a:r>
              <a:rPr lang="en-US" dirty="0">
                <a:latin typeface="Arial Unicode MS" pitchFamily="34" charset="-128"/>
              </a:rPr>
              <a:t>],[</a:t>
            </a:r>
            <a:r>
              <a:rPr lang="en-US" sz="800" dirty="0">
                <a:latin typeface="Arial Unicode MS" pitchFamily="34" charset="-128"/>
              </a:rPr>
              <a:t> </a:t>
            </a:r>
            <a:r>
              <a:rPr lang="en-US" dirty="0">
                <a:latin typeface="Arial Unicode MS" pitchFamily="34" charset="-128"/>
              </a:rPr>
              <a:t>]). </a:t>
            </a:r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% </a:t>
            </a:r>
            <a:r>
              <a:rPr lang="en-US" dirty="0">
                <a:solidFill>
                  <a:schemeClr val="accent2"/>
                </a:solidFill>
              </a:rPr>
              <a:t>Stopping condition </a:t>
            </a:r>
            <a:endParaRPr lang="en-US" dirty="0"/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 Unicode MS" pitchFamily="34" charset="-128"/>
              </a:rPr>
              <a:t>reverse([X | L],Rev) :- </a:t>
            </a:r>
            <a:r>
              <a:rPr lang="en-US" dirty="0"/>
              <a:t>	</a:t>
            </a:r>
            <a:r>
              <a:rPr lang="en-US" dirty="0" smtClean="0">
                <a:solidFill>
                  <a:schemeClr val="accent2"/>
                </a:solidFill>
              </a:rPr>
              <a:t>% </a:t>
            </a:r>
            <a:r>
              <a:rPr lang="en-US" dirty="0">
                <a:solidFill>
                  <a:schemeClr val="accent2"/>
                </a:solidFill>
              </a:rPr>
              <a:t>size-n problem </a:t>
            </a:r>
            <a:endParaRPr lang="en-US" dirty="0"/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 Unicode MS" pitchFamily="34" charset="-128"/>
              </a:rPr>
              <a:t>	reverse(L, RL), 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smtClean="0">
                <a:solidFill>
                  <a:schemeClr val="accent2"/>
                </a:solidFill>
              </a:rPr>
              <a:t>% </a:t>
            </a:r>
            <a:r>
              <a:rPr lang="en-US" dirty="0">
                <a:solidFill>
                  <a:schemeClr val="accent2"/>
                </a:solidFill>
              </a:rPr>
              <a:t>size-(n-1) problem </a:t>
            </a:r>
            <a:r>
              <a:rPr lang="en-US" dirty="0">
                <a:latin typeface="Arial Unicode MS" pitchFamily="34" charset="-128"/>
              </a:rPr>
              <a:t>	append(RL, [X], Rev).</a:t>
            </a:r>
            <a:r>
              <a:rPr lang="en-US" dirty="0">
                <a:latin typeface="Arial" pitchFamily="34" charset="0"/>
              </a:rPr>
              <a:t> 	</a:t>
            </a:r>
            <a:r>
              <a:rPr lang="en-US" dirty="0" smtClean="0">
                <a:solidFill>
                  <a:schemeClr val="accent2"/>
                </a:solidFill>
              </a:rPr>
              <a:t>% </a:t>
            </a:r>
            <a:r>
              <a:rPr lang="en-US" dirty="0">
                <a:solidFill>
                  <a:schemeClr val="accent2"/>
                </a:solidFill>
              </a:rPr>
              <a:t>construction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Duplicate-Removal from a List (</a:t>
            </a:r>
            <a:r>
              <a:rPr lang="en-US" dirty="0" err="1" smtClean="0"/>
              <a:t>drm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108075"/>
            <a:ext cx="6885781" cy="3810000"/>
          </a:xfrm>
        </p:spPr>
        <p:txBody>
          <a:bodyPr/>
          <a:lstStyle/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endParaRPr lang="en-US" sz="24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3540125" algn="l"/>
                <a:tab pos="4397375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[7, </a:t>
            </a:r>
            <a:r>
              <a:rPr lang="en-US" sz="2400" kern="1200" dirty="0" smtClean="0">
                <a:solidFill>
                  <a:srgbClr val="FF0000"/>
                </a:solidFill>
                <a:latin typeface="Arial" pitchFamily="34" charset="0"/>
              </a:rPr>
              <a:t>1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2400" kern="1200" dirty="0">
                <a:solidFill>
                  <a:srgbClr val="FFC000"/>
                </a:solidFill>
                <a:latin typeface="Arial" pitchFamily="34" charset="0"/>
              </a:rPr>
              <a:t>3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2400" kern="1200" dirty="0">
                <a:solidFill>
                  <a:srgbClr val="0000FF"/>
                </a:solidFill>
                <a:latin typeface="Arial" pitchFamily="34" charset="0"/>
              </a:rPr>
              <a:t>2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2400" kern="1200" dirty="0">
                <a:solidFill>
                  <a:srgbClr val="FFC000"/>
                </a:solidFill>
                <a:latin typeface="Arial" pitchFamily="34" charset="0"/>
              </a:rPr>
              <a:t>3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4, </a:t>
            </a:r>
            <a:r>
              <a:rPr lang="en-US" sz="2400" kern="1200" dirty="0">
                <a:solidFill>
                  <a:srgbClr val="0000FF"/>
                </a:solidFill>
                <a:latin typeface="Arial" pitchFamily="34" charset="0"/>
              </a:rPr>
              <a:t>2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2400" kern="1200" dirty="0">
                <a:solidFill>
                  <a:srgbClr val="FF0000"/>
                </a:solidFill>
                <a:latin typeface="Arial" pitchFamily="34" charset="0"/>
              </a:rPr>
              <a:t>1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3</a:t>
            </a: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] 	</a:t>
            </a: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  <a:sym typeface="Wingdings" pitchFamily="2" charset="2"/>
              </a:rPr>
              <a:t> 	</a:t>
            </a: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[7, </a:t>
            </a:r>
            <a:r>
              <a:rPr lang="en-US" sz="2400" kern="1200" dirty="0" smtClean="0">
                <a:solidFill>
                  <a:srgbClr val="FFC000"/>
                </a:solidFill>
                <a:latin typeface="Arial" pitchFamily="34" charset="0"/>
              </a:rPr>
              <a:t>3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4, </a:t>
            </a:r>
            <a:r>
              <a:rPr lang="en-US" sz="2400" kern="1200" dirty="0">
                <a:solidFill>
                  <a:srgbClr val="0000FF"/>
                </a:solidFill>
                <a:latin typeface="Arial" pitchFamily="34" charset="0"/>
              </a:rPr>
              <a:t>2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2400" kern="1200" dirty="0">
                <a:solidFill>
                  <a:srgbClr val="FF0000"/>
                </a:solidFill>
                <a:latin typeface="Arial" pitchFamily="34" charset="0"/>
              </a:rPr>
              <a:t>1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3]</a:t>
            </a:r>
            <a:endParaRPr lang="en-US" sz="24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3540125" algn="l"/>
                <a:tab pos="4397375" algn="l"/>
              </a:tabLst>
            </a:pPr>
            <a:endParaRPr lang="en-US" sz="24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3540125" algn="l"/>
                <a:tab pos="4397375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			  </a:t>
            </a:r>
            <a:r>
              <a:rPr lang="en-US" sz="2400" kern="1200" dirty="0" err="1" smtClean="0">
                <a:solidFill>
                  <a:schemeClr val="tx1"/>
                </a:solidFill>
                <a:latin typeface="Arial" pitchFamily="34" charset="0"/>
              </a:rPr>
              <a:t>drm</a:t>
            </a: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(</a:t>
            </a:r>
            <a:r>
              <a:rPr lang="en-US" sz="2400" kern="1200" dirty="0" err="1" smtClean="0">
                <a:solidFill>
                  <a:schemeClr val="tx1"/>
                </a:solidFill>
                <a:latin typeface="Arial" pitchFamily="34" charset="0"/>
              </a:rPr>
              <a:t>InputList</a:t>
            </a: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2400" kern="1200" dirty="0" err="1" smtClean="0">
                <a:solidFill>
                  <a:schemeClr val="tx1"/>
                </a:solidFill>
                <a:latin typeface="Arial" pitchFamily="34" charset="0"/>
              </a:rPr>
              <a:t>NewList</a:t>
            </a: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).</a:t>
            </a:r>
            <a:endParaRPr lang="en-US" sz="2400" kern="1200" dirty="0">
              <a:solidFill>
                <a:schemeClr val="tx1"/>
              </a:solidFill>
              <a:latin typeface="Arial" pitchFamily="34" charset="0"/>
            </a:endParaRP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3540125" algn="l"/>
                <a:tab pos="4397375" algn="l"/>
              </a:tabLst>
            </a:pPr>
            <a:endParaRPr lang="en-US" sz="24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3540125" algn="l"/>
                <a:tab pos="4397375" algn="l"/>
              </a:tabLst>
            </a:pP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| ?- </a:t>
            </a:r>
            <a:r>
              <a:rPr lang="en-US" sz="2400" kern="1200" dirty="0" err="1" smtClean="0">
                <a:solidFill>
                  <a:schemeClr val="tx1"/>
                </a:solidFill>
                <a:latin typeface="Arial" pitchFamily="34" charset="0"/>
              </a:rPr>
              <a:t>drm</a:t>
            </a: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([7, 1</a:t>
            </a:r>
            <a:r>
              <a:rPr lang="en-US" sz="2400" kern="1200" dirty="0">
                <a:solidFill>
                  <a:schemeClr val="tx1"/>
                </a:solidFill>
                <a:latin typeface="Arial" pitchFamily="34" charset="0"/>
              </a:rPr>
              <a:t>, 3, 2, 3, 4, 2, 1, 3], NL).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3540125" algn="l"/>
                <a:tab pos="4397375" algn="l"/>
              </a:tabLst>
            </a:pPr>
            <a:endParaRPr lang="en-US" sz="24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3540125" algn="l"/>
                <a:tab pos="4397375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	</a:t>
            </a: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  <a:sym typeface="Wingdings" pitchFamily="2" charset="2"/>
              </a:rPr>
              <a:t> </a:t>
            </a: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NL = [7, 4, 2, 1, 3]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3540125" algn="l"/>
                <a:tab pos="4397375" algn="l"/>
              </a:tabLst>
            </a:pPr>
            <a:endParaRPr lang="en-US" sz="2400" kern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024981" y="2098675"/>
            <a:ext cx="381000" cy="4572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5158581" y="2098675"/>
            <a:ext cx="838200" cy="38100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082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193675"/>
            <a:ext cx="7377113" cy="533400"/>
          </a:xfrm>
        </p:spPr>
        <p:txBody>
          <a:bodyPr/>
          <a:lstStyle/>
          <a:p>
            <a:r>
              <a:rPr lang="en-US" dirty="0" smtClean="0"/>
              <a:t>Duplicates Removal from a List (</a:t>
            </a:r>
            <a:r>
              <a:rPr lang="en-US" dirty="0" err="1" smtClean="0"/>
              <a:t>drm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879475"/>
            <a:ext cx="6885781" cy="5334000"/>
          </a:xfrm>
        </p:spPr>
        <p:txBody>
          <a:bodyPr/>
          <a:lstStyle/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2400" kern="1200" dirty="0" err="1" smtClean="0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2400" kern="1200" dirty="0" smtClean="0">
                <a:solidFill>
                  <a:srgbClr val="0000FF"/>
                </a:solidFill>
                <a:latin typeface="Arial" pitchFamily="34" charset="0"/>
              </a:rPr>
              <a:t>([], []):- !.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2400" kern="1200" dirty="0" err="1" smtClean="0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2400" kern="1200" dirty="0" smtClean="0">
                <a:solidFill>
                  <a:srgbClr val="0000FF"/>
                </a:solidFill>
                <a:latin typeface="Arial" pitchFamily="34" charset="0"/>
              </a:rPr>
              <a:t>([Head | Tail], NL):- member(Head, Tail), </a:t>
            </a: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write('removed member = '), write(Head), </a:t>
            </a:r>
            <a:r>
              <a:rPr lang="en-US" sz="2400" kern="1200" dirty="0" err="1" smtClean="0">
                <a:solidFill>
                  <a:schemeClr val="tx1"/>
                </a:solidFill>
                <a:latin typeface="Arial" pitchFamily="34" charset="0"/>
              </a:rPr>
              <a:t>nl</a:t>
            </a: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, </a:t>
            </a:r>
            <a:r>
              <a:rPr lang="en-US" sz="2400" kern="1200" dirty="0" err="1" smtClean="0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2400" kern="1200" dirty="0" smtClean="0">
                <a:solidFill>
                  <a:srgbClr val="0000FF"/>
                </a:solidFill>
                <a:latin typeface="Arial" pitchFamily="34" charset="0"/>
              </a:rPr>
              <a:t>(Tail, NL), !.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2400" kern="1200" dirty="0" err="1" smtClean="0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2400" kern="1200" dirty="0" smtClean="0">
                <a:solidFill>
                  <a:srgbClr val="0000FF"/>
                </a:solidFill>
                <a:latin typeface="Arial" pitchFamily="34" charset="0"/>
              </a:rPr>
              <a:t>([H1 | T1], [H1 | NL2]):- </a:t>
            </a:r>
            <a:r>
              <a:rPr lang="en-US" sz="2400" kern="1200" dirty="0" err="1" smtClean="0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2400" kern="1200" dirty="0" smtClean="0">
                <a:solidFill>
                  <a:srgbClr val="0000FF"/>
                </a:solidFill>
                <a:latin typeface="Arial" pitchFamily="34" charset="0"/>
              </a:rPr>
              <a:t>(T1, NL2).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endParaRPr lang="en-US" sz="2400" kern="1200" dirty="0" smtClean="0">
              <a:solidFill>
                <a:schemeClr val="tx1"/>
              </a:solidFill>
              <a:latin typeface="Arial" pitchFamily="34" charset="0"/>
            </a:endParaRP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| ?- </a:t>
            </a:r>
            <a:r>
              <a:rPr lang="en-US" sz="2400" kern="1200" dirty="0" err="1" smtClean="0">
                <a:solidFill>
                  <a:schemeClr val="tx1"/>
                </a:solidFill>
                <a:latin typeface="Arial" pitchFamily="34" charset="0"/>
              </a:rPr>
              <a:t>drm</a:t>
            </a: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([7, 1, 3, 2, 3, 4, 2, 1, 3], NL).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removed member = 1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removed member = 3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removed member = 2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removed member = 3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2400" kern="1200" dirty="0" smtClean="0">
                <a:solidFill>
                  <a:schemeClr val="tx1"/>
                </a:solidFill>
                <a:latin typeface="Arial" pitchFamily="34" charset="0"/>
              </a:rPr>
              <a:t>NL = [7, 4, 2, 1, 3]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849556" y="3093396"/>
            <a:ext cx="1251625" cy="243191"/>
          </a:xfrm>
          <a:custGeom>
            <a:avLst/>
            <a:gdLst>
              <a:gd name="connsiteX0" fmla="*/ 9727 w 1099225"/>
              <a:gd name="connsiteY0" fmla="*/ 0 h 243191"/>
              <a:gd name="connsiteX1" fmla="*/ 0 w 1099225"/>
              <a:gd name="connsiteY1" fmla="*/ 243191 h 243191"/>
              <a:gd name="connsiteX2" fmla="*/ 1089498 w 1099225"/>
              <a:gd name="connsiteY2" fmla="*/ 233464 h 243191"/>
              <a:gd name="connsiteX3" fmla="*/ 1099225 w 1099225"/>
              <a:gd name="connsiteY3" fmla="*/ 29183 h 243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225" h="243191">
                <a:moveTo>
                  <a:pt x="9727" y="0"/>
                </a:moveTo>
                <a:lnTo>
                  <a:pt x="0" y="243191"/>
                </a:lnTo>
                <a:lnTo>
                  <a:pt x="1089498" y="233464"/>
                </a:lnTo>
                <a:lnTo>
                  <a:pt x="1099225" y="29183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581" y="0"/>
            <a:ext cx="8330572" cy="715870"/>
          </a:xfrm>
        </p:spPr>
        <p:txBody>
          <a:bodyPr/>
          <a:lstStyle/>
          <a:p>
            <a:r>
              <a:rPr lang="en-US" sz="3400" dirty="0" smtClean="0"/>
              <a:t>Quick Example</a:t>
            </a:r>
            <a:r>
              <a:rPr lang="en-US" sz="3400" dirty="0"/>
              <a:t>: Sort people by their ages</a:t>
            </a:r>
          </a:p>
        </p:txBody>
      </p:sp>
      <p:grpSp>
        <p:nvGrpSpPr>
          <p:cNvPr id="149515" name="Group 11"/>
          <p:cNvGrpSpPr>
            <a:grpSpLocks/>
          </p:cNvGrpSpPr>
          <p:nvPr/>
        </p:nvGrpSpPr>
        <p:grpSpPr bwMode="auto">
          <a:xfrm>
            <a:off x="1756079" y="1184275"/>
            <a:ext cx="288025" cy="648335"/>
            <a:chOff x="864" y="1008"/>
            <a:chExt cx="192" cy="432"/>
          </a:xfrm>
        </p:grpSpPr>
        <p:sp>
          <p:nvSpPr>
            <p:cNvPr id="149509" name="Oval 5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0" name="Rectangle 6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1" name="Rectangle 7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2" name="Rectangle 8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3" name="Rectangle 9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4" name="Rectangle 10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16" name="Group 12"/>
          <p:cNvGrpSpPr>
            <a:grpSpLocks/>
          </p:cNvGrpSpPr>
          <p:nvPr/>
        </p:nvGrpSpPr>
        <p:grpSpPr bwMode="auto">
          <a:xfrm>
            <a:off x="2116110" y="1184275"/>
            <a:ext cx="288025" cy="648335"/>
            <a:chOff x="864" y="1008"/>
            <a:chExt cx="192" cy="432"/>
          </a:xfrm>
        </p:grpSpPr>
        <p:sp>
          <p:nvSpPr>
            <p:cNvPr id="149517" name="Oval 13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9" name="Rectangle 15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0" name="Rectangle 16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1" name="Rectangle 17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2" name="Rectangle 18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23" name="Group 19"/>
          <p:cNvGrpSpPr>
            <a:grpSpLocks/>
          </p:cNvGrpSpPr>
          <p:nvPr/>
        </p:nvGrpSpPr>
        <p:grpSpPr bwMode="auto">
          <a:xfrm>
            <a:off x="2476142" y="1184275"/>
            <a:ext cx="288025" cy="648335"/>
            <a:chOff x="864" y="1008"/>
            <a:chExt cx="192" cy="432"/>
          </a:xfrm>
        </p:grpSpPr>
        <p:sp>
          <p:nvSpPr>
            <p:cNvPr id="149524" name="Oval 20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5" name="Rectangle 21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6" name="Rectangle 22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7" name="Rectangle 23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8" name="Rectangle 24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9" name="Rectangle 25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30" name="Group 26"/>
          <p:cNvGrpSpPr>
            <a:grpSpLocks/>
          </p:cNvGrpSpPr>
          <p:nvPr/>
        </p:nvGrpSpPr>
        <p:grpSpPr bwMode="auto">
          <a:xfrm>
            <a:off x="2836174" y="1184275"/>
            <a:ext cx="288025" cy="648335"/>
            <a:chOff x="864" y="1008"/>
            <a:chExt cx="192" cy="432"/>
          </a:xfrm>
        </p:grpSpPr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2" name="Rectangle 28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3" name="Rectangle 29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4" name="Rectangle 30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5" name="Rectangle 31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6" name="Rectangle 32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37" name="Group 33"/>
          <p:cNvGrpSpPr>
            <a:grpSpLocks/>
          </p:cNvGrpSpPr>
          <p:nvPr/>
        </p:nvGrpSpPr>
        <p:grpSpPr bwMode="auto">
          <a:xfrm>
            <a:off x="3196206" y="1184275"/>
            <a:ext cx="288025" cy="648335"/>
            <a:chOff x="864" y="1008"/>
            <a:chExt cx="192" cy="432"/>
          </a:xfrm>
        </p:grpSpPr>
        <p:sp>
          <p:nvSpPr>
            <p:cNvPr id="149538" name="Oval 34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9" name="Rectangle 35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0" name="Rectangle 36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1" name="Rectangle 37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2" name="Rectangle 38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3" name="Rectangle 39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44" name="Group 40"/>
          <p:cNvGrpSpPr>
            <a:grpSpLocks/>
          </p:cNvGrpSpPr>
          <p:nvPr/>
        </p:nvGrpSpPr>
        <p:grpSpPr bwMode="auto">
          <a:xfrm>
            <a:off x="3556238" y="1184275"/>
            <a:ext cx="288025" cy="648335"/>
            <a:chOff x="864" y="1008"/>
            <a:chExt cx="192" cy="432"/>
          </a:xfrm>
        </p:grpSpPr>
        <p:sp>
          <p:nvSpPr>
            <p:cNvPr id="149545" name="Oval 41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6" name="Rectangle 42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7" name="Rectangle 43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8" name="Rectangle 44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9" name="Rectangle 45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0" name="Rectangle 46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51" name="Group 47"/>
          <p:cNvGrpSpPr>
            <a:grpSpLocks/>
          </p:cNvGrpSpPr>
          <p:nvPr/>
        </p:nvGrpSpPr>
        <p:grpSpPr bwMode="auto">
          <a:xfrm>
            <a:off x="3916269" y="1184275"/>
            <a:ext cx="288025" cy="648335"/>
            <a:chOff x="864" y="1008"/>
            <a:chExt cx="192" cy="432"/>
          </a:xfrm>
        </p:grpSpPr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3" name="Rectangle 49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4" name="Rectangle 50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5" name="Rectangle 51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6" name="Rectangle 52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7" name="Rectangle 53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58" name="Group 54"/>
          <p:cNvGrpSpPr>
            <a:grpSpLocks/>
          </p:cNvGrpSpPr>
          <p:nvPr/>
        </p:nvGrpSpPr>
        <p:grpSpPr bwMode="auto">
          <a:xfrm>
            <a:off x="4276301" y="1184275"/>
            <a:ext cx="288025" cy="648335"/>
            <a:chOff x="864" y="1008"/>
            <a:chExt cx="192" cy="432"/>
          </a:xfrm>
        </p:grpSpPr>
        <p:sp>
          <p:nvSpPr>
            <p:cNvPr id="149559" name="Oval 55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0" name="Rectangle 56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1" name="Rectangle 57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2" name="Rectangle 58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3" name="Rectangle 59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4" name="Rectangle 60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65" name="Group 61"/>
          <p:cNvGrpSpPr>
            <a:grpSpLocks/>
          </p:cNvGrpSpPr>
          <p:nvPr/>
        </p:nvGrpSpPr>
        <p:grpSpPr bwMode="auto">
          <a:xfrm>
            <a:off x="4636333" y="1184275"/>
            <a:ext cx="288025" cy="648335"/>
            <a:chOff x="864" y="1008"/>
            <a:chExt cx="192" cy="432"/>
          </a:xfrm>
        </p:grpSpPr>
        <p:sp>
          <p:nvSpPr>
            <p:cNvPr id="149566" name="Oval 62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7" name="Rectangle 63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8" name="Rectangle 64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9" name="Rectangle 65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0" name="Rectangle 66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1" name="Rectangle 67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72" name="Group 68"/>
          <p:cNvGrpSpPr>
            <a:grpSpLocks/>
          </p:cNvGrpSpPr>
          <p:nvPr/>
        </p:nvGrpSpPr>
        <p:grpSpPr bwMode="auto">
          <a:xfrm>
            <a:off x="4996365" y="1184275"/>
            <a:ext cx="288025" cy="648335"/>
            <a:chOff x="864" y="1008"/>
            <a:chExt cx="192" cy="432"/>
          </a:xfrm>
        </p:grpSpPr>
        <p:sp>
          <p:nvSpPr>
            <p:cNvPr id="149573" name="Oval 69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4" name="Rectangle 70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5" name="Rectangle 71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6" name="Rectangle 72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7" name="Rectangle 73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8" name="Rectangle 74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79" name="Group 75"/>
          <p:cNvGrpSpPr>
            <a:grpSpLocks/>
          </p:cNvGrpSpPr>
          <p:nvPr/>
        </p:nvGrpSpPr>
        <p:grpSpPr bwMode="auto">
          <a:xfrm>
            <a:off x="5356397" y="1184275"/>
            <a:ext cx="288025" cy="648335"/>
            <a:chOff x="864" y="1008"/>
            <a:chExt cx="192" cy="432"/>
          </a:xfrm>
        </p:grpSpPr>
        <p:sp>
          <p:nvSpPr>
            <p:cNvPr id="149580" name="Oval 76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1" name="Rectangle 77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2" name="Rectangle 78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3" name="Rectangle 79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4" name="Rectangle 80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5" name="Rectangle 81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86" name="Group 82"/>
          <p:cNvGrpSpPr>
            <a:grpSpLocks/>
          </p:cNvGrpSpPr>
          <p:nvPr/>
        </p:nvGrpSpPr>
        <p:grpSpPr bwMode="auto">
          <a:xfrm>
            <a:off x="5716428" y="1184275"/>
            <a:ext cx="288025" cy="648335"/>
            <a:chOff x="864" y="1008"/>
            <a:chExt cx="192" cy="432"/>
          </a:xfrm>
        </p:grpSpPr>
        <p:sp>
          <p:nvSpPr>
            <p:cNvPr id="149587" name="Oval 83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8" name="Rectangle 84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9" name="Rectangle 85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0" name="Rectangle 86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1" name="Rectangle 87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2" name="Rectangle 88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93" name="Group 89"/>
          <p:cNvGrpSpPr>
            <a:grpSpLocks/>
          </p:cNvGrpSpPr>
          <p:nvPr/>
        </p:nvGrpSpPr>
        <p:grpSpPr bwMode="auto">
          <a:xfrm>
            <a:off x="6076460" y="1184275"/>
            <a:ext cx="288025" cy="648335"/>
            <a:chOff x="864" y="1008"/>
            <a:chExt cx="192" cy="432"/>
          </a:xfrm>
        </p:grpSpPr>
        <p:sp>
          <p:nvSpPr>
            <p:cNvPr id="149594" name="Oval 90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5" name="Rectangle 91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6" name="Rectangle 92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7" name="Rectangle 93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8" name="Rectangle 94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9" name="Rectangle 95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600" name="Group 96"/>
          <p:cNvGrpSpPr>
            <a:grpSpLocks/>
          </p:cNvGrpSpPr>
          <p:nvPr/>
        </p:nvGrpSpPr>
        <p:grpSpPr bwMode="auto">
          <a:xfrm>
            <a:off x="6436492" y="1184275"/>
            <a:ext cx="288025" cy="648335"/>
            <a:chOff x="864" y="1008"/>
            <a:chExt cx="192" cy="432"/>
          </a:xfrm>
        </p:grpSpPr>
        <p:sp>
          <p:nvSpPr>
            <p:cNvPr id="149601" name="Oval 97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2" name="Rectangle 98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3" name="Rectangle 99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4" name="Rectangle 100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5" name="Rectangle 101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6" name="Rectangle 102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607" name="Group 103"/>
          <p:cNvGrpSpPr>
            <a:grpSpLocks/>
          </p:cNvGrpSpPr>
          <p:nvPr/>
        </p:nvGrpSpPr>
        <p:grpSpPr bwMode="auto">
          <a:xfrm>
            <a:off x="6796524" y="1184275"/>
            <a:ext cx="288025" cy="648335"/>
            <a:chOff x="864" y="1008"/>
            <a:chExt cx="192" cy="432"/>
          </a:xfrm>
        </p:grpSpPr>
        <p:sp>
          <p:nvSpPr>
            <p:cNvPr id="149608" name="Oval 104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9" name="Rectangle 105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0" name="Rectangle 106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1" name="Rectangle 107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2" name="Rectangle 108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3" name="Rectangle 109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614" name="Group 110"/>
          <p:cNvGrpSpPr>
            <a:grpSpLocks/>
          </p:cNvGrpSpPr>
          <p:nvPr/>
        </p:nvGrpSpPr>
        <p:grpSpPr bwMode="auto">
          <a:xfrm>
            <a:off x="7156556" y="1184275"/>
            <a:ext cx="288025" cy="648335"/>
            <a:chOff x="864" y="1008"/>
            <a:chExt cx="192" cy="432"/>
          </a:xfrm>
        </p:grpSpPr>
        <p:sp>
          <p:nvSpPr>
            <p:cNvPr id="149615" name="Oval 111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6" name="Rectangle 112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7" name="Rectangle 113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8" name="Rectangle 114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9" name="Rectangle 115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0" name="Rectangle 116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621" name="Group 117"/>
          <p:cNvGrpSpPr>
            <a:grpSpLocks/>
          </p:cNvGrpSpPr>
          <p:nvPr/>
        </p:nvGrpSpPr>
        <p:grpSpPr bwMode="auto">
          <a:xfrm>
            <a:off x="1377119" y="1184275"/>
            <a:ext cx="288025" cy="648335"/>
            <a:chOff x="864" y="1008"/>
            <a:chExt cx="192" cy="432"/>
          </a:xfrm>
        </p:grpSpPr>
        <p:sp>
          <p:nvSpPr>
            <p:cNvPr id="149622" name="Oval 118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3" name="Rectangle 119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4" name="Rectangle 120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5" name="Rectangle 121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6" name="Rectangle 122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7" name="Rectangle 123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919" name="Group 415"/>
          <p:cNvGrpSpPr>
            <a:grpSpLocks/>
          </p:cNvGrpSpPr>
          <p:nvPr/>
        </p:nvGrpSpPr>
        <p:grpSpPr bwMode="auto">
          <a:xfrm>
            <a:off x="1593140" y="1832446"/>
            <a:ext cx="3246287" cy="2384732"/>
            <a:chOff x="1062" y="1221"/>
            <a:chExt cx="2164" cy="1589"/>
          </a:xfrm>
        </p:grpSpPr>
        <p:grpSp>
          <p:nvGrpSpPr>
            <p:cNvPr id="149628" name="Group 124"/>
            <p:cNvGrpSpPr>
              <a:grpSpLocks/>
            </p:cNvGrpSpPr>
            <p:nvPr/>
          </p:nvGrpSpPr>
          <p:grpSpPr bwMode="auto">
            <a:xfrm>
              <a:off x="2928" y="1872"/>
              <a:ext cx="192" cy="432"/>
              <a:chOff x="864" y="1008"/>
              <a:chExt cx="192" cy="432"/>
            </a:xfrm>
          </p:grpSpPr>
          <p:sp>
            <p:nvSpPr>
              <p:cNvPr id="149629" name="Oval 125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30" name="Rectangle 126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31" name="Rectangle 127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32" name="Rectangle 128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33" name="Rectangle 129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34" name="Rectangle 130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635" name="Line 131"/>
            <p:cNvSpPr>
              <a:spLocks noChangeShapeType="1"/>
            </p:cNvSpPr>
            <p:nvPr/>
          </p:nvSpPr>
          <p:spPr bwMode="auto">
            <a:xfrm>
              <a:off x="1062" y="1221"/>
              <a:ext cx="1866" cy="69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36" name="Text Box 132"/>
            <p:cNvSpPr txBox="1">
              <a:spLocks noChangeArrowheads="1"/>
            </p:cNvSpPr>
            <p:nvPr/>
          </p:nvSpPr>
          <p:spPr bwMode="auto">
            <a:xfrm>
              <a:off x="2819" y="2256"/>
              <a:ext cx="407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age</a:t>
              </a:r>
            </a:p>
            <a:p>
              <a:pPr algn="ctr"/>
              <a:r>
                <a:rPr lang="en-US"/>
                <a:t>25</a:t>
              </a:r>
            </a:p>
          </p:txBody>
        </p:sp>
      </p:grpSp>
      <p:grpSp>
        <p:nvGrpSpPr>
          <p:cNvPr id="149920" name="Group 416"/>
          <p:cNvGrpSpPr>
            <a:grpSpLocks/>
          </p:cNvGrpSpPr>
          <p:nvPr/>
        </p:nvGrpSpPr>
        <p:grpSpPr bwMode="auto">
          <a:xfrm>
            <a:off x="1008089" y="2809452"/>
            <a:ext cx="3168280" cy="1422735"/>
            <a:chOff x="672" y="1872"/>
            <a:chExt cx="2112" cy="948"/>
          </a:xfrm>
        </p:grpSpPr>
        <p:sp>
          <p:nvSpPr>
            <p:cNvPr id="149637" name="Text Box 133"/>
            <p:cNvSpPr txBox="1">
              <a:spLocks noChangeArrowheads="1"/>
            </p:cNvSpPr>
            <p:nvPr/>
          </p:nvSpPr>
          <p:spPr bwMode="auto">
            <a:xfrm>
              <a:off x="1307" y="2266"/>
              <a:ext cx="946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people</a:t>
              </a:r>
            </a:p>
            <a:p>
              <a:pPr algn="ctr"/>
              <a:r>
                <a:rPr lang="en-US" dirty="0"/>
                <a:t>age </a:t>
              </a:r>
              <a:r>
                <a:rPr lang="en-US" dirty="0" smtClean="0"/>
                <a:t>=&lt; </a:t>
              </a:r>
              <a:r>
                <a:rPr lang="en-US" dirty="0"/>
                <a:t>25</a:t>
              </a:r>
            </a:p>
          </p:txBody>
        </p:sp>
        <p:grpSp>
          <p:nvGrpSpPr>
            <p:cNvPr id="149639" name="Group 135"/>
            <p:cNvGrpSpPr>
              <a:grpSpLocks/>
            </p:cNvGrpSpPr>
            <p:nvPr/>
          </p:nvGrpSpPr>
          <p:grpSpPr bwMode="auto">
            <a:xfrm>
              <a:off x="672" y="1872"/>
              <a:ext cx="192" cy="432"/>
              <a:chOff x="864" y="1008"/>
              <a:chExt cx="192" cy="432"/>
            </a:xfrm>
          </p:grpSpPr>
          <p:sp>
            <p:nvSpPr>
              <p:cNvPr id="149640" name="Oval 136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DFF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41" name="Rectangle 137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DFF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42" name="Rectangle 138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DFF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43" name="Rectangle 139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DFF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44" name="Rectangle 140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DFF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45" name="Rectangle 141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DFF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646" name="Group 142"/>
            <p:cNvGrpSpPr>
              <a:grpSpLocks/>
            </p:cNvGrpSpPr>
            <p:nvPr/>
          </p:nvGrpSpPr>
          <p:grpSpPr bwMode="auto">
            <a:xfrm>
              <a:off x="912" y="1872"/>
              <a:ext cx="192" cy="432"/>
              <a:chOff x="864" y="1008"/>
              <a:chExt cx="192" cy="432"/>
            </a:xfrm>
          </p:grpSpPr>
          <p:sp>
            <p:nvSpPr>
              <p:cNvPr id="149647" name="Oval 143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48" name="Rectangle 144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49" name="Rectangle 145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50" name="Rectangle 146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51" name="Rectangle 147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52" name="Rectangle 148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653" name="Group 149"/>
            <p:cNvGrpSpPr>
              <a:grpSpLocks/>
            </p:cNvGrpSpPr>
            <p:nvPr/>
          </p:nvGrpSpPr>
          <p:grpSpPr bwMode="auto">
            <a:xfrm>
              <a:off x="1152" y="1872"/>
              <a:ext cx="192" cy="432"/>
              <a:chOff x="864" y="1008"/>
              <a:chExt cx="192" cy="432"/>
            </a:xfrm>
          </p:grpSpPr>
          <p:sp>
            <p:nvSpPr>
              <p:cNvPr id="149654" name="Oval 150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55" name="Rectangle 151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56" name="Rectangle 152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57" name="Rectangle 153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58" name="Rectangle 154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59" name="Rectangle 155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660" name="Group 156"/>
            <p:cNvGrpSpPr>
              <a:grpSpLocks/>
            </p:cNvGrpSpPr>
            <p:nvPr/>
          </p:nvGrpSpPr>
          <p:grpSpPr bwMode="auto">
            <a:xfrm>
              <a:off x="1392" y="1872"/>
              <a:ext cx="192" cy="432"/>
              <a:chOff x="864" y="1008"/>
              <a:chExt cx="192" cy="432"/>
            </a:xfrm>
          </p:grpSpPr>
          <p:sp>
            <p:nvSpPr>
              <p:cNvPr id="149661" name="Oval 157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62" name="Rectangle 158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63" name="Rectangle 159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64" name="Rectangle 160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65" name="Rectangle 161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66" name="Rectangle 162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667" name="Group 163"/>
            <p:cNvGrpSpPr>
              <a:grpSpLocks/>
            </p:cNvGrpSpPr>
            <p:nvPr/>
          </p:nvGrpSpPr>
          <p:grpSpPr bwMode="auto">
            <a:xfrm>
              <a:off x="1632" y="1872"/>
              <a:ext cx="192" cy="432"/>
              <a:chOff x="864" y="1008"/>
              <a:chExt cx="192" cy="432"/>
            </a:xfrm>
          </p:grpSpPr>
          <p:sp>
            <p:nvSpPr>
              <p:cNvPr id="149668" name="Oval 164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69" name="Rectangle 165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70" name="Rectangle 16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71" name="Rectangle 167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72" name="Rectangle 168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73" name="Rectangle 169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674" name="Group 170"/>
            <p:cNvGrpSpPr>
              <a:grpSpLocks/>
            </p:cNvGrpSpPr>
            <p:nvPr/>
          </p:nvGrpSpPr>
          <p:grpSpPr bwMode="auto">
            <a:xfrm>
              <a:off x="1872" y="1872"/>
              <a:ext cx="192" cy="432"/>
              <a:chOff x="864" y="1008"/>
              <a:chExt cx="192" cy="432"/>
            </a:xfrm>
          </p:grpSpPr>
          <p:sp>
            <p:nvSpPr>
              <p:cNvPr id="149675" name="Oval 171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76" name="Rectangle 172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77" name="Rectangle 173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78" name="Rectangle 174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79" name="Rectangle 175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80" name="Rectangle 176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681" name="Group 177"/>
            <p:cNvGrpSpPr>
              <a:grpSpLocks/>
            </p:cNvGrpSpPr>
            <p:nvPr/>
          </p:nvGrpSpPr>
          <p:grpSpPr bwMode="auto">
            <a:xfrm>
              <a:off x="2112" y="1872"/>
              <a:ext cx="192" cy="432"/>
              <a:chOff x="864" y="1008"/>
              <a:chExt cx="192" cy="432"/>
            </a:xfrm>
          </p:grpSpPr>
          <p:sp>
            <p:nvSpPr>
              <p:cNvPr id="149682" name="Oval 178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83" name="Rectangle 179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84" name="Rectangle 180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85" name="Rectangle 181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86" name="Rectangle 182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87" name="Rectangle 183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688" name="Group 184"/>
            <p:cNvGrpSpPr>
              <a:grpSpLocks/>
            </p:cNvGrpSpPr>
            <p:nvPr/>
          </p:nvGrpSpPr>
          <p:grpSpPr bwMode="auto">
            <a:xfrm>
              <a:off x="2352" y="1872"/>
              <a:ext cx="192" cy="432"/>
              <a:chOff x="864" y="1008"/>
              <a:chExt cx="192" cy="432"/>
            </a:xfrm>
          </p:grpSpPr>
          <p:sp>
            <p:nvSpPr>
              <p:cNvPr id="149689" name="Oval 185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90" name="Rectangle 186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91" name="Rectangle 187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92" name="Rectangle 188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93" name="Rectangle 189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94" name="Rectangle 190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695" name="Group 191"/>
            <p:cNvGrpSpPr>
              <a:grpSpLocks/>
            </p:cNvGrpSpPr>
            <p:nvPr/>
          </p:nvGrpSpPr>
          <p:grpSpPr bwMode="auto">
            <a:xfrm>
              <a:off x="2592" y="1872"/>
              <a:ext cx="192" cy="432"/>
              <a:chOff x="864" y="1008"/>
              <a:chExt cx="192" cy="432"/>
            </a:xfrm>
          </p:grpSpPr>
          <p:sp>
            <p:nvSpPr>
              <p:cNvPr id="149696" name="Oval 192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97" name="Rectangle 193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98" name="Rectangle 194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99" name="Rectangle 195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00" name="Rectangle 196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01" name="Rectangle 197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9921" name="Group 417"/>
          <p:cNvGrpSpPr>
            <a:grpSpLocks/>
          </p:cNvGrpSpPr>
          <p:nvPr/>
        </p:nvGrpSpPr>
        <p:grpSpPr bwMode="auto">
          <a:xfrm>
            <a:off x="5040445" y="2809452"/>
            <a:ext cx="2448216" cy="1407727"/>
            <a:chOff x="3360" y="1872"/>
            <a:chExt cx="1632" cy="938"/>
          </a:xfrm>
        </p:grpSpPr>
        <p:sp>
          <p:nvSpPr>
            <p:cNvPr id="149638" name="Text Box 134"/>
            <p:cNvSpPr txBox="1">
              <a:spLocks noChangeArrowheads="1"/>
            </p:cNvSpPr>
            <p:nvPr/>
          </p:nvSpPr>
          <p:spPr bwMode="auto">
            <a:xfrm>
              <a:off x="3718" y="2256"/>
              <a:ext cx="827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people</a:t>
              </a:r>
            </a:p>
            <a:p>
              <a:pPr algn="ctr"/>
              <a:r>
                <a:rPr lang="en-US" dirty="0"/>
                <a:t>age </a:t>
              </a:r>
              <a:r>
                <a:rPr lang="en-US" dirty="0" smtClean="0">
                  <a:sym typeface="Symbol" pitchFamily="18" charset="2"/>
                </a:rPr>
                <a:t>&gt; </a:t>
              </a:r>
              <a:r>
                <a:rPr lang="en-US" dirty="0"/>
                <a:t>25</a:t>
              </a:r>
            </a:p>
          </p:txBody>
        </p:sp>
        <p:grpSp>
          <p:nvGrpSpPr>
            <p:cNvPr id="149702" name="Group 198"/>
            <p:cNvGrpSpPr>
              <a:grpSpLocks/>
            </p:cNvGrpSpPr>
            <p:nvPr/>
          </p:nvGrpSpPr>
          <p:grpSpPr bwMode="auto">
            <a:xfrm>
              <a:off x="3360" y="1872"/>
              <a:ext cx="192" cy="432"/>
              <a:chOff x="864" y="1008"/>
              <a:chExt cx="192" cy="432"/>
            </a:xfrm>
          </p:grpSpPr>
          <p:sp>
            <p:nvSpPr>
              <p:cNvPr id="149703" name="Oval 199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04" name="Rectangle 200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05" name="Rectangle 201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06" name="Rectangle 202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07" name="Rectangle 203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08" name="Rectangle 204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758" name="Group 254"/>
            <p:cNvGrpSpPr>
              <a:grpSpLocks/>
            </p:cNvGrpSpPr>
            <p:nvPr/>
          </p:nvGrpSpPr>
          <p:grpSpPr bwMode="auto">
            <a:xfrm>
              <a:off x="3600" y="1872"/>
              <a:ext cx="192" cy="432"/>
              <a:chOff x="864" y="1008"/>
              <a:chExt cx="192" cy="432"/>
            </a:xfrm>
          </p:grpSpPr>
          <p:sp>
            <p:nvSpPr>
              <p:cNvPr id="149759" name="Oval 255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60" name="Rectangle 256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61" name="Rectangle 257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62" name="Rectangle 258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63" name="Rectangle 259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64" name="Rectangle 260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765" name="Group 261"/>
            <p:cNvGrpSpPr>
              <a:grpSpLocks/>
            </p:cNvGrpSpPr>
            <p:nvPr/>
          </p:nvGrpSpPr>
          <p:grpSpPr bwMode="auto">
            <a:xfrm>
              <a:off x="3840" y="1872"/>
              <a:ext cx="192" cy="432"/>
              <a:chOff x="864" y="1008"/>
              <a:chExt cx="192" cy="432"/>
            </a:xfrm>
          </p:grpSpPr>
          <p:sp>
            <p:nvSpPr>
              <p:cNvPr id="149766" name="Oval 262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67" name="Rectangle 263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68" name="Rectangle 264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69" name="Rectangle 265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70" name="Rectangle 266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71" name="Rectangle 267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772" name="Group 268"/>
            <p:cNvGrpSpPr>
              <a:grpSpLocks/>
            </p:cNvGrpSpPr>
            <p:nvPr/>
          </p:nvGrpSpPr>
          <p:grpSpPr bwMode="auto">
            <a:xfrm>
              <a:off x="4080" y="1872"/>
              <a:ext cx="192" cy="432"/>
              <a:chOff x="864" y="1008"/>
              <a:chExt cx="192" cy="432"/>
            </a:xfrm>
          </p:grpSpPr>
          <p:sp>
            <p:nvSpPr>
              <p:cNvPr id="149773" name="Oval 269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74" name="Rectangle 270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75" name="Rectangle 271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76" name="Rectangle 272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77" name="Rectangle 273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78" name="Rectangle 274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779" name="Group 275"/>
            <p:cNvGrpSpPr>
              <a:grpSpLocks/>
            </p:cNvGrpSpPr>
            <p:nvPr/>
          </p:nvGrpSpPr>
          <p:grpSpPr bwMode="auto">
            <a:xfrm>
              <a:off x="4320" y="1872"/>
              <a:ext cx="192" cy="432"/>
              <a:chOff x="864" y="1008"/>
              <a:chExt cx="192" cy="432"/>
            </a:xfrm>
          </p:grpSpPr>
          <p:sp>
            <p:nvSpPr>
              <p:cNvPr id="149780" name="Oval 276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81" name="Rectangle 277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82" name="Rectangle 278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83" name="Rectangle 279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84" name="Rectangle 280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85" name="Rectangle 281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786" name="Group 282"/>
            <p:cNvGrpSpPr>
              <a:grpSpLocks/>
            </p:cNvGrpSpPr>
            <p:nvPr/>
          </p:nvGrpSpPr>
          <p:grpSpPr bwMode="auto">
            <a:xfrm>
              <a:off x="4560" y="1872"/>
              <a:ext cx="192" cy="432"/>
              <a:chOff x="864" y="1008"/>
              <a:chExt cx="192" cy="432"/>
            </a:xfrm>
          </p:grpSpPr>
          <p:sp>
            <p:nvSpPr>
              <p:cNvPr id="149787" name="Oval 283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88" name="Rectangle 284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89" name="Rectangle 285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90" name="Rectangle 286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91" name="Rectangle 287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92" name="Rectangle 288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793" name="Group 289"/>
            <p:cNvGrpSpPr>
              <a:grpSpLocks/>
            </p:cNvGrpSpPr>
            <p:nvPr/>
          </p:nvGrpSpPr>
          <p:grpSpPr bwMode="auto">
            <a:xfrm>
              <a:off x="4800" y="1872"/>
              <a:ext cx="192" cy="432"/>
              <a:chOff x="864" y="1008"/>
              <a:chExt cx="192" cy="432"/>
            </a:xfrm>
          </p:grpSpPr>
          <p:sp>
            <p:nvSpPr>
              <p:cNvPr id="149794" name="Oval 290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95" name="Rectangle 291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96" name="Rectangle 292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97" name="Rectangle 293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98" name="Rectangle 294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99" name="Rectangle 295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9931" name="Group 427"/>
          <p:cNvGrpSpPr>
            <a:grpSpLocks/>
          </p:cNvGrpSpPr>
          <p:nvPr/>
        </p:nvGrpSpPr>
        <p:grpSpPr bwMode="auto">
          <a:xfrm>
            <a:off x="1296115" y="3546333"/>
            <a:ext cx="1959174" cy="2759926"/>
            <a:chOff x="864" y="2363"/>
            <a:chExt cx="1306" cy="1839"/>
          </a:xfrm>
        </p:grpSpPr>
        <p:sp>
          <p:nvSpPr>
            <p:cNvPr id="149807" name="Text Box 303"/>
            <p:cNvSpPr txBox="1">
              <a:spLocks noChangeArrowheads="1"/>
            </p:cNvSpPr>
            <p:nvPr/>
          </p:nvSpPr>
          <p:spPr bwMode="auto">
            <a:xfrm>
              <a:off x="1763" y="3648"/>
              <a:ext cx="407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age</a:t>
              </a:r>
            </a:p>
            <a:p>
              <a:pPr algn="ctr"/>
              <a:r>
                <a:rPr lang="en-US" dirty="0" smtClean="0"/>
                <a:t>20</a:t>
              </a:r>
              <a:endParaRPr lang="en-US" dirty="0"/>
            </a:p>
          </p:txBody>
        </p:sp>
        <p:grpSp>
          <p:nvGrpSpPr>
            <p:cNvPr id="149800" name="Group 296"/>
            <p:cNvGrpSpPr>
              <a:grpSpLocks/>
            </p:cNvGrpSpPr>
            <p:nvPr/>
          </p:nvGrpSpPr>
          <p:grpSpPr bwMode="auto">
            <a:xfrm>
              <a:off x="1872" y="3168"/>
              <a:ext cx="192" cy="432"/>
              <a:chOff x="864" y="1008"/>
              <a:chExt cx="192" cy="432"/>
            </a:xfrm>
          </p:grpSpPr>
          <p:sp>
            <p:nvSpPr>
              <p:cNvPr id="149801" name="Oval 297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02" name="Rectangle 298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03" name="Rectangle 299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04" name="Rectangle 300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05" name="Rectangle 301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06" name="Rectangle 302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864" name="Line 360"/>
            <p:cNvSpPr>
              <a:spLocks noChangeShapeType="1"/>
            </p:cNvSpPr>
            <p:nvPr/>
          </p:nvSpPr>
          <p:spPr bwMode="auto">
            <a:xfrm>
              <a:off x="864" y="2363"/>
              <a:ext cx="1104" cy="99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932" name="Group 428"/>
          <p:cNvGrpSpPr>
            <a:grpSpLocks/>
          </p:cNvGrpSpPr>
          <p:nvPr/>
        </p:nvGrpSpPr>
        <p:grpSpPr bwMode="auto">
          <a:xfrm>
            <a:off x="144013" y="4754457"/>
            <a:ext cx="2448216" cy="1551802"/>
            <a:chOff x="96" y="3168"/>
            <a:chExt cx="1632" cy="1034"/>
          </a:xfrm>
        </p:grpSpPr>
        <p:grpSp>
          <p:nvGrpSpPr>
            <p:cNvPr id="149808" name="Group 304"/>
            <p:cNvGrpSpPr>
              <a:grpSpLocks/>
            </p:cNvGrpSpPr>
            <p:nvPr/>
          </p:nvGrpSpPr>
          <p:grpSpPr bwMode="auto">
            <a:xfrm>
              <a:off x="96" y="3168"/>
              <a:ext cx="192" cy="432"/>
              <a:chOff x="864" y="1008"/>
              <a:chExt cx="192" cy="432"/>
            </a:xfrm>
          </p:grpSpPr>
          <p:sp>
            <p:nvSpPr>
              <p:cNvPr id="149809" name="Oval 305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0" name="Rectangle 306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1" name="Rectangle 307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" name="Rectangle 308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3" name="Rectangle 309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4" name="Rectangle 310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822" name="Group 318"/>
            <p:cNvGrpSpPr>
              <a:grpSpLocks/>
            </p:cNvGrpSpPr>
            <p:nvPr/>
          </p:nvGrpSpPr>
          <p:grpSpPr bwMode="auto">
            <a:xfrm>
              <a:off x="336" y="3168"/>
              <a:ext cx="192" cy="432"/>
              <a:chOff x="864" y="1008"/>
              <a:chExt cx="192" cy="432"/>
            </a:xfrm>
          </p:grpSpPr>
          <p:sp>
            <p:nvSpPr>
              <p:cNvPr id="149823" name="Oval 319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24" name="Rectangle 320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25" name="Rectangle 321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26" name="Rectangle 322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27" name="Rectangle 323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28" name="Rectangle 324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829" name="Group 325"/>
            <p:cNvGrpSpPr>
              <a:grpSpLocks/>
            </p:cNvGrpSpPr>
            <p:nvPr/>
          </p:nvGrpSpPr>
          <p:grpSpPr bwMode="auto">
            <a:xfrm>
              <a:off x="576" y="3168"/>
              <a:ext cx="192" cy="432"/>
              <a:chOff x="864" y="1008"/>
              <a:chExt cx="192" cy="432"/>
            </a:xfrm>
          </p:grpSpPr>
          <p:sp>
            <p:nvSpPr>
              <p:cNvPr id="149830" name="Oval 326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31" name="Rectangle 327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32" name="Rectangle 328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33" name="Rectangle 329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34" name="Rectangle 330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35" name="Rectangle 331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836" name="Group 332"/>
            <p:cNvGrpSpPr>
              <a:grpSpLocks/>
            </p:cNvGrpSpPr>
            <p:nvPr/>
          </p:nvGrpSpPr>
          <p:grpSpPr bwMode="auto">
            <a:xfrm>
              <a:off x="816" y="3168"/>
              <a:ext cx="192" cy="432"/>
              <a:chOff x="864" y="1008"/>
              <a:chExt cx="192" cy="432"/>
            </a:xfrm>
          </p:grpSpPr>
          <p:sp>
            <p:nvSpPr>
              <p:cNvPr id="149837" name="Oval 333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38" name="Rectangle 334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39" name="Rectangle 335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40" name="Rectangle 336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41" name="Rectangle 337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42" name="Rectangle 338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843" name="Group 339"/>
            <p:cNvGrpSpPr>
              <a:grpSpLocks/>
            </p:cNvGrpSpPr>
            <p:nvPr/>
          </p:nvGrpSpPr>
          <p:grpSpPr bwMode="auto">
            <a:xfrm>
              <a:off x="1056" y="3168"/>
              <a:ext cx="192" cy="432"/>
              <a:chOff x="864" y="1008"/>
              <a:chExt cx="192" cy="432"/>
            </a:xfrm>
          </p:grpSpPr>
          <p:sp>
            <p:nvSpPr>
              <p:cNvPr id="149844" name="Oval 340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45" name="Rectangle 341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46" name="Rectangle 342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47" name="Rectangle 343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48" name="Rectangle 344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49" name="Rectangle 345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850" name="Group 346"/>
            <p:cNvGrpSpPr>
              <a:grpSpLocks/>
            </p:cNvGrpSpPr>
            <p:nvPr/>
          </p:nvGrpSpPr>
          <p:grpSpPr bwMode="auto">
            <a:xfrm>
              <a:off x="1296" y="3168"/>
              <a:ext cx="192" cy="432"/>
              <a:chOff x="864" y="1008"/>
              <a:chExt cx="192" cy="432"/>
            </a:xfrm>
          </p:grpSpPr>
          <p:sp>
            <p:nvSpPr>
              <p:cNvPr id="149851" name="Oval 347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52" name="Rectangle 348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53" name="Rectangle 349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54" name="Rectangle 350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55" name="Rectangle 351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56" name="Rectangle 352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857" name="Group 353"/>
            <p:cNvGrpSpPr>
              <a:grpSpLocks/>
            </p:cNvGrpSpPr>
            <p:nvPr/>
          </p:nvGrpSpPr>
          <p:grpSpPr bwMode="auto">
            <a:xfrm>
              <a:off x="1536" y="3168"/>
              <a:ext cx="192" cy="432"/>
              <a:chOff x="864" y="1008"/>
              <a:chExt cx="192" cy="432"/>
            </a:xfrm>
          </p:grpSpPr>
          <p:sp>
            <p:nvSpPr>
              <p:cNvPr id="149858" name="Oval 354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59" name="Rectangle 355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60" name="Rectangle 35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61" name="Rectangle 357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62" name="Rectangle 358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63" name="Rectangle 359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865" name="Text Box 361"/>
            <p:cNvSpPr txBox="1">
              <a:spLocks noChangeArrowheads="1"/>
            </p:cNvSpPr>
            <p:nvPr/>
          </p:nvSpPr>
          <p:spPr bwMode="auto">
            <a:xfrm>
              <a:off x="443" y="3648"/>
              <a:ext cx="946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people</a:t>
              </a:r>
            </a:p>
            <a:p>
              <a:pPr algn="ctr"/>
              <a:r>
                <a:rPr lang="en-US" dirty="0"/>
                <a:t>age </a:t>
              </a:r>
              <a:r>
                <a:rPr lang="en-US" dirty="0" smtClean="0"/>
                <a:t>=&lt; 20</a:t>
              </a:r>
              <a:endParaRPr lang="en-US" dirty="0"/>
            </a:p>
          </p:txBody>
        </p:sp>
      </p:grpSp>
      <p:grpSp>
        <p:nvGrpSpPr>
          <p:cNvPr id="149934" name="Group 430"/>
          <p:cNvGrpSpPr>
            <a:grpSpLocks/>
          </p:cNvGrpSpPr>
          <p:nvPr/>
        </p:nvGrpSpPr>
        <p:grpSpPr bwMode="auto">
          <a:xfrm>
            <a:off x="5262568" y="3546333"/>
            <a:ext cx="1267612" cy="2831963"/>
            <a:chOff x="3389" y="2363"/>
            <a:chExt cx="845" cy="1887"/>
          </a:xfrm>
        </p:grpSpPr>
        <p:grpSp>
          <p:nvGrpSpPr>
            <p:cNvPr id="149866" name="Group 362"/>
            <p:cNvGrpSpPr>
              <a:grpSpLocks/>
            </p:cNvGrpSpPr>
            <p:nvPr/>
          </p:nvGrpSpPr>
          <p:grpSpPr bwMode="auto">
            <a:xfrm>
              <a:off x="3936" y="3168"/>
              <a:ext cx="192" cy="432"/>
              <a:chOff x="864" y="1008"/>
              <a:chExt cx="192" cy="432"/>
            </a:xfrm>
          </p:grpSpPr>
          <p:sp>
            <p:nvSpPr>
              <p:cNvPr id="149867" name="Oval 363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68" name="Rectangle 364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69" name="Rectangle 365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70" name="Rectangle 366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71" name="Rectangle 367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72" name="Rectangle 368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915" name="Line 411"/>
            <p:cNvSpPr>
              <a:spLocks noChangeShapeType="1"/>
            </p:cNvSpPr>
            <p:nvPr/>
          </p:nvSpPr>
          <p:spPr bwMode="auto">
            <a:xfrm>
              <a:off x="3389" y="2363"/>
              <a:ext cx="643" cy="104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916" name="Text Box 412"/>
            <p:cNvSpPr txBox="1">
              <a:spLocks noChangeArrowheads="1"/>
            </p:cNvSpPr>
            <p:nvPr/>
          </p:nvSpPr>
          <p:spPr bwMode="auto">
            <a:xfrm>
              <a:off x="3827" y="3696"/>
              <a:ext cx="407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age</a:t>
              </a:r>
            </a:p>
            <a:p>
              <a:pPr algn="ctr"/>
              <a:r>
                <a:rPr lang="en-US" dirty="0" smtClean="0"/>
                <a:t>27</a:t>
              </a:r>
              <a:endParaRPr lang="en-US" dirty="0"/>
            </a:p>
          </p:txBody>
        </p:sp>
      </p:grpSp>
      <p:grpSp>
        <p:nvGrpSpPr>
          <p:cNvPr id="149936" name="Group 432"/>
          <p:cNvGrpSpPr>
            <a:grpSpLocks/>
          </p:cNvGrpSpPr>
          <p:nvPr/>
        </p:nvGrpSpPr>
        <p:grpSpPr bwMode="auto">
          <a:xfrm>
            <a:off x="6558855" y="4754457"/>
            <a:ext cx="1419126" cy="1623839"/>
            <a:chOff x="4320" y="3168"/>
            <a:chExt cx="946" cy="1082"/>
          </a:xfrm>
        </p:grpSpPr>
        <p:grpSp>
          <p:nvGrpSpPr>
            <p:cNvPr id="149873" name="Group 369"/>
            <p:cNvGrpSpPr>
              <a:grpSpLocks/>
            </p:cNvGrpSpPr>
            <p:nvPr/>
          </p:nvGrpSpPr>
          <p:grpSpPr bwMode="auto">
            <a:xfrm>
              <a:off x="4320" y="3168"/>
              <a:ext cx="192" cy="432"/>
              <a:chOff x="864" y="1008"/>
              <a:chExt cx="192" cy="432"/>
            </a:xfrm>
          </p:grpSpPr>
          <p:sp>
            <p:nvSpPr>
              <p:cNvPr id="149874" name="Oval 370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75" name="Rectangle 371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76" name="Rectangle 372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77" name="Rectangle 373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78" name="Rectangle 374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79" name="Rectangle 375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880" name="Group 376"/>
            <p:cNvGrpSpPr>
              <a:grpSpLocks/>
            </p:cNvGrpSpPr>
            <p:nvPr/>
          </p:nvGrpSpPr>
          <p:grpSpPr bwMode="auto">
            <a:xfrm>
              <a:off x="4560" y="3168"/>
              <a:ext cx="192" cy="432"/>
              <a:chOff x="864" y="1008"/>
              <a:chExt cx="192" cy="432"/>
            </a:xfrm>
          </p:grpSpPr>
          <p:sp>
            <p:nvSpPr>
              <p:cNvPr id="149881" name="Oval 377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82" name="Rectangle 378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83" name="Rectangle 379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84" name="Rectangle 380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85" name="Rectangle 381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86" name="Rectangle 382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887" name="Group 383"/>
            <p:cNvGrpSpPr>
              <a:grpSpLocks/>
            </p:cNvGrpSpPr>
            <p:nvPr/>
          </p:nvGrpSpPr>
          <p:grpSpPr bwMode="auto">
            <a:xfrm>
              <a:off x="4800" y="3168"/>
              <a:ext cx="192" cy="432"/>
              <a:chOff x="864" y="1008"/>
              <a:chExt cx="192" cy="432"/>
            </a:xfrm>
          </p:grpSpPr>
          <p:sp>
            <p:nvSpPr>
              <p:cNvPr id="149888" name="Oval 384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89" name="Rectangle 385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90" name="Rectangle 38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91" name="Rectangle 387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92" name="Rectangle 388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93" name="Rectangle 389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894" name="Group 390"/>
            <p:cNvGrpSpPr>
              <a:grpSpLocks/>
            </p:cNvGrpSpPr>
            <p:nvPr/>
          </p:nvGrpSpPr>
          <p:grpSpPr bwMode="auto">
            <a:xfrm>
              <a:off x="5040" y="3168"/>
              <a:ext cx="192" cy="432"/>
              <a:chOff x="864" y="1008"/>
              <a:chExt cx="192" cy="432"/>
            </a:xfrm>
          </p:grpSpPr>
          <p:sp>
            <p:nvSpPr>
              <p:cNvPr id="149895" name="Oval 391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96" name="Rectangle 392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97" name="Rectangle 393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98" name="Rectangle 394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99" name="Rectangle 395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00" name="Rectangle 396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917" name="Text Box 413"/>
            <p:cNvSpPr txBox="1">
              <a:spLocks noChangeArrowheads="1"/>
            </p:cNvSpPr>
            <p:nvPr/>
          </p:nvSpPr>
          <p:spPr bwMode="auto">
            <a:xfrm>
              <a:off x="4436" y="3696"/>
              <a:ext cx="830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people</a:t>
              </a:r>
            </a:p>
            <a:p>
              <a:pPr algn="ctr"/>
              <a:r>
                <a:rPr lang="en-US" dirty="0"/>
                <a:t>age </a:t>
              </a:r>
              <a:r>
                <a:rPr lang="en-US" dirty="0">
                  <a:sym typeface="Symbol" pitchFamily="18" charset="2"/>
                </a:rPr>
                <a:t>&gt;</a:t>
              </a:r>
              <a:r>
                <a:rPr lang="en-US" dirty="0" smtClean="0">
                  <a:sym typeface="Symbol" pitchFamily="18" charset="2"/>
                </a:rPr>
                <a:t> </a:t>
              </a:r>
              <a:r>
                <a:rPr lang="en-US" dirty="0" smtClean="0"/>
                <a:t>27</a:t>
              </a:r>
              <a:endParaRPr lang="en-US" dirty="0"/>
            </a:p>
          </p:txBody>
        </p:sp>
      </p:grpSp>
      <p:grpSp>
        <p:nvGrpSpPr>
          <p:cNvPr id="149933" name="Group 429"/>
          <p:cNvGrpSpPr>
            <a:grpSpLocks/>
          </p:cNvGrpSpPr>
          <p:nvPr/>
        </p:nvGrpSpPr>
        <p:grpSpPr bwMode="auto">
          <a:xfrm>
            <a:off x="3189282" y="4754457"/>
            <a:ext cx="1245109" cy="1551802"/>
            <a:chOff x="2126" y="3168"/>
            <a:chExt cx="830" cy="1034"/>
          </a:xfrm>
        </p:grpSpPr>
        <p:grpSp>
          <p:nvGrpSpPr>
            <p:cNvPr id="149815" name="Group 311"/>
            <p:cNvGrpSpPr>
              <a:grpSpLocks/>
            </p:cNvGrpSpPr>
            <p:nvPr/>
          </p:nvGrpSpPr>
          <p:grpSpPr bwMode="auto">
            <a:xfrm>
              <a:off x="2306" y="3168"/>
              <a:ext cx="192" cy="432"/>
              <a:chOff x="864" y="1008"/>
              <a:chExt cx="192" cy="432"/>
            </a:xfrm>
          </p:grpSpPr>
          <p:sp>
            <p:nvSpPr>
              <p:cNvPr id="149816" name="Oval 312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7" name="Rectangle 313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8" name="Rectangle 314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9" name="Rectangle 315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20" name="Rectangle 316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21" name="Rectangle 317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918" name="Text Box 414"/>
            <p:cNvSpPr txBox="1">
              <a:spLocks noChangeArrowheads="1"/>
            </p:cNvSpPr>
            <p:nvPr/>
          </p:nvSpPr>
          <p:spPr bwMode="auto">
            <a:xfrm>
              <a:off x="2126" y="3648"/>
              <a:ext cx="830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people</a:t>
              </a:r>
            </a:p>
            <a:p>
              <a:pPr algn="ctr"/>
              <a:r>
                <a:rPr lang="en-US" dirty="0"/>
                <a:t>age </a:t>
              </a:r>
              <a:r>
                <a:rPr lang="en-US" dirty="0" smtClean="0">
                  <a:sym typeface="Symbol" pitchFamily="18" charset="2"/>
                </a:rPr>
                <a:t>&gt;</a:t>
              </a:r>
              <a:r>
                <a:rPr lang="en-US" dirty="0" smtClean="0"/>
                <a:t> 20</a:t>
              </a:r>
              <a:endParaRPr lang="en-US" dirty="0"/>
            </a:p>
          </p:txBody>
        </p:sp>
      </p:grpSp>
      <p:grpSp>
        <p:nvGrpSpPr>
          <p:cNvPr id="149935" name="Group 431"/>
          <p:cNvGrpSpPr>
            <a:grpSpLocks/>
          </p:cNvGrpSpPr>
          <p:nvPr/>
        </p:nvGrpSpPr>
        <p:grpSpPr bwMode="auto">
          <a:xfrm>
            <a:off x="4552902" y="4754457"/>
            <a:ext cx="1419125" cy="1623839"/>
            <a:chOff x="3035" y="3168"/>
            <a:chExt cx="946" cy="1082"/>
          </a:xfrm>
        </p:grpSpPr>
        <p:grpSp>
          <p:nvGrpSpPr>
            <p:cNvPr id="149901" name="Group 397"/>
            <p:cNvGrpSpPr>
              <a:grpSpLocks/>
            </p:cNvGrpSpPr>
            <p:nvPr/>
          </p:nvGrpSpPr>
          <p:grpSpPr bwMode="auto">
            <a:xfrm>
              <a:off x="3360" y="3168"/>
              <a:ext cx="192" cy="432"/>
              <a:chOff x="864" y="1008"/>
              <a:chExt cx="192" cy="432"/>
            </a:xfrm>
          </p:grpSpPr>
          <p:sp>
            <p:nvSpPr>
              <p:cNvPr id="149902" name="Oval 398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03" name="Rectangle 399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04" name="Rectangle 400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05" name="Rectangle 401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06" name="Rectangle 402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07" name="Rectangle 403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908" name="Group 404"/>
            <p:cNvGrpSpPr>
              <a:grpSpLocks/>
            </p:cNvGrpSpPr>
            <p:nvPr/>
          </p:nvGrpSpPr>
          <p:grpSpPr bwMode="auto">
            <a:xfrm>
              <a:off x="3600" y="3168"/>
              <a:ext cx="192" cy="432"/>
              <a:chOff x="864" y="1008"/>
              <a:chExt cx="192" cy="432"/>
            </a:xfrm>
          </p:grpSpPr>
          <p:sp>
            <p:nvSpPr>
              <p:cNvPr id="149909" name="Oval 405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10" name="Rectangle 406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11" name="Rectangle 407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12" name="Rectangle 408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13" name="Rectangle 409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14" name="Rectangle 410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926" name="Text Box 422"/>
            <p:cNvSpPr txBox="1">
              <a:spLocks noChangeArrowheads="1"/>
            </p:cNvSpPr>
            <p:nvPr/>
          </p:nvSpPr>
          <p:spPr bwMode="auto">
            <a:xfrm>
              <a:off x="3035" y="3696"/>
              <a:ext cx="946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people</a:t>
              </a:r>
            </a:p>
            <a:p>
              <a:pPr algn="ctr"/>
              <a:r>
                <a:rPr lang="en-US" dirty="0"/>
                <a:t>age </a:t>
              </a:r>
              <a:r>
                <a:rPr lang="en-US" dirty="0" smtClean="0"/>
                <a:t>=</a:t>
              </a:r>
              <a:r>
                <a:rPr lang="en-US" dirty="0" smtClean="0">
                  <a:sym typeface="Symbol" pitchFamily="18" charset="2"/>
                </a:rPr>
                <a:t>&lt; </a:t>
              </a:r>
              <a:r>
                <a:rPr lang="en-US" dirty="0" smtClean="0"/>
                <a:t>27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05781" y="201801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375" name="TextBox 374"/>
          <p:cNvSpPr txBox="1"/>
          <p:nvPr/>
        </p:nvSpPr>
        <p:spPr>
          <a:xfrm>
            <a:off x="1248021" y="4001354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376" name="TextBox 375"/>
          <p:cNvSpPr txBox="1"/>
          <p:nvPr/>
        </p:nvSpPr>
        <p:spPr>
          <a:xfrm>
            <a:off x="5006181" y="409965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96581" y="4726940"/>
            <a:ext cx="288025" cy="648335"/>
            <a:chOff x="4330051" y="4733634"/>
            <a:chExt cx="288025" cy="648335"/>
          </a:xfrm>
        </p:grpSpPr>
        <p:sp>
          <p:nvSpPr>
            <p:cNvPr id="377" name="Oval 125"/>
            <p:cNvSpPr>
              <a:spLocks noChangeArrowheads="1"/>
            </p:cNvSpPr>
            <p:nvPr/>
          </p:nvSpPr>
          <p:spPr bwMode="auto">
            <a:xfrm>
              <a:off x="4402057" y="4733634"/>
              <a:ext cx="144013" cy="1440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Rectangle 126"/>
            <p:cNvSpPr>
              <a:spLocks noChangeArrowheads="1"/>
            </p:cNvSpPr>
            <p:nvPr/>
          </p:nvSpPr>
          <p:spPr bwMode="auto">
            <a:xfrm>
              <a:off x="4402057" y="4877708"/>
              <a:ext cx="144013" cy="28814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Rectangle 127"/>
            <p:cNvSpPr>
              <a:spLocks noChangeArrowheads="1"/>
            </p:cNvSpPr>
            <p:nvPr/>
          </p:nvSpPr>
          <p:spPr bwMode="auto">
            <a:xfrm>
              <a:off x="4330051" y="4877708"/>
              <a:ext cx="72006" cy="2161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Rectangle 128"/>
            <p:cNvSpPr>
              <a:spLocks noChangeArrowheads="1"/>
            </p:cNvSpPr>
            <p:nvPr/>
          </p:nvSpPr>
          <p:spPr bwMode="auto">
            <a:xfrm>
              <a:off x="4546070" y="4877708"/>
              <a:ext cx="72006" cy="2161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Rectangle 129"/>
            <p:cNvSpPr>
              <a:spLocks noChangeArrowheads="1"/>
            </p:cNvSpPr>
            <p:nvPr/>
          </p:nvSpPr>
          <p:spPr bwMode="auto">
            <a:xfrm>
              <a:off x="4402057" y="5165857"/>
              <a:ext cx="72006" cy="2161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Rectangle 130"/>
            <p:cNvSpPr>
              <a:spLocks noChangeArrowheads="1"/>
            </p:cNvSpPr>
            <p:nvPr/>
          </p:nvSpPr>
          <p:spPr bwMode="auto">
            <a:xfrm>
              <a:off x="4474064" y="5165857"/>
              <a:ext cx="72006" cy="2161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88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4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9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9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5" grpId="0"/>
      <p:bldP spid="37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Code in Prolog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81" y="1031875"/>
            <a:ext cx="8153400" cy="5222875"/>
          </a:xfrm>
        </p:spPr>
        <p:txBody>
          <a:bodyPr/>
          <a:lstStyle/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qsort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([],[]) :- !.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	%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empty list is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sorted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qsort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([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Pivot | Tail], Sorted):- 	% Take first as pivot</a:t>
            </a: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split(Pivot, Tail, L1, L2), </a:t>
            </a: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qsort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(L1, Sorted1), 	% sort first part</a:t>
            </a: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qsort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(L2, Sorted2),	% sort second part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append(Sorted1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[Pivot | Sorted2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], Sorted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split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(_, [], [], []).	% stopping condition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800"/>
              </a:spcBef>
              <a:buNone/>
              <a:tabLst>
                <a:tab pos="457200" algn="l"/>
                <a:tab pos="5029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split(Pivot,[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| 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],[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| Le],Gt):-	% take first from Tail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  <a:tab pos="5029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=&lt;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Pivot,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split(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Pivot,T,Le,Gt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	% and put it into Le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1800"/>
              </a:spcBef>
              <a:buNone/>
              <a:tabLst>
                <a:tab pos="457200" algn="l"/>
                <a:tab pos="5029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split(Pivot,[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| 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],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Le,[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| Gt]):-	%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take first from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Tail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Pivot,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split(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Pivot,T,Le,Gt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	% and put it into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1926077" y="3710223"/>
            <a:ext cx="946504" cy="165370"/>
          </a:xfrm>
          <a:custGeom>
            <a:avLst/>
            <a:gdLst>
              <a:gd name="connsiteX0" fmla="*/ 0 w 690663"/>
              <a:gd name="connsiteY0" fmla="*/ 165370 h 165370"/>
              <a:gd name="connsiteX1" fmla="*/ 350195 w 690663"/>
              <a:gd name="connsiteY1" fmla="*/ 0 h 165370"/>
              <a:gd name="connsiteX2" fmla="*/ 690663 w 690663"/>
              <a:gd name="connsiteY2" fmla="*/ 165370 h 16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3" h="165370">
                <a:moveTo>
                  <a:pt x="0" y="165370"/>
                </a:moveTo>
                <a:lnTo>
                  <a:pt x="350195" y="0"/>
                </a:lnTo>
                <a:lnTo>
                  <a:pt x="690663" y="16537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958181" y="4666777"/>
            <a:ext cx="1295400" cy="165370"/>
          </a:xfrm>
          <a:custGeom>
            <a:avLst/>
            <a:gdLst>
              <a:gd name="connsiteX0" fmla="*/ 0 w 690663"/>
              <a:gd name="connsiteY0" fmla="*/ 165370 h 165370"/>
              <a:gd name="connsiteX1" fmla="*/ 350195 w 690663"/>
              <a:gd name="connsiteY1" fmla="*/ 0 h 165370"/>
              <a:gd name="connsiteX2" fmla="*/ 690663 w 690663"/>
              <a:gd name="connsiteY2" fmla="*/ 165370 h 16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3" h="165370">
                <a:moveTo>
                  <a:pt x="0" y="165370"/>
                </a:moveTo>
                <a:lnTo>
                  <a:pt x="350195" y="0"/>
                </a:lnTo>
                <a:lnTo>
                  <a:pt x="690663" y="165370"/>
                </a:ln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Code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" y="1184275"/>
            <a:ext cx="8130382" cy="4876800"/>
          </a:xfrm>
        </p:spPr>
        <p:txBody>
          <a:bodyPr/>
          <a:lstStyle/>
          <a:p>
            <a:pPr marL="0" indent="0">
              <a:buNone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|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?- [quicksort].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compiling /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afs/asu.edu/users/y/c/h/ychen/Prolog/quicksort.pl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for byte code...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/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afs/asu.edu/users/y/c/h/ychen/Prolog/quicksort.pl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compiled, 12 lines read - 2002 bytes written, 11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Yes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| ?- 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qsort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([8, 3, 4, 12, 25, 4, 6, 1, 9, 22, 6], Sorted</a:t>
            </a:r>
            <a:r>
              <a:rPr lang="en-US" sz="2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).</a:t>
            </a:r>
            <a:endParaRPr lang="en-US" sz="28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Sorted = [1,3,4,4,6,6,8,9,12,22,25] ?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| ?- </a:t>
            </a:r>
          </a:p>
        </p:txBody>
      </p:sp>
    </p:spTree>
    <p:extLst>
      <p:ext uri="{BB962C8B-B14F-4D97-AF65-F5344CB8AC3E}">
        <p14:creationId xmlns:p14="http://schemas.microsoft.com/office/powerpoint/2010/main" val="11491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8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Goals: Asking Questions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179205" name="Rectangle 1029"/>
          <p:cNvSpPr>
            <a:spLocks noChangeArrowheads="1"/>
          </p:cNvSpPr>
          <p:nvPr/>
        </p:nvSpPr>
        <p:spPr bwMode="auto">
          <a:xfrm>
            <a:off x="281781" y="6858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5486400" algn="l"/>
              </a:tabLst>
            </a:pPr>
            <a:r>
              <a:rPr lang="en-US" dirty="0">
                <a:cs typeface="Times New Roman" pitchFamily="18" charset="0"/>
              </a:rPr>
              <a:t>Prolog program retrieves information from database by asking questions -- </a:t>
            </a:r>
            <a:r>
              <a:rPr lang="en-US" b="1" dirty="0">
                <a:cs typeface="Times New Roman" pitchFamily="18" charset="0"/>
              </a:rPr>
              <a:t>goals</a:t>
            </a:r>
            <a:r>
              <a:rPr lang="en-US" dirty="0">
                <a:cs typeface="Times New Roman" pitchFamily="18" charset="0"/>
              </a:rPr>
              <a:t>. A goal </a:t>
            </a:r>
            <a:r>
              <a:rPr lang="en-US" b="1" dirty="0">
                <a:cs typeface="Times New Roman" pitchFamily="18" charset="0"/>
              </a:rPr>
              <a:t>succeeds</a:t>
            </a:r>
            <a:r>
              <a:rPr lang="en-US" dirty="0">
                <a:cs typeface="Times New Roman" pitchFamily="18" charset="0"/>
              </a:rPr>
              <a:t>, if there are facts (rules) that </a:t>
            </a:r>
            <a:r>
              <a:rPr lang="en-US" b="1" dirty="0">
                <a:cs typeface="Times New Roman" pitchFamily="18" charset="0"/>
              </a:rPr>
              <a:t>match</a:t>
            </a:r>
            <a:r>
              <a:rPr lang="en-US" dirty="0">
                <a:cs typeface="Times New Roman" pitchFamily="18" charset="0"/>
              </a:rPr>
              <a:t> or </a:t>
            </a:r>
            <a:r>
              <a:rPr lang="en-US" b="1" dirty="0">
                <a:cs typeface="Times New Roman" pitchFamily="18" charset="0"/>
              </a:rPr>
              <a:t>unify</a:t>
            </a:r>
            <a:r>
              <a:rPr lang="en-US" dirty="0">
                <a:cs typeface="Times New Roman" pitchFamily="18" charset="0"/>
              </a:rPr>
              <a:t> the </a:t>
            </a:r>
            <a:r>
              <a:rPr lang="en-US" dirty="0" smtClean="0">
                <a:cs typeface="Times New Roman" pitchFamily="18" charset="0"/>
              </a:rPr>
              <a:t>goal</a:t>
            </a:r>
            <a:r>
              <a:rPr lang="en-US" dirty="0">
                <a:cs typeface="Times New Roman" pitchFamily="18" charset="0"/>
              </a:rPr>
              <a:t>. A goal </a:t>
            </a:r>
            <a:r>
              <a:rPr lang="en-US" dirty="0" smtClean="0">
                <a:cs typeface="Times New Roman" pitchFamily="18" charset="0"/>
              </a:rPr>
              <a:t>clause (statement) </a:t>
            </a:r>
            <a:r>
              <a:rPr lang="en-US" dirty="0">
                <a:cs typeface="Times New Roman" pitchFamily="18" charset="0"/>
              </a:rPr>
              <a:t>and a fact unify, if</a:t>
            </a:r>
          </a:p>
          <a:p>
            <a:pPr marL="977900" lvl="1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AutoNum type="arabicPeriod"/>
              <a:tabLst>
                <a:tab pos="863600" algn="l"/>
                <a:tab pos="1600200" algn="l"/>
                <a:tab pos="5486400" algn="l"/>
              </a:tabLst>
            </a:pPr>
            <a:r>
              <a:rPr lang="en-US" dirty="0" smtClean="0">
                <a:cs typeface="Times New Roman" pitchFamily="18" charset="0"/>
              </a:rPr>
              <a:t>They have the same predicate.</a:t>
            </a:r>
            <a:endParaRPr lang="en-US" dirty="0">
              <a:cs typeface="Times New Roman" pitchFamily="18" charset="0"/>
            </a:endParaRPr>
          </a:p>
          <a:p>
            <a:pPr marL="977900" lvl="1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AutoNum type="arabicPeriod"/>
              <a:tabLst>
                <a:tab pos="863600" algn="l"/>
                <a:tab pos="1600200" algn="l"/>
                <a:tab pos="5486400" algn="l"/>
              </a:tabLst>
            </a:pPr>
            <a:r>
              <a:rPr lang="en-US" dirty="0">
                <a:cs typeface="Times New Roman" pitchFamily="18" charset="0"/>
              </a:rPr>
              <a:t>They have the same arity </a:t>
            </a:r>
            <a:r>
              <a:rPr lang="en-US" dirty="0" smtClean="0">
                <a:cs typeface="Times New Roman" pitchFamily="18" charset="0"/>
              </a:rPr>
              <a:t>(# arguments).</a:t>
            </a:r>
            <a:endParaRPr lang="en-US" dirty="0">
              <a:cs typeface="Times New Roman" pitchFamily="18" charset="0"/>
            </a:endParaRPr>
          </a:p>
          <a:p>
            <a:pPr marL="977900" lvl="1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AutoNum type="arabicPeriod"/>
              <a:tabLst>
                <a:tab pos="863600" algn="l"/>
                <a:tab pos="1600200" algn="l"/>
                <a:tab pos="5486400" algn="l"/>
              </a:tabLst>
            </a:pPr>
            <a:r>
              <a:rPr lang="en-US" dirty="0">
                <a:cs typeface="Times New Roman" pitchFamily="18" charset="0"/>
              </a:rPr>
              <a:t>their </a:t>
            </a:r>
            <a:r>
              <a:rPr lang="en-US" i="1" dirty="0">
                <a:cs typeface="Times New Roman" pitchFamily="18" charset="0"/>
              </a:rPr>
              <a:t>corresponding</a:t>
            </a:r>
            <a:r>
              <a:rPr lang="en-US" dirty="0">
                <a:cs typeface="Times New Roman" pitchFamily="18" charset="0"/>
              </a:rPr>
              <a:t> arguments </a:t>
            </a:r>
            <a:r>
              <a:rPr lang="en-US" dirty="0" smtClean="0">
                <a:cs typeface="Times New Roman" pitchFamily="18" charset="0"/>
              </a:rPr>
              <a:t>match.</a:t>
            </a:r>
            <a:endParaRPr lang="en-US" dirty="0">
              <a:cs typeface="Times New Roman" pitchFamily="18" charset="0"/>
            </a:endParaRP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5486400" algn="l"/>
              </a:tabLst>
            </a:pPr>
            <a:r>
              <a:rPr lang="en-US" dirty="0">
                <a:cs typeface="Times New Roman" pitchFamily="18" charset="0"/>
              </a:rPr>
              <a:t>If there is no match, a goal </a:t>
            </a:r>
            <a:r>
              <a:rPr lang="en-US" b="1" dirty="0">
                <a:cs typeface="Times New Roman" pitchFamily="18" charset="0"/>
              </a:rPr>
              <a:t>fails</a:t>
            </a:r>
            <a:r>
              <a:rPr lang="en-US" dirty="0"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male(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luke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).	--&gt; yes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male(john).	--&gt; no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weather(phoenix, summer, hot).	--&gt; no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hot).	--&gt; no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 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fall, hot).	--&gt; yes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301582" y="2251075"/>
            <a:ext cx="2339182" cy="15670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male(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luke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).	</a:t>
            </a:r>
            <a:endParaRPr lang="en-US" sz="1000" dirty="0" smtClean="0">
              <a:latin typeface="Arial" pitchFamily="34" charset="0"/>
              <a:cs typeface="Times New Roman" pitchFamily="18" charset="0"/>
            </a:endParaRP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male(mike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female(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sarah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).	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summer, hot).</a:t>
            </a:r>
            <a:endParaRPr lang="en-US" sz="1000" dirty="0">
              <a:latin typeface="Arial" pitchFamily="34" charset="0"/>
              <a:cs typeface="Times New Roman" pitchFamily="18" charset="0"/>
            </a:endParaRP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fall, hot).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winter, warm).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class(cse240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programming, </a:t>
            </a:r>
            <a:r>
              <a:rPr lang="en-US" sz="1000" dirty="0" err="1">
                <a:latin typeface="Arial" pitchFamily="34" charset="0"/>
                <a:cs typeface="Times New Roman" pitchFamily="18" charset="0"/>
              </a:rPr>
              <a:t>tue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000" dirty="0" err="1">
                <a:latin typeface="Arial" pitchFamily="34" charset="0"/>
                <a:cs typeface="Times New Roman" pitchFamily="18" charset="0"/>
              </a:rPr>
              <a:t>thu</a:t>
            </a: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). </a:t>
            </a:r>
            <a:endParaRPr lang="en-US" sz="1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9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9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9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9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9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9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9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9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9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9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9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uiExpand="1" build="p" autoUpdateAnimBg="0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133189" y="2894997"/>
            <a:ext cx="4318882" cy="54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3" tIns="45716" rIns="91433" bIns="45716">
            <a:spAutoFit/>
          </a:bodyPr>
          <a:lstStyle/>
          <a:p>
            <a:pPr defTabSz="913711">
              <a:spcBef>
                <a:spcPct val="50000"/>
              </a:spcBef>
            </a:pPr>
            <a:endParaRPr lang="en-GB" sz="1200">
              <a:latin typeface="Courier" pitchFamily="49" charset="0"/>
              <a:cs typeface="Times New Roman" pitchFamily="18" charset="0"/>
            </a:endParaRPr>
          </a:p>
          <a:p>
            <a:pPr defTabSz="913711">
              <a:spcBef>
                <a:spcPct val="50000"/>
              </a:spcBef>
            </a:pPr>
            <a:r>
              <a:rPr lang="en-GB" sz="1200">
                <a:latin typeface="Courier" pitchFamily="49" charset="0"/>
                <a:cs typeface="Times New Roman" pitchFamily="18" charset="0"/>
              </a:rPr>
              <a:t>		</a:t>
            </a:r>
            <a:endParaRPr lang="en-US" sz="1200">
              <a:latin typeface="Times" charset="0"/>
              <a:cs typeface="Times New Roman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62067" y="574675"/>
            <a:ext cx="6779997" cy="59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3" tIns="45716" rIns="91433" bIns="45716">
            <a:spAutoFit/>
          </a:bodyPr>
          <a:lstStyle>
            <a:lvl1pPr defTabSz="966788">
              <a:tabLst>
                <a:tab pos="482600" algn="l"/>
                <a:tab pos="906463" algn="l"/>
                <a:tab pos="14557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84188" defTabSz="966788">
              <a:tabLst>
                <a:tab pos="482600" algn="l"/>
                <a:tab pos="906463" algn="l"/>
                <a:tab pos="14557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66788" defTabSz="966788">
              <a:tabLst>
                <a:tab pos="482600" algn="l"/>
                <a:tab pos="906463" algn="l"/>
                <a:tab pos="14557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450975" defTabSz="966788">
              <a:tabLst>
                <a:tab pos="482600" algn="l"/>
                <a:tab pos="906463" algn="l"/>
                <a:tab pos="14557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35163" defTabSz="966788">
              <a:tabLst>
                <a:tab pos="482600" algn="l"/>
                <a:tab pos="906463" algn="l"/>
                <a:tab pos="14557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92363" defTabSz="966788" fontAlgn="base">
              <a:spcBef>
                <a:spcPct val="0"/>
              </a:spcBef>
              <a:spcAft>
                <a:spcPct val="0"/>
              </a:spcAft>
              <a:tabLst>
                <a:tab pos="482600" algn="l"/>
                <a:tab pos="906463" algn="l"/>
                <a:tab pos="14557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49563" defTabSz="966788" fontAlgn="base">
              <a:spcBef>
                <a:spcPct val="0"/>
              </a:spcBef>
              <a:spcAft>
                <a:spcPct val="0"/>
              </a:spcAft>
              <a:tabLst>
                <a:tab pos="482600" algn="l"/>
                <a:tab pos="906463" algn="l"/>
                <a:tab pos="14557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06763" defTabSz="966788" fontAlgn="base">
              <a:spcBef>
                <a:spcPct val="0"/>
              </a:spcBef>
              <a:spcAft>
                <a:spcPct val="0"/>
              </a:spcAft>
              <a:tabLst>
                <a:tab pos="482600" algn="l"/>
                <a:tab pos="906463" algn="l"/>
                <a:tab pos="14557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63963" defTabSz="966788" fontAlgn="base">
              <a:spcBef>
                <a:spcPct val="0"/>
              </a:spcBef>
              <a:spcAft>
                <a:spcPct val="0"/>
              </a:spcAft>
              <a:tabLst>
                <a:tab pos="482600" algn="l"/>
                <a:tab pos="906463" algn="l"/>
                <a:tab pos="14557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void Quicksort 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(A, L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, R) {</a:t>
            </a:r>
            <a:endParaRPr lang="en-GB" sz="2000" dirty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if R 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= 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L 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then return; else {</a:t>
            </a:r>
            <a:endParaRPr lang="en-GB" sz="2000" dirty="0">
              <a:latin typeface="Arial" pitchFamily="34" charset="0"/>
              <a:cs typeface="Times New Roman" pitchFamily="18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k 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= split(A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, L, R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);</a:t>
            </a:r>
            <a:endParaRPr lang="en-GB" sz="2000" dirty="0">
              <a:latin typeface="Arial" pitchFamily="34" charset="0"/>
              <a:cs typeface="Times New Roman" pitchFamily="18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Quicksort (A, L, k-1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);</a:t>
            </a:r>
            <a:endParaRPr lang="en-GB" sz="2000" dirty="0">
              <a:latin typeface="Arial" pitchFamily="34" charset="0"/>
              <a:cs typeface="Times New Roman" pitchFamily="18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Quicksort (A, k+1, R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);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}	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}</a:t>
            </a: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 err="1" smtClean="0">
                <a:latin typeface="Arial" pitchFamily="34" charset="0"/>
                <a:cs typeface="Times New Roman" pitchFamily="18" charset="0"/>
              </a:rPr>
              <a:t>int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 split(A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, L, R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) {</a:t>
            </a:r>
            <a:endParaRPr lang="en-GB" sz="2000" dirty="0">
              <a:latin typeface="Arial" pitchFamily="34" charset="0"/>
              <a:cs typeface="Times New Roman" pitchFamily="18" charset="0"/>
            </a:endParaRP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GB" sz="2000" dirty="0" err="1" smtClean="0">
                <a:latin typeface="Arial" pitchFamily="34" charset="0"/>
                <a:cs typeface="Times New Roman" pitchFamily="18" charset="0"/>
              </a:rPr>
              <a:t>int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 pivot = 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A[R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]; </a:t>
            </a:r>
            <a:r>
              <a:rPr lang="en-GB" sz="2000" dirty="0" err="1" smtClean="0">
                <a:latin typeface="Arial" pitchFamily="34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 = L; j = R;</a:t>
            </a:r>
            <a:endParaRPr lang="en-GB" sz="2000" dirty="0">
              <a:latin typeface="Arial" pitchFamily="34" charset="0"/>
              <a:cs typeface="Times New Roman" pitchFamily="18" charset="0"/>
            </a:endParaRP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GB" sz="2000" b="1" dirty="0" smtClean="0">
                <a:latin typeface="Arial" pitchFamily="34" charset="0"/>
                <a:cs typeface="Times New Roman" pitchFamily="18" charset="0"/>
              </a:rPr>
              <a:t>while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&lt; j </a:t>
            </a:r>
            <a:r>
              <a:rPr lang="en-US" sz="2000" b="1" dirty="0" smtClean="0">
                <a:latin typeface="Arial" pitchFamily="34" charset="0"/>
                <a:cs typeface="Times New Roman" pitchFamily="18" charset="0"/>
              </a:rPr>
              <a:t>do {</a:t>
            </a:r>
            <a:endParaRPr lang="en-GB" sz="2000" dirty="0">
              <a:latin typeface="Arial" pitchFamily="34" charset="0"/>
              <a:cs typeface="Times New Roman" pitchFamily="18" charset="0"/>
            </a:endParaRP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			</a:t>
            </a:r>
            <a:r>
              <a:rPr lang="en-GB" sz="2000" b="1" dirty="0" smtClean="0">
                <a:latin typeface="Arial" pitchFamily="34" charset="0"/>
                <a:cs typeface="Times New Roman" pitchFamily="18" charset="0"/>
              </a:rPr>
              <a:t>while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 (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A[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] &lt; 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pivot) </a:t>
            </a:r>
            <a:r>
              <a:rPr lang="en-US" sz="2000" b="1" dirty="0" smtClean="0">
                <a:latin typeface="Arial" pitchFamily="34" charset="0"/>
                <a:cs typeface="Times New Roman" pitchFamily="18" charset="0"/>
              </a:rPr>
              <a:t>do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 = i+1;</a:t>
            </a:r>
            <a:endParaRPr lang="en-GB" sz="2000" dirty="0">
              <a:latin typeface="Arial" pitchFamily="34" charset="0"/>
              <a:cs typeface="Times New Roman" pitchFamily="18" charset="0"/>
            </a:endParaRP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	</a:t>
            </a:r>
            <a:r>
              <a:rPr lang="en-GB" sz="2000" b="1" dirty="0" smtClean="0">
                <a:latin typeface="Arial" pitchFamily="34" charset="0"/>
                <a:cs typeface="Times New Roman" pitchFamily="18" charset="0"/>
              </a:rPr>
              <a:t>while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 ((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j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&gt;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 </a:t>
            </a:r>
            <a:r>
              <a:rPr lang="en-US" sz="2000" b="1" dirty="0" smtClean="0">
                <a:latin typeface="Arial" pitchFamily="34" charset="0"/>
                <a:cs typeface="Times New Roman" pitchFamily="18" charset="0"/>
              </a:rPr>
              <a:t>&amp;&amp; (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A[j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]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&gt;= 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pivot)) </a:t>
            </a:r>
            <a:r>
              <a:rPr lang="en-US" sz="2000" b="1" dirty="0" smtClean="0">
                <a:latin typeface="Arial" pitchFamily="34" charset="0"/>
                <a:cs typeface="Times New Roman" pitchFamily="18" charset="0"/>
              </a:rPr>
              <a:t>do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 j =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j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– 1;</a:t>
            </a:r>
            <a:endParaRPr lang="en-GB" sz="2000" dirty="0">
              <a:latin typeface="Arial" pitchFamily="34" charset="0"/>
              <a:cs typeface="Times New Roman" pitchFamily="18" charset="0"/>
            </a:endParaRP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	</a:t>
            </a:r>
            <a:r>
              <a:rPr lang="en-GB" sz="2000" b="1" dirty="0" smtClean="0">
                <a:latin typeface="Arial" pitchFamily="34" charset="0"/>
                <a:cs typeface="Times New Roman" pitchFamily="18" charset="0"/>
              </a:rPr>
              <a:t>if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  (</a:t>
            </a:r>
            <a:r>
              <a:rPr lang="en-GB" sz="2000" dirty="0" err="1" smtClean="0">
                <a:latin typeface="Arial" pitchFamily="34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&lt; 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j) </a:t>
            </a:r>
            <a:r>
              <a:rPr lang="en-GB" sz="2000" b="1" dirty="0">
                <a:latin typeface="Arial" pitchFamily="34" charset="0"/>
                <a:cs typeface="Times New Roman" pitchFamily="18" charset="0"/>
              </a:rPr>
              <a:t>then</a:t>
            </a:r>
            <a:endParaRPr lang="en-GB" sz="2000" dirty="0">
              <a:latin typeface="Arial" pitchFamily="34" charset="0"/>
              <a:cs typeface="Times New Roman" pitchFamily="18" charset="0"/>
            </a:endParaRP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		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swap(A[</a:t>
            </a:r>
            <a:r>
              <a:rPr lang="en-GB" sz="2000" dirty="0" err="1" smtClean="0">
                <a:latin typeface="Arial" pitchFamily="34" charset="0"/>
                <a:cs typeface="Times New Roman" pitchFamily="18" charset="0"/>
              </a:rPr>
              <a:t>i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], A[j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]);	// swap the values</a:t>
            </a: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	}</a:t>
            </a:r>
            <a:endParaRPr lang="en-GB" sz="2000" dirty="0">
              <a:latin typeface="Arial" pitchFamily="34" charset="0"/>
              <a:cs typeface="Times New Roman" pitchFamily="18" charset="0"/>
            </a:endParaRP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swap(A[</a:t>
            </a:r>
            <a:r>
              <a:rPr lang="en-GB" sz="2000" dirty="0" err="1" smtClean="0">
                <a:latin typeface="Arial" pitchFamily="34" charset="0"/>
                <a:cs typeface="Times New Roman" pitchFamily="18" charset="0"/>
              </a:rPr>
              <a:t>i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], A[R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]);</a:t>
            </a:r>
            <a:endParaRPr lang="en-GB" sz="2000" dirty="0">
              <a:latin typeface="Arial" pitchFamily="34" charset="0"/>
              <a:cs typeface="Times New Roman" pitchFamily="18" charset="0"/>
            </a:endParaRP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return 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i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;</a:t>
            </a: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}</a:t>
            </a:r>
          </a:p>
        </p:txBody>
      </p:sp>
      <p:sp>
        <p:nvSpPr>
          <p:cNvPr id="16399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864077" y="0"/>
            <a:ext cx="6971116" cy="576298"/>
          </a:xfrm>
        </p:spPr>
        <p:txBody>
          <a:bodyPr/>
          <a:lstStyle/>
          <a:p>
            <a:r>
              <a:rPr lang="en-US" sz="3200" dirty="0"/>
              <a:t>Quick Sort </a:t>
            </a:r>
            <a:r>
              <a:rPr lang="en-US" sz="3200" dirty="0" smtClean="0"/>
              <a:t>in Imperative Algorithm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5539581" y="1336675"/>
            <a:ext cx="2567545" cy="1066800"/>
            <a:chOff x="5686052" y="1793875"/>
            <a:chExt cx="2567545" cy="1066800"/>
          </a:xfrm>
        </p:grpSpPr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6035928" y="1861286"/>
              <a:ext cx="2073170" cy="28478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3" tIns="45716" rIns="91433" bIns="45716" anchor="ctr"/>
            <a:lstStyle/>
            <a:p>
              <a:pPr algn="ctr" defTabSz="913711"/>
              <a:endParaRPr lang="en-US" sz="1800"/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5686052" y="1793875"/>
              <a:ext cx="463129" cy="468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3" tIns="45716" rIns="91433" bIns="45716">
              <a:spAutoFit/>
            </a:bodyPr>
            <a:lstStyle>
              <a:lvl1pPr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84188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66788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450975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935163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392363" defTabSz="9667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849563" defTabSz="9667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306763" defTabSz="9667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763963" defTabSz="9667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/>
              <a:r>
                <a:rPr lang="en-US" sz="2000" dirty="0"/>
                <a:t>A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6149181" y="2174875"/>
              <a:ext cx="0" cy="253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20" tIns="43210" rIns="86420" bIns="43210"/>
            <a:lstStyle/>
            <a:p>
              <a:endParaRPr 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7162429" y="2174875"/>
              <a:ext cx="0" cy="253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20" tIns="43210" rIns="86420" bIns="43210"/>
            <a:lstStyle/>
            <a:p>
              <a:endParaRPr 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8006031" y="2174875"/>
              <a:ext cx="0" cy="253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20" tIns="43210" rIns="86420" bIns="43210"/>
            <a:lstStyle/>
            <a:p>
              <a:endParaRPr lang="en-US"/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6028067" y="2454588"/>
              <a:ext cx="382434" cy="406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20" tIns="43210" rIns="86420" bIns="43210">
              <a:spAutoFit/>
            </a:bodyPr>
            <a:lstStyle/>
            <a:p>
              <a:r>
                <a:rPr lang="en-US" sz="1700" dirty="0"/>
                <a:t>L</a:t>
              </a:r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7029876" y="2454588"/>
              <a:ext cx="352439" cy="4060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20" tIns="43210" rIns="86420" bIns="43210">
              <a:spAutoFit/>
            </a:bodyPr>
            <a:lstStyle/>
            <a:p>
              <a:r>
                <a:rPr lang="en-US" sz="1700"/>
                <a:t>k</a:t>
              </a:r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7856166" y="2454588"/>
              <a:ext cx="397431" cy="406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20" tIns="43210" rIns="86420" bIns="43210">
              <a:spAutoFit/>
            </a:bodyPr>
            <a:lstStyle/>
            <a:p>
              <a:r>
                <a:rPr lang="en-US" sz="1700" dirty="0"/>
                <a:t>R</a:t>
              </a: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>
              <a:off x="7901781" y="1870075"/>
              <a:ext cx="0" cy="2759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694464" y="1870075"/>
              <a:ext cx="0" cy="2759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487147" y="1870075"/>
              <a:ext cx="0" cy="2759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7279830" y="1870075"/>
              <a:ext cx="0" cy="2759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7072513" y="1870075"/>
              <a:ext cx="0" cy="2759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6865196" y="1870075"/>
              <a:ext cx="0" cy="2759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6657879" y="1870075"/>
              <a:ext cx="0" cy="2759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6450562" y="1870075"/>
              <a:ext cx="0" cy="2759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6243245" y="1870075"/>
              <a:ext cx="0" cy="2759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1237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of Sorting Algorithms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649697"/>
              </p:ext>
            </p:extLst>
          </p:nvPr>
        </p:nvGraphicFramePr>
        <p:xfrm>
          <a:off x="662782" y="1870075"/>
          <a:ext cx="7391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/>
                <a:gridCol w="2362200"/>
                <a:gridCol w="2286001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/>
                        <a:t>Sorting Algorithm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/>
                        <a:t>Worse-case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/>
                        <a:t>Average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/>
                        <a:t>Insertion Sort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/>
                        <a:t>O(n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Slow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/>
                        <a:t>Selection Sort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O(n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/>
                        <a:t>Slow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 smtClean="0"/>
                        <a:t>Mergesort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/>
                        <a:t>O(nlog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(n))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/>
                        <a:t>Fast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/>
                        <a:t>Quicksort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/>
                        <a:t>O(n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/>
                        <a:t>Fastest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8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635000" y="117475"/>
            <a:ext cx="73771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</a:rPr>
              <a:t>Flow Control: Cut (!) and Repeat</a:t>
            </a: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635000" y="574675"/>
            <a:ext cx="757158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</a:rPr>
              <a:t>There are several built-in predicates that can be used to change order of searching the database.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Cut (!) </a:t>
            </a:r>
            <a:r>
              <a:rPr lang="en-US" dirty="0">
                <a:solidFill>
                  <a:srgbClr val="000000"/>
                </a:solidFill>
              </a:rPr>
              <a:t>is a special control facility enabling programmers to restrict the backtracking options.  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factorial(0, 1) :-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!.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Cut will </a:t>
            </a:r>
            <a:r>
              <a:rPr lang="en-US" dirty="0" smtClean="0">
                <a:solidFill>
                  <a:srgbClr val="000000"/>
                </a:solidFill>
              </a:rPr>
              <a:t>succeed (return true) </a:t>
            </a:r>
            <a:r>
              <a:rPr lang="en-US" dirty="0">
                <a:solidFill>
                  <a:srgbClr val="000000"/>
                </a:solidFill>
              </a:rPr>
              <a:t>when it is met (executed) for the first time, but will fail in any subsequent visits</a:t>
            </a:r>
            <a:r>
              <a:rPr lang="en-US" dirty="0" smtClean="0">
                <a:solidFill>
                  <a:srgbClr val="000000"/>
                </a:solidFill>
              </a:rPr>
              <a:t>. (?)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Cut removes all existing </a:t>
            </a:r>
            <a:r>
              <a:rPr lang="en-US" b="1" dirty="0">
                <a:solidFill>
                  <a:schemeClr val="accent2"/>
                </a:solidFill>
              </a:rPr>
              <a:t>backtracking points</a:t>
            </a:r>
            <a:r>
              <a:rPr lang="en-US" dirty="0">
                <a:solidFill>
                  <a:srgbClr val="000000"/>
                </a:solidFill>
              </a:rPr>
              <a:t>, but new backtracking points </a:t>
            </a:r>
            <a:r>
              <a:rPr lang="en-US" dirty="0" smtClean="0">
                <a:solidFill>
                  <a:srgbClr val="000000"/>
                </a:solidFill>
              </a:rPr>
              <a:t>can be </a:t>
            </a:r>
            <a:r>
              <a:rPr lang="en-US" dirty="0">
                <a:solidFill>
                  <a:srgbClr val="000000"/>
                </a:solidFill>
              </a:rPr>
              <a:t>added later.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It may cut off valid options and thus the system cannot find all answers when you enter the semi-colon.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Use cut if you are sure there are no more answers or you don’t want to have more </a:t>
            </a:r>
            <a:r>
              <a:rPr lang="en-US" dirty="0" smtClean="0">
                <a:solidFill>
                  <a:srgbClr val="000000"/>
                </a:solidFill>
              </a:rPr>
              <a:t>answers.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Backtracking Points</a:t>
            </a:r>
          </a:p>
        </p:txBody>
      </p:sp>
      <p:sp>
        <p:nvSpPr>
          <p:cNvPr id="75779" name="Rectangle 5"/>
          <p:cNvSpPr>
            <a:spLocks noChangeArrowheads="1"/>
          </p:cNvSpPr>
          <p:nvPr/>
        </p:nvSpPr>
        <p:spPr bwMode="auto">
          <a:xfrm>
            <a:off x="533400" y="1316038"/>
            <a:ext cx="7391400" cy="234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backtracking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point</a:t>
            </a:r>
            <a:r>
              <a:rPr lang="en-US" dirty="0"/>
              <a:t> is a point from which the Prolog runtime will re-start its search, if</a:t>
            </a:r>
          </a:p>
          <a:p>
            <a:pPr marL="685800" lvl="1" indent="-2286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/>
              <a:t>-	the current search </a:t>
            </a:r>
            <a:r>
              <a:rPr lang="en-US" b="1" dirty="0"/>
              <a:t>fails</a:t>
            </a:r>
            <a:r>
              <a:rPr lang="en-US" dirty="0"/>
              <a:t>, or </a:t>
            </a:r>
          </a:p>
          <a:p>
            <a:pPr marL="685800" lvl="1" indent="-2286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/>
              <a:t>-	the current search </a:t>
            </a:r>
            <a:r>
              <a:rPr lang="en-US" b="1" dirty="0"/>
              <a:t>succeeds</a:t>
            </a:r>
            <a:r>
              <a:rPr lang="en-US" dirty="0"/>
              <a:t> but a semi-colon is entered thereafter.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What is a backtracking point?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5005388" y="1066800"/>
            <a:ext cx="3452812" cy="449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/*Facts</a:t>
            </a: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jane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mike).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(mike,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).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andrew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).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/*Rules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grandmother_of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Z) :-	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(X, Y), 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(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Z);</a:t>
            </a:r>
          </a:p>
          <a:p>
            <a:pPr marL="292100" indent="-292100" algn="just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77850" algn="l"/>
                <a:tab pos="3084513" algn="l"/>
                <a:tab pos="3714750" algn="l"/>
                <a:tab pos="4572000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       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(Y, Z)).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357188" y="1219200"/>
            <a:ext cx="5181601" cy="3276600"/>
            <a:chOff x="225" y="768"/>
            <a:chExt cx="3264" cy="2064"/>
          </a:xfrm>
        </p:grpSpPr>
        <p:sp>
          <p:nvSpPr>
            <p:cNvPr id="76829" name="Rectangle 5"/>
            <p:cNvSpPr>
              <a:spLocks noChangeArrowheads="1"/>
            </p:cNvSpPr>
            <p:nvPr/>
          </p:nvSpPr>
          <p:spPr bwMode="auto">
            <a:xfrm>
              <a:off x="225" y="768"/>
              <a:ext cx="261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?-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76830" name="Rectangle 6"/>
            <p:cNvSpPr>
              <a:spLocks noChangeArrowheads="1"/>
            </p:cNvSpPr>
            <p:nvPr/>
          </p:nvSpPr>
          <p:spPr bwMode="auto">
            <a:xfrm>
              <a:off x="273" y="1190"/>
              <a:ext cx="245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grandmother_of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conrad</a:t>
              </a:r>
              <a:r>
                <a:rPr lang="en-US" sz="2000" b="1" dirty="0" smtClean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76831" name="Rectangle 7"/>
            <p:cNvSpPr>
              <a:spLocks noChangeArrowheads="1"/>
            </p:cNvSpPr>
            <p:nvPr/>
          </p:nvSpPr>
          <p:spPr bwMode="auto">
            <a:xfrm>
              <a:off x="336" y="1478"/>
              <a:ext cx="15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rPr>
                <a:t>mother_of(jane, Y).</a:t>
              </a:r>
            </a:p>
          </p:txBody>
        </p:sp>
        <p:sp>
          <p:nvSpPr>
            <p:cNvPr id="76832" name="Rectangle 8"/>
            <p:cNvSpPr>
              <a:spLocks noChangeArrowheads="1"/>
            </p:cNvSpPr>
            <p:nvPr/>
          </p:nvSpPr>
          <p:spPr bwMode="auto">
            <a:xfrm>
              <a:off x="336" y="1814"/>
              <a:ext cx="19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mother_of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jane</a:t>
              </a:r>
              <a:r>
                <a:rPr lang="en-US" sz="2000" b="1" dirty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sz="2000" b="1" dirty="0" err="1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elaine</a:t>
              </a:r>
              <a:r>
                <a:rPr lang="en-US" sz="2000" b="1" dirty="0" smtClean="0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).</a:t>
              </a:r>
              <a:endParaRPr lang="en-US" sz="2000" b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endParaRPr>
            </a:p>
          </p:txBody>
        </p:sp>
        <p:grpSp>
          <p:nvGrpSpPr>
            <p:cNvPr id="76833" name="Group 9"/>
            <p:cNvGrpSpPr>
              <a:grpSpLocks/>
            </p:cNvGrpSpPr>
            <p:nvPr/>
          </p:nvGrpSpPr>
          <p:grpSpPr bwMode="auto">
            <a:xfrm>
              <a:off x="1953" y="912"/>
              <a:ext cx="1536" cy="1920"/>
              <a:chOff x="1953" y="912"/>
              <a:chExt cx="1536" cy="1920"/>
            </a:xfrm>
          </p:grpSpPr>
          <p:sp>
            <p:nvSpPr>
              <p:cNvPr id="76834" name="Freeform 10"/>
              <p:cNvSpPr>
                <a:spLocks/>
              </p:cNvSpPr>
              <p:nvPr/>
            </p:nvSpPr>
            <p:spPr bwMode="auto">
              <a:xfrm>
                <a:off x="2721" y="912"/>
                <a:ext cx="576" cy="1632"/>
              </a:xfrm>
              <a:custGeom>
                <a:avLst/>
                <a:gdLst>
                  <a:gd name="T0" fmla="*/ 0 w 576"/>
                  <a:gd name="T1" fmla="*/ 0 h 1680"/>
                  <a:gd name="T2" fmla="*/ 192 w 576"/>
                  <a:gd name="T3" fmla="*/ 0 h 1680"/>
                  <a:gd name="T4" fmla="*/ 192 w 576"/>
                  <a:gd name="T5" fmla="*/ 1585 h 1680"/>
                  <a:gd name="T6" fmla="*/ 576 w 576"/>
                  <a:gd name="T7" fmla="*/ 1585 h 16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1680"/>
                  <a:gd name="T14" fmla="*/ 576 w 576"/>
                  <a:gd name="T15" fmla="*/ 1680 h 16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1680">
                    <a:moveTo>
                      <a:pt x="0" y="0"/>
                    </a:moveTo>
                    <a:lnTo>
                      <a:pt x="192" y="0"/>
                    </a:lnTo>
                    <a:lnTo>
                      <a:pt x="192" y="1680"/>
                    </a:lnTo>
                    <a:lnTo>
                      <a:pt x="576" y="168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35" name="Freeform 11"/>
              <p:cNvSpPr>
                <a:spLocks/>
              </p:cNvSpPr>
              <p:nvPr/>
            </p:nvSpPr>
            <p:spPr bwMode="auto">
              <a:xfrm>
                <a:off x="2673" y="1296"/>
                <a:ext cx="576" cy="1344"/>
              </a:xfrm>
              <a:custGeom>
                <a:avLst/>
                <a:gdLst>
                  <a:gd name="T0" fmla="*/ 576 w 576"/>
                  <a:gd name="T1" fmla="*/ 1344 h 1344"/>
                  <a:gd name="T2" fmla="*/ 144 w 576"/>
                  <a:gd name="T3" fmla="*/ 1344 h 1344"/>
                  <a:gd name="T4" fmla="*/ 144 w 576"/>
                  <a:gd name="T5" fmla="*/ 0 h 1344"/>
                  <a:gd name="T6" fmla="*/ 0 w 576"/>
                  <a:gd name="T7" fmla="*/ 0 h 13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1344"/>
                  <a:gd name="T14" fmla="*/ 576 w 576"/>
                  <a:gd name="T15" fmla="*/ 1344 h 13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1344">
                    <a:moveTo>
                      <a:pt x="576" y="1344"/>
                    </a:moveTo>
                    <a:lnTo>
                      <a:pt x="144" y="1344"/>
                    </a:lnTo>
                    <a:lnTo>
                      <a:pt x="144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36" name="Freeform 12"/>
              <p:cNvSpPr>
                <a:spLocks/>
              </p:cNvSpPr>
              <p:nvPr/>
            </p:nvSpPr>
            <p:spPr bwMode="auto">
              <a:xfrm>
                <a:off x="1953" y="1632"/>
                <a:ext cx="1536" cy="1200"/>
              </a:xfrm>
              <a:custGeom>
                <a:avLst/>
                <a:gdLst>
                  <a:gd name="T0" fmla="*/ 1536 w 1536"/>
                  <a:gd name="T1" fmla="*/ 1154 h 1248"/>
                  <a:gd name="T2" fmla="*/ 720 w 1536"/>
                  <a:gd name="T3" fmla="*/ 1154 h 1248"/>
                  <a:gd name="T4" fmla="*/ 720 w 1536"/>
                  <a:gd name="T5" fmla="*/ 0 h 1248"/>
                  <a:gd name="T6" fmla="*/ 0 w 1536"/>
                  <a:gd name="T7" fmla="*/ 0 h 12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6"/>
                  <a:gd name="T13" fmla="*/ 0 h 1248"/>
                  <a:gd name="T14" fmla="*/ 1536 w 1536"/>
                  <a:gd name="T15" fmla="*/ 1248 h 12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6" h="1248">
                    <a:moveTo>
                      <a:pt x="1536" y="1248"/>
                    </a:moveTo>
                    <a:lnTo>
                      <a:pt x="720" y="1248"/>
                    </a:lnTo>
                    <a:lnTo>
                      <a:pt x="720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37" name="Freeform 13"/>
              <p:cNvSpPr>
                <a:spLocks/>
              </p:cNvSpPr>
              <p:nvPr/>
            </p:nvSpPr>
            <p:spPr bwMode="auto">
              <a:xfrm>
                <a:off x="2001" y="1152"/>
                <a:ext cx="1296" cy="432"/>
              </a:xfrm>
              <a:custGeom>
                <a:avLst/>
                <a:gdLst>
                  <a:gd name="T0" fmla="*/ 0 w 1296"/>
                  <a:gd name="T1" fmla="*/ 432 h 432"/>
                  <a:gd name="T2" fmla="*/ 1008 w 1296"/>
                  <a:gd name="T3" fmla="*/ 432 h 432"/>
                  <a:gd name="T4" fmla="*/ 1008 w 1296"/>
                  <a:gd name="T5" fmla="*/ 0 h 432"/>
                  <a:gd name="T6" fmla="*/ 1296 w 1296"/>
                  <a:gd name="T7" fmla="*/ 0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96"/>
                  <a:gd name="T13" fmla="*/ 0 h 432"/>
                  <a:gd name="T14" fmla="*/ 1296 w 1296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96" h="432">
                    <a:moveTo>
                      <a:pt x="0" y="432"/>
                    </a:moveTo>
                    <a:lnTo>
                      <a:pt x="1008" y="432"/>
                    </a:lnTo>
                    <a:lnTo>
                      <a:pt x="1008" y="0"/>
                    </a:lnTo>
                    <a:lnTo>
                      <a:pt x="1296" y="0"/>
                    </a:ln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38" name="Freeform 14"/>
              <p:cNvSpPr>
                <a:spLocks/>
              </p:cNvSpPr>
              <p:nvPr/>
            </p:nvSpPr>
            <p:spPr bwMode="auto">
              <a:xfrm>
                <a:off x="2145" y="1200"/>
                <a:ext cx="1104" cy="720"/>
              </a:xfrm>
              <a:custGeom>
                <a:avLst/>
                <a:gdLst>
                  <a:gd name="T0" fmla="*/ 907 w 1344"/>
                  <a:gd name="T1" fmla="*/ 0 h 672"/>
                  <a:gd name="T2" fmla="*/ 745 w 1344"/>
                  <a:gd name="T3" fmla="*/ 0 h 672"/>
                  <a:gd name="T4" fmla="*/ 745 w 1344"/>
                  <a:gd name="T5" fmla="*/ 771 h 672"/>
                  <a:gd name="T6" fmla="*/ 0 w 1344"/>
                  <a:gd name="T7" fmla="*/ 771 h 6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344"/>
                  <a:gd name="T13" fmla="*/ 0 h 672"/>
                  <a:gd name="T14" fmla="*/ 1344 w 1344"/>
                  <a:gd name="T15" fmla="*/ 672 h 6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344" h="672">
                    <a:moveTo>
                      <a:pt x="1344" y="0"/>
                    </a:moveTo>
                    <a:lnTo>
                      <a:pt x="1104" y="0"/>
                    </a:lnTo>
                    <a:lnTo>
                      <a:pt x="1104" y="672"/>
                    </a:lnTo>
                    <a:lnTo>
                      <a:pt x="0" y="672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6805" name="Rectangle 15"/>
          <p:cNvSpPr>
            <a:spLocks noChangeArrowheads="1"/>
          </p:cNvSpPr>
          <p:nvPr/>
        </p:nvSpPr>
        <p:spPr bwMode="auto">
          <a:xfrm>
            <a:off x="434181" y="3413125"/>
            <a:ext cx="3401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mother_of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).</a:t>
            </a:r>
            <a:endParaRPr lang="en-US" sz="2000" b="1" dirty="0">
              <a:solidFill>
                <a:schemeClr val="folHlink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76806" name="Freeform 16"/>
          <p:cNvSpPr>
            <a:spLocks/>
          </p:cNvSpPr>
          <p:nvPr/>
        </p:nvSpPr>
        <p:spPr bwMode="auto">
          <a:xfrm>
            <a:off x="3633788" y="3657600"/>
            <a:ext cx="1905000" cy="1295400"/>
          </a:xfrm>
          <a:custGeom>
            <a:avLst/>
            <a:gdLst>
              <a:gd name="T0" fmla="*/ 2147483647 w 1200"/>
              <a:gd name="T1" fmla="*/ 1942200417 h 864"/>
              <a:gd name="T2" fmla="*/ 725805000 w 1200"/>
              <a:gd name="T3" fmla="*/ 1942200417 h 864"/>
              <a:gd name="T4" fmla="*/ 725805000 w 1200"/>
              <a:gd name="T5" fmla="*/ 0 h 864"/>
              <a:gd name="T6" fmla="*/ 0 w 1200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864"/>
              <a:gd name="T14" fmla="*/ 1200 w 1200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864">
                <a:moveTo>
                  <a:pt x="1200" y="864"/>
                </a:moveTo>
                <a:lnTo>
                  <a:pt x="288" y="864"/>
                </a:lnTo>
                <a:lnTo>
                  <a:pt x="28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07" name="Freeform 17"/>
          <p:cNvSpPr>
            <a:spLocks/>
          </p:cNvSpPr>
          <p:nvPr/>
        </p:nvSpPr>
        <p:spPr bwMode="auto">
          <a:xfrm>
            <a:off x="3633788" y="838200"/>
            <a:ext cx="2971800" cy="2743200"/>
          </a:xfrm>
          <a:custGeom>
            <a:avLst/>
            <a:gdLst>
              <a:gd name="T0" fmla="*/ 0 w 1872"/>
              <a:gd name="T1" fmla="*/ 2147483647 h 1728"/>
              <a:gd name="T2" fmla="*/ 1693545000 w 1872"/>
              <a:gd name="T3" fmla="*/ 2147483647 h 1728"/>
              <a:gd name="T4" fmla="*/ 1693545000 w 1872"/>
              <a:gd name="T5" fmla="*/ 0 h 1728"/>
              <a:gd name="T6" fmla="*/ 2147483647 w 1872"/>
              <a:gd name="T7" fmla="*/ 0 h 1728"/>
              <a:gd name="T8" fmla="*/ 2147483647 w 1872"/>
              <a:gd name="T9" fmla="*/ 36290250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728"/>
              <a:gd name="T17" fmla="*/ 1872 w 1872"/>
              <a:gd name="T18" fmla="*/ 1728 h 1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728">
                <a:moveTo>
                  <a:pt x="0" y="1728"/>
                </a:moveTo>
                <a:lnTo>
                  <a:pt x="672" y="1728"/>
                </a:lnTo>
                <a:lnTo>
                  <a:pt x="672" y="0"/>
                </a:lnTo>
                <a:lnTo>
                  <a:pt x="1872" y="0"/>
                </a:lnTo>
                <a:lnTo>
                  <a:pt x="1872" y="144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08" name="Freeform 18"/>
          <p:cNvSpPr>
            <a:spLocks/>
          </p:cNvSpPr>
          <p:nvPr/>
        </p:nvSpPr>
        <p:spPr bwMode="auto">
          <a:xfrm>
            <a:off x="3633788" y="3733800"/>
            <a:ext cx="2971800" cy="2057400"/>
          </a:xfrm>
          <a:custGeom>
            <a:avLst/>
            <a:gdLst>
              <a:gd name="T0" fmla="*/ 2147483647 w 1872"/>
              <a:gd name="T1" fmla="*/ 2147483647 h 1248"/>
              <a:gd name="T2" fmla="*/ 2147483647 w 1872"/>
              <a:gd name="T3" fmla="*/ 2147483647 h 1248"/>
              <a:gd name="T4" fmla="*/ 362902500 w 1872"/>
              <a:gd name="T5" fmla="*/ 2147483647 h 1248"/>
              <a:gd name="T6" fmla="*/ 362902500 w 1872"/>
              <a:gd name="T7" fmla="*/ 0 h 1248"/>
              <a:gd name="T8" fmla="*/ 0 w 1872"/>
              <a:gd name="T9" fmla="*/ 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248"/>
              <a:gd name="T17" fmla="*/ 1872 w 1872"/>
              <a:gd name="T18" fmla="*/ 1248 h 12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248">
                <a:moveTo>
                  <a:pt x="1872" y="1104"/>
                </a:moveTo>
                <a:lnTo>
                  <a:pt x="1872" y="1248"/>
                </a:lnTo>
                <a:lnTo>
                  <a:pt x="144" y="1248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09" name="Rectangle 19"/>
          <p:cNvSpPr>
            <a:spLocks noChangeArrowheads="1"/>
          </p:cNvSpPr>
          <p:nvPr/>
        </p:nvSpPr>
        <p:spPr bwMode="auto">
          <a:xfrm>
            <a:off x="434181" y="3946525"/>
            <a:ext cx="32447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father_of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elaine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conrad</a:t>
            </a:r>
            <a:r>
              <a:rPr lang="en-US" sz="2000" b="1" dirty="0" smtClean="0">
                <a:solidFill>
                  <a:schemeClr val="folHlink"/>
                </a:solidFill>
                <a:latin typeface="Arial" pitchFamily="34" charset="0"/>
                <a:cs typeface="Times New Roman" pitchFamily="18" charset="0"/>
              </a:rPr>
              <a:t>).</a:t>
            </a:r>
            <a:endParaRPr lang="en-US" sz="2000" b="1" dirty="0">
              <a:solidFill>
                <a:schemeClr val="folHlink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76810" name="Freeform 20"/>
          <p:cNvSpPr>
            <a:spLocks/>
          </p:cNvSpPr>
          <p:nvPr/>
        </p:nvSpPr>
        <p:spPr bwMode="auto">
          <a:xfrm>
            <a:off x="3505200" y="4114800"/>
            <a:ext cx="2667000" cy="1219200"/>
          </a:xfrm>
          <a:custGeom>
            <a:avLst/>
            <a:gdLst>
              <a:gd name="T0" fmla="*/ 2147483647 w 1680"/>
              <a:gd name="T1" fmla="*/ 1935480000 h 768"/>
              <a:gd name="T2" fmla="*/ 362902500 w 1680"/>
              <a:gd name="T3" fmla="*/ 1935480000 h 768"/>
              <a:gd name="T4" fmla="*/ 362902500 w 1680"/>
              <a:gd name="T5" fmla="*/ 0 h 768"/>
              <a:gd name="T6" fmla="*/ 0 w 1680"/>
              <a:gd name="T7" fmla="*/ 0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680"/>
              <a:gd name="T13" fmla="*/ 0 h 768"/>
              <a:gd name="T14" fmla="*/ 1680 w 1680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0" h="768">
                <a:moveTo>
                  <a:pt x="1680" y="768"/>
                </a:moveTo>
                <a:lnTo>
                  <a:pt x="144" y="768"/>
                </a:lnTo>
                <a:lnTo>
                  <a:pt x="14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6811" name="Freeform 21"/>
          <p:cNvSpPr>
            <a:spLocks/>
          </p:cNvSpPr>
          <p:nvPr/>
        </p:nvSpPr>
        <p:spPr bwMode="auto">
          <a:xfrm>
            <a:off x="3405188" y="609600"/>
            <a:ext cx="3429000" cy="3429000"/>
          </a:xfrm>
          <a:custGeom>
            <a:avLst/>
            <a:gdLst>
              <a:gd name="T0" fmla="*/ 0 w 2160"/>
              <a:gd name="T1" fmla="*/ 2147483647 h 2160"/>
              <a:gd name="T2" fmla="*/ 1572577500 w 2160"/>
              <a:gd name="T3" fmla="*/ 2147483647 h 2160"/>
              <a:gd name="T4" fmla="*/ 1572577500 w 2160"/>
              <a:gd name="T5" fmla="*/ 0 h 2160"/>
              <a:gd name="T6" fmla="*/ 2147483647 w 2160"/>
              <a:gd name="T7" fmla="*/ 0 h 2160"/>
              <a:gd name="T8" fmla="*/ 2147483647 w 2160"/>
              <a:gd name="T9" fmla="*/ 725805000 h 2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"/>
              <a:gd name="T16" fmla="*/ 0 h 2160"/>
              <a:gd name="T17" fmla="*/ 2160 w 2160"/>
              <a:gd name="T18" fmla="*/ 2160 h 2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" h="2160">
                <a:moveTo>
                  <a:pt x="0" y="2160"/>
                </a:moveTo>
                <a:lnTo>
                  <a:pt x="624" y="2160"/>
                </a:lnTo>
                <a:lnTo>
                  <a:pt x="624" y="0"/>
                </a:lnTo>
                <a:lnTo>
                  <a:pt x="2160" y="0"/>
                </a:lnTo>
                <a:lnTo>
                  <a:pt x="2160" y="288"/>
                </a:lnTo>
              </a:path>
            </a:pathLst>
          </a:cu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6812" name="Group 22"/>
          <p:cNvGrpSpPr>
            <a:grpSpLocks/>
          </p:cNvGrpSpPr>
          <p:nvPr/>
        </p:nvGrpSpPr>
        <p:grpSpPr bwMode="auto">
          <a:xfrm>
            <a:off x="3405188" y="4267200"/>
            <a:ext cx="3352800" cy="1752600"/>
            <a:chOff x="2145" y="2688"/>
            <a:chExt cx="2112" cy="1104"/>
          </a:xfrm>
        </p:grpSpPr>
        <p:sp>
          <p:nvSpPr>
            <p:cNvPr id="76827" name="Freeform 23"/>
            <p:cNvSpPr>
              <a:spLocks/>
            </p:cNvSpPr>
            <p:nvPr/>
          </p:nvSpPr>
          <p:spPr bwMode="auto">
            <a:xfrm>
              <a:off x="2145" y="2688"/>
              <a:ext cx="2112" cy="1104"/>
            </a:xfrm>
            <a:custGeom>
              <a:avLst/>
              <a:gdLst>
                <a:gd name="T0" fmla="*/ 2383 w 1872"/>
                <a:gd name="T1" fmla="*/ 864 h 1248"/>
                <a:gd name="T2" fmla="*/ 2383 w 1872"/>
                <a:gd name="T3" fmla="*/ 977 h 1248"/>
                <a:gd name="T4" fmla="*/ 183 w 1872"/>
                <a:gd name="T5" fmla="*/ 977 h 1248"/>
                <a:gd name="T6" fmla="*/ 183 w 1872"/>
                <a:gd name="T7" fmla="*/ 0 h 1248"/>
                <a:gd name="T8" fmla="*/ 0 w 1872"/>
                <a:gd name="T9" fmla="*/ 0 h 1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1248"/>
                <a:gd name="T17" fmla="*/ 1872 w 1872"/>
                <a:gd name="T18" fmla="*/ 1248 h 1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1248">
                  <a:moveTo>
                    <a:pt x="1872" y="1104"/>
                  </a:moveTo>
                  <a:lnTo>
                    <a:pt x="1872" y="1248"/>
                  </a:lnTo>
                  <a:lnTo>
                    <a:pt x="144" y="1248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8" name="Line 24"/>
            <p:cNvSpPr>
              <a:spLocks noChangeShapeType="1"/>
            </p:cNvSpPr>
            <p:nvPr/>
          </p:nvSpPr>
          <p:spPr bwMode="auto">
            <a:xfrm flipV="1">
              <a:off x="4257" y="3504"/>
              <a:ext cx="0" cy="2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433388" y="2362200"/>
            <a:ext cx="5738813" cy="4191000"/>
            <a:chOff x="273" y="1488"/>
            <a:chExt cx="3615" cy="2640"/>
          </a:xfrm>
        </p:grpSpPr>
        <p:grpSp>
          <p:nvGrpSpPr>
            <p:cNvPr id="76815" name="Group 25"/>
            <p:cNvGrpSpPr>
              <a:grpSpLocks/>
            </p:cNvGrpSpPr>
            <p:nvPr/>
          </p:nvGrpSpPr>
          <p:grpSpPr bwMode="auto">
            <a:xfrm>
              <a:off x="336" y="1488"/>
              <a:ext cx="3024" cy="1642"/>
              <a:chOff x="336" y="1488"/>
              <a:chExt cx="3024" cy="1642"/>
            </a:xfrm>
          </p:grpSpPr>
          <p:sp>
            <p:nvSpPr>
              <p:cNvPr id="76825" name="Rectangle 26"/>
              <p:cNvSpPr>
                <a:spLocks noChangeArrowheads="1"/>
              </p:cNvSpPr>
              <p:nvPr/>
            </p:nvSpPr>
            <p:spPr bwMode="auto">
              <a:xfrm>
                <a:off x="336" y="2880"/>
                <a:ext cx="18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>
                    <a:solidFill>
                      <a:schemeClr val="accent2"/>
                    </a:solidFill>
                    <a:latin typeface="Arial" pitchFamily="34" charset="0"/>
                    <a:cs typeface="Times New Roman" pitchFamily="18" charset="0"/>
                  </a:rPr>
                  <a:t>mother_of(jane, mike).</a:t>
                </a:r>
              </a:p>
            </p:txBody>
          </p:sp>
          <p:sp>
            <p:nvSpPr>
              <p:cNvPr id="76826" name="Freeform 27"/>
              <p:cNvSpPr>
                <a:spLocks/>
              </p:cNvSpPr>
              <p:nvPr/>
            </p:nvSpPr>
            <p:spPr bwMode="auto">
              <a:xfrm>
                <a:off x="2112" y="1488"/>
                <a:ext cx="1248" cy="1536"/>
              </a:xfrm>
              <a:custGeom>
                <a:avLst/>
                <a:gdLst>
                  <a:gd name="T0" fmla="*/ 1248 w 1248"/>
                  <a:gd name="T1" fmla="*/ 0 h 1584"/>
                  <a:gd name="T2" fmla="*/ 144 w 1248"/>
                  <a:gd name="T3" fmla="*/ 0 h 1584"/>
                  <a:gd name="T4" fmla="*/ 144 w 1248"/>
                  <a:gd name="T5" fmla="*/ 1489 h 1584"/>
                  <a:gd name="T6" fmla="*/ 0 w 1248"/>
                  <a:gd name="T7" fmla="*/ 1489 h 15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8"/>
                  <a:gd name="T13" fmla="*/ 0 h 1584"/>
                  <a:gd name="T14" fmla="*/ 1248 w 1248"/>
                  <a:gd name="T15" fmla="*/ 1584 h 15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8" h="1584">
                    <a:moveTo>
                      <a:pt x="1248" y="0"/>
                    </a:moveTo>
                    <a:lnTo>
                      <a:pt x="144" y="0"/>
                    </a:lnTo>
                    <a:lnTo>
                      <a:pt x="144" y="1584"/>
                    </a:lnTo>
                    <a:lnTo>
                      <a:pt x="0" y="1584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6816" name="Group 28"/>
            <p:cNvGrpSpPr>
              <a:grpSpLocks/>
            </p:cNvGrpSpPr>
            <p:nvPr/>
          </p:nvGrpSpPr>
          <p:grpSpPr bwMode="auto">
            <a:xfrm>
              <a:off x="960" y="3744"/>
              <a:ext cx="362" cy="384"/>
              <a:chOff x="960" y="3744"/>
              <a:chExt cx="362" cy="384"/>
            </a:xfrm>
          </p:grpSpPr>
          <p:sp>
            <p:nvSpPr>
              <p:cNvPr id="76823" name="Text Box 29"/>
              <p:cNvSpPr txBox="1">
                <a:spLocks noChangeArrowheads="1"/>
              </p:cNvSpPr>
              <p:nvPr/>
            </p:nvSpPr>
            <p:spPr bwMode="auto">
              <a:xfrm>
                <a:off x="960" y="3840"/>
                <a:ext cx="36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CC3300"/>
                    </a:solidFill>
                    <a:latin typeface="Arial" pitchFamily="34" charset="0"/>
                  </a:rPr>
                  <a:t>No</a:t>
                </a:r>
              </a:p>
            </p:txBody>
          </p:sp>
          <p:sp>
            <p:nvSpPr>
              <p:cNvPr id="76824" name="Line 30"/>
              <p:cNvSpPr>
                <a:spLocks noChangeShapeType="1"/>
              </p:cNvSpPr>
              <p:nvPr/>
            </p:nvSpPr>
            <p:spPr bwMode="auto">
              <a:xfrm>
                <a:off x="1152" y="374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6817" name="Group 31"/>
            <p:cNvGrpSpPr>
              <a:grpSpLocks/>
            </p:cNvGrpSpPr>
            <p:nvPr/>
          </p:nvGrpSpPr>
          <p:grpSpPr bwMode="auto">
            <a:xfrm>
              <a:off x="273" y="3168"/>
              <a:ext cx="3231" cy="252"/>
              <a:chOff x="273" y="3168"/>
              <a:chExt cx="3231" cy="252"/>
            </a:xfrm>
          </p:grpSpPr>
          <p:sp>
            <p:nvSpPr>
              <p:cNvPr id="76821" name="Rectangle 32"/>
              <p:cNvSpPr>
                <a:spLocks noChangeArrowheads="1"/>
              </p:cNvSpPr>
              <p:nvPr/>
            </p:nvSpPr>
            <p:spPr bwMode="auto">
              <a:xfrm>
                <a:off x="273" y="3168"/>
                <a:ext cx="2053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 err="1">
                    <a:solidFill>
                      <a:schemeClr val="folHlink"/>
                    </a:solidFill>
                    <a:latin typeface="Arial" pitchFamily="34" charset="0"/>
                    <a:cs typeface="Times New Roman" pitchFamily="18" charset="0"/>
                  </a:rPr>
                  <a:t>mother_of</a:t>
                </a:r>
                <a:r>
                  <a:rPr lang="en-US" sz="2000" b="1" dirty="0">
                    <a:solidFill>
                      <a:schemeClr val="folHlink"/>
                    </a:solidFill>
                    <a:latin typeface="Arial" pitchFamily="34" charset="0"/>
                    <a:cs typeface="Times New Roman" pitchFamily="18" charset="0"/>
                  </a:rPr>
                  <a:t>(mike, </a:t>
                </a:r>
                <a:r>
                  <a:rPr lang="en-US" sz="2000" b="1" dirty="0" err="1" smtClean="0">
                    <a:solidFill>
                      <a:schemeClr val="folHlink"/>
                    </a:solidFill>
                    <a:latin typeface="Arial" pitchFamily="34" charset="0"/>
                    <a:cs typeface="Times New Roman" pitchFamily="18" charset="0"/>
                  </a:rPr>
                  <a:t>conrad</a:t>
                </a:r>
                <a:r>
                  <a:rPr lang="en-US" sz="2000" b="1" dirty="0" smtClean="0">
                    <a:solidFill>
                      <a:schemeClr val="folHlink"/>
                    </a:solidFill>
                    <a:latin typeface="Arial" pitchFamily="34" charset="0"/>
                    <a:cs typeface="Times New Roman" pitchFamily="18" charset="0"/>
                  </a:rPr>
                  <a:t>).</a:t>
                </a:r>
                <a:endPara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endParaRPr>
              </a:p>
            </p:txBody>
          </p:sp>
          <p:sp>
            <p:nvSpPr>
              <p:cNvPr id="76822" name="Freeform 33"/>
              <p:cNvSpPr>
                <a:spLocks/>
              </p:cNvSpPr>
              <p:nvPr/>
            </p:nvSpPr>
            <p:spPr bwMode="auto">
              <a:xfrm>
                <a:off x="2256" y="3168"/>
                <a:ext cx="1248" cy="144"/>
              </a:xfrm>
              <a:custGeom>
                <a:avLst/>
                <a:gdLst>
                  <a:gd name="T0" fmla="*/ 1248 w 1248"/>
                  <a:gd name="T1" fmla="*/ 0 h 144"/>
                  <a:gd name="T2" fmla="*/ 336 w 1248"/>
                  <a:gd name="T3" fmla="*/ 0 h 144"/>
                  <a:gd name="T4" fmla="*/ 336 w 1248"/>
                  <a:gd name="T5" fmla="*/ 144 h 144"/>
                  <a:gd name="T6" fmla="*/ 0 w 1248"/>
                  <a:gd name="T7" fmla="*/ 144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48"/>
                  <a:gd name="T13" fmla="*/ 0 h 144"/>
                  <a:gd name="T14" fmla="*/ 1248 w 124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48" h="144">
                    <a:moveTo>
                      <a:pt x="1248" y="0"/>
                    </a:moveTo>
                    <a:lnTo>
                      <a:pt x="336" y="0"/>
                    </a:lnTo>
                    <a:lnTo>
                      <a:pt x="336" y="144"/>
                    </a:lnTo>
                    <a:lnTo>
                      <a:pt x="0" y="144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6818" name="Group 34"/>
            <p:cNvGrpSpPr>
              <a:grpSpLocks/>
            </p:cNvGrpSpPr>
            <p:nvPr/>
          </p:nvGrpSpPr>
          <p:grpSpPr bwMode="auto">
            <a:xfrm>
              <a:off x="273" y="3408"/>
              <a:ext cx="3615" cy="300"/>
              <a:chOff x="273" y="3408"/>
              <a:chExt cx="3615" cy="300"/>
            </a:xfrm>
          </p:grpSpPr>
          <p:sp>
            <p:nvSpPr>
              <p:cNvPr id="76819" name="Rectangle 35"/>
              <p:cNvSpPr>
                <a:spLocks noChangeArrowheads="1"/>
              </p:cNvSpPr>
              <p:nvPr/>
            </p:nvSpPr>
            <p:spPr bwMode="auto">
              <a:xfrm>
                <a:off x="273" y="3456"/>
                <a:ext cx="195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b="1" dirty="0" err="1">
                    <a:solidFill>
                      <a:schemeClr val="folHlink"/>
                    </a:solidFill>
                    <a:latin typeface="Arial" pitchFamily="34" charset="0"/>
                    <a:cs typeface="Times New Roman" pitchFamily="18" charset="0"/>
                  </a:rPr>
                  <a:t>father_of</a:t>
                </a:r>
                <a:r>
                  <a:rPr lang="en-US" sz="2000" b="1" dirty="0">
                    <a:solidFill>
                      <a:schemeClr val="folHlink"/>
                    </a:solidFill>
                    <a:latin typeface="Arial" pitchFamily="34" charset="0"/>
                    <a:cs typeface="Times New Roman" pitchFamily="18" charset="0"/>
                  </a:rPr>
                  <a:t>(mike, </a:t>
                </a:r>
                <a:r>
                  <a:rPr lang="en-US" sz="2000" b="1" dirty="0" err="1" smtClean="0">
                    <a:solidFill>
                      <a:schemeClr val="folHlink"/>
                    </a:solidFill>
                    <a:latin typeface="Arial" pitchFamily="34" charset="0"/>
                    <a:cs typeface="Times New Roman" pitchFamily="18" charset="0"/>
                  </a:rPr>
                  <a:t>conrad</a:t>
                </a:r>
                <a:r>
                  <a:rPr lang="en-US" sz="2000" b="1" dirty="0" smtClean="0">
                    <a:solidFill>
                      <a:schemeClr val="folHlink"/>
                    </a:solidFill>
                    <a:latin typeface="Arial" pitchFamily="34" charset="0"/>
                    <a:cs typeface="Times New Roman" pitchFamily="18" charset="0"/>
                  </a:rPr>
                  <a:t>).</a:t>
                </a:r>
                <a:endParaRPr lang="en-US" sz="2000" b="1" dirty="0">
                  <a:solidFill>
                    <a:schemeClr val="folHlink"/>
                  </a:solidFill>
                  <a:latin typeface="Arial" pitchFamily="34" charset="0"/>
                  <a:cs typeface="Times New Roman" pitchFamily="18" charset="0"/>
                </a:endParaRPr>
              </a:p>
            </p:txBody>
          </p:sp>
          <p:sp>
            <p:nvSpPr>
              <p:cNvPr id="76820" name="Freeform 36"/>
              <p:cNvSpPr>
                <a:spLocks/>
              </p:cNvSpPr>
              <p:nvPr/>
            </p:nvSpPr>
            <p:spPr bwMode="auto">
              <a:xfrm>
                <a:off x="2160" y="3408"/>
                <a:ext cx="1728" cy="192"/>
              </a:xfrm>
              <a:custGeom>
                <a:avLst/>
                <a:gdLst>
                  <a:gd name="T0" fmla="*/ 1728 w 1728"/>
                  <a:gd name="T1" fmla="*/ 0 h 192"/>
                  <a:gd name="T2" fmla="*/ 432 w 1728"/>
                  <a:gd name="T3" fmla="*/ 0 h 192"/>
                  <a:gd name="T4" fmla="*/ 432 w 1728"/>
                  <a:gd name="T5" fmla="*/ 192 h 192"/>
                  <a:gd name="T6" fmla="*/ 0 w 1728"/>
                  <a:gd name="T7" fmla="*/ 192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28"/>
                  <a:gd name="T13" fmla="*/ 0 h 192"/>
                  <a:gd name="T14" fmla="*/ 1728 w 1728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28" h="192">
                    <a:moveTo>
                      <a:pt x="1728" y="0"/>
                    </a:moveTo>
                    <a:lnTo>
                      <a:pt x="432" y="0"/>
                    </a:lnTo>
                    <a:lnTo>
                      <a:pt x="432" y="192"/>
                    </a:lnTo>
                    <a:lnTo>
                      <a:pt x="0" y="192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9349" name="Text Box 37"/>
          <p:cNvSpPr txBox="1">
            <a:spLocks noChangeArrowheads="1"/>
          </p:cNvSpPr>
          <p:nvPr/>
        </p:nvSpPr>
        <p:spPr bwMode="auto">
          <a:xfrm>
            <a:off x="5311775" y="1893888"/>
            <a:ext cx="1892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2"/>
                </a:solidFill>
              </a:rPr>
              <a:t>backtracking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8" presetClass="emph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11" dur="3000" fill="hold"/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49" grpId="0"/>
      <p:bldP spid="269349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358775" y="117475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Adding and removing backtracking points</a:t>
            </a:r>
            <a:endParaRPr lang="en-US" sz="3200" b="1">
              <a:solidFill>
                <a:schemeClr val="accent2"/>
              </a:solidFill>
            </a:endParaRPr>
          </a:p>
        </p:txBody>
      </p:sp>
      <p:grpSp>
        <p:nvGrpSpPr>
          <p:cNvPr id="77827" name="Group 59"/>
          <p:cNvGrpSpPr>
            <a:grpSpLocks/>
          </p:cNvGrpSpPr>
          <p:nvPr/>
        </p:nvGrpSpPr>
        <p:grpSpPr bwMode="auto">
          <a:xfrm>
            <a:off x="130175" y="955675"/>
            <a:ext cx="4572000" cy="3429000"/>
            <a:chOff x="82" y="602"/>
            <a:chExt cx="2880" cy="2160"/>
          </a:xfrm>
        </p:grpSpPr>
        <p:sp>
          <p:nvSpPr>
            <p:cNvPr id="77854" name="Line 3"/>
            <p:cNvSpPr>
              <a:spLocks noChangeShapeType="1"/>
            </p:cNvSpPr>
            <p:nvPr/>
          </p:nvSpPr>
          <p:spPr bwMode="auto">
            <a:xfrm>
              <a:off x="1378" y="60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5" name="Line 4"/>
            <p:cNvSpPr>
              <a:spLocks noChangeShapeType="1"/>
            </p:cNvSpPr>
            <p:nvPr/>
          </p:nvSpPr>
          <p:spPr bwMode="auto">
            <a:xfrm flipH="1">
              <a:off x="850" y="986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6" name="Line 5"/>
            <p:cNvSpPr>
              <a:spLocks noChangeShapeType="1"/>
            </p:cNvSpPr>
            <p:nvPr/>
          </p:nvSpPr>
          <p:spPr bwMode="auto">
            <a:xfrm>
              <a:off x="1378" y="986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7" name="Line 6"/>
            <p:cNvSpPr>
              <a:spLocks noChangeShapeType="1"/>
            </p:cNvSpPr>
            <p:nvPr/>
          </p:nvSpPr>
          <p:spPr bwMode="auto">
            <a:xfrm flipH="1">
              <a:off x="1570" y="1370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8" name="Line 7"/>
            <p:cNvSpPr>
              <a:spLocks noChangeShapeType="1"/>
            </p:cNvSpPr>
            <p:nvPr/>
          </p:nvSpPr>
          <p:spPr bwMode="auto">
            <a:xfrm>
              <a:off x="1954" y="1370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9" name="Line 8"/>
            <p:cNvSpPr>
              <a:spLocks noChangeShapeType="1"/>
            </p:cNvSpPr>
            <p:nvPr/>
          </p:nvSpPr>
          <p:spPr bwMode="auto">
            <a:xfrm flipH="1">
              <a:off x="2050" y="189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0" name="Line 9"/>
            <p:cNvSpPr>
              <a:spLocks noChangeShapeType="1"/>
            </p:cNvSpPr>
            <p:nvPr/>
          </p:nvSpPr>
          <p:spPr bwMode="auto">
            <a:xfrm>
              <a:off x="2434" y="1898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1" name="Line 10"/>
            <p:cNvSpPr>
              <a:spLocks noChangeShapeType="1"/>
            </p:cNvSpPr>
            <p:nvPr/>
          </p:nvSpPr>
          <p:spPr bwMode="auto">
            <a:xfrm flipH="1">
              <a:off x="562" y="1322"/>
              <a:ext cx="28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2" name="Line 11"/>
            <p:cNvSpPr>
              <a:spLocks noChangeShapeType="1"/>
            </p:cNvSpPr>
            <p:nvPr/>
          </p:nvSpPr>
          <p:spPr bwMode="auto">
            <a:xfrm>
              <a:off x="850" y="1322"/>
              <a:ext cx="3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3" name="Line 12"/>
            <p:cNvSpPr>
              <a:spLocks noChangeShapeType="1"/>
            </p:cNvSpPr>
            <p:nvPr/>
          </p:nvSpPr>
          <p:spPr bwMode="auto">
            <a:xfrm flipH="1">
              <a:off x="130" y="1994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4" name="Line 13"/>
            <p:cNvSpPr>
              <a:spLocks noChangeShapeType="1"/>
            </p:cNvSpPr>
            <p:nvPr/>
          </p:nvSpPr>
          <p:spPr bwMode="auto">
            <a:xfrm>
              <a:off x="562" y="1994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5" name="Line 14"/>
            <p:cNvSpPr>
              <a:spLocks noChangeShapeType="1"/>
            </p:cNvSpPr>
            <p:nvPr/>
          </p:nvSpPr>
          <p:spPr bwMode="auto">
            <a:xfrm flipH="1">
              <a:off x="1666" y="242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66" name="Line 15"/>
            <p:cNvSpPr>
              <a:spLocks noChangeShapeType="1"/>
            </p:cNvSpPr>
            <p:nvPr/>
          </p:nvSpPr>
          <p:spPr bwMode="auto">
            <a:xfrm>
              <a:off x="2050" y="2426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7867" name="Group 16"/>
            <p:cNvGrpSpPr>
              <a:grpSpLocks/>
            </p:cNvGrpSpPr>
            <p:nvPr/>
          </p:nvGrpSpPr>
          <p:grpSpPr bwMode="auto">
            <a:xfrm>
              <a:off x="1042" y="602"/>
              <a:ext cx="1920" cy="1680"/>
              <a:chOff x="1378" y="794"/>
              <a:chExt cx="1920" cy="1680"/>
            </a:xfrm>
          </p:grpSpPr>
          <p:sp>
            <p:nvSpPr>
              <p:cNvPr id="77880" name="Text Box 17"/>
              <p:cNvSpPr txBox="1">
                <a:spLocks noChangeArrowheads="1"/>
              </p:cNvSpPr>
              <p:nvPr/>
            </p:nvSpPr>
            <p:spPr bwMode="auto">
              <a:xfrm>
                <a:off x="1378" y="1034"/>
                <a:ext cx="2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urier New" pitchFamily="49" charset="0"/>
                    <a:sym typeface="Wingdings 2" pitchFamily="18" charset="2"/>
                  </a:rPr>
                  <a:t></a:t>
                </a:r>
              </a:p>
            </p:txBody>
          </p:sp>
          <p:sp>
            <p:nvSpPr>
              <p:cNvPr id="77881" name="Rectangle 18"/>
              <p:cNvSpPr>
                <a:spLocks noChangeArrowheads="1"/>
              </p:cNvSpPr>
              <p:nvPr/>
            </p:nvSpPr>
            <p:spPr bwMode="auto">
              <a:xfrm>
                <a:off x="1954" y="1514"/>
                <a:ext cx="2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urier New" pitchFamily="49" charset="0"/>
                    <a:sym typeface="Wingdings 2" pitchFamily="18" charset="2"/>
                  </a:rPr>
                  <a:t></a:t>
                </a:r>
              </a:p>
            </p:txBody>
          </p:sp>
          <p:sp>
            <p:nvSpPr>
              <p:cNvPr id="77882" name="Rectangle 19"/>
              <p:cNvSpPr>
                <a:spLocks noChangeArrowheads="1"/>
              </p:cNvSpPr>
              <p:nvPr/>
            </p:nvSpPr>
            <p:spPr bwMode="auto">
              <a:xfrm>
                <a:off x="2434" y="2042"/>
                <a:ext cx="2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urier New" pitchFamily="49" charset="0"/>
                    <a:sym typeface="Wingdings 2" pitchFamily="18" charset="2"/>
                  </a:rPr>
                  <a:t></a:t>
                </a:r>
              </a:p>
            </p:txBody>
          </p:sp>
          <p:sp>
            <p:nvSpPr>
              <p:cNvPr id="77883" name="Freeform 20"/>
              <p:cNvSpPr>
                <a:spLocks/>
              </p:cNvSpPr>
              <p:nvPr/>
            </p:nvSpPr>
            <p:spPr bwMode="auto">
              <a:xfrm>
                <a:off x="1810" y="794"/>
                <a:ext cx="1488" cy="1680"/>
              </a:xfrm>
              <a:custGeom>
                <a:avLst/>
                <a:gdLst>
                  <a:gd name="T0" fmla="*/ 0 w 1488"/>
                  <a:gd name="T1" fmla="*/ 0 h 1680"/>
                  <a:gd name="T2" fmla="*/ 0 w 1488"/>
                  <a:gd name="T3" fmla="*/ 336 h 1680"/>
                  <a:gd name="T4" fmla="*/ 528 w 1488"/>
                  <a:gd name="T5" fmla="*/ 672 h 1680"/>
                  <a:gd name="T6" fmla="*/ 1008 w 1488"/>
                  <a:gd name="T7" fmla="*/ 1248 h 1680"/>
                  <a:gd name="T8" fmla="*/ 1488 w 1488"/>
                  <a:gd name="T9" fmla="*/ 1680 h 16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8"/>
                  <a:gd name="T16" fmla="*/ 0 h 1680"/>
                  <a:gd name="T17" fmla="*/ 1488 w 1488"/>
                  <a:gd name="T18" fmla="*/ 1680 h 16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8" h="1680">
                    <a:moveTo>
                      <a:pt x="0" y="0"/>
                    </a:moveTo>
                    <a:lnTo>
                      <a:pt x="0" y="336"/>
                    </a:lnTo>
                    <a:lnTo>
                      <a:pt x="528" y="672"/>
                    </a:lnTo>
                    <a:lnTo>
                      <a:pt x="1008" y="1248"/>
                    </a:lnTo>
                    <a:lnTo>
                      <a:pt x="1488" y="168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68" name="Group 21"/>
            <p:cNvGrpSpPr>
              <a:grpSpLocks/>
            </p:cNvGrpSpPr>
            <p:nvPr/>
          </p:nvGrpSpPr>
          <p:grpSpPr bwMode="auto">
            <a:xfrm>
              <a:off x="1714" y="1994"/>
              <a:ext cx="816" cy="720"/>
              <a:chOff x="2050" y="2186"/>
              <a:chExt cx="816" cy="720"/>
            </a:xfrm>
          </p:grpSpPr>
          <p:sp>
            <p:nvSpPr>
              <p:cNvPr id="77878" name="Rectangle 22"/>
              <p:cNvSpPr>
                <a:spLocks noChangeArrowheads="1"/>
              </p:cNvSpPr>
              <p:nvPr/>
            </p:nvSpPr>
            <p:spPr bwMode="auto">
              <a:xfrm>
                <a:off x="2050" y="2474"/>
                <a:ext cx="2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urier New" pitchFamily="49" charset="0"/>
                    <a:sym typeface="Wingdings 2" pitchFamily="18" charset="2"/>
                  </a:rPr>
                  <a:t></a:t>
                </a:r>
              </a:p>
            </p:txBody>
          </p:sp>
          <p:sp>
            <p:nvSpPr>
              <p:cNvPr id="77879" name="Freeform 23"/>
              <p:cNvSpPr>
                <a:spLocks/>
              </p:cNvSpPr>
              <p:nvPr/>
            </p:nvSpPr>
            <p:spPr bwMode="auto">
              <a:xfrm>
                <a:off x="2338" y="2186"/>
                <a:ext cx="528" cy="720"/>
              </a:xfrm>
              <a:custGeom>
                <a:avLst/>
                <a:gdLst>
                  <a:gd name="T0" fmla="*/ 192 w 528"/>
                  <a:gd name="T1" fmla="*/ 0 h 720"/>
                  <a:gd name="T2" fmla="*/ 0 w 528"/>
                  <a:gd name="T3" fmla="*/ 288 h 720"/>
                  <a:gd name="T4" fmla="*/ 528 w 528"/>
                  <a:gd name="T5" fmla="*/ 720 h 720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720"/>
                  <a:gd name="T11" fmla="*/ 528 w 528"/>
                  <a:gd name="T12" fmla="*/ 720 h 7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720">
                    <a:moveTo>
                      <a:pt x="192" y="0"/>
                    </a:moveTo>
                    <a:lnTo>
                      <a:pt x="0" y="288"/>
                    </a:lnTo>
                    <a:lnTo>
                      <a:pt x="528" y="72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69" name="Line 24"/>
            <p:cNvSpPr>
              <a:spLocks noChangeShapeType="1"/>
            </p:cNvSpPr>
            <p:nvPr/>
          </p:nvSpPr>
          <p:spPr bwMode="auto">
            <a:xfrm flipH="1">
              <a:off x="1618" y="2474"/>
              <a:ext cx="192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70" name="Line 25"/>
            <p:cNvSpPr>
              <a:spLocks noChangeShapeType="1"/>
            </p:cNvSpPr>
            <p:nvPr/>
          </p:nvSpPr>
          <p:spPr bwMode="auto">
            <a:xfrm flipH="1">
              <a:off x="1474" y="1514"/>
              <a:ext cx="240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7871" name="Group 26"/>
            <p:cNvGrpSpPr>
              <a:grpSpLocks/>
            </p:cNvGrpSpPr>
            <p:nvPr/>
          </p:nvGrpSpPr>
          <p:grpSpPr bwMode="auto">
            <a:xfrm>
              <a:off x="515" y="986"/>
              <a:ext cx="815" cy="1008"/>
              <a:chOff x="851" y="1178"/>
              <a:chExt cx="815" cy="1008"/>
            </a:xfrm>
          </p:grpSpPr>
          <p:sp>
            <p:nvSpPr>
              <p:cNvPr id="77876" name="Rectangle 27"/>
              <p:cNvSpPr>
                <a:spLocks noChangeArrowheads="1"/>
              </p:cNvSpPr>
              <p:nvPr/>
            </p:nvSpPr>
            <p:spPr bwMode="auto">
              <a:xfrm>
                <a:off x="851" y="1418"/>
                <a:ext cx="2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urier New" pitchFamily="49" charset="0"/>
                    <a:sym typeface="Wingdings 2" pitchFamily="18" charset="2"/>
                  </a:rPr>
                  <a:t></a:t>
                </a:r>
              </a:p>
            </p:txBody>
          </p:sp>
          <p:sp>
            <p:nvSpPr>
              <p:cNvPr id="77877" name="Freeform 28"/>
              <p:cNvSpPr>
                <a:spLocks/>
              </p:cNvSpPr>
              <p:nvPr/>
            </p:nvSpPr>
            <p:spPr bwMode="auto">
              <a:xfrm>
                <a:off x="1186" y="1178"/>
                <a:ext cx="480" cy="1008"/>
              </a:xfrm>
              <a:custGeom>
                <a:avLst/>
                <a:gdLst>
                  <a:gd name="T0" fmla="*/ 288 w 480"/>
                  <a:gd name="T1" fmla="*/ 0 h 1008"/>
                  <a:gd name="T2" fmla="*/ 0 w 480"/>
                  <a:gd name="T3" fmla="*/ 192 h 1008"/>
                  <a:gd name="T4" fmla="*/ 480 w 480"/>
                  <a:gd name="T5" fmla="*/ 1008 h 1008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1008"/>
                  <a:gd name="T11" fmla="*/ 480 w 480"/>
                  <a:gd name="T12" fmla="*/ 1008 h 10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1008">
                    <a:moveTo>
                      <a:pt x="288" y="0"/>
                    </a:moveTo>
                    <a:lnTo>
                      <a:pt x="0" y="192"/>
                    </a:lnTo>
                    <a:lnTo>
                      <a:pt x="480" y="1008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7872" name="Group 29"/>
            <p:cNvGrpSpPr>
              <a:grpSpLocks/>
            </p:cNvGrpSpPr>
            <p:nvPr/>
          </p:nvGrpSpPr>
          <p:grpSpPr bwMode="auto">
            <a:xfrm>
              <a:off x="226" y="1418"/>
              <a:ext cx="816" cy="960"/>
              <a:chOff x="562" y="1610"/>
              <a:chExt cx="816" cy="960"/>
            </a:xfrm>
          </p:grpSpPr>
          <p:sp>
            <p:nvSpPr>
              <p:cNvPr id="77874" name="Rectangle 30"/>
              <p:cNvSpPr>
                <a:spLocks noChangeArrowheads="1"/>
              </p:cNvSpPr>
              <p:nvPr/>
            </p:nvSpPr>
            <p:spPr bwMode="auto">
              <a:xfrm>
                <a:off x="562" y="2138"/>
                <a:ext cx="28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Courier New" pitchFamily="49" charset="0"/>
                    <a:sym typeface="Wingdings 2" pitchFamily="18" charset="2"/>
                  </a:rPr>
                  <a:t></a:t>
                </a:r>
              </a:p>
            </p:txBody>
          </p:sp>
          <p:sp>
            <p:nvSpPr>
              <p:cNvPr id="77875" name="Freeform 31"/>
              <p:cNvSpPr>
                <a:spLocks/>
              </p:cNvSpPr>
              <p:nvPr/>
            </p:nvSpPr>
            <p:spPr bwMode="auto">
              <a:xfrm>
                <a:off x="850" y="1610"/>
                <a:ext cx="528" cy="960"/>
              </a:xfrm>
              <a:custGeom>
                <a:avLst/>
                <a:gdLst>
                  <a:gd name="T0" fmla="*/ 144 w 528"/>
                  <a:gd name="T1" fmla="*/ 0 h 960"/>
                  <a:gd name="T2" fmla="*/ 0 w 528"/>
                  <a:gd name="T3" fmla="*/ 432 h 960"/>
                  <a:gd name="T4" fmla="*/ 528 w 528"/>
                  <a:gd name="T5" fmla="*/ 960 h 960"/>
                  <a:gd name="T6" fmla="*/ 0 60000 65536"/>
                  <a:gd name="T7" fmla="*/ 0 60000 65536"/>
                  <a:gd name="T8" fmla="*/ 0 60000 65536"/>
                  <a:gd name="T9" fmla="*/ 0 w 528"/>
                  <a:gd name="T10" fmla="*/ 0 h 960"/>
                  <a:gd name="T11" fmla="*/ 528 w 528"/>
                  <a:gd name="T12" fmla="*/ 960 h 9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28" h="960">
                    <a:moveTo>
                      <a:pt x="144" y="0"/>
                    </a:moveTo>
                    <a:lnTo>
                      <a:pt x="0" y="432"/>
                    </a:lnTo>
                    <a:lnTo>
                      <a:pt x="528" y="96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73" name="Line 32"/>
            <p:cNvSpPr>
              <a:spLocks noChangeShapeType="1"/>
            </p:cNvSpPr>
            <p:nvPr/>
          </p:nvSpPr>
          <p:spPr bwMode="auto">
            <a:xfrm flipH="1">
              <a:off x="82" y="2138"/>
              <a:ext cx="24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016375" y="2632075"/>
            <a:ext cx="4419600" cy="3429000"/>
            <a:chOff x="2530" y="1658"/>
            <a:chExt cx="2784" cy="2160"/>
          </a:xfrm>
        </p:grpSpPr>
        <p:sp>
          <p:nvSpPr>
            <p:cNvPr id="77841" name="Line 34"/>
            <p:cNvSpPr>
              <a:spLocks noChangeShapeType="1"/>
            </p:cNvSpPr>
            <p:nvPr/>
          </p:nvSpPr>
          <p:spPr bwMode="auto">
            <a:xfrm>
              <a:off x="3778" y="165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2" name="Line 35"/>
            <p:cNvSpPr>
              <a:spLocks noChangeShapeType="1"/>
            </p:cNvSpPr>
            <p:nvPr/>
          </p:nvSpPr>
          <p:spPr bwMode="auto">
            <a:xfrm flipH="1">
              <a:off x="3250" y="204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3" name="Line 36"/>
            <p:cNvSpPr>
              <a:spLocks noChangeShapeType="1"/>
            </p:cNvSpPr>
            <p:nvPr/>
          </p:nvSpPr>
          <p:spPr bwMode="auto">
            <a:xfrm>
              <a:off x="3778" y="2042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4" name="Line 37"/>
            <p:cNvSpPr>
              <a:spLocks noChangeShapeType="1"/>
            </p:cNvSpPr>
            <p:nvPr/>
          </p:nvSpPr>
          <p:spPr bwMode="auto">
            <a:xfrm flipH="1">
              <a:off x="3970" y="2426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5" name="Line 38"/>
            <p:cNvSpPr>
              <a:spLocks noChangeShapeType="1"/>
            </p:cNvSpPr>
            <p:nvPr/>
          </p:nvSpPr>
          <p:spPr bwMode="auto">
            <a:xfrm>
              <a:off x="4354" y="242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6" name="Line 39"/>
            <p:cNvSpPr>
              <a:spLocks noChangeShapeType="1"/>
            </p:cNvSpPr>
            <p:nvPr/>
          </p:nvSpPr>
          <p:spPr bwMode="auto">
            <a:xfrm flipH="1">
              <a:off x="4450" y="2954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7" name="Line 40"/>
            <p:cNvSpPr>
              <a:spLocks noChangeShapeType="1"/>
            </p:cNvSpPr>
            <p:nvPr/>
          </p:nvSpPr>
          <p:spPr bwMode="auto">
            <a:xfrm>
              <a:off x="4834" y="2954"/>
              <a:ext cx="48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8" name="Line 41"/>
            <p:cNvSpPr>
              <a:spLocks noChangeShapeType="1"/>
            </p:cNvSpPr>
            <p:nvPr/>
          </p:nvSpPr>
          <p:spPr bwMode="auto">
            <a:xfrm flipH="1">
              <a:off x="2962" y="2378"/>
              <a:ext cx="28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9" name="Line 42"/>
            <p:cNvSpPr>
              <a:spLocks noChangeShapeType="1"/>
            </p:cNvSpPr>
            <p:nvPr/>
          </p:nvSpPr>
          <p:spPr bwMode="auto">
            <a:xfrm>
              <a:off x="3250" y="2378"/>
              <a:ext cx="3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0" name="Line 43"/>
            <p:cNvSpPr>
              <a:spLocks noChangeShapeType="1"/>
            </p:cNvSpPr>
            <p:nvPr/>
          </p:nvSpPr>
          <p:spPr bwMode="auto">
            <a:xfrm flipH="1">
              <a:off x="2530" y="3050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1" name="Line 44"/>
            <p:cNvSpPr>
              <a:spLocks noChangeShapeType="1"/>
            </p:cNvSpPr>
            <p:nvPr/>
          </p:nvSpPr>
          <p:spPr bwMode="auto">
            <a:xfrm>
              <a:off x="2962" y="3050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2" name="Line 45"/>
            <p:cNvSpPr>
              <a:spLocks noChangeShapeType="1"/>
            </p:cNvSpPr>
            <p:nvPr/>
          </p:nvSpPr>
          <p:spPr bwMode="auto">
            <a:xfrm flipH="1">
              <a:off x="4066" y="3482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3" name="Line 46"/>
            <p:cNvSpPr>
              <a:spLocks noChangeShapeType="1"/>
            </p:cNvSpPr>
            <p:nvPr/>
          </p:nvSpPr>
          <p:spPr bwMode="auto">
            <a:xfrm>
              <a:off x="4450" y="348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540375" y="2936875"/>
            <a:ext cx="1370013" cy="1219200"/>
            <a:chOff x="3490" y="1850"/>
            <a:chExt cx="863" cy="768"/>
          </a:xfrm>
        </p:grpSpPr>
        <p:sp>
          <p:nvSpPr>
            <p:cNvPr id="77839" name="Text Box 48"/>
            <p:cNvSpPr txBox="1">
              <a:spLocks noChangeArrowheads="1"/>
            </p:cNvSpPr>
            <p:nvPr/>
          </p:nvSpPr>
          <p:spPr bwMode="auto">
            <a:xfrm>
              <a:off x="3490" y="1850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sym typeface="Wingdings 2" pitchFamily="18" charset="2"/>
                </a:rPr>
                <a:t></a:t>
              </a:r>
            </a:p>
          </p:txBody>
        </p:sp>
        <p:sp>
          <p:nvSpPr>
            <p:cNvPr id="77840" name="Rectangle 49"/>
            <p:cNvSpPr>
              <a:spLocks noChangeArrowheads="1"/>
            </p:cNvSpPr>
            <p:nvPr/>
          </p:nvSpPr>
          <p:spPr bwMode="auto">
            <a:xfrm>
              <a:off x="4066" y="2330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  <a:sym typeface="Wingdings 2" pitchFamily="18" charset="2"/>
                </a:rPr>
                <a:t></a:t>
              </a:r>
            </a:p>
          </p:txBody>
        </p:sp>
      </p:grpSp>
      <p:sp>
        <p:nvSpPr>
          <p:cNvPr id="290866" name="Freeform 50"/>
          <p:cNvSpPr>
            <a:spLocks/>
          </p:cNvSpPr>
          <p:nvPr/>
        </p:nvSpPr>
        <p:spPr bwMode="auto">
          <a:xfrm>
            <a:off x="6149975" y="2632075"/>
            <a:ext cx="1066800" cy="1295400"/>
          </a:xfrm>
          <a:custGeom>
            <a:avLst/>
            <a:gdLst>
              <a:gd name="T0" fmla="*/ 0 w 672"/>
              <a:gd name="T1" fmla="*/ 0 h 816"/>
              <a:gd name="T2" fmla="*/ 0 w 672"/>
              <a:gd name="T3" fmla="*/ 846772500 h 816"/>
              <a:gd name="T4" fmla="*/ 1330642500 w 672"/>
              <a:gd name="T5" fmla="*/ 1693545000 h 816"/>
              <a:gd name="T6" fmla="*/ 1693545000 w 672"/>
              <a:gd name="T7" fmla="*/ 2056447500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816"/>
              <a:gd name="T14" fmla="*/ 672 w 672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816">
                <a:moveTo>
                  <a:pt x="0" y="0"/>
                </a:moveTo>
                <a:lnTo>
                  <a:pt x="0" y="336"/>
                </a:lnTo>
                <a:lnTo>
                  <a:pt x="528" y="672"/>
                </a:lnTo>
                <a:lnTo>
                  <a:pt x="672" y="816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0867" name="Text Box 51"/>
          <p:cNvSpPr txBox="1">
            <a:spLocks noChangeArrowheads="1"/>
          </p:cNvSpPr>
          <p:nvPr/>
        </p:nvSpPr>
        <p:spPr bwMode="auto">
          <a:xfrm>
            <a:off x="7140575" y="3775075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! cut</a:t>
            </a:r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7216775" y="4156075"/>
            <a:ext cx="1295400" cy="1143000"/>
            <a:chOff x="4546" y="2618"/>
            <a:chExt cx="816" cy="720"/>
          </a:xfrm>
        </p:grpSpPr>
        <p:sp>
          <p:nvSpPr>
            <p:cNvPr id="77837" name="Rectangle 53"/>
            <p:cNvSpPr>
              <a:spLocks noChangeArrowheads="1"/>
            </p:cNvSpPr>
            <p:nvPr/>
          </p:nvSpPr>
          <p:spPr bwMode="auto">
            <a:xfrm>
              <a:off x="4546" y="285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  <a:sym typeface="Wingdings 2" pitchFamily="18" charset="2"/>
                </a:rPr>
                <a:t></a:t>
              </a:r>
            </a:p>
          </p:txBody>
        </p:sp>
        <p:sp>
          <p:nvSpPr>
            <p:cNvPr id="77838" name="Freeform 54"/>
            <p:cNvSpPr>
              <a:spLocks/>
            </p:cNvSpPr>
            <p:nvPr/>
          </p:nvSpPr>
          <p:spPr bwMode="auto">
            <a:xfrm>
              <a:off x="4690" y="2618"/>
              <a:ext cx="672" cy="720"/>
            </a:xfrm>
            <a:custGeom>
              <a:avLst/>
              <a:gdLst>
                <a:gd name="T0" fmla="*/ 0 w 672"/>
                <a:gd name="T1" fmla="*/ 0 h 720"/>
                <a:gd name="T2" fmla="*/ 192 w 672"/>
                <a:gd name="T3" fmla="*/ 240 h 720"/>
                <a:gd name="T4" fmla="*/ 672 w 672"/>
                <a:gd name="T5" fmla="*/ 720 h 720"/>
                <a:gd name="T6" fmla="*/ 0 60000 65536"/>
                <a:gd name="T7" fmla="*/ 0 60000 65536"/>
                <a:gd name="T8" fmla="*/ 0 60000 65536"/>
                <a:gd name="T9" fmla="*/ 0 w 672"/>
                <a:gd name="T10" fmla="*/ 0 h 720"/>
                <a:gd name="T11" fmla="*/ 672 w 672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720">
                  <a:moveTo>
                    <a:pt x="0" y="0"/>
                  </a:moveTo>
                  <a:lnTo>
                    <a:pt x="192" y="240"/>
                  </a:lnTo>
                  <a:lnTo>
                    <a:pt x="672" y="720"/>
                  </a:lnTo>
                </a:path>
              </a:pathLst>
            </a:cu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530975" y="4841875"/>
            <a:ext cx="1219200" cy="1066800"/>
            <a:chOff x="4114" y="3050"/>
            <a:chExt cx="768" cy="672"/>
          </a:xfrm>
        </p:grpSpPr>
        <p:sp>
          <p:nvSpPr>
            <p:cNvPr id="77835" name="Freeform 56"/>
            <p:cNvSpPr>
              <a:spLocks/>
            </p:cNvSpPr>
            <p:nvPr/>
          </p:nvSpPr>
          <p:spPr bwMode="auto">
            <a:xfrm>
              <a:off x="4450" y="3050"/>
              <a:ext cx="432" cy="672"/>
            </a:xfrm>
            <a:custGeom>
              <a:avLst/>
              <a:gdLst>
                <a:gd name="T0" fmla="*/ 192 w 432"/>
                <a:gd name="T1" fmla="*/ 0 h 672"/>
                <a:gd name="T2" fmla="*/ 0 w 432"/>
                <a:gd name="T3" fmla="*/ 288 h 672"/>
                <a:gd name="T4" fmla="*/ 432 w 432"/>
                <a:gd name="T5" fmla="*/ 672 h 672"/>
                <a:gd name="T6" fmla="*/ 0 60000 65536"/>
                <a:gd name="T7" fmla="*/ 0 60000 65536"/>
                <a:gd name="T8" fmla="*/ 0 60000 65536"/>
                <a:gd name="T9" fmla="*/ 0 w 432"/>
                <a:gd name="T10" fmla="*/ 0 h 672"/>
                <a:gd name="T11" fmla="*/ 432 w 432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672">
                  <a:moveTo>
                    <a:pt x="192" y="0"/>
                  </a:moveTo>
                  <a:lnTo>
                    <a:pt x="0" y="288"/>
                  </a:lnTo>
                  <a:lnTo>
                    <a:pt x="432" y="672"/>
                  </a:lnTo>
                </a:path>
              </a:pathLst>
            </a:cu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36" name="Rectangle 57"/>
            <p:cNvSpPr>
              <a:spLocks noChangeArrowheads="1"/>
            </p:cNvSpPr>
            <p:nvPr/>
          </p:nvSpPr>
          <p:spPr bwMode="auto">
            <a:xfrm>
              <a:off x="4114" y="3338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3300"/>
                  </a:solidFill>
                  <a:latin typeface="Courier New" pitchFamily="49" charset="0"/>
                  <a:sym typeface="Wingdings 2" pitchFamily="18" charset="2"/>
                </a:rPr>
                <a:t></a:t>
              </a:r>
            </a:p>
          </p:txBody>
        </p:sp>
      </p:grpSp>
      <p:sp>
        <p:nvSpPr>
          <p:cNvPr id="290874" name="Line 58"/>
          <p:cNvSpPr>
            <a:spLocks noChangeShapeType="1"/>
          </p:cNvSpPr>
          <p:nvPr/>
        </p:nvSpPr>
        <p:spPr bwMode="auto">
          <a:xfrm flipH="1">
            <a:off x="6378575" y="5603875"/>
            <a:ext cx="304800" cy="2286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0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0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66" grpId="0" animBg="1"/>
      <p:bldP spid="290867" grpId="0" autoUpdateAnimBg="0"/>
      <p:bldP spid="29087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193675"/>
            <a:ext cx="7377113" cy="533400"/>
          </a:xfrm>
        </p:spPr>
        <p:txBody>
          <a:bodyPr/>
          <a:lstStyle/>
          <a:p>
            <a:r>
              <a:rPr lang="en-US" dirty="0" smtClean="0"/>
              <a:t>Define not-operator using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955674"/>
            <a:ext cx="7377113" cy="5146675"/>
          </a:xfrm>
        </p:spPr>
        <p:txBody>
          <a:bodyPr/>
          <a:lstStyle/>
          <a:p>
            <a:pPr marL="0" indent="0">
              <a:buNone/>
              <a:tabLst>
                <a:tab pos="3375025" algn="l"/>
              </a:tabLst>
            </a:pPr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not(X)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:- </a:t>
            </a:r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X, </a:t>
            </a:r>
            <a:r>
              <a:rPr lang="en-US" sz="2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!, fail</a:t>
            </a:r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	</a:t>
            </a:r>
            <a:r>
              <a:rPr lang="en-US" sz="20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% what happen if ! is not used?</a:t>
            </a:r>
            <a:endParaRPr lang="en-US" sz="2800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not(_).</a:t>
            </a:r>
          </a:p>
          <a:p>
            <a:endParaRPr lang="en-US" dirty="0"/>
          </a:p>
          <a:p>
            <a:r>
              <a:rPr lang="en-US" dirty="0" smtClean="0"/>
              <a:t>If X is true, cut will be executed (returns true), and then </a:t>
            </a:r>
            <a:r>
              <a:rPr lang="en-US" dirty="0" smtClean="0">
                <a:solidFill>
                  <a:srgbClr val="0000FF"/>
                </a:solidFill>
              </a:rPr>
              <a:t>fail</a:t>
            </a:r>
            <a:r>
              <a:rPr lang="en-US" dirty="0" smtClean="0"/>
              <a:t> will be executed too, which will fail.</a:t>
            </a:r>
          </a:p>
          <a:p>
            <a:r>
              <a:rPr lang="en-US" dirty="0" smtClean="0"/>
              <a:t>If X is false, cut and fail will not be executed, and thus, the next </a:t>
            </a:r>
            <a:r>
              <a:rPr lang="en-US" dirty="0"/>
              <a:t>not</a:t>
            </a:r>
            <a:r>
              <a:rPr lang="en-US" dirty="0" smtClean="0"/>
              <a:t>(_) clause will be executed. As it has no condition. It always succeed.</a:t>
            </a:r>
          </a:p>
          <a:p>
            <a:r>
              <a:rPr lang="en-US" dirty="0" smtClean="0"/>
              <a:t>Anonymous variable is used to prevent a “singleton” variable warning.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167981" y="1682750"/>
            <a:ext cx="4191000" cy="457200"/>
          </a:xfrm>
          <a:prstGeom prst="wedgeRoundRectCallout">
            <a:avLst>
              <a:gd name="adj1" fmla="val -73720"/>
              <a:gd name="adj2" fmla="val -124734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ail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is a clause that always fails.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19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117475"/>
            <a:ext cx="7377113" cy="533400"/>
          </a:xfrm>
        </p:spPr>
        <p:txBody>
          <a:bodyPr/>
          <a:lstStyle/>
          <a:p>
            <a:r>
              <a:rPr lang="en-US" dirty="0" smtClean="0"/>
              <a:t>Example of Using not-Operator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803275"/>
            <a:ext cx="2923381" cy="52578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female(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elaine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female(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jane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). 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female(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sarah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male(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conrad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male(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joe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married(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luke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married(mike).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father_of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andrew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conrad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father_of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luke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mike).</a:t>
            </a:r>
          </a:p>
          <a:p>
            <a:pPr marL="0" indent="0"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father_of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(mike,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andrew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mother_of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elaine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sarah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mother_of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jane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edith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mother_of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jane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mike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/* Rules */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(P) :- P, !, fail.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(_).</a:t>
            </a:r>
          </a:p>
          <a:p>
            <a:pPr marL="0" indent="0"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253581" y="768350"/>
            <a:ext cx="538718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ZapfDingbats" pitchFamily="82" charset="2"/>
              <a:buChar char="s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is_male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(X) :-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father_of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(X, _); male(X).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is_female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(X) :-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mother_of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(X, _); female(X).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bachelor(X) :- </a:t>
            </a:r>
            <a:r>
              <a:rPr lang="en-US" sz="1800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is_male</a:t>
            </a: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(X), </a:t>
            </a:r>
            <a:r>
              <a:rPr lang="en-US" sz="1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US" sz="18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(married(X)).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grandmother_of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(X, Z) :-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mother_of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(X, Y),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mother_of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(Y, Z);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father_of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(Y, Z)).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familyquestions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:-		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grandmother_of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(X,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andrew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write('The grandmother of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andrew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is '),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write(X),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father_of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(Y, mike), 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write(Y), write(' is the father of mike'),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</a:p>
          <a:p>
            <a:pPr marL="0" indent="0">
              <a:buFont typeface="Wingdings" pitchFamily="2" charset="2"/>
              <a:buNone/>
              <a:tabLst>
                <a:tab pos="457200" algn="l"/>
              </a:tabLst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 bachelor(Z), write(Z), write(' is a bachelor'),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nl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91781" y="4583105"/>
            <a:ext cx="3048000" cy="1858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1400" dirty="0"/>
              <a:t>| 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?- 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familyquestions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The grandmother of </a:t>
            </a:r>
            <a:r>
              <a:rPr lang="en-US" sz="14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andrew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jane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luke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is the father of mike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andrew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is a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bachelor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true 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?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conrad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is a bachelor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true ? ;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14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joe</a:t>
            </a:r>
            <a:r>
              <a:rPr lang="en-US" sz="1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is a </a:t>
            </a:r>
            <a:r>
              <a:rPr 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bachelor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1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41275"/>
            <a:ext cx="7377113" cy="533400"/>
          </a:xfrm>
        </p:spPr>
        <p:txBody>
          <a:bodyPr/>
          <a:lstStyle/>
          <a:p>
            <a:r>
              <a:rPr lang="en-US" sz="3200" smtClean="0"/>
              <a:t>Cut (!) Example</a:t>
            </a:r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511175" y="1393825"/>
            <a:ext cx="7794625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	warm_blooded(cat).    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	warm_blooded(dog).    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	warm_blooded(chicken).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	four_legs(cat).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	four_legs(dog).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	two_legs(chicken).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	mammal(M) :-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		warm_blooded(M), four_legs(M), 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!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	|?- mammal(X).	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	--&gt;	X = cat;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		no  (X = dog is cut off)</a:t>
            </a: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800100" y="803275"/>
            <a:ext cx="733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This example shows that a </a:t>
            </a:r>
            <a:r>
              <a:rPr lang="en-US" i="1"/>
              <a:t>cut</a:t>
            </a:r>
            <a:r>
              <a:rPr lang="en-US"/>
              <a:t> reduces possible answers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397375" y="1606550"/>
            <a:ext cx="3454400" cy="457200"/>
            <a:chOff x="2770" y="1012"/>
            <a:chExt cx="2176" cy="288"/>
          </a:xfrm>
        </p:grpSpPr>
        <p:sp>
          <p:nvSpPr>
            <p:cNvPr id="78854" name="Line 6"/>
            <p:cNvSpPr>
              <a:spLocks noChangeShapeType="1"/>
            </p:cNvSpPr>
            <p:nvPr/>
          </p:nvSpPr>
          <p:spPr bwMode="auto">
            <a:xfrm flipH="1">
              <a:off x="2770" y="117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855" name="Text Box 7"/>
            <p:cNvSpPr txBox="1">
              <a:spLocks noChangeArrowheads="1"/>
            </p:cNvSpPr>
            <p:nvPr/>
          </p:nvSpPr>
          <p:spPr bwMode="auto">
            <a:xfrm>
              <a:off x="3398" y="1012"/>
              <a:ext cx="1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backtracking point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ChangeArrowheads="1"/>
          </p:cNvSpPr>
          <p:nvPr/>
        </p:nvSpPr>
        <p:spPr bwMode="auto">
          <a:xfrm>
            <a:off x="635000" y="41275"/>
            <a:ext cx="73771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</a:rPr>
              <a:t>Understanding Cut (!) </a:t>
            </a:r>
          </a:p>
        </p:txBody>
      </p:sp>
      <p:sp>
        <p:nvSpPr>
          <p:cNvPr id="79875" name="Rectangle 5"/>
          <p:cNvSpPr>
            <a:spLocks noChangeArrowheads="1"/>
          </p:cNvSpPr>
          <p:nvPr/>
        </p:nvSpPr>
        <p:spPr bwMode="auto">
          <a:xfrm>
            <a:off x="511175" y="1393825"/>
            <a:ext cx="7794625" cy="508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mammal0(M) :-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		warm_blooded(M), four_legs(M).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mammal1(M) :-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!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, warm_blooded(M), four_legs(M).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mammal2(M) :-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		warm_blooded(M), 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!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, four_legs(M).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mammal3(M) :- 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		warm_blooded(M), four_legs(M), </a:t>
            </a:r>
            <a:r>
              <a:rPr lang="en-US" b="1">
                <a:solidFill>
                  <a:srgbClr val="CC3300"/>
                </a:solidFill>
                <a:latin typeface="Courier New" pitchFamily="49" charset="0"/>
              </a:rPr>
              <a:t>!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|?- mammal0(X).		|?- mammal1(X).	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1088" algn="l"/>
                <a:tab pos="3144838" algn="l"/>
                <a:tab pos="4225925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|?- mammal2(X). 		|?- mammal3(X).	</a:t>
            </a:r>
          </a:p>
        </p:txBody>
      </p:sp>
      <p:sp>
        <p:nvSpPr>
          <p:cNvPr id="79876" name="Text Box 6"/>
          <p:cNvSpPr txBox="1">
            <a:spLocks noChangeArrowheads="1"/>
          </p:cNvSpPr>
          <p:nvPr/>
        </p:nvSpPr>
        <p:spPr bwMode="auto">
          <a:xfrm>
            <a:off x="800100" y="803275"/>
            <a:ext cx="733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What are the differences among the four rules?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9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Prolog Variables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170004" name="Rectangle 20"/>
          <p:cNvSpPr>
            <a:spLocks noChangeArrowheads="1"/>
          </p:cNvSpPr>
          <p:nvPr/>
        </p:nvSpPr>
        <p:spPr bwMode="auto">
          <a:xfrm>
            <a:off x="609600" y="650875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12763" algn="l"/>
                <a:tab pos="1600200" algn="l"/>
                <a:tab pos="3714750" algn="l"/>
                <a:tab pos="5486400" algn="l"/>
              </a:tabLst>
            </a:pPr>
            <a:r>
              <a:rPr lang="en-US" dirty="0">
                <a:cs typeface="Times New Roman" pitchFamily="18" charset="0"/>
              </a:rPr>
              <a:t>You can ask </a:t>
            </a:r>
            <a:r>
              <a:rPr lang="en-US" dirty="0" smtClean="0">
                <a:cs typeface="Times New Roman" pitchFamily="18" charset="0"/>
              </a:rPr>
              <a:t>special and complex </a:t>
            </a:r>
            <a:r>
              <a:rPr lang="en-US" dirty="0">
                <a:cs typeface="Times New Roman" pitchFamily="18" charset="0"/>
              </a:rPr>
              <a:t>questions by placing </a:t>
            </a:r>
            <a:r>
              <a:rPr lang="en-US" b="1" dirty="0">
                <a:cs typeface="Times New Roman" pitchFamily="18" charset="0"/>
              </a:rPr>
              <a:t>variables</a:t>
            </a:r>
            <a:r>
              <a:rPr lang="en-US" dirty="0">
                <a:cs typeface="Times New Roman" pitchFamily="18" charset="0"/>
              </a:rPr>
              <a:t> in questions. A variable matches with anything.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12763" algn="l"/>
                <a:tab pos="1600200" algn="l"/>
                <a:tab pos="371475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male(X).	--&gt; X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luke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;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 X = mike.	</a:t>
            </a:r>
            <a:br>
              <a:rPr lang="en-US" dirty="0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male(X, Y).	--&gt; no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12763" algn="l"/>
                <a:tab pos="1600200" algn="l"/>
                <a:tab pos="371475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?-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class(cse240,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Title, Day,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thu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512763" algn="l"/>
                <a:tab pos="1600200" algn="l"/>
                <a:tab pos="371475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   --&gt; Title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=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programming, Day = </a:t>
            </a:r>
            <a:r>
              <a:rPr lang="en-US" dirty="0" err="1" smtClean="0">
                <a:latin typeface="Arial" pitchFamily="34" charset="0"/>
                <a:cs typeface="Times New Roman" pitchFamily="18" charset="0"/>
              </a:rPr>
              <a:t>tue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12763" algn="l"/>
                <a:tab pos="1600200" algn="l"/>
                <a:tab pos="3714750" algn="l"/>
                <a:tab pos="5486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smtClean="0">
                <a:cs typeface="Times New Roman" pitchFamily="18" charset="0"/>
              </a:rPr>
              <a:t>?-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weather(City, summer, hot). 	</a:t>
            </a:r>
            <a:br>
              <a:rPr lang="en-US" dirty="0">
                <a:latin typeface="Arial" pitchFamily="34" charset="0"/>
                <a:cs typeface="Times New Roman" pitchFamily="18" charset="0"/>
              </a:rPr>
            </a:b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   --&gt;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City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tempe</a:t>
            </a:r>
            <a:endParaRPr lang="en-US" dirty="0">
              <a:cs typeface="Times New Roman" pitchFamily="18" charset="0"/>
            </a:endParaRPr>
          </a:p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512763" algn="l"/>
                <a:tab pos="1600200" algn="l"/>
                <a:tab pos="3714750" algn="l"/>
                <a:tab pos="5486400" algn="l"/>
              </a:tabLst>
            </a:pPr>
            <a:r>
              <a:rPr lang="en-US" dirty="0">
                <a:cs typeface="Times New Roman" pitchFamily="18" charset="0"/>
              </a:rPr>
              <a:t>A Prolog </a:t>
            </a:r>
            <a:r>
              <a:rPr lang="en-US" b="1" dirty="0">
                <a:cs typeface="Times New Roman" pitchFamily="18" charset="0"/>
              </a:rPr>
              <a:t>variable</a:t>
            </a:r>
            <a:r>
              <a:rPr lang="en-US" dirty="0">
                <a:cs typeface="Times New Roman" pitchFamily="18" charset="0"/>
              </a:rPr>
              <a:t> is a place-holder, </a:t>
            </a:r>
            <a:r>
              <a:rPr lang="en-US" dirty="0">
                <a:solidFill>
                  <a:srgbClr val="CC3300"/>
                </a:solidFill>
                <a:cs typeface="Times New Roman" pitchFamily="18" charset="0"/>
              </a:rPr>
              <a:t>not</a:t>
            </a:r>
            <a:r>
              <a:rPr lang="en-US" dirty="0">
                <a:cs typeface="Times New Roman" pitchFamily="18" charset="0"/>
              </a:rPr>
              <a:t> a memory location.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A value is returned to a variable.	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A variable always begins with an upper-case letter.	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A </a:t>
            </a:r>
            <a:r>
              <a:rPr lang="en-US" b="1" dirty="0">
                <a:cs typeface="Times New Roman" pitchFamily="18" charset="0"/>
              </a:rPr>
              <a:t>constant</a:t>
            </a:r>
            <a:r>
              <a:rPr lang="en-US" dirty="0">
                <a:cs typeface="Times New Roman" pitchFamily="18" charset="0"/>
              </a:rPr>
              <a:t> (value) doesn't start with an upper-case letter. An non-numerical constant is also called an </a:t>
            </a:r>
            <a:r>
              <a:rPr lang="en-US" b="1" dirty="0">
                <a:cs typeface="Times New Roman" pitchFamily="18" charset="0"/>
              </a:rPr>
              <a:t>atom</a:t>
            </a:r>
            <a:r>
              <a:rPr lang="en-US" dirty="0">
                <a:cs typeface="Times New Roman" pitchFamily="18" charset="0"/>
              </a:rPr>
              <a:t>, because it is an entity cannot be split into smaller components.</a:t>
            </a:r>
          </a:p>
        </p:txBody>
      </p:sp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6301582" y="2251075"/>
            <a:ext cx="2339182" cy="15670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male(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luke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).	</a:t>
            </a:r>
            <a:endParaRPr lang="en-US" sz="1000" dirty="0" smtClean="0">
              <a:latin typeface="Arial" pitchFamily="34" charset="0"/>
              <a:cs typeface="Times New Roman" pitchFamily="18" charset="0"/>
            </a:endParaRP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male(mike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).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female(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sarah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).	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summer, hot).</a:t>
            </a:r>
            <a:endParaRPr lang="en-US" sz="1000" dirty="0">
              <a:latin typeface="Arial" pitchFamily="34" charset="0"/>
              <a:cs typeface="Times New Roman" pitchFamily="18" charset="0"/>
            </a:endParaRP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fall, hot).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weather(</a:t>
            </a:r>
            <a:r>
              <a:rPr lang="en-US" sz="1000" dirty="0" err="1" smtClean="0">
                <a:latin typeface="Arial" pitchFamily="34" charset="0"/>
                <a:cs typeface="Times New Roman" pitchFamily="18" charset="0"/>
              </a:rPr>
              <a:t>tempe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winter, warm).</a:t>
            </a:r>
          </a:p>
          <a:p>
            <a:pPr marL="292100" indent="-2921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1600200" algn="l"/>
                <a:tab pos="2463800" algn="l"/>
                <a:tab pos="2806700" algn="l"/>
                <a:tab pos="5029200" algn="l"/>
                <a:tab pos="5486400" algn="l"/>
              </a:tabLst>
            </a:pP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class(cse240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programming, </a:t>
            </a:r>
            <a:r>
              <a:rPr lang="en-US" sz="1000" dirty="0" err="1">
                <a:latin typeface="Arial" pitchFamily="34" charset="0"/>
                <a:cs typeface="Times New Roman" pitchFamily="18" charset="0"/>
              </a:rPr>
              <a:t>tue</a:t>
            </a:r>
            <a:r>
              <a:rPr lang="en-US" sz="10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000" dirty="0" err="1">
                <a:latin typeface="Arial" pitchFamily="34" charset="0"/>
                <a:cs typeface="Times New Roman" pitchFamily="18" charset="0"/>
              </a:rPr>
              <a:t>thu</a:t>
            </a:r>
            <a:r>
              <a:rPr lang="en-US" sz="1000" dirty="0" smtClean="0">
                <a:latin typeface="Arial" pitchFamily="34" charset="0"/>
                <a:cs typeface="Times New Roman" pitchFamily="18" charset="0"/>
              </a:rPr>
              <a:t>). </a:t>
            </a:r>
            <a:endParaRPr lang="en-US" sz="1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0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0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0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0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0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0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0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0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0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4" grpId="0" uiExpand="1" build="p" autoUpdateAnimBg="0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117475"/>
            <a:ext cx="7377113" cy="533400"/>
          </a:xfrm>
        </p:spPr>
        <p:txBody>
          <a:bodyPr/>
          <a:lstStyle/>
          <a:p>
            <a:r>
              <a:rPr lang="en-US" smtClean="0"/>
              <a:t>Will cut (!) stop recursion?</a:t>
            </a:r>
          </a:p>
        </p:txBody>
      </p:sp>
      <p:sp>
        <p:nvSpPr>
          <p:cNvPr id="84995" name="Text Box 4"/>
          <p:cNvSpPr txBox="1">
            <a:spLocks noChangeArrowheads="1"/>
          </p:cNvSpPr>
          <p:nvPr/>
        </p:nvSpPr>
        <p:spPr bwMode="auto">
          <a:xfrm>
            <a:off x="587375" y="498475"/>
            <a:ext cx="7947025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3378200" algn="l"/>
              </a:tabLst>
            </a:pPr>
            <a:r>
              <a:rPr lang="en-US"/>
              <a:t>Consider the program: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3378200" algn="l"/>
              </a:tabLst>
            </a:pPr>
            <a:r>
              <a:rPr lang="en-US">
                <a:latin typeface="Courier New" pitchFamily="49" charset="0"/>
              </a:rPr>
              <a:t>factorial(0,1) :- !.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798763" algn="l"/>
                <a:tab pos="3378200" algn="l"/>
              </a:tabLst>
            </a:pPr>
            <a:r>
              <a:rPr lang="en-US">
                <a:latin typeface="Courier New" pitchFamily="49" charset="0"/>
              </a:rPr>
              <a:t>factorial(N,F) :-	N&gt;0, N1 is N-1,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798763" algn="l"/>
                <a:tab pos="3378200" algn="l"/>
              </a:tabLst>
            </a:pPr>
            <a:r>
              <a:rPr lang="en-US">
                <a:latin typeface="Courier New" pitchFamily="49" charset="0"/>
              </a:rPr>
              <a:t>				factorial(N1,F1),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798763" algn="l"/>
                <a:tab pos="3378200" algn="l"/>
              </a:tabLst>
            </a:pPr>
            <a:r>
              <a:rPr lang="en-US">
                <a:latin typeface="Courier New" pitchFamily="49" charset="0"/>
              </a:rPr>
              <a:t>				F is N * F1.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647700" y="3013075"/>
            <a:ext cx="51165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tabLst>
                <a:tab pos="1143000" algn="l"/>
                <a:tab pos="1828800" algn="l"/>
                <a:tab pos="2514600" algn="l"/>
              </a:tabLst>
            </a:pPr>
            <a:r>
              <a:rPr lang="en-US">
                <a:latin typeface="Courier New" pitchFamily="49" charset="0"/>
              </a:rPr>
              <a:t>?- factorial(2, F).</a:t>
            </a:r>
          </a:p>
          <a:p>
            <a:pPr>
              <a:tabLst>
                <a:tab pos="1143000" algn="l"/>
                <a:tab pos="1828800" algn="l"/>
                <a:tab pos="2514600" algn="l"/>
              </a:tabLst>
            </a:pPr>
            <a:r>
              <a:rPr lang="en-US">
                <a:latin typeface="Courier New" pitchFamily="49" charset="0"/>
              </a:rPr>
              <a:t>	factorial(1, F).</a:t>
            </a:r>
          </a:p>
          <a:p>
            <a:pPr>
              <a:tabLst>
                <a:tab pos="1143000" algn="l"/>
                <a:tab pos="1828800" algn="l"/>
                <a:tab pos="2514600" algn="l"/>
              </a:tabLst>
            </a:pPr>
            <a:r>
              <a:rPr lang="en-US">
                <a:latin typeface="Courier New" pitchFamily="49" charset="0"/>
              </a:rPr>
              <a:t>		factiorial(0, F).</a:t>
            </a:r>
          </a:p>
          <a:p>
            <a:pPr>
              <a:tabLst>
                <a:tab pos="1143000" algn="l"/>
                <a:tab pos="1828800" algn="l"/>
                <a:tab pos="2514600" algn="l"/>
              </a:tabLst>
            </a:pPr>
            <a:r>
              <a:rPr lang="en-US">
                <a:latin typeface="Courier New" pitchFamily="49" charset="0"/>
              </a:rPr>
              <a:t>			!.</a:t>
            </a:r>
          </a:p>
          <a:p>
            <a:pPr>
              <a:tabLst>
                <a:tab pos="1143000" algn="l"/>
                <a:tab pos="1828800" algn="l"/>
                <a:tab pos="2514600" algn="l"/>
              </a:tabLst>
            </a:pPr>
            <a:r>
              <a:rPr lang="en-US">
                <a:latin typeface="Courier New" pitchFamily="49" charset="0"/>
              </a:rPr>
              <a:t>		F=1.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733800" y="4419600"/>
            <a:ext cx="4495800" cy="1781175"/>
            <a:chOff x="2352" y="2784"/>
            <a:chExt cx="2832" cy="1122"/>
          </a:xfrm>
        </p:grpSpPr>
        <p:sp>
          <p:nvSpPr>
            <p:cNvPr id="84999" name="Line 6"/>
            <p:cNvSpPr>
              <a:spLocks noChangeShapeType="1"/>
            </p:cNvSpPr>
            <p:nvPr/>
          </p:nvSpPr>
          <p:spPr bwMode="auto">
            <a:xfrm flipH="1" flipV="1">
              <a:off x="2352" y="2784"/>
              <a:ext cx="720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0" name="Text Box 7"/>
            <p:cNvSpPr txBox="1">
              <a:spLocks noChangeArrowheads="1"/>
            </p:cNvSpPr>
            <p:nvPr/>
          </p:nvSpPr>
          <p:spPr bwMode="auto">
            <a:xfrm>
              <a:off x="3072" y="2928"/>
              <a:ext cx="211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Will this cut remove the "backtracking points" and result in  </a:t>
              </a:r>
              <a:r>
                <a:rPr lang="en-US">
                  <a:latin typeface="Courier New" pitchFamily="49" charset="0"/>
                </a:rPr>
                <a:t>F = 1, </a:t>
              </a:r>
              <a:r>
                <a:rPr lang="en-US"/>
                <a:t>instead of</a:t>
              </a:r>
              <a:r>
                <a:rPr lang="en-US">
                  <a:latin typeface="Courier New" pitchFamily="49" charset="0"/>
                </a:rPr>
                <a:t> F = 2?</a:t>
              </a:r>
            </a:p>
          </p:txBody>
        </p:sp>
      </p:grpSp>
      <p:sp>
        <p:nvSpPr>
          <p:cNvPr id="282635" name="Rectangle 11"/>
          <p:cNvSpPr>
            <a:spLocks noChangeArrowheads="1"/>
          </p:cNvSpPr>
          <p:nvPr/>
        </p:nvSpPr>
        <p:spPr bwMode="auto">
          <a:xfrm>
            <a:off x="914400" y="4953000"/>
            <a:ext cx="35814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	Exit: F=2*1.</a:t>
            </a: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</a:rPr>
              <a:t>  Exit: F=2.</a:t>
            </a:r>
          </a:p>
        </p:txBody>
      </p:sp>
    </p:spTree>
    <p:extLst>
      <p:ext uri="{BB962C8B-B14F-4D97-AF65-F5344CB8AC3E}">
        <p14:creationId xmlns:p14="http://schemas.microsoft.com/office/powerpoint/2010/main" val="232266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82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9" grpId="0" autoUpdateAnimBg="0"/>
      <p:bldP spid="282635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3"/>
          <p:cNvGrpSpPr>
            <a:grpSpLocks/>
          </p:cNvGrpSpPr>
          <p:nvPr/>
        </p:nvGrpSpPr>
        <p:grpSpPr bwMode="auto">
          <a:xfrm>
            <a:off x="4800600" y="838200"/>
            <a:ext cx="3103563" cy="4419600"/>
            <a:chOff x="1791" y="897"/>
            <a:chExt cx="1550" cy="2207"/>
          </a:xfrm>
        </p:grpSpPr>
        <p:sp>
          <p:nvSpPr>
            <p:cNvPr id="86025" name="Freeform 4"/>
            <p:cNvSpPr>
              <a:spLocks/>
            </p:cNvSpPr>
            <p:nvPr/>
          </p:nvSpPr>
          <p:spPr bwMode="auto">
            <a:xfrm>
              <a:off x="2208" y="1255"/>
              <a:ext cx="954" cy="239"/>
            </a:xfrm>
            <a:custGeom>
              <a:avLst/>
              <a:gdLst>
                <a:gd name="T0" fmla="*/ 477 w 954"/>
                <a:gd name="T1" fmla="*/ 0 h 239"/>
                <a:gd name="T2" fmla="*/ 0 w 954"/>
                <a:gd name="T3" fmla="*/ 120 h 239"/>
                <a:gd name="T4" fmla="*/ 477 w 954"/>
                <a:gd name="T5" fmla="*/ 239 h 239"/>
                <a:gd name="T6" fmla="*/ 954 w 954"/>
                <a:gd name="T7" fmla="*/ 120 h 239"/>
                <a:gd name="T8" fmla="*/ 477 w 954"/>
                <a:gd name="T9" fmla="*/ 0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4"/>
                <a:gd name="T16" fmla="*/ 0 h 239"/>
                <a:gd name="T17" fmla="*/ 954 w 954"/>
                <a:gd name="T18" fmla="*/ 239 h 2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4" h="239">
                  <a:moveTo>
                    <a:pt x="477" y="0"/>
                  </a:moveTo>
                  <a:lnTo>
                    <a:pt x="0" y="120"/>
                  </a:lnTo>
                  <a:lnTo>
                    <a:pt x="477" y="239"/>
                  </a:lnTo>
                  <a:lnTo>
                    <a:pt x="954" y="12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FFFFFF"/>
            </a:solidFill>
            <a:ln w="111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6026" name="Group 5"/>
            <p:cNvGrpSpPr>
              <a:grpSpLocks/>
            </p:cNvGrpSpPr>
            <p:nvPr/>
          </p:nvGrpSpPr>
          <p:grpSpPr bwMode="auto">
            <a:xfrm>
              <a:off x="2648" y="1852"/>
              <a:ext cx="82" cy="119"/>
              <a:chOff x="2648" y="1852"/>
              <a:chExt cx="82" cy="119"/>
            </a:xfrm>
          </p:grpSpPr>
          <p:sp>
            <p:nvSpPr>
              <p:cNvPr id="86127" name="Line 6"/>
              <p:cNvSpPr>
                <a:spLocks noChangeShapeType="1"/>
              </p:cNvSpPr>
              <p:nvPr/>
            </p:nvSpPr>
            <p:spPr bwMode="auto">
              <a:xfrm>
                <a:off x="2685" y="1852"/>
                <a:ext cx="1" cy="59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28" name="Freeform 7"/>
              <p:cNvSpPr>
                <a:spLocks/>
              </p:cNvSpPr>
              <p:nvPr/>
            </p:nvSpPr>
            <p:spPr bwMode="auto">
              <a:xfrm>
                <a:off x="2648" y="1896"/>
                <a:ext cx="82" cy="75"/>
              </a:xfrm>
              <a:custGeom>
                <a:avLst/>
                <a:gdLst>
                  <a:gd name="T0" fmla="*/ 0 w 82"/>
                  <a:gd name="T1" fmla="*/ 0 h 75"/>
                  <a:gd name="T2" fmla="*/ 37 w 82"/>
                  <a:gd name="T3" fmla="*/ 75 h 75"/>
                  <a:gd name="T4" fmla="*/ 82 w 82"/>
                  <a:gd name="T5" fmla="*/ 0 h 75"/>
                  <a:gd name="T6" fmla="*/ 0 w 82"/>
                  <a:gd name="T7" fmla="*/ 0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5"/>
                  <a:gd name="T14" fmla="*/ 82 w 82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5">
                    <a:moveTo>
                      <a:pt x="0" y="0"/>
                    </a:moveTo>
                    <a:lnTo>
                      <a:pt x="37" y="75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27" name="Rectangle 8"/>
            <p:cNvSpPr>
              <a:spLocks noChangeArrowheads="1"/>
            </p:cNvSpPr>
            <p:nvPr/>
          </p:nvSpPr>
          <p:spPr bwMode="auto">
            <a:xfrm>
              <a:off x="2208" y="1971"/>
              <a:ext cx="954" cy="11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28" name="Rectangle 9"/>
            <p:cNvSpPr>
              <a:spLocks noChangeArrowheads="1"/>
            </p:cNvSpPr>
            <p:nvPr/>
          </p:nvSpPr>
          <p:spPr bwMode="auto">
            <a:xfrm>
              <a:off x="2268" y="1986"/>
              <a:ext cx="644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recursive call</a:t>
              </a:r>
              <a:endParaRPr lang="en-US"/>
            </a:p>
          </p:txBody>
        </p:sp>
        <p:grpSp>
          <p:nvGrpSpPr>
            <p:cNvPr id="86029" name="Group 10"/>
            <p:cNvGrpSpPr>
              <a:grpSpLocks/>
            </p:cNvGrpSpPr>
            <p:nvPr/>
          </p:nvGrpSpPr>
          <p:grpSpPr bwMode="auto">
            <a:xfrm>
              <a:off x="2148" y="2567"/>
              <a:ext cx="224" cy="418"/>
              <a:chOff x="2148" y="2567"/>
              <a:chExt cx="224" cy="418"/>
            </a:xfrm>
          </p:grpSpPr>
          <p:sp>
            <p:nvSpPr>
              <p:cNvPr id="86125" name="Freeform 11"/>
              <p:cNvSpPr>
                <a:spLocks/>
              </p:cNvSpPr>
              <p:nvPr/>
            </p:nvSpPr>
            <p:spPr bwMode="auto">
              <a:xfrm>
                <a:off x="2148" y="2567"/>
                <a:ext cx="179" cy="418"/>
              </a:xfrm>
              <a:custGeom>
                <a:avLst/>
                <a:gdLst>
                  <a:gd name="T0" fmla="*/ 179 w 179"/>
                  <a:gd name="T1" fmla="*/ 298 h 418"/>
                  <a:gd name="T2" fmla="*/ 179 w 179"/>
                  <a:gd name="T3" fmla="*/ 418 h 418"/>
                  <a:gd name="T4" fmla="*/ 0 w 179"/>
                  <a:gd name="T5" fmla="*/ 418 h 418"/>
                  <a:gd name="T6" fmla="*/ 0 w 179"/>
                  <a:gd name="T7" fmla="*/ 0 h 418"/>
                  <a:gd name="T8" fmla="*/ 179 w 179"/>
                  <a:gd name="T9" fmla="*/ 0 h 418"/>
                  <a:gd name="T10" fmla="*/ 179 w 179"/>
                  <a:gd name="T11" fmla="*/ 60 h 4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9"/>
                  <a:gd name="T19" fmla="*/ 0 h 418"/>
                  <a:gd name="T20" fmla="*/ 179 w 179"/>
                  <a:gd name="T21" fmla="*/ 418 h 4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9" h="418">
                    <a:moveTo>
                      <a:pt x="179" y="298"/>
                    </a:moveTo>
                    <a:lnTo>
                      <a:pt x="179" y="418"/>
                    </a:lnTo>
                    <a:lnTo>
                      <a:pt x="0" y="418"/>
                    </a:lnTo>
                    <a:lnTo>
                      <a:pt x="0" y="0"/>
                    </a:lnTo>
                    <a:lnTo>
                      <a:pt x="179" y="0"/>
                    </a:lnTo>
                    <a:lnTo>
                      <a:pt x="179" y="6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26" name="Freeform 12"/>
              <p:cNvSpPr>
                <a:spLocks/>
              </p:cNvSpPr>
              <p:nvPr/>
            </p:nvSpPr>
            <p:spPr bwMode="auto">
              <a:xfrm>
                <a:off x="2290" y="2612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30" name="Group 13"/>
            <p:cNvGrpSpPr>
              <a:grpSpLocks/>
            </p:cNvGrpSpPr>
            <p:nvPr/>
          </p:nvGrpSpPr>
          <p:grpSpPr bwMode="auto">
            <a:xfrm>
              <a:off x="2089" y="2508"/>
              <a:ext cx="343" cy="536"/>
              <a:chOff x="2089" y="2508"/>
              <a:chExt cx="343" cy="536"/>
            </a:xfrm>
          </p:grpSpPr>
          <p:sp>
            <p:nvSpPr>
              <p:cNvPr id="86123" name="Freeform 14"/>
              <p:cNvSpPr>
                <a:spLocks/>
              </p:cNvSpPr>
              <p:nvPr/>
            </p:nvSpPr>
            <p:spPr bwMode="auto">
              <a:xfrm>
                <a:off x="2089" y="2508"/>
                <a:ext cx="298" cy="536"/>
              </a:xfrm>
              <a:custGeom>
                <a:avLst/>
                <a:gdLst>
                  <a:gd name="T0" fmla="*/ 298 w 298"/>
                  <a:gd name="T1" fmla="*/ 357 h 536"/>
                  <a:gd name="T2" fmla="*/ 298 w 298"/>
                  <a:gd name="T3" fmla="*/ 536 h 536"/>
                  <a:gd name="T4" fmla="*/ 0 w 298"/>
                  <a:gd name="T5" fmla="*/ 536 h 536"/>
                  <a:gd name="T6" fmla="*/ 0 w 298"/>
                  <a:gd name="T7" fmla="*/ 0 h 536"/>
                  <a:gd name="T8" fmla="*/ 298 w 298"/>
                  <a:gd name="T9" fmla="*/ 0 h 536"/>
                  <a:gd name="T10" fmla="*/ 298 w 298"/>
                  <a:gd name="T11" fmla="*/ 119 h 5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8"/>
                  <a:gd name="T19" fmla="*/ 0 h 536"/>
                  <a:gd name="T20" fmla="*/ 298 w 298"/>
                  <a:gd name="T21" fmla="*/ 536 h 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8" h="536">
                    <a:moveTo>
                      <a:pt x="298" y="357"/>
                    </a:moveTo>
                    <a:lnTo>
                      <a:pt x="298" y="536"/>
                    </a:lnTo>
                    <a:lnTo>
                      <a:pt x="0" y="536"/>
                    </a:lnTo>
                    <a:lnTo>
                      <a:pt x="0" y="0"/>
                    </a:lnTo>
                    <a:lnTo>
                      <a:pt x="298" y="0"/>
                    </a:lnTo>
                    <a:lnTo>
                      <a:pt x="298" y="119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24" name="Freeform 15"/>
              <p:cNvSpPr>
                <a:spLocks/>
              </p:cNvSpPr>
              <p:nvPr/>
            </p:nvSpPr>
            <p:spPr bwMode="auto">
              <a:xfrm>
                <a:off x="2350" y="2612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31" name="Group 16"/>
            <p:cNvGrpSpPr>
              <a:grpSpLocks/>
            </p:cNvGrpSpPr>
            <p:nvPr/>
          </p:nvGrpSpPr>
          <p:grpSpPr bwMode="auto">
            <a:xfrm>
              <a:off x="1969" y="2448"/>
              <a:ext cx="582" cy="656"/>
              <a:chOff x="1969" y="2448"/>
              <a:chExt cx="582" cy="656"/>
            </a:xfrm>
          </p:grpSpPr>
          <p:sp>
            <p:nvSpPr>
              <p:cNvPr id="86121" name="Freeform 17"/>
              <p:cNvSpPr>
                <a:spLocks/>
              </p:cNvSpPr>
              <p:nvPr/>
            </p:nvSpPr>
            <p:spPr bwMode="auto">
              <a:xfrm>
                <a:off x="1969" y="2448"/>
                <a:ext cx="537" cy="656"/>
              </a:xfrm>
              <a:custGeom>
                <a:avLst/>
                <a:gdLst>
                  <a:gd name="T0" fmla="*/ 537 w 537"/>
                  <a:gd name="T1" fmla="*/ 417 h 656"/>
                  <a:gd name="T2" fmla="*/ 537 w 537"/>
                  <a:gd name="T3" fmla="*/ 656 h 656"/>
                  <a:gd name="T4" fmla="*/ 0 w 537"/>
                  <a:gd name="T5" fmla="*/ 656 h 656"/>
                  <a:gd name="T6" fmla="*/ 0 w 537"/>
                  <a:gd name="T7" fmla="*/ 0 h 656"/>
                  <a:gd name="T8" fmla="*/ 537 w 537"/>
                  <a:gd name="T9" fmla="*/ 0 h 656"/>
                  <a:gd name="T10" fmla="*/ 537 w 537"/>
                  <a:gd name="T11" fmla="*/ 179 h 6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7"/>
                  <a:gd name="T19" fmla="*/ 0 h 656"/>
                  <a:gd name="T20" fmla="*/ 537 w 537"/>
                  <a:gd name="T21" fmla="*/ 656 h 6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7" h="656">
                    <a:moveTo>
                      <a:pt x="537" y="417"/>
                    </a:moveTo>
                    <a:lnTo>
                      <a:pt x="537" y="656"/>
                    </a:lnTo>
                    <a:lnTo>
                      <a:pt x="0" y="656"/>
                    </a:lnTo>
                    <a:lnTo>
                      <a:pt x="0" y="0"/>
                    </a:lnTo>
                    <a:lnTo>
                      <a:pt x="537" y="0"/>
                    </a:lnTo>
                    <a:lnTo>
                      <a:pt x="537" y="179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22" name="Freeform 18"/>
              <p:cNvSpPr>
                <a:spLocks/>
              </p:cNvSpPr>
              <p:nvPr/>
            </p:nvSpPr>
            <p:spPr bwMode="auto">
              <a:xfrm>
                <a:off x="2469" y="2612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32" name="Rectangle 19"/>
            <p:cNvSpPr>
              <a:spLocks noChangeArrowheads="1"/>
            </p:cNvSpPr>
            <p:nvPr/>
          </p:nvSpPr>
          <p:spPr bwMode="auto">
            <a:xfrm>
              <a:off x="2208" y="2686"/>
              <a:ext cx="954" cy="23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3" name="Rectangle 20"/>
            <p:cNvSpPr>
              <a:spLocks noChangeArrowheads="1"/>
            </p:cNvSpPr>
            <p:nvPr/>
          </p:nvSpPr>
          <p:spPr bwMode="auto">
            <a:xfrm>
              <a:off x="2507" y="2761"/>
              <a:ext cx="27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part 2</a:t>
              </a:r>
              <a:endParaRPr lang="en-US"/>
            </a:p>
          </p:txBody>
        </p:sp>
        <p:sp>
          <p:nvSpPr>
            <p:cNvPr id="86034" name="Rectangle 21"/>
            <p:cNvSpPr>
              <a:spLocks noChangeArrowheads="1"/>
            </p:cNvSpPr>
            <p:nvPr/>
          </p:nvSpPr>
          <p:spPr bwMode="auto">
            <a:xfrm>
              <a:off x="2208" y="1613"/>
              <a:ext cx="954" cy="23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5" name="Rectangle 22"/>
            <p:cNvSpPr>
              <a:spLocks noChangeArrowheads="1"/>
            </p:cNvSpPr>
            <p:nvPr/>
          </p:nvSpPr>
          <p:spPr bwMode="auto">
            <a:xfrm>
              <a:off x="2507" y="1688"/>
              <a:ext cx="27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part 1</a:t>
              </a:r>
              <a:endParaRPr lang="en-US"/>
            </a:p>
          </p:txBody>
        </p:sp>
        <p:grpSp>
          <p:nvGrpSpPr>
            <p:cNvPr id="86036" name="Group 23"/>
            <p:cNvGrpSpPr>
              <a:grpSpLocks/>
            </p:cNvGrpSpPr>
            <p:nvPr/>
          </p:nvGrpSpPr>
          <p:grpSpPr bwMode="auto">
            <a:xfrm>
              <a:off x="2648" y="1494"/>
              <a:ext cx="82" cy="119"/>
              <a:chOff x="2648" y="1494"/>
              <a:chExt cx="82" cy="119"/>
            </a:xfrm>
          </p:grpSpPr>
          <p:sp>
            <p:nvSpPr>
              <p:cNvPr id="86119" name="Line 24"/>
              <p:cNvSpPr>
                <a:spLocks noChangeShapeType="1"/>
              </p:cNvSpPr>
              <p:nvPr/>
            </p:nvSpPr>
            <p:spPr bwMode="auto">
              <a:xfrm>
                <a:off x="2685" y="1494"/>
                <a:ext cx="1" cy="59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20" name="Freeform 25"/>
              <p:cNvSpPr>
                <a:spLocks/>
              </p:cNvSpPr>
              <p:nvPr/>
            </p:nvSpPr>
            <p:spPr bwMode="auto">
              <a:xfrm>
                <a:off x="2648" y="1539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37" name="Group 26"/>
            <p:cNvGrpSpPr>
              <a:grpSpLocks/>
            </p:cNvGrpSpPr>
            <p:nvPr/>
          </p:nvGrpSpPr>
          <p:grpSpPr bwMode="auto">
            <a:xfrm>
              <a:off x="2648" y="897"/>
              <a:ext cx="82" cy="358"/>
              <a:chOff x="2648" y="897"/>
              <a:chExt cx="82" cy="358"/>
            </a:xfrm>
          </p:grpSpPr>
          <p:sp>
            <p:nvSpPr>
              <p:cNvPr id="86117" name="Line 27"/>
              <p:cNvSpPr>
                <a:spLocks noChangeShapeType="1"/>
              </p:cNvSpPr>
              <p:nvPr/>
            </p:nvSpPr>
            <p:spPr bwMode="auto">
              <a:xfrm>
                <a:off x="2685" y="897"/>
                <a:ext cx="1" cy="299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18" name="Freeform 28"/>
              <p:cNvSpPr>
                <a:spLocks/>
              </p:cNvSpPr>
              <p:nvPr/>
            </p:nvSpPr>
            <p:spPr bwMode="auto">
              <a:xfrm>
                <a:off x="2648" y="1181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38" name="Group 29"/>
            <p:cNvGrpSpPr>
              <a:grpSpLocks/>
            </p:cNvGrpSpPr>
            <p:nvPr/>
          </p:nvGrpSpPr>
          <p:grpSpPr bwMode="auto">
            <a:xfrm>
              <a:off x="2648" y="1375"/>
              <a:ext cx="693" cy="1311"/>
              <a:chOff x="2648" y="1375"/>
              <a:chExt cx="693" cy="1311"/>
            </a:xfrm>
          </p:grpSpPr>
          <p:sp>
            <p:nvSpPr>
              <p:cNvPr id="86115" name="Freeform 30"/>
              <p:cNvSpPr>
                <a:spLocks/>
              </p:cNvSpPr>
              <p:nvPr/>
            </p:nvSpPr>
            <p:spPr bwMode="auto">
              <a:xfrm>
                <a:off x="2685" y="1375"/>
                <a:ext cx="656" cy="1252"/>
              </a:xfrm>
              <a:custGeom>
                <a:avLst/>
                <a:gdLst>
                  <a:gd name="T0" fmla="*/ 477 w 656"/>
                  <a:gd name="T1" fmla="*/ 0 h 1252"/>
                  <a:gd name="T2" fmla="*/ 656 w 656"/>
                  <a:gd name="T3" fmla="*/ 0 h 1252"/>
                  <a:gd name="T4" fmla="*/ 656 w 656"/>
                  <a:gd name="T5" fmla="*/ 1073 h 1252"/>
                  <a:gd name="T6" fmla="*/ 0 w 656"/>
                  <a:gd name="T7" fmla="*/ 1073 h 1252"/>
                  <a:gd name="T8" fmla="*/ 0 w 656"/>
                  <a:gd name="T9" fmla="*/ 1252 h 1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6"/>
                  <a:gd name="T16" fmla="*/ 0 h 1252"/>
                  <a:gd name="T17" fmla="*/ 656 w 656"/>
                  <a:gd name="T18" fmla="*/ 1252 h 1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6" h="1252">
                    <a:moveTo>
                      <a:pt x="477" y="0"/>
                    </a:moveTo>
                    <a:lnTo>
                      <a:pt x="656" y="0"/>
                    </a:lnTo>
                    <a:lnTo>
                      <a:pt x="656" y="1073"/>
                    </a:lnTo>
                    <a:lnTo>
                      <a:pt x="0" y="1073"/>
                    </a:lnTo>
                    <a:lnTo>
                      <a:pt x="0" y="1252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16" name="Freeform 31"/>
              <p:cNvSpPr>
                <a:spLocks/>
              </p:cNvSpPr>
              <p:nvPr/>
            </p:nvSpPr>
            <p:spPr bwMode="auto">
              <a:xfrm>
                <a:off x="2648" y="2612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39" name="Group 32"/>
            <p:cNvGrpSpPr>
              <a:grpSpLocks/>
            </p:cNvGrpSpPr>
            <p:nvPr/>
          </p:nvGrpSpPr>
          <p:grpSpPr bwMode="auto">
            <a:xfrm>
              <a:off x="2148" y="1099"/>
              <a:ext cx="537" cy="1051"/>
              <a:chOff x="2148" y="1099"/>
              <a:chExt cx="537" cy="1051"/>
            </a:xfrm>
          </p:grpSpPr>
          <p:sp>
            <p:nvSpPr>
              <p:cNvPr id="86113" name="Freeform 33"/>
              <p:cNvSpPr>
                <a:spLocks/>
              </p:cNvSpPr>
              <p:nvPr/>
            </p:nvSpPr>
            <p:spPr bwMode="auto">
              <a:xfrm>
                <a:off x="2148" y="1136"/>
                <a:ext cx="477" cy="1014"/>
              </a:xfrm>
              <a:custGeom>
                <a:avLst/>
                <a:gdLst>
                  <a:gd name="T0" fmla="*/ 179 w 477"/>
                  <a:gd name="T1" fmla="*/ 954 h 1014"/>
                  <a:gd name="T2" fmla="*/ 179 w 477"/>
                  <a:gd name="T3" fmla="*/ 1014 h 1014"/>
                  <a:gd name="T4" fmla="*/ 0 w 477"/>
                  <a:gd name="T5" fmla="*/ 1014 h 1014"/>
                  <a:gd name="T6" fmla="*/ 0 w 477"/>
                  <a:gd name="T7" fmla="*/ 0 h 1014"/>
                  <a:gd name="T8" fmla="*/ 477 w 477"/>
                  <a:gd name="T9" fmla="*/ 0 h 10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7"/>
                  <a:gd name="T16" fmla="*/ 0 h 1014"/>
                  <a:gd name="T17" fmla="*/ 477 w 477"/>
                  <a:gd name="T18" fmla="*/ 1014 h 10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7" h="1014">
                    <a:moveTo>
                      <a:pt x="179" y="954"/>
                    </a:moveTo>
                    <a:lnTo>
                      <a:pt x="179" y="1014"/>
                    </a:lnTo>
                    <a:lnTo>
                      <a:pt x="0" y="1014"/>
                    </a:lnTo>
                    <a:lnTo>
                      <a:pt x="0" y="0"/>
                    </a:lnTo>
                    <a:lnTo>
                      <a:pt x="477" y="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14" name="Freeform 34"/>
              <p:cNvSpPr>
                <a:spLocks/>
              </p:cNvSpPr>
              <p:nvPr/>
            </p:nvSpPr>
            <p:spPr bwMode="auto">
              <a:xfrm>
                <a:off x="2611" y="1099"/>
                <a:ext cx="74" cy="82"/>
              </a:xfrm>
              <a:custGeom>
                <a:avLst/>
                <a:gdLst>
                  <a:gd name="T0" fmla="*/ 0 w 74"/>
                  <a:gd name="T1" fmla="*/ 82 h 82"/>
                  <a:gd name="T2" fmla="*/ 74 w 74"/>
                  <a:gd name="T3" fmla="*/ 37 h 82"/>
                  <a:gd name="T4" fmla="*/ 0 w 74"/>
                  <a:gd name="T5" fmla="*/ 0 h 82"/>
                  <a:gd name="T6" fmla="*/ 0 w 74"/>
                  <a:gd name="T7" fmla="*/ 82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82"/>
                  <a:gd name="T14" fmla="*/ 74 w 74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82">
                    <a:moveTo>
                      <a:pt x="0" y="82"/>
                    </a:moveTo>
                    <a:lnTo>
                      <a:pt x="74" y="37"/>
                    </a:lnTo>
                    <a:lnTo>
                      <a:pt x="0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40" name="Group 35"/>
            <p:cNvGrpSpPr>
              <a:grpSpLocks/>
            </p:cNvGrpSpPr>
            <p:nvPr/>
          </p:nvGrpSpPr>
          <p:grpSpPr bwMode="auto">
            <a:xfrm>
              <a:off x="2089" y="1039"/>
              <a:ext cx="596" cy="1170"/>
              <a:chOff x="2089" y="1039"/>
              <a:chExt cx="596" cy="1170"/>
            </a:xfrm>
          </p:grpSpPr>
          <p:sp>
            <p:nvSpPr>
              <p:cNvPr id="86111" name="Freeform 36"/>
              <p:cNvSpPr>
                <a:spLocks/>
              </p:cNvSpPr>
              <p:nvPr/>
            </p:nvSpPr>
            <p:spPr bwMode="auto">
              <a:xfrm>
                <a:off x="2089" y="1076"/>
                <a:ext cx="536" cy="1133"/>
              </a:xfrm>
              <a:custGeom>
                <a:avLst/>
                <a:gdLst>
                  <a:gd name="T0" fmla="*/ 298 w 536"/>
                  <a:gd name="T1" fmla="*/ 1014 h 1133"/>
                  <a:gd name="T2" fmla="*/ 298 w 536"/>
                  <a:gd name="T3" fmla="*/ 1133 h 1133"/>
                  <a:gd name="T4" fmla="*/ 0 w 536"/>
                  <a:gd name="T5" fmla="*/ 1133 h 1133"/>
                  <a:gd name="T6" fmla="*/ 0 w 536"/>
                  <a:gd name="T7" fmla="*/ 0 h 1133"/>
                  <a:gd name="T8" fmla="*/ 536 w 536"/>
                  <a:gd name="T9" fmla="*/ 0 h 1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6"/>
                  <a:gd name="T16" fmla="*/ 0 h 1133"/>
                  <a:gd name="T17" fmla="*/ 536 w 536"/>
                  <a:gd name="T18" fmla="*/ 1133 h 1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6" h="1133">
                    <a:moveTo>
                      <a:pt x="298" y="1014"/>
                    </a:moveTo>
                    <a:lnTo>
                      <a:pt x="298" y="1133"/>
                    </a:lnTo>
                    <a:lnTo>
                      <a:pt x="0" y="1133"/>
                    </a:lnTo>
                    <a:lnTo>
                      <a:pt x="0" y="0"/>
                    </a:lnTo>
                    <a:lnTo>
                      <a:pt x="536" y="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12" name="Freeform 37"/>
              <p:cNvSpPr>
                <a:spLocks/>
              </p:cNvSpPr>
              <p:nvPr/>
            </p:nvSpPr>
            <p:spPr bwMode="auto">
              <a:xfrm>
                <a:off x="2611" y="1039"/>
                <a:ext cx="74" cy="82"/>
              </a:xfrm>
              <a:custGeom>
                <a:avLst/>
                <a:gdLst>
                  <a:gd name="T0" fmla="*/ 0 w 74"/>
                  <a:gd name="T1" fmla="*/ 82 h 82"/>
                  <a:gd name="T2" fmla="*/ 74 w 74"/>
                  <a:gd name="T3" fmla="*/ 37 h 82"/>
                  <a:gd name="T4" fmla="*/ 0 w 74"/>
                  <a:gd name="T5" fmla="*/ 0 h 82"/>
                  <a:gd name="T6" fmla="*/ 0 w 74"/>
                  <a:gd name="T7" fmla="*/ 82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82"/>
                  <a:gd name="T14" fmla="*/ 74 w 74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82">
                    <a:moveTo>
                      <a:pt x="0" y="82"/>
                    </a:moveTo>
                    <a:lnTo>
                      <a:pt x="74" y="37"/>
                    </a:lnTo>
                    <a:lnTo>
                      <a:pt x="0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41" name="Group 38"/>
            <p:cNvGrpSpPr>
              <a:grpSpLocks/>
            </p:cNvGrpSpPr>
            <p:nvPr/>
          </p:nvGrpSpPr>
          <p:grpSpPr bwMode="auto">
            <a:xfrm>
              <a:off x="1969" y="979"/>
              <a:ext cx="716" cy="1290"/>
              <a:chOff x="1969" y="979"/>
              <a:chExt cx="716" cy="1290"/>
            </a:xfrm>
          </p:grpSpPr>
          <p:sp>
            <p:nvSpPr>
              <p:cNvPr id="86109" name="Freeform 39"/>
              <p:cNvSpPr>
                <a:spLocks/>
              </p:cNvSpPr>
              <p:nvPr/>
            </p:nvSpPr>
            <p:spPr bwMode="auto">
              <a:xfrm>
                <a:off x="1969" y="1017"/>
                <a:ext cx="656" cy="1252"/>
              </a:xfrm>
              <a:custGeom>
                <a:avLst/>
                <a:gdLst>
                  <a:gd name="T0" fmla="*/ 537 w 656"/>
                  <a:gd name="T1" fmla="*/ 1073 h 1252"/>
                  <a:gd name="T2" fmla="*/ 537 w 656"/>
                  <a:gd name="T3" fmla="*/ 1252 h 1252"/>
                  <a:gd name="T4" fmla="*/ 0 w 656"/>
                  <a:gd name="T5" fmla="*/ 1252 h 1252"/>
                  <a:gd name="T6" fmla="*/ 0 w 656"/>
                  <a:gd name="T7" fmla="*/ 0 h 1252"/>
                  <a:gd name="T8" fmla="*/ 656 w 656"/>
                  <a:gd name="T9" fmla="*/ 0 h 1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6"/>
                  <a:gd name="T16" fmla="*/ 0 h 1252"/>
                  <a:gd name="T17" fmla="*/ 656 w 656"/>
                  <a:gd name="T18" fmla="*/ 1252 h 1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6" h="1252">
                    <a:moveTo>
                      <a:pt x="537" y="1073"/>
                    </a:moveTo>
                    <a:lnTo>
                      <a:pt x="537" y="1252"/>
                    </a:lnTo>
                    <a:lnTo>
                      <a:pt x="0" y="1252"/>
                    </a:lnTo>
                    <a:lnTo>
                      <a:pt x="0" y="0"/>
                    </a:lnTo>
                    <a:lnTo>
                      <a:pt x="656" y="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10" name="Freeform 40"/>
              <p:cNvSpPr>
                <a:spLocks/>
              </p:cNvSpPr>
              <p:nvPr/>
            </p:nvSpPr>
            <p:spPr bwMode="auto">
              <a:xfrm>
                <a:off x="2611" y="979"/>
                <a:ext cx="74" cy="82"/>
              </a:xfrm>
              <a:custGeom>
                <a:avLst/>
                <a:gdLst>
                  <a:gd name="T0" fmla="*/ 0 w 74"/>
                  <a:gd name="T1" fmla="*/ 82 h 82"/>
                  <a:gd name="T2" fmla="*/ 74 w 74"/>
                  <a:gd name="T3" fmla="*/ 38 h 82"/>
                  <a:gd name="T4" fmla="*/ 0 w 74"/>
                  <a:gd name="T5" fmla="*/ 0 h 82"/>
                  <a:gd name="T6" fmla="*/ 0 w 74"/>
                  <a:gd name="T7" fmla="*/ 82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82"/>
                  <a:gd name="T14" fmla="*/ 74 w 74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82">
                    <a:moveTo>
                      <a:pt x="0" y="82"/>
                    </a:moveTo>
                    <a:lnTo>
                      <a:pt x="74" y="38"/>
                    </a:lnTo>
                    <a:lnTo>
                      <a:pt x="0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42" name="Rectangle 41"/>
            <p:cNvSpPr>
              <a:spLocks noChangeArrowheads="1"/>
            </p:cNvSpPr>
            <p:nvPr/>
          </p:nvSpPr>
          <p:spPr bwMode="auto">
            <a:xfrm>
              <a:off x="2089" y="1136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3" name="Rectangle 42"/>
            <p:cNvSpPr>
              <a:spLocks noChangeArrowheads="1"/>
            </p:cNvSpPr>
            <p:nvPr/>
          </p:nvSpPr>
          <p:spPr bwMode="auto">
            <a:xfrm>
              <a:off x="2163" y="1189"/>
              <a:ext cx="4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1</a:t>
              </a:r>
              <a:endParaRPr lang="en-US"/>
            </a:p>
          </p:txBody>
        </p:sp>
        <p:sp>
          <p:nvSpPr>
            <p:cNvPr id="86044" name="Rectangle 43"/>
            <p:cNvSpPr>
              <a:spLocks noChangeArrowheads="1"/>
            </p:cNvSpPr>
            <p:nvPr/>
          </p:nvSpPr>
          <p:spPr bwMode="auto">
            <a:xfrm>
              <a:off x="1947" y="1136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5" name="Rectangle 44"/>
            <p:cNvSpPr>
              <a:spLocks noChangeArrowheads="1"/>
            </p:cNvSpPr>
            <p:nvPr/>
          </p:nvSpPr>
          <p:spPr bwMode="auto">
            <a:xfrm>
              <a:off x="2014" y="1189"/>
              <a:ext cx="4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2</a:t>
              </a:r>
              <a:endParaRPr lang="en-US"/>
            </a:p>
          </p:txBody>
        </p:sp>
        <p:sp>
          <p:nvSpPr>
            <p:cNvPr id="86046" name="Rectangle 45"/>
            <p:cNvSpPr>
              <a:spLocks noChangeArrowheads="1"/>
            </p:cNvSpPr>
            <p:nvPr/>
          </p:nvSpPr>
          <p:spPr bwMode="auto">
            <a:xfrm>
              <a:off x="1791" y="1136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7" name="Rectangle 46"/>
            <p:cNvSpPr>
              <a:spLocks noChangeArrowheads="1"/>
            </p:cNvSpPr>
            <p:nvPr/>
          </p:nvSpPr>
          <p:spPr bwMode="auto">
            <a:xfrm>
              <a:off x="1865" y="1189"/>
              <a:ext cx="4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n</a:t>
              </a:r>
              <a:endParaRPr lang="en-US"/>
            </a:p>
          </p:txBody>
        </p:sp>
        <p:sp>
          <p:nvSpPr>
            <p:cNvPr id="86048" name="Rectangle 47"/>
            <p:cNvSpPr>
              <a:spLocks noChangeArrowheads="1"/>
            </p:cNvSpPr>
            <p:nvPr/>
          </p:nvSpPr>
          <p:spPr bwMode="auto">
            <a:xfrm>
              <a:off x="2089" y="2552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9" name="Rectangle 48"/>
            <p:cNvSpPr>
              <a:spLocks noChangeArrowheads="1"/>
            </p:cNvSpPr>
            <p:nvPr/>
          </p:nvSpPr>
          <p:spPr bwMode="auto">
            <a:xfrm>
              <a:off x="2163" y="2605"/>
              <a:ext cx="4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1</a:t>
              </a:r>
              <a:endParaRPr lang="en-US"/>
            </a:p>
          </p:txBody>
        </p:sp>
        <p:sp>
          <p:nvSpPr>
            <p:cNvPr id="86050" name="Rectangle 49"/>
            <p:cNvSpPr>
              <a:spLocks noChangeArrowheads="1"/>
            </p:cNvSpPr>
            <p:nvPr/>
          </p:nvSpPr>
          <p:spPr bwMode="auto">
            <a:xfrm>
              <a:off x="1947" y="2552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1" name="Rectangle 50"/>
            <p:cNvSpPr>
              <a:spLocks noChangeArrowheads="1"/>
            </p:cNvSpPr>
            <p:nvPr/>
          </p:nvSpPr>
          <p:spPr bwMode="auto">
            <a:xfrm>
              <a:off x="2014" y="2605"/>
              <a:ext cx="4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2</a:t>
              </a:r>
              <a:endParaRPr lang="en-US"/>
            </a:p>
          </p:txBody>
        </p:sp>
        <p:sp>
          <p:nvSpPr>
            <p:cNvPr id="86052" name="Rectangle 51"/>
            <p:cNvSpPr>
              <a:spLocks noChangeArrowheads="1"/>
            </p:cNvSpPr>
            <p:nvPr/>
          </p:nvSpPr>
          <p:spPr bwMode="auto">
            <a:xfrm>
              <a:off x="1791" y="2552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3" name="Rectangle 52"/>
            <p:cNvSpPr>
              <a:spLocks noChangeArrowheads="1"/>
            </p:cNvSpPr>
            <p:nvPr/>
          </p:nvSpPr>
          <p:spPr bwMode="auto">
            <a:xfrm>
              <a:off x="1865" y="2605"/>
              <a:ext cx="4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n</a:t>
              </a:r>
              <a:endParaRPr lang="en-US"/>
            </a:p>
          </p:txBody>
        </p:sp>
        <p:grpSp>
          <p:nvGrpSpPr>
            <p:cNvPr id="86054" name="Group 53"/>
            <p:cNvGrpSpPr>
              <a:grpSpLocks/>
            </p:cNvGrpSpPr>
            <p:nvPr/>
          </p:nvGrpSpPr>
          <p:grpSpPr bwMode="auto">
            <a:xfrm>
              <a:off x="2648" y="2925"/>
              <a:ext cx="82" cy="179"/>
              <a:chOff x="2648" y="2925"/>
              <a:chExt cx="82" cy="179"/>
            </a:xfrm>
          </p:grpSpPr>
          <p:sp>
            <p:nvSpPr>
              <p:cNvPr id="86107" name="Line 54"/>
              <p:cNvSpPr>
                <a:spLocks noChangeShapeType="1"/>
              </p:cNvSpPr>
              <p:nvPr/>
            </p:nvSpPr>
            <p:spPr bwMode="auto">
              <a:xfrm>
                <a:off x="2685" y="2925"/>
                <a:ext cx="1" cy="119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08" name="Freeform 55"/>
              <p:cNvSpPr>
                <a:spLocks/>
              </p:cNvSpPr>
              <p:nvPr/>
            </p:nvSpPr>
            <p:spPr bwMode="auto">
              <a:xfrm>
                <a:off x="2648" y="3029"/>
                <a:ext cx="82" cy="75"/>
              </a:xfrm>
              <a:custGeom>
                <a:avLst/>
                <a:gdLst>
                  <a:gd name="T0" fmla="*/ 0 w 82"/>
                  <a:gd name="T1" fmla="*/ 0 h 75"/>
                  <a:gd name="T2" fmla="*/ 37 w 82"/>
                  <a:gd name="T3" fmla="*/ 75 h 75"/>
                  <a:gd name="T4" fmla="*/ 82 w 82"/>
                  <a:gd name="T5" fmla="*/ 0 h 75"/>
                  <a:gd name="T6" fmla="*/ 0 w 82"/>
                  <a:gd name="T7" fmla="*/ 0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5"/>
                  <a:gd name="T14" fmla="*/ 82 w 82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5">
                    <a:moveTo>
                      <a:pt x="0" y="0"/>
                    </a:moveTo>
                    <a:lnTo>
                      <a:pt x="37" y="75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55" name="Freeform 56"/>
            <p:cNvSpPr>
              <a:spLocks/>
            </p:cNvSpPr>
            <p:nvPr/>
          </p:nvSpPr>
          <p:spPr bwMode="auto">
            <a:xfrm>
              <a:off x="2208" y="1255"/>
              <a:ext cx="954" cy="239"/>
            </a:xfrm>
            <a:custGeom>
              <a:avLst/>
              <a:gdLst>
                <a:gd name="T0" fmla="*/ 477 w 954"/>
                <a:gd name="T1" fmla="*/ 0 h 239"/>
                <a:gd name="T2" fmla="*/ 0 w 954"/>
                <a:gd name="T3" fmla="*/ 120 h 239"/>
                <a:gd name="T4" fmla="*/ 477 w 954"/>
                <a:gd name="T5" fmla="*/ 239 h 239"/>
                <a:gd name="T6" fmla="*/ 954 w 954"/>
                <a:gd name="T7" fmla="*/ 120 h 239"/>
                <a:gd name="T8" fmla="*/ 477 w 954"/>
                <a:gd name="T9" fmla="*/ 0 h 2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4"/>
                <a:gd name="T16" fmla="*/ 0 h 239"/>
                <a:gd name="T17" fmla="*/ 954 w 954"/>
                <a:gd name="T18" fmla="*/ 239 h 2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4" h="239">
                  <a:moveTo>
                    <a:pt x="477" y="0"/>
                  </a:moveTo>
                  <a:lnTo>
                    <a:pt x="0" y="120"/>
                  </a:lnTo>
                  <a:lnTo>
                    <a:pt x="477" y="239"/>
                  </a:lnTo>
                  <a:lnTo>
                    <a:pt x="954" y="12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FFFFFF"/>
            </a:solidFill>
            <a:ln w="11113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6056" name="Group 57"/>
            <p:cNvGrpSpPr>
              <a:grpSpLocks/>
            </p:cNvGrpSpPr>
            <p:nvPr/>
          </p:nvGrpSpPr>
          <p:grpSpPr bwMode="auto">
            <a:xfrm>
              <a:off x="2648" y="1852"/>
              <a:ext cx="82" cy="119"/>
              <a:chOff x="2648" y="1852"/>
              <a:chExt cx="82" cy="119"/>
            </a:xfrm>
          </p:grpSpPr>
          <p:sp>
            <p:nvSpPr>
              <p:cNvPr id="86105" name="Line 58"/>
              <p:cNvSpPr>
                <a:spLocks noChangeShapeType="1"/>
              </p:cNvSpPr>
              <p:nvPr/>
            </p:nvSpPr>
            <p:spPr bwMode="auto">
              <a:xfrm>
                <a:off x="2685" y="1852"/>
                <a:ext cx="1" cy="59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06" name="Freeform 59"/>
              <p:cNvSpPr>
                <a:spLocks/>
              </p:cNvSpPr>
              <p:nvPr/>
            </p:nvSpPr>
            <p:spPr bwMode="auto">
              <a:xfrm>
                <a:off x="2648" y="1896"/>
                <a:ext cx="82" cy="75"/>
              </a:xfrm>
              <a:custGeom>
                <a:avLst/>
                <a:gdLst>
                  <a:gd name="T0" fmla="*/ 0 w 82"/>
                  <a:gd name="T1" fmla="*/ 0 h 75"/>
                  <a:gd name="T2" fmla="*/ 37 w 82"/>
                  <a:gd name="T3" fmla="*/ 75 h 75"/>
                  <a:gd name="T4" fmla="*/ 82 w 82"/>
                  <a:gd name="T5" fmla="*/ 0 h 75"/>
                  <a:gd name="T6" fmla="*/ 0 w 82"/>
                  <a:gd name="T7" fmla="*/ 0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5"/>
                  <a:gd name="T14" fmla="*/ 82 w 82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5">
                    <a:moveTo>
                      <a:pt x="0" y="0"/>
                    </a:moveTo>
                    <a:lnTo>
                      <a:pt x="37" y="75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57" name="Rectangle 60"/>
            <p:cNvSpPr>
              <a:spLocks noChangeArrowheads="1"/>
            </p:cNvSpPr>
            <p:nvPr/>
          </p:nvSpPr>
          <p:spPr bwMode="auto">
            <a:xfrm>
              <a:off x="2208" y="1971"/>
              <a:ext cx="954" cy="11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58" name="Rectangle 61"/>
            <p:cNvSpPr>
              <a:spLocks noChangeArrowheads="1"/>
            </p:cNvSpPr>
            <p:nvPr/>
          </p:nvSpPr>
          <p:spPr bwMode="auto">
            <a:xfrm>
              <a:off x="2268" y="1986"/>
              <a:ext cx="644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recursive call</a:t>
              </a:r>
              <a:endParaRPr lang="en-US"/>
            </a:p>
          </p:txBody>
        </p:sp>
        <p:grpSp>
          <p:nvGrpSpPr>
            <p:cNvPr id="86059" name="Group 62"/>
            <p:cNvGrpSpPr>
              <a:grpSpLocks/>
            </p:cNvGrpSpPr>
            <p:nvPr/>
          </p:nvGrpSpPr>
          <p:grpSpPr bwMode="auto">
            <a:xfrm>
              <a:off x="2148" y="2567"/>
              <a:ext cx="224" cy="418"/>
              <a:chOff x="2148" y="2567"/>
              <a:chExt cx="224" cy="418"/>
            </a:xfrm>
          </p:grpSpPr>
          <p:sp>
            <p:nvSpPr>
              <p:cNvPr id="86103" name="Freeform 63"/>
              <p:cNvSpPr>
                <a:spLocks/>
              </p:cNvSpPr>
              <p:nvPr/>
            </p:nvSpPr>
            <p:spPr bwMode="auto">
              <a:xfrm>
                <a:off x="2148" y="2567"/>
                <a:ext cx="179" cy="418"/>
              </a:xfrm>
              <a:custGeom>
                <a:avLst/>
                <a:gdLst>
                  <a:gd name="T0" fmla="*/ 179 w 179"/>
                  <a:gd name="T1" fmla="*/ 298 h 418"/>
                  <a:gd name="T2" fmla="*/ 179 w 179"/>
                  <a:gd name="T3" fmla="*/ 418 h 418"/>
                  <a:gd name="T4" fmla="*/ 0 w 179"/>
                  <a:gd name="T5" fmla="*/ 418 h 418"/>
                  <a:gd name="T6" fmla="*/ 0 w 179"/>
                  <a:gd name="T7" fmla="*/ 0 h 418"/>
                  <a:gd name="T8" fmla="*/ 179 w 179"/>
                  <a:gd name="T9" fmla="*/ 0 h 418"/>
                  <a:gd name="T10" fmla="*/ 179 w 179"/>
                  <a:gd name="T11" fmla="*/ 60 h 4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9"/>
                  <a:gd name="T19" fmla="*/ 0 h 418"/>
                  <a:gd name="T20" fmla="*/ 179 w 179"/>
                  <a:gd name="T21" fmla="*/ 418 h 4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9" h="418">
                    <a:moveTo>
                      <a:pt x="179" y="298"/>
                    </a:moveTo>
                    <a:lnTo>
                      <a:pt x="179" y="418"/>
                    </a:lnTo>
                    <a:lnTo>
                      <a:pt x="0" y="418"/>
                    </a:lnTo>
                    <a:lnTo>
                      <a:pt x="0" y="0"/>
                    </a:lnTo>
                    <a:lnTo>
                      <a:pt x="179" y="0"/>
                    </a:lnTo>
                    <a:lnTo>
                      <a:pt x="179" y="6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04" name="Freeform 64"/>
              <p:cNvSpPr>
                <a:spLocks/>
              </p:cNvSpPr>
              <p:nvPr/>
            </p:nvSpPr>
            <p:spPr bwMode="auto">
              <a:xfrm>
                <a:off x="2290" y="2612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60" name="Group 65"/>
            <p:cNvGrpSpPr>
              <a:grpSpLocks/>
            </p:cNvGrpSpPr>
            <p:nvPr/>
          </p:nvGrpSpPr>
          <p:grpSpPr bwMode="auto">
            <a:xfrm>
              <a:off x="2089" y="2508"/>
              <a:ext cx="343" cy="536"/>
              <a:chOff x="2089" y="2508"/>
              <a:chExt cx="343" cy="536"/>
            </a:xfrm>
          </p:grpSpPr>
          <p:sp>
            <p:nvSpPr>
              <p:cNvPr id="86101" name="Freeform 66"/>
              <p:cNvSpPr>
                <a:spLocks/>
              </p:cNvSpPr>
              <p:nvPr/>
            </p:nvSpPr>
            <p:spPr bwMode="auto">
              <a:xfrm>
                <a:off x="2089" y="2508"/>
                <a:ext cx="298" cy="536"/>
              </a:xfrm>
              <a:custGeom>
                <a:avLst/>
                <a:gdLst>
                  <a:gd name="T0" fmla="*/ 298 w 298"/>
                  <a:gd name="T1" fmla="*/ 357 h 536"/>
                  <a:gd name="T2" fmla="*/ 298 w 298"/>
                  <a:gd name="T3" fmla="*/ 536 h 536"/>
                  <a:gd name="T4" fmla="*/ 0 w 298"/>
                  <a:gd name="T5" fmla="*/ 536 h 536"/>
                  <a:gd name="T6" fmla="*/ 0 w 298"/>
                  <a:gd name="T7" fmla="*/ 0 h 536"/>
                  <a:gd name="T8" fmla="*/ 298 w 298"/>
                  <a:gd name="T9" fmla="*/ 0 h 536"/>
                  <a:gd name="T10" fmla="*/ 298 w 298"/>
                  <a:gd name="T11" fmla="*/ 119 h 5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8"/>
                  <a:gd name="T19" fmla="*/ 0 h 536"/>
                  <a:gd name="T20" fmla="*/ 298 w 298"/>
                  <a:gd name="T21" fmla="*/ 536 h 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8" h="536">
                    <a:moveTo>
                      <a:pt x="298" y="357"/>
                    </a:moveTo>
                    <a:lnTo>
                      <a:pt x="298" y="536"/>
                    </a:lnTo>
                    <a:lnTo>
                      <a:pt x="0" y="536"/>
                    </a:lnTo>
                    <a:lnTo>
                      <a:pt x="0" y="0"/>
                    </a:lnTo>
                    <a:lnTo>
                      <a:pt x="298" y="0"/>
                    </a:lnTo>
                    <a:lnTo>
                      <a:pt x="298" y="119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02" name="Freeform 67"/>
              <p:cNvSpPr>
                <a:spLocks/>
              </p:cNvSpPr>
              <p:nvPr/>
            </p:nvSpPr>
            <p:spPr bwMode="auto">
              <a:xfrm>
                <a:off x="2350" y="2612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61" name="Group 68"/>
            <p:cNvGrpSpPr>
              <a:grpSpLocks/>
            </p:cNvGrpSpPr>
            <p:nvPr/>
          </p:nvGrpSpPr>
          <p:grpSpPr bwMode="auto">
            <a:xfrm>
              <a:off x="1969" y="2448"/>
              <a:ext cx="582" cy="656"/>
              <a:chOff x="1969" y="2448"/>
              <a:chExt cx="582" cy="656"/>
            </a:xfrm>
          </p:grpSpPr>
          <p:sp>
            <p:nvSpPr>
              <p:cNvPr id="86099" name="Freeform 69"/>
              <p:cNvSpPr>
                <a:spLocks/>
              </p:cNvSpPr>
              <p:nvPr/>
            </p:nvSpPr>
            <p:spPr bwMode="auto">
              <a:xfrm>
                <a:off x="1969" y="2448"/>
                <a:ext cx="537" cy="656"/>
              </a:xfrm>
              <a:custGeom>
                <a:avLst/>
                <a:gdLst>
                  <a:gd name="T0" fmla="*/ 537 w 537"/>
                  <a:gd name="T1" fmla="*/ 417 h 656"/>
                  <a:gd name="T2" fmla="*/ 537 w 537"/>
                  <a:gd name="T3" fmla="*/ 656 h 656"/>
                  <a:gd name="T4" fmla="*/ 0 w 537"/>
                  <a:gd name="T5" fmla="*/ 656 h 656"/>
                  <a:gd name="T6" fmla="*/ 0 w 537"/>
                  <a:gd name="T7" fmla="*/ 0 h 656"/>
                  <a:gd name="T8" fmla="*/ 537 w 537"/>
                  <a:gd name="T9" fmla="*/ 0 h 656"/>
                  <a:gd name="T10" fmla="*/ 537 w 537"/>
                  <a:gd name="T11" fmla="*/ 179 h 65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37"/>
                  <a:gd name="T19" fmla="*/ 0 h 656"/>
                  <a:gd name="T20" fmla="*/ 537 w 537"/>
                  <a:gd name="T21" fmla="*/ 656 h 65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37" h="656">
                    <a:moveTo>
                      <a:pt x="537" y="417"/>
                    </a:moveTo>
                    <a:lnTo>
                      <a:pt x="537" y="656"/>
                    </a:lnTo>
                    <a:lnTo>
                      <a:pt x="0" y="656"/>
                    </a:lnTo>
                    <a:lnTo>
                      <a:pt x="0" y="0"/>
                    </a:lnTo>
                    <a:lnTo>
                      <a:pt x="537" y="0"/>
                    </a:lnTo>
                    <a:lnTo>
                      <a:pt x="537" y="179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00" name="Freeform 70"/>
              <p:cNvSpPr>
                <a:spLocks/>
              </p:cNvSpPr>
              <p:nvPr/>
            </p:nvSpPr>
            <p:spPr bwMode="auto">
              <a:xfrm>
                <a:off x="2469" y="2612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62" name="Rectangle 71"/>
            <p:cNvSpPr>
              <a:spLocks noChangeArrowheads="1"/>
            </p:cNvSpPr>
            <p:nvPr/>
          </p:nvSpPr>
          <p:spPr bwMode="auto">
            <a:xfrm>
              <a:off x="2208" y="2686"/>
              <a:ext cx="954" cy="23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3" name="Rectangle 72"/>
            <p:cNvSpPr>
              <a:spLocks noChangeArrowheads="1"/>
            </p:cNvSpPr>
            <p:nvPr/>
          </p:nvSpPr>
          <p:spPr bwMode="auto">
            <a:xfrm>
              <a:off x="2507" y="2761"/>
              <a:ext cx="27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part 2</a:t>
              </a:r>
              <a:endParaRPr lang="en-US"/>
            </a:p>
          </p:txBody>
        </p:sp>
        <p:sp>
          <p:nvSpPr>
            <p:cNvPr id="86064" name="Rectangle 73"/>
            <p:cNvSpPr>
              <a:spLocks noChangeArrowheads="1"/>
            </p:cNvSpPr>
            <p:nvPr/>
          </p:nvSpPr>
          <p:spPr bwMode="auto">
            <a:xfrm>
              <a:off x="2208" y="1613"/>
              <a:ext cx="954" cy="23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65" name="Rectangle 74"/>
            <p:cNvSpPr>
              <a:spLocks noChangeArrowheads="1"/>
            </p:cNvSpPr>
            <p:nvPr/>
          </p:nvSpPr>
          <p:spPr bwMode="auto">
            <a:xfrm>
              <a:off x="2507" y="1688"/>
              <a:ext cx="27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part 1</a:t>
              </a:r>
              <a:endParaRPr lang="en-US"/>
            </a:p>
          </p:txBody>
        </p:sp>
        <p:grpSp>
          <p:nvGrpSpPr>
            <p:cNvPr id="86066" name="Group 75"/>
            <p:cNvGrpSpPr>
              <a:grpSpLocks/>
            </p:cNvGrpSpPr>
            <p:nvPr/>
          </p:nvGrpSpPr>
          <p:grpSpPr bwMode="auto">
            <a:xfrm>
              <a:off x="2648" y="1494"/>
              <a:ext cx="82" cy="119"/>
              <a:chOff x="2648" y="1494"/>
              <a:chExt cx="82" cy="119"/>
            </a:xfrm>
          </p:grpSpPr>
          <p:sp>
            <p:nvSpPr>
              <p:cNvPr id="86097" name="Line 76"/>
              <p:cNvSpPr>
                <a:spLocks noChangeShapeType="1"/>
              </p:cNvSpPr>
              <p:nvPr/>
            </p:nvSpPr>
            <p:spPr bwMode="auto">
              <a:xfrm>
                <a:off x="2685" y="1494"/>
                <a:ext cx="1" cy="59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98" name="Freeform 77"/>
              <p:cNvSpPr>
                <a:spLocks/>
              </p:cNvSpPr>
              <p:nvPr/>
            </p:nvSpPr>
            <p:spPr bwMode="auto">
              <a:xfrm>
                <a:off x="2648" y="1539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67" name="Group 78"/>
            <p:cNvGrpSpPr>
              <a:grpSpLocks/>
            </p:cNvGrpSpPr>
            <p:nvPr/>
          </p:nvGrpSpPr>
          <p:grpSpPr bwMode="auto">
            <a:xfrm>
              <a:off x="2648" y="897"/>
              <a:ext cx="82" cy="358"/>
              <a:chOff x="2648" y="897"/>
              <a:chExt cx="82" cy="358"/>
            </a:xfrm>
          </p:grpSpPr>
          <p:sp>
            <p:nvSpPr>
              <p:cNvPr id="86095" name="Line 79"/>
              <p:cNvSpPr>
                <a:spLocks noChangeShapeType="1"/>
              </p:cNvSpPr>
              <p:nvPr/>
            </p:nvSpPr>
            <p:spPr bwMode="auto">
              <a:xfrm>
                <a:off x="2685" y="897"/>
                <a:ext cx="1" cy="299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96" name="Freeform 80"/>
              <p:cNvSpPr>
                <a:spLocks/>
              </p:cNvSpPr>
              <p:nvPr/>
            </p:nvSpPr>
            <p:spPr bwMode="auto">
              <a:xfrm>
                <a:off x="2648" y="1181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68" name="Group 81"/>
            <p:cNvGrpSpPr>
              <a:grpSpLocks/>
            </p:cNvGrpSpPr>
            <p:nvPr/>
          </p:nvGrpSpPr>
          <p:grpSpPr bwMode="auto">
            <a:xfrm>
              <a:off x="2648" y="1375"/>
              <a:ext cx="693" cy="1311"/>
              <a:chOff x="2648" y="1375"/>
              <a:chExt cx="693" cy="1311"/>
            </a:xfrm>
          </p:grpSpPr>
          <p:sp>
            <p:nvSpPr>
              <p:cNvPr id="86093" name="Freeform 82"/>
              <p:cNvSpPr>
                <a:spLocks/>
              </p:cNvSpPr>
              <p:nvPr/>
            </p:nvSpPr>
            <p:spPr bwMode="auto">
              <a:xfrm>
                <a:off x="2685" y="1375"/>
                <a:ext cx="656" cy="1252"/>
              </a:xfrm>
              <a:custGeom>
                <a:avLst/>
                <a:gdLst>
                  <a:gd name="T0" fmla="*/ 477 w 656"/>
                  <a:gd name="T1" fmla="*/ 0 h 1252"/>
                  <a:gd name="T2" fmla="*/ 656 w 656"/>
                  <a:gd name="T3" fmla="*/ 0 h 1252"/>
                  <a:gd name="T4" fmla="*/ 656 w 656"/>
                  <a:gd name="T5" fmla="*/ 1073 h 1252"/>
                  <a:gd name="T6" fmla="*/ 0 w 656"/>
                  <a:gd name="T7" fmla="*/ 1073 h 1252"/>
                  <a:gd name="T8" fmla="*/ 0 w 656"/>
                  <a:gd name="T9" fmla="*/ 1252 h 1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6"/>
                  <a:gd name="T16" fmla="*/ 0 h 1252"/>
                  <a:gd name="T17" fmla="*/ 656 w 656"/>
                  <a:gd name="T18" fmla="*/ 1252 h 1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6" h="1252">
                    <a:moveTo>
                      <a:pt x="477" y="0"/>
                    </a:moveTo>
                    <a:lnTo>
                      <a:pt x="656" y="0"/>
                    </a:lnTo>
                    <a:lnTo>
                      <a:pt x="656" y="1073"/>
                    </a:lnTo>
                    <a:lnTo>
                      <a:pt x="0" y="1073"/>
                    </a:lnTo>
                    <a:lnTo>
                      <a:pt x="0" y="1252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94" name="Freeform 83"/>
              <p:cNvSpPr>
                <a:spLocks/>
              </p:cNvSpPr>
              <p:nvPr/>
            </p:nvSpPr>
            <p:spPr bwMode="auto">
              <a:xfrm>
                <a:off x="2648" y="2612"/>
                <a:ext cx="82" cy="74"/>
              </a:xfrm>
              <a:custGeom>
                <a:avLst/>
                <a:gdLst>
                  <a:gd name="T0" fmla="*/ 0 w 82"/>
                  <a:gd name="T1" fmla="*/ 0 h 74"/>
                  <a:gd name="T2" fmla="*/ 37 w 82"/>
                  <a:gd name="T3" fmla="*/ 74 h 74"/>
                  <a:gd name="T4" fmla="*/ 82 w 82"/>
                  <a:gd name="T5" fmla="*/ 0 h 74"/>
                  <a:gd name="T6" fmla="*/ 0 w 82"/>
                  <a:gd name="T7" fmla="*/ 0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4"/>
                  <a:gd name="T14" fmla="*/ 82 w 82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4">
                    <a:moveTo>
                      <a:pt x="0" y="0"/>
                    </a:moveTo>
                    <a:lnTo>
                      <a:pt x="37" y="74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69" name="Group 84"/>
            <p:cNvGrpSpPr>
              <a:grpSpLocks/>
            </p:cNvGrpSpPr>
            <p:nvPr/>
          </p:nvGrpSpPr>
          <p:grpSpPr bwMode="auto">
            <a:xfrm>
              <a:off x="2148" y="1099"/>
              <a:ext cx="537" cy="1051"/>
              <a:chOff x="2148" y="1099"/>
              <a:chExt cx="537" cy="1051"/>
            </a:xfrm>
          </p:grpSpPr>
          <p:sp>
            <p:nvSpPr>
              <p:cNvPr id="86091" name="Freeform 85"/>
              <p:cNvSpPr>
                <a:spLocks/>
              </p:cNvSpPr>
              <p:nvPr/>
            </p:nvSpPr>
            <p:spPr bwMode="auto">
              <a:xfrm>
                <a:off x="2148" y="1136"/>
                <a:ext cx="477" cy="1014"/>
              </a:xfrm>
              <a:custGeom>
                <a:avLst/>
                <a:gdLst>
                  <a:gd name="T0" fmla="*/ 179 w 477"/>
                  <a:gd name="T1" fmla="*/ 954 h 1014"/>
                  <a:gd name="T2" fmla="*/ 179 w 477"/>
                  <a:gd name="T3" fmla="*/ 1014 h 1014"/>
                  <a:gd name="T4" fmla="*/ 0 w 477"/>
                  <a:gd name="T5" fmla="*/ 1014 h 1014"/>
                  <a:gd name="T6" fmla="*/ 0 w 477"/>
                  <a:gd name="T7" fmla="*/ 0 h 1014"/>
                  <a:gd name="T8" fmla="*/ 477 w 477"/>
                  <a:gd name="T9" fmla="*/ 0 h 10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7"/>
                  <a:gd name="T16" fmla="*/ 0 h 1014"/>
                  <a:gd name="T17" fmla="*/ 477 w 477"/>
                  <a:gd name="T18" fmla="*/ 1014 h 10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7" h="1014">
                    <a:moveTo>
                      <a:pt x="179" y="954"/>
                    </a:moveTo>
                    <a:lnTo>
                      <a:pt x="179" y="1014"/>
                    </a:lnTo>
                    <a:lnTo>
                      <a:pt x="0" y="1014"/>
                    </a:lnTo>
                    <a:lnTo>
                      <a:pt x="0" y="0"/>
                    </a:lnTo>
                    <a:lnTo>
                      <a:pt x="477" y="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92" name="Freeform 86"/>
              <p:cNvSpPr>
                <a:spLocks/>
              </p:cNvSpPr>
              <p:nvPr/>
            </p:nvSpPr>
            <p:spPr bwMode="auto">
              <a:xfrm>
                <a:off x="2611" y="1099"/>
                <a:ext cx="74" cy="82"/>
              </a:xfrm>
              <a:custGeom>
                <a:avLst/>
                <a:gdLst>
                  <a:gd name="T0" fmla="*/ 0 w 74"/>
                  <a:gd name="T1" fmla="*/ 82 h 82"/>
                  <a:gd name="T2" fmla="*/ 74 w 74"/>
                  <a:gd name="T3" fmla="*/ 37 h 82"/>
                  <a:gd name="T4" fmla="*/ 0 w 74"/>
                  <a:gd name="T5" fmla="*/ 0 h 82"/>
                  <a:gd name="T6" fmla="*/ 0 w 74"/>
                  <a:gd name="T7" fmla="*/ 82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82"/>
                  <a:gd name="T14" fmla="*/ 74 w 74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82">
                    <a:moveTo>
                      <a:pt x="0" y="82"/>
                    </a:moveTo>
                    <a:lnTo>
                      <a:pt x="74" y="37"/>
                    </a:lnTo>
                    <a:lnTo>
                      <a:pt x="0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70" name="Group 87"/>
            <p:cNvGrpSpPr>
              <a:grpSpLocks/>
            </p:cNvGrpSpPr>
            <p:nvPr/>
          </p:nvGrpSpPr>
          <p:grpSpPr bwMode="auto">
            <a:xfrm>
              <a:off x="2089" y="1039"/>
              <a:ext cx="596" cy="1170"/>
              <a:chOff x="2089" y="1039"/>
              <a:chExt cx="596" cy="1170"/>
            </a:xfrm>
          </p:grpSpPr>
          <p:sp>
            <p:nvSpPr>
              <p:cNvPr id="86089" name="Freeform 88"/>
              <p:cNvSpPr>
                <a:spLocks/>
              </p:cNvSpPr>
              <p:nvPr/>
            </p:nvSpPr>
            <p:spPr bwMode="auto">
              <a:xfrm>
                <a:off x="2089" y="1076"/>
                <a:ext cx="536" cy="1133"/>
              </a:xfrm>
              <a:custGeom>
                <a:avLst/>
                <a:gdLst>
                  <a:gd name="T0" fmla="*/ 298 w 536"/>
                  <a:gd name="T1" fmla="*/ 1014 h 1133"/>
                  <a:gd name="T2" fmla="*/ 298 w 536"/>
                  <a:gd name="T3" fmla="*/ 1133 h 1133"/>
                  <a:gd name="T4" fmla="*/ 0 w 536"/>
                  <a:gd name="T5" fmla="*/ 1133 h 1133"/>
                  <a:gd name="T6" fmla="*/ 0 w 536"/>
                  <a:gd name="T7" fmla="*/ 0 h 1133"/>
                  <a:gd name="T8" fmla="*/ 536 w 536"/>
                  <a:gd name="T9" fmla="*/ 0 h 11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6"/>
                  <a:gd name="T16" fmla="*/ 0 h 1133"/>
                  <a:gd name="T17" fmla="*/ 536 w 536"/>
                  <a:gd name="T18" fmla="*/ 1133 h 11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6" h="1133">
                    <a:moveTo>
                      <a:pt x="298" y="1014"/>
                    </a:moveTo>
                    <a:lnTo>
                      <a:pt x="298" y="1133"/>
                    </a:lnTo>
                    <a:lnTo>
                      <a:pt x="0" y="1133"/>
                    </a:lnTo>
                    <a:lnTo>
                      <a:pt x="0" y="0"/>
                    </a:lnTo>
                    <a:lnTo>
                      <a:pt x="536" y="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90" name="Freeform 89"/>
              <p:cNvSpPr>
                <a:spLocks/>
              </p:cNvSpPr>
              <p:nvPr/>
            </p:nvSpPr>
            <p:spPr bwMode="auto">
              <a:xfrm>
                <a:off x="2611" y="1039"/>
                <a:ext cx="74" cy="82"/>
              </a:xfrm>
              <a:custGeom>
                <a:avLst/>
                <a:gdLst>
                  <a:gd name="T0" fmla="*/ 0 w 74"/>
                  <a:gd name="T1" fmla="*/ 82 h 82"/>
                  <a:gd name="T2" fmla="*/ 74 w 74"/>
                  <a:gd name="T3" fmla="*/ 37 h 82"/>
                  <a:gd name="T4" fmla="*/ 0 w 74"/>
                  <a:gd name="T5" fmla="*/ 0 h 82"/>
                  <a:gd name="T6" fmla="*/ 0 w 74"/>
                  <a:gd name="T7" fmla="*/ 82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82"/>
                  <a:gd name="T14" fmla="*/ 74 w 74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82">
                    <a:moveTo>
                      <a:pt x="0" y="82"/>
                    </a:moveTo>
                    <a:lnTo>
                      <a:pt x="74" y="37"/>
                    </a:lnTo>
                    <a:lnTo>
                      <a:pt x="0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071" name="Group 90"/>
            <p:cNvGrpSpPr>
              <a:grpSpLocks/>
            </p:cNvGrpSpPr>
            <p:nvPr/>
          </p:nvGrpSpPr>
          <p:grpSpPr bwMode="auto">
            <a:xfrm>
              <a:off x="1969" y="979"/>
              <a:ext cx="716" cy="1290"/>
              <a:chOff x="1969" y="979"/>
              <a:chExt cx="716" cy="1290"/>
            </a:xfrm>
          </p:grpSpPr>
          <p:sp>
            <p:nvSpPr>
              <p:cNvPr id="86087" name="Freeform 91"/>
              <p:cNvSpPr>
                <a:spLocks/>
              </p:cNvSpPr>
              <p:nvPr/>
            </p:nvSpPr>
            <p:spPr bwMode="auto">
              <a:xfrm>
                <a:off x="1969" y="1017"/>
                <a:ext cx="656" cy="1252"/>
              </a:xfrm>
              <a:custGeom>
                <a:avLst/>
                <a:gdLst>
                  <a:gd name="T0" fmla="*/ 537 w 656"/>
                  <a:gd name="T1" fmla="*/ 1073 h 1252"/>
                  <a:gd name="T2" fmla="*/ 537 w 656"/>
                  <a:gd name="T3" fmla="*/ 1252 h 1252"/>
                  <a:gd name="T4" fmla="*/ 0 w 656"/>
                  <a:gd name="T5" fmla="*/ 1252 h 1252"/>
                  <a:gd name="T6" fmla="*/ 0 w 656"/>
                  <a:gd name="T7" fmla="*/ 0 h 1252"/>
                  <a:gd name="T8" fmla="*/ 656 w 656"/>
                  <a:gd name="T9" fmla="*/ 0 h 1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6"/>
                  <a:gd name="T16" fmla="*/ 0 h 1252"/>
                  <a:gd name="T17" fmla="*/ 656 w 656"/>
                  <a:gd name="T18" fmla="*/ 1252 h 1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6" h="1252">
                    <a:moveTo>
                      <a:pt x="537" y="1073"/>
                    </a:moveTo>
                    <a:lnTo>
                      <a:pt x="537" y="1252"/>
                    </a:lnTo>
                    <a:lnTo>
                      <a:pt x="0" y="1252"/>
                    </a:lnTo>
                    <a:lnTo>
                      <a:pt x="0" y="0"/>
                    </a:lnTo>
                    <a:lnTo>
                      <a:pt x="656" y="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88" name="Freeform 92"/>
              <p:cNvSpPr>
                <a:spLocks/>
              </p:cNvSpPr>
              <p:nvPr/>
            </p:nvSpPr>
            <p:spPr bwMode="auto">
              <a:xfrm>
                <a:off x="2611" y="979"/>
                <a:ext cx="74" cy="82"/>
              </a:xfrm>
              <a:custGeom>
                <a:avLst/>
                <a:gdLst>
                  <a:gd name="T0" fmla="*/ 0 w 74"/>
                  <a:gd name="T1" fmla="*/ 82 h 82"/>
                  <a:gd name="T2" fmla="*/ 74 w 74"/>
                  <a:gd name="T3" fmla="*/ 38 h 82"/>
                  <a:gd name="T4" fmla="*/ 0 w 74"/>
                  <a:gd name="T5" fmla="*/ 0 h 82"/>
                  <a:gd name="T6" fmla="*/ 0 w 74"/>
                  <a:gd name="T7" fmla="*/ 82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82"/>
                  <a:gd name="T14" fmla="*/ 74 w 74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82">
                    <a:moveTo>
                      <a:pt x="0" y="82"/>
                    </a:moveTo>
                    <a:lnTo>
                      <a:pt x="74" y="38"/>
                    </a:lnTo>
                    <a:lnTo>
                      <a:pt x="0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72" name="Rectangle 93"/>
            <p:cNvSpPr>
              <a:spLocks noChangeArrowheads="1"/>
            </p:cNvSpPr>
            <p:nvPr/>
          </p:nvSpPr>
          <p:spPr bwMode="auto">
            <a:xfrm>
              <a:off x="2089" y="1136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3" name="Rectangle 94"/>
            <p:cNvSpPr>
              <a:spLocks noChangeArrowheads="1"/>
            </p:cNvSpPr>
            <p:nvPr/>
          </p:nvSpPr>
          <p:spPr bwMode="auto">
            <a:xfrm>
              <a:off x="2163" y="1189"/>
              <a:ext cx="4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1</a:t>
              </a:r>
              <a:endParaRPr lang="en-US"/>
            </a:p>
          </p:txBody>
        </p:sp>
        <p:sp>
          <p:nvSpPr>
            <p:cNvPr id="86074" name="Rectangle 95"/>
            <p:cNvSpPr>
              <a:spLocks noChangeArrowheads="1"/>
            </p:cNvSpPr>
            <p:nvPr/>
          </p:nvSpPr>
          <p:spPr bwMode="auto">
            <a:xfrm>
              <a:off x="1947" y="1136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5" name="Rectangle 96"/>
            <p:cNvSpPr>
              <a:spLocks noChangeArrowheads="1"/>
            </p:cNvSpPr>
            <p:nvPr/>
          </p:nvSpPr>
          <p:spPr bwMode="auto">
            <a:xfrm>
              <a:off x="2014" y="1189"/>
              <a:ext cx="4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2</a:t>
              </a:r>
              <a:endParaRPr lang="en-US"/>
            </a:p>
          </p:txBody>
        </p:sp>
        <p:sp>
          <p:nvSpPr>
            <p:cNvPr id="86076" name="Rectangle 97"/>
            <p:cNvSpPr>
              <a:spLocks noChangeArrowheads="1"/>
            </p:cNvSpPr>
            <p:nvPr/>
          </p:nvSpPr>
          <p:spPr bwMode="auto">
            <a:xfrm>
              <a:off x="1791" y="1136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7" name="Rectangle 98"/>
            <p:cNvSpPr>
              <a:spLocks noChangeArrowheads="1"/>
            </p:cNvSpPr>
            <p:nvPr/>
          </p:nvSpPr>
          <p:spPr bwMode="auto">
            <a:xfrm>
              <a:off x="1865" y="1189"/>
              <a:ext cx="46" cy="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n</a:t>
              </a:r>
              <a:endParaRPr lang="en-US"/>
            </a:p>
          </p:txBody>
        </p:sp>
        <p:sp>
          <p:nvSpPr>
            <p:cNvPr id="86078" name="Rectangle 99"/>
            <p:cNvSpPr>
              <a:spLocks noChangeArrowheads="1"/>
            </p:cNvSpPr>
            <p:nvPr/>
          </p:nvSpPr>
          <p:spPr bwMode="auto">
            <a:xfrm>
              <a:off x="2089" y="2552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79" name="Rectangle 100"/>
            <p:cNvSpPr>
              <a:spLocks noChangeArrowheads="1"/>
            </p:cNvSpPr>
            <p:nvPr/>
          </p:nvSpPr>
          <p:spPr bwMode="auto">
            <a:xfrm>
              <a:off x="2163" y="2605"/>
              <a:ext cx="4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1</a:t>
              </a:r>
              <a:endParaRPr lang="en-US"/>
            </a:p>
          </p:txBody>
        </p:sp>
        <p:sp>
          <p:nvSpPr>
            <p:cNvPr id="86080" name="Rectangle 101"/>
            <p:cNvSpPr>
              <a:spLocks noChangeArrowheads="1"/>
            </p:cNvSpPr>
            <p:nvPr/>
          </p:nvSpPr>
          <p:spPr bwMode="auto">
            <a:xfrm>
              <a:off x="1947" y="2552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81" name="Rectangle 102"/>
            <p:cNvSpPr>
              <a:spLocks noChangeArrowheads="1"/>
            </p:cNvSpPr>
            <p:nvPr/>
          </p:nvSpPr>
          <p:spPr bwMode="auto">
            <a:xfrm>
              <a:off x="2014" y="2605"/>
              <a:ext cx="4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2</a:t>
              </a:r>
              <a:endParaRPr lang="en-US"/>
            </a:p>
          </p:txBody>
        </p:sp>
        <p:sp>
          <p:nvSpPr>
            <p:cNvPr id="86082" name="Rectangle 103"/>
            <p:cNvSpPr>
              <a:spLocks noChangeArrowheads="1"/>
            </p:cNvSpPr>
            <p:nvPr/>
          </p:nvSpPr>
          <p:spPr bwMode="auto">
            <a:xfrm>
              <a:off x="1791" y="2552"/>
              <a:ext cx="20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83" name="Rectangle 104"/>
            <p:cNvSpPr>
              <a:spLocks noChangeArrowheads="1"/>
            </p:cNvSpPr>
            <p:nvPr/>
          </p:nvSpPr>
          <p:spPr bwMode="auto">
            <a:xfrm>
              <a:off x="1865" y="2605"/>
              <a:ext cx="46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Courier New" pitchFamily="49" charset="0"/>
                </a:rPr>
                <a:t>n</a:t>
              </a:r>
              <a:endParaRPr lang="en-US"/>
            </a:p>
          </p:txBody>
        </p:sp>
        <p:grpSp>
          <p:nvGrpSpPr>
            <p:cNvPr id="86084" name="Group 105"/>
            <p:cNvGrpSpPr>
              <a:grpSpLocks/>
            </p:cNvGrpSpPr>
            <p:nvPr/>
          </p:nvGrpSpPr>
          <p:grpSpPr bwMode="auto">
            <a:xfrm>
              <a:off x="2648" y="2925"/>
              <a:ext cx="82" cy="179"/>
              <a:chOff x="2648" y="2925"/>
              <a:chExt cx="82" cy="179"/>
            </a:xfrm>
          </p:grpSpPr>
          <p:sp>
            <p:nvSpPr>
              <p:cNvPr id="86085" name="Line 106"/>
              <p:cNvSpPr>
                <a:spLocks noChangeShapeType="1"/>
              </p:cNvSpPr>
              <p:nvPr/>
            </p:nvSpPr>
            <p:spPr bwMode="auto">
              <a:xfrm>
                <a:off x="2685" y="2925"/>
                <a:ext cx="1" cy="119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86" name="Freeform 107"/>
              <p:cNvSpPr>
                <a:spLocks/>
              </p:cNvSpPr>
              <p:nvPr/>
            </p:nvSpPr>
            <p:spPr bwMode="auto">
              <a:xfrm>
                <a:off x="2648" y="3029"/>
                <a:ext cx="82" cy="75"/>
              </a:xfrm>
              <a:custGeom>
                <a:avLst/>
                <a:gdLst>
                  <a:gd name="T0" fmla="*/ 0 w 82"/>
                  <a:gd name="T1" fmla="*/ 0 h 75"/>
                  <a:gd name="T2" fmla="*/ 37 w 82"/>
                  <a:gd name="T3" fmla="*/ 75 h 75"/>
                  <a:gd name="T4" fmla="*/ 82 w 82"/>
                  <a:gd name="T5" fmla="*/ 0 h 75"/>
                  <a:gd name="T6" fmla="*/ 0 w 82"/>
                  <a:gd name="T7" fmla="*/ 0 h 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2"/>
                  <a:gd name="T13" fmla="*/ 0 h 75"/>
                  <a:gd name="T14" fmla="*/ 82 w 82"/>
                  <a:gd name="T15" fmla="*/ 75 h 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2" h="75">
                    <a:moveTo>
                      <a:pt x="0" y="0"/>
                    </a:moveTo>
                    <a:lnTo>
                      <a:pt x="37" y="75"/>
                    </a:lnTo>
                    <a:lnTo>
                      <a:pt x="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6019" name="Rectangle 108"/>
          <p:cNvSpPr>
            <a:spLocks noChangeArrowheads="1"/>
          </p:cNvSpPr>
          <p:nvPr/>
        </p:nvSpPr>
        <p:spPr bwMode="auto">
          <a:xfrm>
            <a:off x="914400" y="1066800"/>
            <a:ext cx="3733800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/>
              <a:t>A backtracking point is NOT a </a:t>
            </a:r>
            <a:r>
              <a:rPr lang="en-US" b="1" dirty="0">
                <a:solidFill>
                  <a:schemeClr val="accent2"/>
                </a:solidFill>
              </a:rPr>
              <a:t>recursive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/>
                </a:solidFill>
              </a:rPr>
              <a:t>exit point</a:t>
            </a:r>
            <a:r>
              <a:rPr lang="en-US" dirty="0"/>
              <a:t>, from which the part 2 of the code (code after the recursive call) must be completed.</a:t>
            </a:r>
          </a:p>
        </p:txBody>
      </p:sp>
      <p:sp>
        <p:nvSpPr>
          <p:cNvPr id="302189" name="Rectangle 109"/>
          <p:cNvSpPr>
            <a:spLocks noChangeArrowheads="1"/>
          </p:cNvSpPr>
          <p:nvPr/>
        </p:nvSpPr>
        <p:spPr bwMode="auto">
          <a:xfrm>
            <a:off x="838200" y="5486400"/>
            <a:ext cx="71628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CC3300"/>
                </a:solidFill>
              </a:rPr>
              <a:t>Recursive exit points may not be removed by cut (!).</a:t>
            </a:r>
          </a:p>
        </p:txBody>
      </p:sp>
      <p:sp>
        <p:nvSpPr>
          <p:cNvPr id="86021" name="Rectangle 111"/>
          <p:cNvSpPr>
            <a:spLocks noChangeArrowheads="1"/>
          </p:cNvSpPr>
          <p:nvPr/>
        </p:nvSpPr>
        <p:spPr bwMode="auto">
          <a:xfrm>
            <a:off x="635000" y="117475"/>
            <a:ext cx="73771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</a:rPr>
              <a:t>Will cut (!) stop recursion?</a:t>
            </a:r>
          </a:p>
        </p:txBody>
      </p:sp>
      <p:grpSp>
        <p:nvGrpSpPr>
          <p:cNvPr id="25" name="Group 114"/>
          <p:cNvGrpSpPr>
            <a:grpSpLocks/>
          </p:cNvGrpSpPr>
          <p:nvPr/>
        </p:nvGrpSpPr>
        <p:grpSpPr bwMode="auto">
          <a:xfrm>
            <a:off x="990600" y="3657600"/>
            <a:ext cx="4800600" cy="838200"/>
            <a:chOff x="624" y="2304"/>
            <a:chExt cx="3024" cy="528"/>
          </a:xfrm>
        </p:grpSpPr>
        <p:sp>
          <p:nvSpPr>
            <p:cNvPr id="86023" name="Rectangle 112"/>
            <p:cNvSpPr>
              <a:spLocks noChangeArrowheads="1"/>
            </p:cNvSpPr>
            <p:nvPr/>
          </p:nvSpPr>
          <p:spPr bwMode="auto">
            <a:xfrm>
              <a:off x="624" y="2544"/>
              <a:ext cx="16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accent2"/>
                  </a:solidFill>
                </a:rPr>
                <a:t>recursive</a:t>
              </a:r>
              <a:r>
                <a:rPr lang="en-US"/>
                <a:t> </a:t>
              </a:r>
              <a:r>
                <a:rPr lang="en-US" b="1">
                  <a:solidFill>
                    <a:schemeClr val="accent2"/>
                  </a:solidFill>
                </a:rPr>
                <a:t>exit point</a:t>
              </a:r>
            </a:p>
          </p:txBody>
        </p:sp>
        <p:sp>
          <p:nvSpPr>
            <p:cNvPr id="86024" name="Line 113"/>
            <p:cNvSpPr>
              <a:spLocks noChangeShapeType="1"/>
            </p:cNvSpPr>
            <p:nvPr/>
          </p:nvSpPr>
          <p:spPr bwMode="auto">
            <a:xfrm flipV="1">
              <a:off x="2400" y="2304"/>
              <a:ext cx="12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1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2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2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2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2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89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41275"/>
            <a:ext cx="7377113" cy="533400"/>
          </a:xfrm>
        </p:spPr>
        <p:txBody>
          <a:bodyPr/>
          <a:lstStyle/>
          <a:p>
            <a:r>
              <a:rPr lang="en-US" dirty="0" smtClean="0"/>
              <a:t>Duplicates Removal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" y="498475"/>
            <a:ext cx="7495381" cy="1676400"/>
          </a:xfrm>
        </p:spPr>
        <p:txBody>
          <a:bodyPr/>
          <a:lstStyle/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800" kern="1200" dirty="0" err="1" smtClean="0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1800" kern="1200" dirty="0" smtClean="0">
                <a:solidFill>
                  <a:srgbClr val="0000FF"/>
                </a:solidFill>
                <a:latin typeface="Arial" pitchFamily="34" charset="0"/>
              </a:rPr>
              <a:t>([], []):- !.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800" kern="1200" dirty="0" err="1" smtClean="0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1800" kern="1200" dirty="0" smtClean="0">
                <a:solidFill>
                  <a:srgbClr val="0000FF"/>
                </a:solidFill>
                <a:latin typeface="Arial" pitchFamily="34" charset="0"/>
              </a:rPr>
              <a:t>([Head | Tail], NL):- member(Head, Tail),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800" kern="1200" dirty="0">
                <a:solidFill>
                  <a:srgbClr val="0000FF"/>
                </a:solidFill>
                <a:latin typeface="Arial" pitchFamily="34" charset="0"/>
              </a:rPr>
              <a:t>	</a:t>
            </a:r>
            <a:r>
              <a:rPr lang="en-US" sz="1800" kern="1200" dirty="0" smtClean="0">
                <a:solidFill>
                  <a:schemeClr val="tx1"/>
                </a:solidFill>
                <a:latin typeface="Arial" pitchFamily="34" charset="0"/>
              </a:rPr>
              <a:t>write('removed member = '), write(Head), </a:t>
            </a:r>
            <a:r>
              <a:rPr lang="en-US" sz="1800" kern="1200" dirty="0" err="1" smtClean="0">
                <a:solidFill>
                  <a:schemeClr val="tx1"/>
                </a:solidFill>
                <a:latin typeface="Arial" pitchFamily="34" charset="0"/>
              </a:rPr>
              <a:t>nl</a:t>
            </a:r>
            <a:r>
              <a:rPr lang="en-US" sz="1800" kern="1200" dirty="0" smtClean="0">
                <a:solidFill>
                  <a:schemeClr val="tx1"/>
                </a:solidFill>
                <a:latin typeface="Arial" pitchFamily="34" charset="0"/>
              </a:rPr>
              <a:t>,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800" kern="1200" dirty="0" smtClean="0">
                <a:solidFill>
                  <a:srgbClr val="0000FF"/>
                </a:solidFill>
                <a:latin typeface="Arial" pitchFamily="34" charset="0"/>
              </a:rPr>
              <a:t>	</a:t>
            </a:r>
            <a:r>
              <a:rPr lang="en-US" sz="1800" kern="1200" dirty="0" err="1" smtClean="0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1800" kern="1200" dirty="0" smtClean="0">
                <a:solidFill>
                  <a:srgbClr val="0000FF"/>
                </a:solidFill>
                <a:latin typeface="Arial" pitchFamily="34" charset="0"/>
              </a:rPr>
              <a:t>(Tail, NL).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800" kern="1200" dirty="0" err="1" smtClean="0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1800" kern="1200" dirty="0" smtClean="0">
                <a:solidFill>
                  <a:srgbClr val="0000FF"/>
                </a:solidFill>
                <a:latin typeface="Arial" pitchFamily="34" charset="0"/>
              </a:rPr>
              <a:t>([H1 | T1], [H1 | NL2]):- </a:t>
            </a:r>
            <a:r>
              <a:rPr lang="en-US" sz="1800" kern="1200" dirty="0" err="1" smtClean="0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1800" kern="1200" dirty="0" smtClean="0">
                <a:solidFill>
                  <a:srgbClr val="0000FF"/>
                </a:solidFill>
                <a:latin typeface="Arial" pitchFamily="34" charset="0"/>
              </a:rPr>
              <a:t>(T1, NL2).</a:t>
            </a:r>
            <a:endParaRPr lang="en-US" sz="1800" kern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3781" y="1954693"/>
            <a:ext cx="3594417" cy="44873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 smtClean="0">
                <a:latin typeface="Arial" pitchFamily="34" charset="0"/>
              </a:rPr>
              <a:t>      7    </a:t>
            </a:r>
            <a:r>
              <a:rPr lang="en-US" sz="1400" dirty="0">
                <a:latin typeface="Arial" pitchFamily="34" charset="0"/>
              </a:rPr>
              <a:t>3  </a:t>
            </a:r>
            <a:r>
              <a:rPr lang="en-US" sz="1400" dirty="0">
                <a:solidFill>
                  <a:srgbClr val="0000FF"/>
                </a:solidFill>
                <a:latin typeface="Arial" pitchFamily="34" charset="0"/>
              </a:rPr>
              <a:t>Call: </a:t>
            </a:r>
            <a:r>
              <a:rPr lang="en-US" sz="1400" dirty="0" err="1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1400" dirty="0">
                <a:solidFill>
                  <a:srgbClr val="0000FF"/>
                </a:solidFill>
                <a:latin typeface="Arial" pitchFamily="34" charset="0"/>
              </a:rPr>
              <a:t>([4,2,3],_58) </a:t>
            </a:r>
            <a:r>
              <a:rPr lang="en-US" sz="1400" dirty="0">
                <a:latin typeface="Arial" pitchFamily="34" charset="0"/>
              </a:rPr>
              <a:t>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8    4  Call: member(4,[2,3])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8    4  Fail: member(4,[2,3])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8    4  Call: </a:t>
            </a:r>
            <a:r>
              <a:rPr lang="en-US" sz="1400" dirty="0" err="1">
                <a:latin typeface="Arial" pitchFamily="34" charset="0"/>
              </a:rPr>
              <a:t>drm</a:t>
            </a:r>
            <a:r>
              <a:rPr lang="en-US" sz="1400" dirty="0">
                <a:latin typeface="Arial" pitchFamily="34" charset="0"/>
              </a:rPr>
              <a:t>([2,3],_203)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9    5  Call: member(2,[3])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9    5  Fail: member(2,[3])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9    5  Call: </a:t>
            </a:r>
            <a:r>
              <a:rPr lang="en-US" sz="1400" dirty="0" err="1">
                <a:latin typeface="Arial" pitchFamily="34" charset="0"/>
              </a:rPr>
              <a:t>drm</a:t>
            </a:r>
            <a:r>
              <a:rPr lang="en-US" sz="1400" dirty="0">
                <a:latin typeface="Arial" pitchFamily="34" charset="0"/>
              </a:rPr>
              <a:t>([3],_229)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10    6  Call: member(3,[])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10    6  Fail: member(3,[])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10    6  Call: </a:t>
            </a:r>
            <a:r>
              <a:rPr lang="en-US" sz="1400" dirty="0" err="1">
                <a:latin typeface="Arial" pitchFamily="34" charset="0"/>
              </a:rPr>
              <a:t>drm</a:t>
            </a:r>
            <a:r>
              <a:rPr lang="en-US" sz="1400" dirty="0">
                <a:latin typeface="Arial" pitchFamily="34" charset="0"/>
              </a:rPr>
              <a:t>([],_255)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10    6  Exit: </a:t>
            </a:r>
            <a:r>
              <a:rPr lang="en-US" sz="1400" dirty="0" err="1">
                <a:latin typeface="Arial" pitchFamily="34" charset="0"/>
              </a:rPr>
              <a:t>drm</a:t>
            </a:r>
            <a:r>
              <a:rPr lang="en-US" sz="1400" dirty="0">
                <a:latin typeface="Arial" pitchFamily="34" charset="0"/>
              </a:rPr>
              <a:t>([],[])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9    5  Exit: </a:t>
            </a:r>
            <a:r>
              <a:rPr lang="en-US" sz="1400" dirty="0" err="1">
                <a:latin typeface="Arial" pitchFamily="34" charset="0"/>
              </a:rPr>
              <a:t>drm</a:t>
            </a:r>
            <a:r>
              <a:rPr lang="en-US" sz="1400" dirty="0">
                <a:latin typeface="Arial" pitchFamily="34" charset="0"/>
              </a:rPr>
              <a:t>([3],[3])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8    4  Exit: </a:t>
            </a:r>
            <a:r>
              <a:rPr lang="en-US" sz="1400" dirty="0" err="1">
                <a:latin typeface="Arial" pitchFamily="34" charset="0"/>
              </a:rPr>
              <a:t>drm</a:t>
            </a:r>
            <a:r>
              <a:rPr lang="en-US" sz="1400" dirty="0">
                <a:latin typeface="Arial" pitchFamily="34" charset="0"/>
              </a:rPr>
              <a:t>([2,3],[2,3])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7    3  Exit: </a:t>
            </a:r>
            <a:r>
              <a:rPr lang="en-US" sz="1400" dirty="0" err="1">
                <a:latin typeface="Arial" pitchFamily="34" charset="0"/>
              </a:rPr>
              <a:t>drm</a:t>
            </a:r>
            <a:r>
              <a:rPr lang="en-US" sz="1400" dirty="0">
                <a:latin typeface="Arial" pitchFamily="34" charset="0"/>
              </a:rPr>
              <a:t>([4,2,3],[4,2,3])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2    2  Exit: </a:t>
            </a:r>
            <a:r>
              <a:rPr lang="en-US" sz="1400" dirty="0" err="1">
                <a:latin typeface="Arial" pitchFamily="34" charset="0"/>
              </a:rPr>
              <a:t>drm</a:t>
            </a:r>
            <a:r>
              <a:rPr lang="en-US" sz="1400" dirty="0">
                <a:latin typeface="Arial" pitchFamily="34" charset="0"/>
              </a:rPr>
              <a:t>([3,4,2,3],[4,2,3])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     1    1  Exit: </a:t>
            </a:r>
            <a:r>
              <a:rPr lang="en-US" sz="1400" dirty="0" err="1">
                <a:latin typeface="Arial" pitchFamily="34" charset="0"/>
              </a:rPr>
              <a:t>drm</a:t>
            </a:r>
            <a:r>
              <a:rPr lang="en-US" sz="1400" dirty="0">
                <a:latin typeface="Arial" pitchFamily="34" charset="0"/>
              </a:rPr>
              <a:t>([7,3,4,2,3],[7,4,2,3]) ?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NL = [7,4,2,3]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59674" y="2403475"/>
            <a:ext cx="3989308" cy="386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ZapfDingbats" pitchFamily="82" charset="2"/>
              <a:buChar char="s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| ?- </a:t>
            </a:r>
            <a:r>
              <a:rPr lang="en-US" sz="1400" kern="1200" dirty="0" err="1" smtClean="0">
                <a:solidFill>
                  <a:schemeClr val="tx1"/>
                </a:solidFill>
                <a:latin typeface="Arial" pitchFamily="34" charset="0"/>
              </a:rPr>
              <a:t>drm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([7, 3, 4, 2, 3], NL).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      1    1  Call: </a:t>
            </a:r>
            <a:r>
              <a:rPr lang="en-US" sz="1400" kern="1200" dirty="0" err="1" smtClean="0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([7,3,4,2,3],_26)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      2    2  Call: </a:t>
            </a:r>
            <a:r>
              <a:rPr lang="en-US" sz="1400" kern="1200" dirty="0" smtClean="0">
                <a:solidFill>
                  <a:srgbClr val="0000FF"/>
                </a:solidFill>
                <a:latin typeface="Arial" pitchFamily="34" charset="0"/>
              </a:rPr>
              <a:t>member(7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,[3,4,2,3])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      2    2  Fail: </a:t>
            </a:r>
            <a:r>
              <a:rPr lang="en-US" sz="1400" kern="1200" dirty="0" smtClean="0">
                <a:solidFill>
                  <a:srgbClr val="FF0000"/>
                </a:solidFill>
                <a:latin typeface="Arial" pitchFamily="34" charset="0"/>
              </a:rPr>
              <a:t>member(7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,[3,4,2,3])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      2    2  Call: </a:t>
            </a:r>
            <a:r>
              <a:rPr lang="en-US" sz="1400" kern="1200" dirty="0" err="1" smtClean="0">
                <a:solidFill>
                  <a:srgbClr val="0000FF"/>
                </a:solidFill>
                <a:latin typeface="Arial" pitchFamily="34" charset="0"/>
              </a:rPr>
              <a:t>drm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([3,4,2,3],_58)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      3    3  Call: </a:t>
            </a:r>
            <a:r>
              <a:rPr lang="en-US" sz="1400" kern="1200" dirty="0" smtClean="0">
                <a:solidFill>
                  <a:srgbClr val="0000FF"/>
                </a:solidFill>
                <a:latin typeface="Arial" pitchFamily="34" charset="0"/>
              </a:rPr>
              <a:t>member(3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,[4,2,3])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      3    3  Exit: </a:t>
            </a:r>
            <a:r>
              <a:rPr lang="en-US" sz="1400" kern="1200" dirty="0" smtClean="0">
                <a:solidFill>
                  <a:srgbClr val="00B050"/>
                </a:solidFill>
                <a:latin typeface="Arial" pitchFamily="34" charset="0"/>
              </a:rPr>
              <a:t>member(3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,[4,2,3])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      4    3  Call: write('removed member = ')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 smtClean="0">
                <a:solidFill>
                  <a:srgbClr val="FF0000"/>
                </a:solidFill>
                <a:latin typeface="Arial" pitchFamily="34" charset="0"/>
              </a:rPr>
              <a:t>removed member =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      4    3  Exit: write('removed member = ')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      5    3  Call: write(3)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 smtClean="0">
                <a:solidFill>
                  <a:srgbClr val="FF0000"/>
                </a:solidFill>
                <a:latin typeface="Arial" pitchFamily="34" charset="0"/>
              </a:rPr>
              <a:t>3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      5    3  Exit: write(3)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      6    3  Call: </a:t>
            </a:r>
            <a:r>
              <a:rPr lang="en-US" sz="1400" kern="1200" dirty="0" err="1" smtClean="0">
                <a:solidFill>
                  <a:schemeClr val="tx1"/>
                </a:solidFill>
                <a:latin typeface="Arial" pitchFamily="34" charset="0"/>
              </a:rPr>
              <a:t>nl</a:t>
            </a:r>
            <a:r>
              <a:rPr lang="en-US" sz="1400" kern="1200" dirty="0" smtClean="0">
                <a:solidFill>
                  <a:schemeClr val="tx1"/>
                </a:solidFill>
                <a:latin typeface="Arial" pitchFamily="34" charset="0"/>
              </a:rPr>
              <a:t> ? </a:t>
            </a:r>
          </a:p>
          <a:p>
            <a:pPr defTabSz="912813">
              <a:lnSpc>
                <a:spcPct val="120000"/>
              </a:lnSpc>
              <a:spcBef>
                <a:spcPct val="0"/>
              </a:spcBef>
              <a:buNone/>
              <a:tabLst>
                <a:tab pos="798513" algn="l"/>
                <a:tab pos="1428750" algn="l"/>
                <a:tab pos="4229100" algn="l"/>
              </a:tabLst>
            </a:pPr>
            <a:r>
              <a:rPr lang="en-US" sz="1400" dirty="0">
                <a:latin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</a:rPr>
              <a:t>     6    </a:t>
            </a:r>
            <a:r>
              <a:rPr lang="en-US" sz="1400" dirty="0">
                <a:latin typeface="Arial" pitchFamily="34" charset="0"/>
              </a:rPr>
              <a:t>3  Exit: </a:t>
            </a:r>
            <a:r>
              <a:rPr lang="en-US" sz="1400" dirty="0" err="1">
                <a:latin typeface="Arial" pitchFamily="34" charset="0"/>
              </a:rPr>
              <a:t>nl</a:t>
            </a:r>
            <a:r>
              <a:rPr lang="en-US" sz="1400" dirty="0">
                <a:latin typeface="Arial" pitchFamily="34" charset="0"/>
              </a:rPr>
              <a:t> ? </a:t>
            </a:r>
            <a:endParaRPr lang="en-US" sz="1400" kern="12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354330" y="2034540"/>
            <a:ext cx="445770" cy="1543050"/>
          </a:xfrm>
          <a:custGeom>
            <a:avLst/>
            <a:gdLst>
              <a:gd name="connsiteX0" fmla="*/ 160020 w 445770"/>
              <a:gd name="connsiteY0" fmla="*/ 0 h 1543050"/>
              <a:gd name="connsiteX1" fmla="*/ 0 w 445770"/>
              <a:gd name="connsiteY1" fmla="*/ 11430 h 1543050"/>
              <a:gd name="connsiteX2" fmla="*/ 11430 w 445770"/>
              <a:gd name="connsiteY2" fmla="*/ 1543050 h 1543050"/>
              <a:gd name="connsiteX3" fmla="*/ 445770 w 445770"/>
              <a:gd name="connsiteY3" fmla="*/ 154305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770" h="1543050">
                <a:moveTo>
                  <a:pt x="160020" y="0"/>
                </a:moveTo>
                <a:lnTo>
                  <a:pt x="0" y="11430"/>
                </a:lnTo>
                <a:lnTo>
                  <a:pt x="11430" y="1543050"/>
                </a:lnTo>
                <a:lnTo>
                  <a:pt x="445770" y="154305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255361" y="1588135"/>
            <a:ext cx="3589020" cy="434340"/>
          </a:xfrm>
          <a:custGeom>
            <a:avLst/>
            <a:gdLst>
              <a:gd name="connsiteX0" fmla="*/ 0 w 3589020"/>
              <a:gd name="connsiteY0" fmla="*/ 57150 h 434340"/>
              <a:gd name="connsiteX1" fmla="*/ 148590 w 3589020"/>
              <a:gd name="connsiteY1" fmla="*/ 0 h 434340"/>
              <a:gd name="connsiteX2" fmla="*/ 3314700 w 3589020"/>
              <a:gd name="connsiteY2" fmla="*/ 22860 h 434340"/>
              <a:gd name="connsiteX3" fmla="*/ 3589020 w 3589020"/>
              <a:gd name="connsiteY3" fmla="*/ 434340 h 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9020" h="434340">
                <a:moveTo>
                  <a:pt x="0" y="57150"/>
                </a:moveTo>
                <a:lnTo>
                  <a:pt x="148590" y="0"/>
                </a:lnTo>
                <a:lnTo>
                  <a:pt x="3314700" y="22860"/>
                </a:lnTo>
                <a:lnTo>
                  <a:pt x="3589020" y="43434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77381" y="4857750"/>
            <a:ext cx="1977549" cy="1297146"/>
            <a:chOff x="3177381" y="4857750"/>
            <a:chExt cx="1977549" cy="1297146"/>
          </a:xfrm>
        </p:grpSpPr>
        <p:sp>
          <p:nvSpPr>
            <p:cNvPr id="9" name="Freeform 8"/>
            <p:cNvSpPr/>
            <p:nvPr/>
          </p:nvSpPr>
          <p:spPr bwMode="auto">
            <a:xfrm>
              <a:off x="3486150" y="4857750"/>
              <a:ext cx="1668780" cy="1005840"/>
            </a:xfrm>
            <a:custGeom>
              <a:avLst/>
              <a:gdLst>
                <a:gd name="connsiteX0" fmla="*/ 0 w 1668780"/>
                <a:gd name="connsiteY0" fmla="*/ 1005840 h 1005840"/>
                <a:gd name="connsiteX1" fmla="*/ 971550 w 1668780"/>
                <a:gd name="connsiteY1" fmla="*/ 1005840 h 1005840"/>
                <a:gd name="connsiteX2" fmla="*/ 1165860 w 1668780"/>
                <a:gd name="connsiteY2" fmla="*/ 0 h 1005840"/>
                <a:gd name="connsiteX3" fmla="*/ 1668780 w 1668780"/>
                <a:gd name="connsiteY3" fmla="*/ 11430 h 1005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8780" h="1005840">
                  <a:moveTo>
                    <a:pt x="0" y="1005840"/>
                  </a:moveTo>
                  <a:lnTo>
                    <a:pt x="971550" y="1005840"/>
                  </a:lnTo>
                  <a:lnTo>
                    <a:pt x="1165860" y="0"/>
                  </a:lnTo>
                  <a:lnTo>
                    <a:pt x="1668780" y="1143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77381" y="5570121"/>
              <a:ext cx="18469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Cut executed</a:t>
              </a:r>
            </a:p>
            <a:p>
              <a:r>
                <a:rPr lang="en-US" sz="1600" dirty="0" smtClean="0"/>
                <a:t>Recursive continues</a:t>
              </a:r>
              <a:endParaRPr lang="en-US" sz="1600" dirty="0"/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1988820" y="708660"/>
            <a:ext cx="6320790" cy="3966210"/>
          </a:xfrm>
          <a:custGeom>
            <a:avLst/>
            <a:gdLst>
              <a:gd name="connsiteX0" fmla="*/ 0 w 6320790"/>
              <a:gd name="connsiteY0" fmla="*/ 0 h 3966210"/>
              <a:gd name="connsiteX1" fmla="*/ 6320790 w 6320790"/>
              <a:gd name="connsiteY1" fmla="*/ 22860 h 3966210"/>
              <a:gd name="connsiteX2" fmla="*/ 6286500 w 6320790"/>
              <a:gd name="connsiteY2" fmla="*/ 3657600 h 3966210"/>
              <a:gd name="connsiteX3" fmla="*/ 5074920 w 6320790"/>
              <a:gd name="connsiteY3" fmla="*/ 3966210 h 396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0790" h="3966210">
                <a:moveTo>
                  <a:pt x="0" y="0"/>
                </a:moveTo>
                <a:lnTo>
                  <a:pt x="6320790" y="22860"/>
                </a:lnTo>
                <a:lnTo>
                  <a:pt x="6286500" y="3657600"/>
                </a:lnTo>
                <a:lnTo>
                  <a:pt x="5074920" y="396621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0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3200" smtClean="0"/>
              <a:t>Flow Control: Repeat</a:t>
            </a:r>
          </a:p>
        </p:txBody>
      </p:sp>
      <p:sp>
        <p:nvSpPr>
          <p:cNvPr id="80899" name="Rectangle 5"/>
          <p:cNvSpPr>
            <a:spLocks noChangeArrowheads="1"/>
          </p:cNvSpPr>
          <p:nvPr/>
        </p:nvSpPr>
        <p:spPr bwMode="auto">
          <a:xfrm>
            <a:off x="635000" y="1031875"/>
            <a:ext cx="737711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</a:rPr>
              <a:t>There are several built-in predicates that can be used to change order of searching the database.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Cut (!) </a:t>
            </a:r>
            <a:r>
              <a:rPr lang="en-US" dirty="0">
                <a:solidFill>
                  <a:srgbClr val="000000"/>
                </a:solidFill>
              </a:rPr>
              <a:t>removes the existing </a:t>
            </a:r>
            <a:r>
              <a:rPr lang="en-US" dirty="0"/>
              <a:t>backtracking points</a:t>
            </a:r>
            <a:r>
              <a:rPr lang="en-US" dirty="0">
                <a:solidFill>
                  <a:srgbClr val="000000"/>
                </a:solidFill>
              </a:rPr>
              <a:t>,.</a:t>
            </a:r>
            <a:endParaRPr lang="en-US" dirty="0">
              <a:solidFill>
                <a:srgbClr val="00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repeat</a:t>
            </a:r>
            <a:r>
              <a:rPr lang="en-US" dirty="0">
                <a:solidFill>
                  <a:srgbClr val="000000"/>
                </a:solidFill>
              </a:rPr>
              <a:t> generates a </a:t>
            </a:r>
            <a:r>
              <a:rPr lang="en-US" b="1" dirty="0">
                <a:solidFill>
                  <a:schemeClr val="accent2"/>
                </a:solidFill>
              </a:rPr>
              <a:t>backtracking point </a:t>
            </a:r>
            <a:r>
              <a:rPr lang="en-US" dirty="0">
                <a:solidFill>
                  <a:srgbClr val="000000"/>
                </a:solidFill>
              </a:rPr>
              <a:t>every time it is </a:t>
            </a:r>
            <a:r>
              <a:rPr lang="en-US" dirty="0" smtClean="0">
                <a:solidFill>
                  <a:srgbClr val="000000"/>
                </a:solidFill>
              </a:rPr>
              <a:t>executed, at the current point of the execution. </a:t>
            </a: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for(Counter, Lower, Upper)</a:t>
            </a:r>
            <a:r>
              <a:rPr lang="en-US" dirty="0">
                <a:solidFill>
                  <a:srgbClr val="000000"/>
                </a:solidFill>
              </a:rPr>
              <a:t> generates an sequence of backtracking choices instantiating Counter to the values Lower, Lower+1,..., Upper.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Re-arrange the order of rules: put the rules that have less options before the rules that have more options.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Repeat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609600" y="914400"/>
            <a:ext cx="7543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b="1" dirty="0">
                <a:latin typeface="Courier New" pitchFamily="49" charset="0"/>
                <a:cs typeface="Times New Roman" pitchFamily="18" charset="0"/>
              </a:rPr>
              <a:t>repeat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is a built-in </a:t>
            </a:r>
            <a:r>
              <a:rPr lang="en-US" dirty="0" smtClean="0">
                <a:cs typeface="Times New Roman" pitchFamily="18" charset="0"/>
              </a:rPr>
              <a:t>predicate (clause) </a:t>
            </a:r>
            <a:r>
              <a:rPr lang="en-US" dirty="0">
                <a:cs typeface="Times New Roman" pitchFamily="18" charset="0"/>
              </a:rPr>
              <a:t>that always succeeds and always creates a backtracking point. 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repeat</a:t>
            </a:r>
            <a:r>
              <a:rPr lang="en-US" dirty="0">
                <a:cs typeface="Times New Roman" pitchFamily="18" charset="0"/>
              </a:rPr>
              <a:t> could be used to create an infinite loop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dirty="0" smtClean="0">
                <a:cs typeface="Times New Roman" pitchFamily="18" charset="0"/>
              </a:rPr>
              <a:t>Use a </a:t>
            </a:r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fail</a:t>
            </a:r>
            <a:r>
              <a:rPr lang="en-US" dirty="0" smtClean="0">
                <a:cs typeface="Times New Roman" pitchFamily="18" charset="0"/>
              </a:rPr>
              <a:t> clause to make sure it returns to the backtrack point.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>
            <a:off x="3787775" y="3013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73375" y="3394075"/>
            <a:ext cx="1660525" cy="1066800"/>
            <a:chOff x="1810" y="2138"/>
            <a:chExt cx="1046" cy="672"/>
          </a:xfrm>
        </p:grpSpPr>
        <p:sp>
          <p:nvSpPr>
            <p:cNvPr id="81938" name="Rectangle 6"/>
            <p:cNvSpPr>
              <a:spLocks noChangeArrowheads="1"/>
            </p:cNvSpPr>
            <p:nvPr/>
          </p:nvSpPr>
          <p:spPr bwMode="auto">
            <a:xfrm>
              <a:off x="2050" y="2138"/>
              <a:ext cx="8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</a:rPr>
                <a:t>repeat</a:t>
              </a:r>
            </a:p>
          </p:txBody>
        </p:sp>
        <p:sp>
          <p:nvSpPr>
            <p:cNvPr id="81939" name="Oval 7"/>
            <p:cNvSpPr>
              <a:spLocks noChangeArrowheads="1"/>
            </p:cNvSpPr>
            <p:nvPr/>
          </p:nvSpPr>
          <p:spPr bwMode="auto">
            <a:xfrm>
              <a:off x="1810" y="218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Courier New" pitchFamily="49" charset="0"/>
                </a:rPr>
                <a:t>B</a:t>
              </a:r>
            </a:p>
          </p:txBody>
        </p:sp>
        <p:sp>
          <p:nvSpPr>
            <p:cNvPr id="81940" name="Line 8"/>
            <p:cNvSpPr>
              <a:spLocks noChangeShapeType="1"/>
            </p:cNvSpPr>
            <p:nvPr/>
          </p:nvSpPr>
          <p:spPr bwMode="auto">
            <a:xfrm>
              <a:off x="2386" y="242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797175" y="4527550"/>
            <a:ext cx="2374900" cy="1381125"/>
            <a:chOff x="1762" y="2852"/>
            <a:chExt cx="1496" cy="870"/>
          </a:xfrm>
        </p:grpSpPr>
        <p:sp>
          <p:nvSpPr>
            <p:cNvPr id="81935" name="Text Box 10"/>
            <p:cNvSpPr txBox="1">
              <a:spLocks noChangeArrowheads="1"/>
            </p:cNvSpPr>
            <p:nvPr/>
          </p:nvSpPr>
          <p:spPr bwMode="auto">
            <a:xfrm>
              <a:off x="1762" y="2852"/>
              <a:ext cx="14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</a:rPr>
                <a:t>do something</a:t>
              </a:r>
            </a:p>
          </p:txBody>
        </p:sp>
        <p:sp>
          <p:nvSpPr>
            <p:cNvPr id="81936" name="Line 11"/>
            <p:cNvSpPr>
              <a:spLocks noChangeShapeType="1"/>
            </p:cNvSpPr>
            <p:nvPr/>
          </p:nvSpPr>
          <p:spPr bwMode="auto">
            <a:xfrm>
              <a:off x="2386" y="314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7" name="AutoShape 12"/>
            <p:cNvSpPr>
              <a:spLocks noChangeArrowheads="1"/>
            </p:cNvSpPr>
            <p:nvPr/>
          </p:nvSpPr>
          <p:spPr bwMode="auto">
            <a:xfrm>
              <a:off x="2194" y="3530"/>
              <a:ext cx="384" cy="192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Courier New" pitchFamily="49" charset="0"/>
                </a:rPr>
                <a:t>fail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492375" y="3470275"/>
            <a:ext cx="1143000" cy="990600"/>
            <a:chOff x="1570" y="2186"/>
            <a:chExt cx="720" cy="624"/>
          </a:xfrm>
        </p:grpSpPr>
        <p:sp>
          <p:nvSpPr>
            <p:cNvPr id="81933" name="Freeform 14"/>
            <p:cNvSpPr>
              <a:spLocks/>
            </p:cNvSpPr>
            <p:nvPr/>
          </p:nvSpPr>
          <p:spPr bwMode="auto">
            <a:xfrm>
              <a:off x="1906" y="2378"/>
              <a:ext cx="384" cy="432"/>
            </a:xfrm>
            <a:custGeom>
              <a:avLst/>
              <a:gdLst>
                <a:gd name="T0" fmla="*/ 0 w 384"/>
                <a:gd name="T1" fmla="*/ 0 h 384"/>
                <a:gd name="T2" fmla="*/ 0 w 384"/>
                <a:gd name="T3" fmla="*/ 182 h 384"/>
                <a:gd name="T4" fmla="*/ 384 w 384"/>
                <a:gd name="T5" fmla="*/ 182 h 384"/>
                <a:gd name="T6" fmla="*/ 384 w 384"/>
                <a:gd name="T7" fmla="*/ 486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384"/>
                <a:gd name="T14" fmla="*/ 384 w 384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384">
                  <a:moveTo>
                    <a:pt x="0" y="0"/>
                  </a:moveTo>
                  <a:lnTo>
                    <a:pt x="0" y="144"/>
                  </a:lnTo>
                  <a:lnTo>
                    <a:pt x="384" y="144"/>
                  </a:lnTo>
                  <a:lnTo>
                    <a:pt x="384" y="384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4" name="Oval 15"/>
            <p:cNvSpPr>
              <a:spLocks noChangeArrowheads="1"/>
            </p:cNvSpPr>
            <p:nvPr/>
          </p:nvSpPr>
          <p:spPr bwMode="auto">
            <a:xfrm>
              <a:off x="1570" y="218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Courier New" pitchFamily="49" charset="0"/>
                </a:rPr>
                <a:t>B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882775" y="3317875"/>
            <a:ext cx="1371600" cy="1143000"/>
            <a:chOff x="1186" y="2090"/>
            <a:chExt cx="864" cy="720"/>
          </a:xfrm>
        </p:grpSpPr>
        <p:sp>
          <p:nvSpPr>
            <p:cNvPr id="81929" name="Text Box 17"/>
            <p:cNvSpPr txBox="1">
              <a:spLocks noChangeArrowheads="1"/>
            </p:cNvSpPr>
            <p:nvPr/>
          </p:nvSpPr>
          <p:spPr bwMode="auto">
            <a:xfrm>
              <a:off x="1339" y="2090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urier New" pitchFamily="49" charset="0"/>
                </a:rPr>
                <a:t>…</a:t>
              </a:r>
            </a:p>
          </p:txBody>
        </p:sp>
        <p:grpSp>
          <p:nvGrpSpPr>
            <p:cNvPr id="81930" name="Group 18"/>
            <p:cNvGrpSpPr>
              <a:grpSpLocks/>
            </p:cNvGrpSpPr>
            <p:nvPr/>
          </p:nvGrpSpPr>
          <p:grpSpPr bwMode="auto">
            <a:xfrm>
              <a:off x="1186" y="2186"/>
              <a:ext cx="864" cy="624"/>
              <a:chOff x="1186" y="2186"/>
              <a:chExt cx="864" cy="624"/>
            </a:xfrm>
          </p:grpSpPr>
          <p:sp>
            <p:nvSpPr>
              <p:cNvPr id="81931" name="Oval 19"/>
              <p:cNvSpPr>
                <a:spLocks noChangeArrowheads="1"/>
              </p:cNvSpPr>
              <p:nvPr/>
            </p:nvSpPr>
            <p:spPr bwMode="auto">
              <a:xfrm>
                <a:off x="1186" y="218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81932" name="Freeform 20"/>
              <p:cNvSpPr>
                <a:spLocks/>
              </p:cNvSpPr>
              <p:nvPr/>
            </p:nvSpPr>
            <p:spPr bwMode="auto">
              <a:xfrm>
                <a:off x="1281" y="2378"/>
                <a:ext cx="769" cy="432"/>
              </a:xfrm>
              <a:custGeom>
                <a:avLst/>
                <a:gdLst>
                  <a:gd name="T0" fmla="*/ 0 w 624"/>
                  <a:gd name="T1" fmla="*/ 0 h 432"/>
                  <a:gd name="T2" fmla="*/ 0 w 624"/>
                  <a:gd name="T3" fmla="*/ 240 h 432"/>
                  <a:gd name="T4" fmla="*/ 624 w 624"/>
                  <a:gd name="T5" fmla="*/ 240 h 432"/>
                  <a:gd name="T6" fmla="*/ 624 w 624"/>
                  <a:gd name="T7" fmla="*/ 432 h 4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432"/>
                  <a:gd name="T14" fmla="*/ 624 w 624"/>
                  <a:gd name="T15" fmla="*/ 432 h 4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432">
                    <a:moveTo>
                      <a:pt x="0" y="0"/>
                    </a:moveTo>
                    <a:lnTo>
                      <a:pt x="0" y="240"/>
                    </a:lnTo>
                    <a:lnTo>
                      <a:pt x="624" y="240"/>
                    </a:lnTo>
                    <a:lnTo>
                      <a:pt x="624" y="432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" name="Freeform 5"/>
          <p:cNvSpPr/>
          <p:nvPr/>
        </p:nvSpPr>
        <p:spPr bwMode="auto">
          <a:xfrm>
            <a:off x="3774332" y="3239311"/>
            <a:ext cx="1955259" cy="2957208"/>
          </a:xfrm>
          <a:custGeom>
            <a:avLst/>
            <a:gdLst>
              <a:gd name="connsiteX0" fmla="*/ 0 w 1955259"/>
              <a:gd name="connsiteY0" fmla="*/ 2733472 h 2957208"/>
              <a:gd name="connsiteX1" fmla="*/ 9728 w 1955259"/>
              <a:gd name="connsiteY1" fmla="*/ 2947480 h 2957208"/>
              <a:gd name="connsiteX2" fmla="*/ 1935804 w 1955259"/>
              <a:gd name="connsiteY2" fmla="*/ 2957208 h 2957208"/>
              <a:gd name="connsiteX3" fmla="*/ 1955259 w 1955259"/>
              <a:gd name="connsiteY3" fmla="*/ 0 h 2957208"/>
              <a:gd name="connsiteX4" fmla="*/ 58366 w 1955259"/>
              <a:gd name="connsiteY4" fmla="*/ 9727 h 295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259" h="2957208">
                <a:moveTo>
                  <a:pt x="0" y="2733472"/>
                </a:moveTo>
                <a:lnTo>
                  <a:pt x="9728" y="2947480"/>
                </a:lnTo>
                <a:lnTo>
                  <a:pt x="1935804" y="2957208"/>
                </a:lnTo>
                <a:lnTo>
                  <a:pt x="1955259" y="0"/>
                </a:lnTo>
                <a:lnTo>
                  <a:pt x="58366" y="9727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Repeat forever</a:t>
            </a:r>
          </a:p>
        </p:txBody>
      </p:sp>
      <p:sp>
        <p:nvSpPr>
          <p:cNvPr id="82947" name="Rectangle 5"/>
          <p:cNvSpPr>
            <a:spLocks noChangeArrowheads="1"/>
          </p:cNvSpPr>
          <p:nvPr/>
        </p:nvSpPr>
        <p:spPr bwMode="auto">
          <a:xfrm>
            <a:off x="587375" y="1371600"/>
            <a:ext cx="777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2457450" algn="l"/>
                <a:tab pos="5029200" algn="l"/>
                <a:tab pos="5486400" algn="l"/>
              </a:tabLst>
            </a:pPr>
            <a:r>
              <a:rPr lang="en-US" dirty="0" err="1">
                <a:latin typeface="Courier New" pitchFamily="49" charset="0"/>
                <a:cs typeface="Times New Roman" pitchFamily="18" charset="0"/>
              </a:rPr>
              <a:t>get_forever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 :-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245745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repeat,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add a backtracking </a:t>
            </a:r>
            <a:r>
              <a:rPr lang="en-US" dirty="0" smtClean="0">
                <a:cs typeface="Times New Roman" pitchFamily="18" charset="0"/>
              </a:rPr>
              <a:t>point</a:t>
            </a:r>
            <a:endParaRPr lang="en-US" dirty="0">
              <a:cs typeface="Times New Roman" pitchFamily="18" charset="0"/>
            </a:endParaRP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245745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get(X),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enter a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printable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char</a:t>
            </a:r>
            <a:endParaRPr lang="en-US" dirty="0">
              <a:cs typeface="Times New Roman" pitchFamily="18" charset="0"/>
            </a:endParaRP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245745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write(X), 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245745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dirty="0" err="1">
                <a:latin typeface="Courier New" pitchFamily="49" charset="0"/>
                <a:cs typeface="Times New Roman" pitchFamily="18" charset="0"/>
              </a:rPr>
              <a:t>nl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,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245745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fail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.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 smtClean="0"/>
              <a:t> </a:t>
            </a:r>
            <a:r>
              <a:rPr lang="en-US" dirty="0"/>
              <a:t>to return to last backtracking point. 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2457450" algn="l"/>
                <a:tab pos="5029200" algn="l"/>
                <a:tab pos="5486400" algn="l"/>
              </a:tabLst>
            </a:pPr>
            <a:r>
              <a:rPr lang="en-US" dirty="0"/>
              <a:t>			 </a:t>
            </a:r>
            <a:r>
              <a:rPr lang="en-US" dirty="0">
                <a:latin typeface="Arial Unicode MS" pitchFamily="34" charset="-128"/>
              </a:rPr>
              <a:t>%</a:t>
            </a:r>
            <a:r>
              <a:rPr lang="en-US" dirty="0" smtClean="0"/>
              <a:t>   </a:t>
            </a:r>
            <a:r>
              <a:rPr lang="en-US" dirty="0"/>
              <a:t>Without “fail”, it will succeed.   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82948" name="Rectangle 7"/>
          <p:cNvSpPr>
            <a:spLocks noChangeArrowheads="1"/>
          </p:cNvSpPr>
          <p:nvPr/>
        </p:nvSpPr>
        <p:spPr bwMode="auto">
          <a:xfrm>
            <a:off x="739775" y="5048250"/>
            <a:ext cx="73152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fail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is a build-in predicate that always fails (returns</a:t>
            </a:r>
            <a:r>
              <a:rPr lang="en-US" dirty="0">
                <a:latin typeface="Courier New" pitchFamily="49" charset="0"/>
              </a:rPr>
              <a:t> false</a:t>
            </a:r>
            <a:r>
              <a:rPr lang="en-US" dirty="0"/>
              <a:t>).</a:t>
            </a:r>
          </a:p>
        </p:txBody>
      </p:sp>
      <p:sp>
        <p:nvSpPr>
          <p:cNvPr id="82949" name="Freeform 8"/>
          <p:cNvSpPr>
            <a:spLocks/>
          </p:cNvSpPr>
          <p:nvPr/>
        </p:nvSpPr>
        <p:spPr bwMode="auto">
          <a:xfrm>
            <a:off x="685800" y="2092325"/>
            <a:ext cx="762000" cy="2209800"/>
          </a:xfrm>
          <a:custGeom>
            <a:avLst/>
            <a:gdLst>
              <a:gd name="T0" fmla="*/ 1209675000 w 480"/>
              <a:gd name="T1" fmla="*/ 2147483647 h 1392"/>
              <a:gd name="T2" fmla="*/ 1209675000 w 480"/>
              <a:gd name="T3" fmla="*/ 2147483647 h 1392"/>
              <a:gd name="T4" fmla="*/ 0 w 480"/>
              <a:gd name="T5" fmla="*/ 2147483647 h 1392"/>
              <a:gd name="T6" fmla="*/ 0 w 480"/>
              <a:gd name="T7" fmla="*/ 0 h 1392"/>
              <a:gd name="T8" fmla="*/ 483870000 w 480"/>
              <a:gd name="T9" fmla="*/ 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1392"/>
              <a:gd name="T17" fmla="*/ 480 w 480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1392">
                <a:moveTo>
                  <a:pt x="480" y="1248"/>
                </a:moveTo>
                <a:lnTo>
                  <a:pt x="480" y="1392"/>
                </a:lnTo>
                <a:lnTo>
                  <a:pt x="0" y="1392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Repeat until succeed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533401" y="1905000"/>
            <a:ext cx="762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dirty="0" err="1">
                <a:latin typeface="Courier New" pitchFamily="49" charset="0"/>
                <a:cs typeface="Times New Roman" pitchFamily="18" charset="0"/>
              </a:rPr>
              <a:t>get_digit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(X) :- </a:t>
            </a:r>
            <a:r>
              <a:rPr lang="en-US" dirty="0">
                <a:latin typeface="Courier New" pitchFamily="49" charset="0"/>
              </a:rPr>
              <a:t>	</a:t>
            </a:r>
            <a:endParaRPr lang="en-US" dirty="0">
              <a:cs typeface="Times New Roman" pitchFamily="18" charset="0"/>
            </a:endParaRPr>
          </a:p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repeat, 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 smtClean="0"/>
              <a:t> </a:t>
            </a:r>
            <a:r>
              <a:rPr lang="en-US" dirty="0"/>
              <a:t>add a backtracking </a:t>
            </a:r>
            <a:r>
              <a:rPr lang="en-US" dirty="0" smtClean="0"/>
              <a:t>point</a:t>
            </a:r>
            <a:endParaRPr lang="en-US" dirty="0">
              <a:latin typeface="Courier New" pitchFamily="49" charset="0"/>
              <a:cs typeface="Times New Roman" pitchFamily="18" charset="0"/>
            </a:endParaRPr>
          </a:p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write(‘please enter a digit'), </a:t>
            </a:r>
            <a:r>
              <a:rPr lang="en-US" dirty="0" err="1">
                <a:latin typeface="Courier New" pitchFamily="49" charset="0"/>
                <a:cs typeface="Times New Roman" pitchFamily="18" charset="0"/>
              </a:rPr>
              <a:t>nl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,</a:t>
            </a:r>
          </a:p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  <a:cs typeface="Times New Roman" pitchFamily="18" charset="0"/>
              </a:rPr>
              <a:t>get0(X1),</a:t>
            </a:r>
            <a:r>
              <a:rPr lang="en-US" dirty="0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get any character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X1 &gt; 47,  </a:t>
            </a:r>
            <a:r>
              <a:rPr lang="en-US" dirty="0">
                <a:cs typeface="Times New Roman" pitchFamily="18" charset="0"/>
              </a:rPr>
              <a:t>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will fail if not </a:t>
            </a:r>
            <a:r>
              <a:rPr lang="en-US" dirty="0" smtClean="0">
                <a:cs typeface="Times New Roman" pitchFamily="18" charset="0"/>
              </a:rPr>
              <a:t>digit</a:t>
            </a:r>
            <a:endParaRPr lang="en-US" dirty="0">
              <a:cs typeface="Times New Roman" pitchFamily="18" charset="0"/>
            </a:endParaRPr>
          </a:p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X1 &lt; 58,</a:t>
            </a:r>
          </a:p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X is X1 - 48, </a:t>
            </a:r>
          </a:p>
          <a:p>
            <a:pPr marL="457200" indent="-457200"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 dirty="0">
                <a:latin typeface="Courier New" pitchFamily="49" charset="0"/>
                <a:cs typeface="Times New Roman" pitchFamily="18" charset="0"/>
              </a:rPr>
              <a:t>	!.	      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remove backtracking points 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609600" y="803275"/>
            <a:ext cx="754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1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63600" algn="l"/>
                <a:tab pos="3200400" algn="l"/>
                <a:tab pos="5029200" algn="l"/>
                <a:tab pos="5486400" algn="l"/>
              </a:tabLst>
            </a:pPr>
            <a:r>
              <a:rPr lang="en-US">
                <a:cs typeface="Times New Roman" pitchFamily="18" charset="0"/>
              </a:rPr>
              <a:t>The following rule stops only if a digit is entered, otherwise, it repeatedly asks for input.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Program Control and Efficiency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87375" y="714375"/>
            <a:ext cx="7620000" cy="542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defTabSz="912813">
              <a:lnSpc>
                <a:spcPct val="150000"/>
              </a:lnSpc>
              <a:buFontTx/>
              <a:buChar char="•"/>
              <a:tabLst>
                <a:tab pos="1028700" algn="l"/>
                <a:tab pos="2119313" algn="l"/>
                <a:tab pos="3309938" algn="l"/>
                <a:tab pos="4452938" algn="l"/>
              </a:tabLst>
            </a:pPr>
            <a:r>
              <a:rPr lang="en-US"/>
              <a:t>Make proper clause Arrangement. Put the</a:t>
            </a:r>
            <a:r>
              <a:rPr lang="en-US">
                <a:latin typeface="Courier New" pitchFamily="49" charset="0"/>
              </a:rPr>
              <a:t> </a:t>
            </a:r>
            <a:r>
              <a:rPr lang="en-US"/>
              <a:t>most</a:t>
            </a:r>
          </a:p>
          <a:p>
            <a:pPr marL="914400" lvl="1" indent="-457200" defTabSz="912813">
              <a:lnSpc>
                <a:spcPct val="130000"/>
              </a:lnSpc>
              <a:buFont typeface="Wingdings" pitchFamily="2" charset="2"/>
              <a:buChar char="ü"/>
              <a:tabLst>
                <a:tab pos="1028700" algn="l"/>
                <a:tab pos="2119313" algn="l"/>
                <a:tab pos="3309938" algn="l"/>
                <a:tab pos="4452938" algn="l"/>
              </a:tabLst>
            </a:pPr>
            <a:r>
              <a:rPr lang="en-US"/>
              <a:t>	frequently used predicates first;</a:t>
            </a:r>
          </a:p>
          <a:p>
            <a:pPr marL="914400" lvl="1" indent="-457200" defTabSz="912813">
              <a:lnSpc>
                <a:spcPct val="130000"/>
              </a:lnSpc>
              <a:buFont typeface="Wingdings" pitchFamily="2" charset="2"/>
              <a:buChar char="ü"/>
              <a:tabLst>
                <a:tab pos="1028700" algn="l"/>
                <a:tab pos="2119313" algn="l"/>
                <a:tab pos="3309938" algn="l"/>
                <a:tab pos="4452938" algn="l"/>
              </a:tabLst>
            </a:pPr>
            <a:r>
              <a:rPr lang="en-US"/>
              <a:t>	with fewest possible matches first;</a:t>
            </a:r>
          </a:p>
          <a:p>
            <a:pPr marL="457200" indent="-457200" defTabSz="912813">
              <a:lnSpc>
                <a:spcPct val="150000"/>
              </a:lnSpc>
              <a:buFontTx/>
              <a:buChar char="•"/>
              <a:tabLst>
                <a:tab pos="1028700" algn="l"/>
                <a:tab pos="2119313" algn="l"/>
                <a:tab pos="3309938" algn="l"/>
                <a:tab pos="4452938" algn="l"/>
              </a:tabLst>
            </a:pPr>
            <a:r>
              <a:rPr lang="en-US"/>
              <a:t>Use the cut </a:t>
            </a:r>
            <a:r>
              <a:rPr lang="en-US">
                <a:solidFill>
                  <a:srgbClr val="CC3300"/>
                </a:solidFill>
              </a:rPr>
              <a:t>(!) </a:t>
            </a:r>
            <a:r>
              <a:rPr lang="en-US"/>
              <a:t>if you know that there is only one solution or you only want one solution.</a:t>
            </a:r>
          </a:p>
          <a:p>
            <a:pPr marL="457200" indent="-457200" defTabSz="912813">
              <a:lnSpc>
                <a:spcPct val="150000"/>
              </a:lnSpc>
              <a:tabLst>
                <a:tab pos="1028700" algn="l"/>
                <a:tab pos="2119313" algn="l"/>
                <a:tab pos="3309938" algn="l"/>
                <a:tab pos="4452938" algn="l"/>
              </a:tabLst>
            </a:pPr>
            <a:r>
              <a:rPr lang="en-US"/>
              <a:t>	Note, the cut change the way the database is searched. Make sure that is exactly what you want.</a:t>
            </a:r>
          </a:p>
          <a:p>
            <a:pPr marL="457200" indent="-457200" defTabSz="912813">
              <a:lnSpc>
                <a:spcPct val="150000"/>
              </a:lnSpc>
              <a:buFontTx/>
              <a:buChar char="•"/>
              <a:tabLst>
                <a:tab pos="1028700" algn="l"/>
                <a:tab pos="2119313" algn="l"/>
                <a:tab pos="3309938" algn="l"/>
                <a:tab pos="4452938" algn="l"/>
              </a:tabLst>
            </a:pPr>
            <a:r>
              <a:rPr lang="en-US"/>
              <a:t>Use tail recursion for efficiency. However, tail-recursion may be logically more difficult to understand.</a:t>
            </a:r>
          </a:p>
          <a:p>
            <a:pPr marL="457200" indent="-457200" defTabSz="912813">
              <a:lnSpc>
                <a:spcPct val="150000"/>
              </a:lnSpc>
              <a:buFontTx/>
              <a:buChar char="•"/>
              <a:tabLst>
                <a:tab pos="1028700" algn="l"/>
                <a:tab pos="2119313" algn="l"/>
                <a:tab pos="3309938" algn="l"/>
                <a:tab pos="4452938" algn="l"/>
              </a:tabLst>
            </a:pPr>
            <a:r>
              <a:rPr lang="en-US"/>
              <a:t>Avoid circular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ChangeArrowheads="1"/>
          </p:cNvSpPr>
          <p:nvPr/>
        </p:nvSpPr>
        <p:spPr bwMode="auto">
          <a:xfrm>
            <a:off x="76200" y="125413"/>
            <a:ext cx="8435975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Dynamically Modify Prolog Database (Retract)</a:t>
            </a:r>
          </a:p>
        </p:txBody>
      </p:sp>
      <p:sp>
        <p:nvSpPr>
          <p:cNvPr id="88067" name="Text Box 6"/>
          <p:cNvSpPr txBox="1">
            <a:spLocks noChangeArrowheads="1"/>
          </p:cNvSpPr>
          <p:nvPr/>
        </p:nvSpPr>
        <p:spPr bwMode="auto">
          <a:xfrm>
            <a:off x="647700" y="768350"/>
            <a:ext cx="755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You could dynamically remove and add facts and rules into a Prolog Database using some build-in predicates.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63575" y="1946275"/>
            <a:ext cx="5662613" cy="2819400"/>
            <a:chOff x="418" y="1226"/>
            <a:chExt cx="3567" cy="1776"/>
          </a:xfrm>
        </p:grpSpPr>
        <p:sp>
          <p:nvSpPr>
            <p:cNvPr id="88077" name="Text Box 7"/>
            <p:cNvSpPr txBox="1">
              <a:spLocks noChangeArrowheads="1"/>
            </p:cNvSpPr>
            <p:nvPr/>
          </p:nvSpPr>
          <p:spPr bwMode="auto">
            <a:xfrm>
              <a:off x="418" y="1334"/>
              <a:ext cx="1920" cy="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lnSpc>
                  <a:spcPct val="14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 Unicode MS" pitchFamily="34" charset="-128"/>
                </a:rPr>
                <a:t>edge(a,b). </a:t>
              </a:r>
            </a:p>
            <a:p>
              <a:pPr defTabSz="912813">
                <a:lnSpc>
                  <a:spcPct val="14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 Unicode MS" pitchFamily="34" charset="-128"/>
                </a:rPr>
                <a:t>edge(a,c). </a:t>
              </a:r>
            </a:p>
            <a:p>
              <a:pPr defTabSz="912813">
                <a:lnSpc>
                  <a:spcPct val="14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 Unicode MS" pitchFamily="34" charset="-128"/>
                </a:rPr>
                <a:t>edge(b,d). </a:t>
              </a:r>
            </a:p>
            <a:p>
              <a:pPr defTabSz="912813">
                <a:lnSpc>
                  <a:spcPct val="14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 Unicode MS" pitchFamily="34" charset="-128"/>
                </a:rPr>
                <a:t>edge(c,d). </a:t>
              </a:r>
            </a:p>
            <a:p>
              <a:pPr defTabSz="912813">
                <a:lnSpc>
                  <a:spcPct val="14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latin typeface="Arial Unicode MS" pitchFamily="34" charset="-128"/>
                </a:rPr>
                <a:t>edge(c,f). </a:t>
              </a:r>
            </a:p>
          </p:txBody>
        </p:sp>
        <p:grpSp>
          <p:nvGrpSpPr>
            <p:cNvPr id="88078" name="Group 32"/>
            <p:cNvGrpSpPr>
              <a:grpSpLocks/>
            </p:cNvGrpSpPr>
            <p:nvPr/>
          </p:nvGrpSpPr>
          <p:grpSpPr bwMode="auto">
            <a:xfrm>
              <a:off x="2112" y="1226"/>
              <a:ext cx="1873" cy="1267"/>
              <a:chOff x="2112" y="1226"/>
              <a:chExt cx="1873" cy="1267"/>
            </a:xfrm>
          </p:grpSpPr>
          <p:sp>
            <p:nvSpPr>
              <p:cNvPr id="88079" name="Oval 8"/>
              <p:cNvSpPr>
                <a:spLocks noChangeArrowheads="1"/>
              </p:cNvSpPr>
              <p:nvPr/>
            </p:nvSpPr>
            <p:spPr bwMode="auto">
              <a:xfrm>
                <a:off x="2682" y="1226"/>
                <a:ext cx="245" cy="25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a</a:t>
                </a:r>
              </a:p>
            </p:txBody>
          </p:sp>
          <p:sp>
            <p:nvSpPr>
              <p:cNvPr id="88080" name="Oval 9"/>
              <p:cNvSpPr>
                <a:spLocks noChangeArrowheads="1"/>
              </p:cNvSpPr>
              <p:nvPr/>
            </p:nvSpPr>
            <p:spPr bwMode="auto">
              <a:xfrm>
                <a:off x="2112" y="1733"/>
                <a:ext cx="244" cy="25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b</a:t>
                </a:r>
              </a:p>
            </p:txBody>
          </p:sp>
          <p:sp>
            <p:nvSpPr>
              <p:cNvPr id="88081" name="Oval 10"/>
              <p:cNvSpPr>
                <a:spLocks noChangeArrowheads="1"/>
              </p:cNvSpPr>
              <p:nvPr/>
            </p:nvSpPr>
            <p:spPr bwMode="auto">
              <a:xfrm>
                <a:off x="3252" y="1733"/>
                <a:ext cx="245" cy="25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c</a:t>
                </a:r>
              </a:p>
            </p:txBody>
          </p:sp>
          <p:sp>
            <p:nvSpPr>
              <p:cNvPr id="88082" name="Oval 11"/>
              <p:cNvSpPr>
                <a:spLocks noChangeArrowheads="1"/>
              </p:cNvSpPr>
              <p:nvPr/>
            </p:nvSpPr>
            <p:spPr bwMode="auto">
              <a:xfrm>
                <a:off x="2682" y="2240"/>
                <a:ext cx="245" cy="25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d</a:t>
                </a:r>
              </a:p>
            </p:txBody>
          </p:sp>
          <p:sp>
            <p:nvSpPr>
              <p:cNvPr id="88083" name="Oval 13"/>
              <p:cNvSpPr>
                <a:spLocks noChangeArrowheads="1"/>
              </p:cNvSpPr>
              <p:nvPr/>
            </p:nvSpPr>
            <p:spPr bwMode="auto">
              <a:xfrm>
                <a:off x="3741" y="2240"/>
                <a:ext cx="244" cy="25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f</a:t>
                </a:r>
              </a:p>
            </p:txBody>
          </p:sp>
          <p:cxnSp>
            <p:nvCxnSpPr>
              <p:cNvPr id="88084" name="AutoShape 16"/>
              <p:cNvCxnSpPr>
                <a:cxnSpLocks noChangeShapeType="1"/>
                <a:stCxn id="88079" idx="3"/>
                <a:endCxn id="88080" idx="7"/>
              </p:cNvCxnSpPr>
              <p:nvPr/>
            </p:nvCxnSpPr>
            <p:spPr bwMode="auto">
              <a:xfrm flipH="1">
                <a:off x="2320" y="1442"/>
                <a:ext cx="398" cy="3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8085" name="AutoShape 17"/>
              <p:cNvCxnSpPr>
                <a:cxnSpLocks noChangeShapeType="1"/>
                <a:stCxn id="88079" idx="5"/>
                <a:endCxn id="88081" idx="1"/>
              </p:cNvCxnSpPr>
              <p:nvPr/>
            </p:nvCxnSpPr>
            <p:spPr bwMode="auto">
              <a:xfrm>
                <a:off x="2891" y="1442"/>
                <a:ext cx="397" cy="3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8086" name="AutoShape 18"/>
              <p:cNvCxnSpPr>
                <a:cxnSpLocks noChangeShapeType="1"/>
                <a:stCxn id="88080" idx="5"/>
                <a:endCxn id="88082" idx="1"/>
              </p:cNvCxnSpPr>
              <p:nvPr/>
            </p:nvCxnSpPr>
            <p:spPr bwMode="auto">
              <a:xfrm>
                <a:off x="2321" y="1949"/>
                <a:ext cx="397" cy="3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8087" name="AutoShape 19"/>
              <p:cNvCxnSpPr>
                <a:cxnSpLocks noChangeShapeType="1"/>
                <a:stCxn id="88081" idx="3"/>
                <a:endCxn id="88082" idx="7"/>
              </p:cNvCxnSpPr>
              <p:nvPr/>
            </p:nvCxnSpPr>
            <p:spPr bwMode="auto">
              <a:xfrm flipH="1">
                <a:off x="2891" y="1949"/>
                <a:ext cx="397" cy="3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8088" name="AutoShape 21"/>
              <p:cNvCxnSpPr>
                <a:cxnSpLocks noChangeShapeType="1"/>
                <a:stCxn id="88081" idx="5"/>
                <a:endCxn id="88083" idx="1"/>
              </p:cNvCxnSpPr>
              <p:nvPr/>
            </p:nvCxnSpPr>
            <p:spPr bwMode="auto">
              <a:xfrm>
                <a:off x="3461" y="1949"/>
                <a:ext cx="316" cy="3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</p:grpSp>
      <p:sp>
        <p:nvSpPr>
          <p:cNvPr id="306203" name="Text Box 27"/>
          <p:cNvSpPr txBox="1">
            <a:spLocks noChangeArrowheads="1"/>
          </p:cNvSpPr>
          <p:nvPr/>
        </p:nvSpPr>
        <p:spPr bwMode="auto">
          <a:xfrm>
            <a:off x="663575" y="5451475"/>
            <a:ext cx="35814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solidFill>
                  <a:schemeClr val="accent2"/>
                </a:solidFill>
                <a:latin typeface="Arial Unicode MS" pitchFamily="34" charset="-128"/>
              </a:rPr>
              <a:t>| ?- retract(edge(d, e)).</a:t>
            </a:r>
          </a:p>
        </p:txBody>
      </p:sp>
      <p:sp>
        <p:nvSpPr>
          <p:cNvPr id="306204" name="Text Box 28"/>
          <p:cNvSpPr txBox="1">
            <a:spLocks noChangeArrowheads="1"/>
          </p:cNvSpPr>
          <p:nvPr/>
        </p:nvSpPr>
        <p:spPr bwMode="auto">
          <a:xfrm>
            <a:off x="4854575" y="5451475"/>
            <a:ext cx="30480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solidFill>
                  <a:schemeClr val="accent2"/>
                </a:solidFill>
                <a:latin typeface="Arial Unicode MS" pitchFamily="34" charset="-128"/>
              </a:rPr>
              <a:t>| ?- abolish(edge/2).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63575" y="3957638"/>
            <a:ext cx="3983038" cy="1265237"/>
            <a:chOff x="418" y="2493"/>
            <a:chExt cx="2509" cy="797"/>
          </a:xfrm>
        </p:grpSpPr>
        <p:grpSp>
          <p:nvGrpSpPr>
            <p:cNvPr id="88073" name="Group 29"/>
            <p:cNvGrpSpPr>
              <a:grpSpLocks/>
            </p:cNvGrpSpPr>
            <p:nvPr/>
          </p:nvGrpSpPr>
          <p:grpSpPr bwMode="auto">
            <a:xfrm>
              <a:off x="2682" y="2493"/>
              <a:ext cx="245" cy="592"/>
              <a:chOff x="2682" y="2493"/>
              <a:chExt cx="245" cy="592"/>
            </a:xfrm>
          </p:grpSpPr>
          <p:sp>
            <p:nvSpPr>
              <p:cNvPr id="88075" name="Oval 12"/>
              <p:cNvSpPr>
                <a:spLocks noChangeArrowheads="1"/>
              </p:cNvSpPr>
              <p:nvPr/>
            </p:nvSpPr>
            <p:spPr bwMode="auto">
              <a:xfrm>
                <a:off x="2682" y="2831"/>
                <a:ext cx="245" cy="25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e</a:t>
                </a:r>
              </a:p>
            </p:txBody>
          </p:sp>
          <p:cxnSp>
            <p:nvCxnSpPr>
              <p:cNvPr id="88076" name="AutoShape 20"/>
              <p:cNvCxnSpPr>
                <a:cxnSpLocks noChangeShapeType="1"/>
                <a:stCxn id="88082" idx="4"/>
                <a:endCxn id="88075" idx="0"/>
              </p:cNvCxnSpPr>
              <p:nvPr/>
            </p:nvCxnSpPr>
            <p:spPr bwMode="auto">
              <a:xfrm>
                <a:off x="2804" y="2493"/>
                <a:ext cx="0" cy="3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88074" name="Rectangle 30"/>
            <p:cNvSpPr>
              <a:spLocks noChangeArrowheads="1"/>
            </p:cNvSpPr>
            <p:nvPr/>
          </p:nvSpPr>
          <p:spPr bwMode="auto">
            <a:xfrm>
              <a:off x="418" y="3002"/>
              <a:ext cx="9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" pitchFamily="34" charset="0"/>
                </a:rPr>
                <a:t>edge(d,e).</a:t>
              </a:r>
            </a:p>
          </p:txBody>
        </p:sp>
      </p:grpSp>
      <p:sp>
        <p:nvSpPr>
          <p:cNvPr id="88072" name="Text Box 33"/>
          <p:cNvSpPr txBox="1">
            <a:spLocks noChangeArrowheads="1"/>
          </p:cNvSpPr>
          <p:nvPr/>
        </p:nvSpPr>
        <p:spPr bwMode="auto">
          <a:xfrm>
            <a:off x="663575" y="1641475"/>
            <a:ext cx="30480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solidFill>
                  <a:schemeClr val="accent2"/>
                </a:solidFill>
                <a:latin typeface="Arial Unicode MS" pitchFamily="34" charset="-128"/>
              </a:rPr>
              <a:t>:- dynamic edge/2.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62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6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0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03" grpId="0"/>
      <p:bldP spid="30620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3"/>
          <p:cNvSpPr>
            <a:spLocks noChangeArrowheads="1"/>
          </p:cNvSpPr>
          <p:nvPr/>
        </p:nvSpPr>
        <p:spPr bwMode="auto">
          <a:xfrm>
            <a:off x="76200" y="125413"/>
            <a:ext cx="8435975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  <a:sym typeface="Symbol" pitchFamily="18" charset="2"/>
              </a:rPr>
              <a:t>Dynamically Modify Prolog Database (Adding)</a:t>
            </a:r>
          </a:p>
        </p:txBody>
      </p:sp>
      <p:sp>
        <p:nvSpPr>
          <p:cNvPr id="89091" name="Text Box 25"/>
          <p:cNvSpPr txBox="1">
            <a:spLocks noChangeArrowheads="1"/>
          </p:cNvSpPr>
          <p:nvPr/>
        </p:nvSpPr>
        <p:spPr bwMode="auto">
          <a:xfrm>
            <a:off x="663575" y="879475"/>
            <a:ext cx="3810000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solidFill>
                  <a:schemeClr val="accent2"/>
                </a:solidFill>
                <a:latin typeface="Arial" pitchFamily="34" charset="0"/>
              </a:rPr>
              <a:t>:- dynamic edge/2.</a:t>
            </a:r>
            <a:endParaRPr lang="en-US">
              <a:latin typeface="Arial" pitchFamily="34" charset="0"/>
            </a:endParaRP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endParaRPr lang="en-US">
              <a:latin typeface="Arial Unicode MS" pitchFamily="34" charset="-128"/>
            </a:endParaRP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latin typeface="Arial Unicode MS" pitchFamily="34" charset="-128"/>
              </a:rPr>
              <a:t>edge(a,b).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latin typeface="Arial Unicode MS" pitchFamily="34" charset="-128"/>
              </a:rPr>
              <a:t>edge(a,c).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latin typeface="Arial Unicode MS" pitchFamily="34" charset="-128"/>
              </a:rPr>
              <a:t>edge(b,d).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latin typeface="Arial Unicode MS" pitchFamily="34" charset="-128"/>
              </a:rPr>
              <a:t>edge(c,d).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latin typeface="Arial Unicode MS" pitchFamily="34" charset="-128"/>
              </a:rPr>
              <a:t>edge(c,f). </a:t>
            </a:r>
          </a:p>
        </p:txBody>
      </p:sp>
      <p:sp>
        <p:nvSpPr>
          <p:cNvPr id="89092" name="Oval 26"/>
          <p:cNvSpPr>
            <a:spLocks noChangeArrowheads="1"/>
          </p:cNvSpPr>
          <p:nvPr/>
        </p:nvSpPr>
        <p:spPr bwMode="auto">
          <a:xfrm>
            <a:off x="4257675" y="1184275"/>
            <a:ext cx="388938" cy="4016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89093" name="Oval 27"/>
          <p:cNvSpPr>
            <a:spLocks noChangeArrowheads="1"/>
          </p:cNvSpPr>
          <p:nvPr/>
        </p:nvSpPr>
        <p:spPr bwMode="auto">
          <a:xfrm>
            <a:off x="3352800" y="1989138"/>
            <a:ext cx="387350" cy="4016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89094" name="Oval 28"/>
          <p:cNvSpPr>
            <a:spLocks noChangeArrowheads="1"/>
          </p:cNvSpPr>
          <p:nvPr/>
        </p:nvSpPr>
        <p:spPr bwMode="auto">
          <a:xfrm>
            <a:off x="5162550" y="1989138"/>
            <a:ext cx="388938" cy="4016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89095" name="Oval 29"/>
          <p:cNvSpPr>
            <a:spLocks noChangeArrowheads="1"/>
          </p:cNvSpPr>
          <p:nvPr/>
        </p:nvSpPr>
        <p:spPr bwMode="auto">
          <a:xfrm>
            <a:off x="4257675" y="2794000"/>
            <a:ext cx="388938" cy="4016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</a:t>
            </a:r>
          </a:p>
        </p:txBody>
      </p:sp>
      <p:cxnSp>
        <p:nvCxnSpPr>
          <p:cNvPr id="89096" name="AutoShape 34"/>
          <p:cNvCxnSpPr>
            <a:cxnSpLocks noChangeShapeType="1"/>
            <a:stCxn id="89092" idx="3"/>
            <a:endCxn id="89093" idx="7"/>
          </p:cNvCxnSpPr>
          <p:nvPr/>
        </p:nvCxnSpPr>
        <p:spPr bwMode="auto">
          <a:xfrm flipH="1">
            <a:off x="3683000" y="1527175"/>
            <a:ext cx="631825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9097" name="AutoShape 35"/>
          <p:cNvCxnSpPr>
            <a:cxnSpLocks noChangeShapeType="1"/>
            <a:stCxn id="89092" idx="5"/>
            <a:endCxn id="89094" idx="1"/>
          </p:cNvCxnSpPr>
          <p:nvPr/>
        </p:nvCxnSpPr>
        <p:spPr bwMode="auto">
          <a:xfrm>
            <a:off x="4589463" y="1527175"/>
            <a:ext cx="630237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9098" name="AutoShape 36"/>
          <p:cNvCxnSpPr>
            <a:cxnSpLocks noChangeShapeType="1"/>
            <a:stCxn id="89093" idx="5"/>
            <a:endCxn id="89095" idx="1"/>
          </p:cNvCxnSpPr>
          <p:nvPr/>
        </p:nvCxnSpPr>
        <p:spPr bwMode="auto">
          <a:xfrm>
            <a:off x="3684588" y="2332038"/>
            <a:ext cx="630237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9099" name="AutoShape 37"/>
          <p:cNvCxnSpPr>
            <a:cxnSpLocks noChangeShapeType="1"/>
            <a:stCxn id="89094" idx="3"/>
            <a:endCxn id="89095" idx="7"/>
          </p:cNvCxnSpPr>
          <p:nvPr/>
        </p:nvCxnSpPr>
        <p:spPr bwMode="auto">
          <a:xfrm flipH="1">
            <a:off x="4589463" y="2332038"/>
            <a:ext cx="630237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07242" name="Text Box 42"/>
          <p:cNvSpPr txBox="1">
            <a:spLocks noChangeArrowheads="1"/>
          </p:cNvSpPr>
          <p:nvPr/>
        </p:nvSpPr>
        <p:spPr bwMode="auto">
          <a:xfrm>
            <a:off x="3559175" y="4613275"/>
            <a:ext cx="31242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solidFill>
                  <a:srgbClr val="CC3300"/>
                </a:solidFill>
                <a:latin typeface="Arial" pitchFamily="34" charset="0"/>
              </a:rPr>
              <a:t>assert</a:t>
            </a:r>
            <a:r>
              <a:rPr lang="en-US">
                <a:solidFill>
                  <a:schemeClr val="accent1"/>
                </a:solidFill>
                <a:latin typeface="Arial" pitchFamily="34" charset="0"/>
              </a:rPr>
              <a:t>a</a:t>
            </a:r>
            <a:r>
              <a:rPr lang="en-US">
                <a:solidFill>
                  <a:srgbClr val="CC3300"/>
                </a:solidFill>
                <a:latin typeface="Arial" pitchFamily="34" charset="0"/>
              </a:rPr>
              <a:t>(edge(d,e)). 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63575" y="1412875"/>
            <a:ext cx="3983038" cy="2722563"/>
            <a:chOff x="418" y="890"/>
            <a:chExt cx="2509" cy="1715"/>
          </a:xfrm>
        </p:grpSpPr>
        <p:sp>
          <p:nvSpPr>
            <p:cNvPr id="89111" name="Oval 30"/>
            <p:cNvSpPr>
              <a:spLocks noChangeArrowheads="1"/>
            </p:cNvSpPr>
            <p:nvPr/>
          </p:nvSpPr>
          <p:spPr bwMode="auto">
            <a:xfrm>
              <a:off x="2682" y="2351"/>
              <a:ext cx="245" cy="25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</a:p>
          </p:txBody>
        </p:sp>
        <p:grpSp>
          <p:nvGrpSpPr>
            <p:cNvPr id="89112" name="Group 49"/>
            <p:cNvGrpSpPr>
              <a:grpSpLocks/>
            </p:cNvGrpSpPr>
            <p:nvPr/>
          </p:nvGrpSpPr>
          <p:grpSpPr bwMode="auto">
            <a:xfrm>
              <a:off x="418" y="890"/>
              <a:ext cx="2387" cy="1461"/>
              <a:chOff x="418" y="890"/>
              <a:chExt cx="2387" cy="1461"/>
            </a:xfrm>
          </p:grpSpPr>
          <p:cxnSp>
            <p:nvCxnSpPr>
              <p:cNvPr id="89113" name="AutoShape 38"/>
              <p:cNvCxnSpPr>
                <a:cxnSpLocks noChangeShapeType="1"/>
                <a:stCxn id="89095" idx="4"/>
                <a:endCxn id="89111" idx="0"/>
              </p:cNvCxnSpPr>
              <p:nvPr/>
            </p:nvCxnSpPr>
            <p:spPr bwMode="auto">
              <a:xfrm>
                <a:off x="2805" y="2013"/>
                <a:ext cx="0" cy="338"/>
              </a:xfrm>
              <a:prstGeom prst="straightConnector1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89114" name="Text Box 44"/>
              <p:cNvSpPr txBox="1">
                <a:spLocks noChangeArrowheads="1"/>
              </p:cNvSpPr>
              <p:nvPr/>
            </p:nvSpPr>
            <p:spPr bwMode="auto">
              <a:xfrm>
                <a:off x="418" y="890"/>
                <a:ext cx="1104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2813">
                  <a:lnSpc>
                    <a:spcPct val="140000"/>
                  </a:lnSpc>
                  <a:tabLst>
                    <a:tab pos="798513" algn="l"/>
                    <a:tab pos="1428750" algn="l"/>
                    <a:tab pos="2917825" algn="l"/>
                    <a:tab pos="6000750" algn="l"/>
                  </a:tabLst>
                </a:pPr>
                <a:r>
                  <a:rPr lang="en-US">
                    <a:solidFill>
                      <a:srgbClr val="CC3300"/>
                    </a:solidFill>
                    <a:latin typeface="Arial" pitchFamily="34" charset="0"/>
                  </a:rPr>
                  <a:t>edge(d,e). </a:t>
                </a:r>
              </a:p>
            </p:txBody>
          </p:sp>
        </p:grpSp>
      </p:grpSp>
      <p:sp>
        <p:nvSpPr>
          <p:cNvPr id="307243" name="Text Box 43"/>
          <p:cNvSpPr txBox="1">
            <a:spLocks noChangeArrowheads="1"/>
          </p:cNvSpPr>
          <p:nvPr/>
        </p:nvSpPr>
        <p:spPr bwMode="auto">
          <a:xfrm>
            <a:off x="3559175" y="5124450"/>
            <a:ext cx="31242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solidFill>
                  <a:schemeClr val="accent2"/>
                </a:solidFill>
                <a:latin typeface="Arial" pitchFamily="34" charset="0"/>
              </a:rPr>
              <a:t>assert</a:t>
            </a:r>
            <a:r>
              <a:rPr lang="en-US">
                <a:solidFill>
                  <a:schemeClr val="accent1"/>
                </a:solidFill>
                <a:latin typeface="Arial" pitchFamily="34" charset="0"/>
              </a:rPr>
              <a:t>z</a:t>
            </a:r>
            <a:r>
              <a:rPr lang="en-US">
                <a:solidFill>
                  <a:schemeClr val="accent2"/>
                </a:solidFill>
                <a:latin typeface="Arial" pitchFamily="34" charset="0"/>
              </a:rPr>
              <a:t>(edge(f,g)). </a:t>
            </a:r>
          </a:p>
          <a:p>
            <a:pPr defTabSz="912813">
              <a:lnSpc>
                <a:spcPct val="140000"/>
              </a:lnSpc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>
                <a:solidFill>
                  <a:schemeClr val="accent2"/>
                </a:solidFill>
                <a:latin typeface="Arial" pitchFamily="34" charset="0"/>
              </a:rPr>
              <a:t>assert</a:t>
            </a:r>
            <a:r>
              <a:rPr lang="en-US">
                <a:solidFill>
                  <a:schemeClr val="accent1"/>
                </a:solidFill>
                <a:latin typeface="Arial" pitchFamily="34" charset="0"/>
              </a:rPr>
              <a:t>z</a:t>
            </a:r>
            <a:r>
              <a:rPr lang="en-US">
                <a:solidFill>
                  <a:schemeClr val="accent2"/>
                </a:solidFill>
                <a:latin typeface="Arial" pitchFamily="34" charset="0"/>
              </a:rPr>
              <a:t>(edge(g, h)). </a:t>
            </a: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63575" y="1720850"/>
            <a:ext cx="6827838" cy="3854450"/>
            <a:chOff x="418" y="1084"/>
            <a:chExt cx="4301" cy="2428"/>
          </a:xfrm>
        </p:grpSpPr>
        <p:sp>
          <p:nvSpPr>
            <p:cNvPr id="89104" name="Oval 31"/>
            <p:cNvSpPr>
              <a:spLocks noChangeArrowheads="1"/>
            </p:cNvSpPr>
            <p:nvPr/>
          </p:nvSpPr>
          <p:spPr bwMode="auto">
            <a:xfrm>
              <a:off x="3741" y="1760"/>
              <a:ext cx="244" cy="2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89105" name="Oval 32"/>
            <p:cNvSpPr>
              <a:spLocks noChangeArrowheads="1"/>
            </p:cNvSpPr>
            <p:nvPr/>
          </p:nvSpPr>
          <p:spPr bwMode="auto">
            <a:xfrm>
              <a:off x="4474" y="1760"/>
              <a:ext cx="245" cy="2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89106" name="Oval 33"/>
            <p:cNvSpPr>
              <a:spLocks noChangeArrowheads="1"/>
            </p:cNvSpPr>
            <p:nvPr/>
          </p:nvSpPr>
          <p:spPr bwMode="auto">
            <a:xfrm>
              <a:off x="4474" y="1084"/>
              <a:ext cx="245" cy="25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h</a:t>
              </a:r>
            </a:p>
          </p:txBody>
        </p:sp>
        <p:cxnSp>
          <p:nvCxnSpPr>
            <p:cNvPr id="89107" name="AutoShape 39"/>
            <p:cNvCxnSpPr>
              <a:cxnSpLocks noChangeShapeType="1"/>
              <a:stCxn id="89094" idx="5"/>
              <a:endCxn id="89104" idx="1"/>
            </p:cNvCxnSpPr>
            <p:nvPr/>
          </p:nvCxnSpPr>
          <p:spPr bwMode="auto">
            <a:xfrm>
              <a:off x="3461" y="1469"/>
              <a:ext cx="316" cy="328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9108" name="AutoShape 40"/>
            <p:cNvCxnSpPr>
              <a:cxnSpLocks noChangeShapeType="1"/>
              <a:stCxn id="89104" idx="6"/>
              <a:endCxn id="89105" idx="2"/>
            </p:cNvCxnSpPr>
            <p:nvPr/>
          </p:nvCxnSpPr>
          <p:spPr bwMode="auto">
            <a:xfrm>
              <a:off x="3985" y="1886"/>
              <a:ext cx="489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89109" name="AutoShape 41"/>
            <p:cNvCxnSpPr>
              <a:cxnSpLocks noChangeShapeType="1"/>
              <a:stCxn id="89105" idx="0"/>
              <a:endCxn id="89106" idx="4"/>
            </p:cNvCxnSpPr>
            <p:nvPr/>
          </p:nvCxnSpPr>
          <p:spPr bwMode="auto">
            <a:xfrm flipV="1">
              <a:off x="4596" y="1337"/>
              <a:ext cx="0" cy="423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sp>
          <p:nvSpPr>
            <p:cNvPr id="89110" name="Text Box 46"/>
            <p:cNvSpPr txBox="1">
              <a:spLocks noChangeArrowheads="1"/>
            </p:cNvSpPr>
            <p:nvPr/>
          </p:nvSpPr>
          <p:spPr bwMode="auto">
            <a:xfrm>
              <a:off x="418" y="2810"/>
              <a:ext cx="1056" cy="7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lnSpc>
                  <a:spcPct val="14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solidFill>
                    <a:schemeClr val="accent2"/>
                  </a:solidFill>
                  <a:latin typeface="Arial" pitchFamily="34" charset="0"/>
                </a:rPr>
                <a:t>edge(f,g). </a:t>
              </a:r>
            </a:p>
            <a:p>
              <a:pPr defTabSz="912813">
                <a:lnSpc>
                  <a:spcPct val="140000"/>
                </a:lnSpc>
                <a:tabLst>
                  <a:tab pos="798513" algn="l"/>
                  <a:tab pos="1428750" algn="l"/>
                  <a:tab pos="2917825" algn="l"/>
                  <a:tab pos="6000750" algn="l"/>
                </a:tabLst>
              </a:pPr>
              <a:r>
                <a:rPr lang="en-US">
                  <a:solidFill>
                    <a:schemeClr val="accent2"/>
                  </a:solidFill>
                  <a:latin typeface="Arial" pitchFamily="34" charset="0"/>
                </a:rPr>
                <a:t>edge(g, h).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07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2" grpId="0"/>
      <p:bldP spid="307243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28561</TotalTime>
  <Words>5202</Words>
  <Application>Microsoft Office PowerPoint</Application>
  <PresentationFormat>Custom</PresentationFormat>
  <Paragraphs>1821</Paragraphs>
  <Slides>118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31" baseType="lpstr">
      <vt:lpstr>Arial Unicode MS</vt:lpstr>
      <vt:lpstr>Courier</vt:lpstr>
      <vt:lpstr>SimSun</vt:lpstr>
      <vt:lpstr>StarBats</vt:lpstr>
      <vt:lpstr>ZapfDingbats</vt:lpstr>
      <vt:lpstr>Arial</vt:lpstr>
      <vt:lpstr>Courier New</vt:lpstr>
      <vt:lpstr>Symbol</vt:lpstr>
      <vt:lpstr>Times</vt:lpstr>
      <vt:lpstr>Times New Roman</vt:lpstr>
      <vt:lpstr>Wingdings</vt:lpstr>
      <vt:lpstr>Wingdings 2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Factbase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AI Application: Map Coloring</vt:lpstr>
      <vt:lpstr>Factbase and rulebase</vt:lpstr>
      <vt:lpstr>Detecting the coloring error automatically</vt:lpstr>
      <vt:lpstr>Summary of Parameter Passing: What are Allowed?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Fibonacci Numbers </vt:lpstr>
      <vt:lpstr>PowerPoint Presentation</vt:lpstr>
      <vt:lpstr>Example with Four Disks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Duplicate-Removal from a List (drm)</vt:lpstr>
      <vt:lpstr>Duplicates Removal from a List (drm)</vt:lpstr>
      <vt:lpstr>Quick Example: Sort people by their ages</vt:lpstr>
      <vt:lpstr>Quick Sort Code in Prolog</vt:lpstr>
      <vt:lpstr>Quick Sort Code Testing</vt:lpstr>
      <vt:lpstr>Quick Sort in Imperative Algorithm</vt:lpstr>
      <vt:lpstr>Complexity of Sorting Algorithms</vt:lpstr>
      <vt:lpstr>PowerPoint Presentation</vt:lpstr>
      <vt:lpstr>Backtracking Points</vt:lpstr>
      <vt:lpstr>PowerPoint Presentation</vt:lpstr>
      <vt:lpstr>PowerPoint Presentation</vt:lpstr>
      <vt:lpstr>Define not-operator using Cut</vt:lpstr>
      <vt:lpstr>Example of Using not-Operator</vt:lpstr>
      <vt:lpstr>Cut (!) Example</vt:lpstr>
      <vt:lpstr>PowerPoint Presentation</vt:lpstr>
      <vt:lpstr>Will cut (!) stop recursion?</vt:lpstr>
      <vt:lpstr>PowerPoint Presentation</vt:lpstr>
      <vt:lpstr>Duplicates Removal Trace</vt:lpstr>
      <vt:lpstr>Flow Control: Repeat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Slides</vt:lpstr>
      <vt:lpstr>Where is Logic Programming Used?</vt:lpstr>
      <vt:lpstr>Prolog as an Ontology Language</vt:lpstr>
      <vt:lpstr>Use Prolog for Writing RDF Parsers</vt:lpstr>
      <vt:lpstr>A Semantic Web Example in RDF</vt:lpstr>
      <vt:lpstr>Example: An RDF Instance File</vt:lpstr>
    </vt:vector>
  </TitlesOfParts>
  <Company>ASU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adminCHE</cp:lastModifiedBy>
  <cp:revision>2046</cp:revision>
  <dcterms:created xsi:type="dcterms:W3CDTF">2000-01-15T20:24:49Z</dcterms:created>
  <dcterms:modified xsi:type="dcterms:W3CDTF">2015-04-27T17:10:37Z</dcterms:modified>
</cp:coreProperties>
</file>