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82"/>
  </p:notesMasterIdLst>
  <p:handoutMasterIdLst>
    <p:handoutMasterId r:id="rId83"/>
  </p:handoutMasterIdLst>
  <p:sldIdLst>
    <p:sldId id="376" r:id="rId2"/>
    <p:sldId id="378" r:id="rId3"/>
    <p:sldId id="397" r:id="rId4"/>
    <p:sldId id="404" r:id="rId5"/>
    <p:sldId id="406" r:id="rId6"/>
    <p:sldId id="408" r:id="rId7"/>
    <p:sldId id="398" r:id="rId8"/>
    <p:sldId id="402" r:id="rId9"/>
    <p:sldId id="403" r:id="rId10"/>
    <p:sldId id="580" r:id="rId11"/>
    <p:sldId id="410" r:id="rId12"/>
    <p:sldId id="554" r:id="rId13"/>
    <p:sldId id="579" r:id="rId14"/>
    <p:sldId id="581" r:id="rId15"/>
    <p:sldId id="420" r:id="rId16"/>
    <p:sldId id="416" r:id="rId17"/>
    <p:sldId id="425" r:id="rId18"/>
    <p:sldId id="583" r:id="rId19"/>
    <p:sldId id="436" r:id="rId20"/>
    <p:sldId id="437" r:id="rId21"/>
    <p:sldId id="561" r:id="rId22"/>
    <p:sldId id="584" r:id="rId23"/>
    <p:sldId id="528" r:id="rId24"/>
    <p:sldId id="585" r:id="rId25"/>
    <p:sldId id="529" r:id="rId26"/>
    <p:sldId id="441" r:id="rId27"/>
    <p:sldId id="536" r:id="rId28"/>
    <p:sldId id="448" r:id="rId29"/>
    <p:sldId id="586" r:id="rId30"/>
    <p:sldId id="623" r:id="rId31"/>
    <p:sldId id="633" r:id="rId32"/>
    <p:sldId id="530" r:id="rId33"/>
    <p:sldId id="587" r:id="rId34"/>
    <p:sldId id="460" r:id="rId35"/>
    <p:sldId id="462" r:id="rId36"/>
    <p:sldId id="463" r:id="rId37"/>
    <p:sldId id="634" r:id="rId38"/>
    <p:sldId id="624" r:id="rId39"/>
    <p:sldId id="493" r:id="rId40"/>
    <p:sldId id="588" r:id="rId41"/>
    <p:sldId id="590" r:id="rId42"/>
    <p:sldId id="592" r:id="rId43"/>
    <p:sldId id="593" r:id="rId44"/>
    <p:sldId id="640" r:id="rId45"/>
    <p:sldId id="595" r:id="rId46"/>
    <p:sldId id="596" r:id="rId47"/>
    <p:sldId id="621" r:id="rId48"/>
    <p:sldId id="598" r:id="rId49"/>
    <p:sldId id="600" r:id="rId50"/>
    <p:sldId id="620" r:id="rId51"/>
    <p:sldId id="638" r:id="rId52"/>
    <p:sldId id="639" r:id="rId53"/>
    <p:sldId id="601" r:id="rId54"/>
    <p:sldId id="603" r:id="rId55"/>
    <p:sldId id="608" r:id="rId56"/>
    <p:sldId id="611" r:id="rId57"/>
    <p:sldId id="604" r:id="rId58"/>
    <p:sldId id="610" r:id="rId59"/>
    <p:sldId id="606" r:id="rId60"/>
    <p:sldId id="538" r:id="rId61"/>
    <p:sldId id="616" r:id="rId62"/>
    <p:sldId id="527" r:id="rId63"/>
    <p:sldId id="617" r:id="rId64"/>
    <p:sldId id="496" r:id="rId65"/>
    <p:sldId id="642" r:id="rId66"/>
    <p:sldId id="618" r:id="rId67"/>
    <p:sldId id="619" r:id="rId68"/>
    <p:sldId id="551" r:id="rId69"/>
    <p:sldId id="636" r:id="rId70"/>
    <p:sldId id="502" r:id="rId71"/>
    <p:sldId id="514" r:id="rId72"/>
    <p:sldId id="516" r:id="rId73"/>
    <p:sldId id="517" r:id="rId74"/>
    <p:sldId id="524" r:id="rId75"/>
    <p:sldId id="550" r:id="rId76"/>
    <p:sldId id="492" r:id="rId77"/>
    <p:sldId id="557" r:id="rId78"/>
    <p:sldId id="614" r:id="rId79"/>
    <p:sldId id="615" r:id="rId80"/>
    <p:sldId id="641" r:id="rId81"/>
  </p:sldIdLst>
  <p:sldSz cx="9144000" cy="6858000" type="screen4x3"/>
  <p:notesSz cx="6858000" cy="9144000"/>
  <p:custDataLst>
    <p:tags r:id="rId8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33CC"/>
    <a:srgbClr val="CC0099"/>
    <a:srgbClr val="FF0000"/>
    <a:srgbClr val="996600"/>
    <a:srgbClr val="FFFFFF"/>
    <a:srgbClr val="B2B2B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>
        <p:scale>
          <a:sx n="100" d="100"/>
          <a:sy n="100" d="100"/>
        </p:scale>
        <p:origin x="13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1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1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5D9841-14E4-4028-8258-7F9522AB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7BBBB0-6C8F-46DE-84D6-BB85A9730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 k = .516, p(0</a:t>
            </a:r>
            <a:r>
              <a:rPr lang="en-US" baseline="0" dirty="0" smtClean="0"/>
              <a:t>) = .516, p(1) = .258, p(2) = .129, p(3) = .065, p(4) = .032, E(X) = .839, E(X^2) = 1.871, V(X) = 1.168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7BBBB0-6C8F-46DE-84D6-BB85A973041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90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BB3C289-7974-4BEB-AC30-25A8AD9E19AC}" type="slidenum">
              <a:rPr lang="en-US" sz="1200"/>
              <a:pPr algn="r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176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EEC9401-4AC1-418D-BE79-C367CE9EA8C2}" type="slidenum">
              <a:rPr lang="en-US" sz="1200"/>
              <a:pPr algn="r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610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9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CD6ED-6D5F-45FA-B7EA-33498F613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14D8-EDC8-4822-8CED-561A96B7A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24C8-6BF4-4A4A-9E7F-86E257CFA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18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285E-9227-409A-A4C4-D6E92665B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419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DE61-9035-47A7-A461-32CB5A205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4B7BE-B8CD-4BB4-9512-53B5188C2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955D1-284E-418E-8EA6-7235B8FE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6FE90-6586-49C7-936E-024C73906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A8D7-95BE-41A8-A177-65184E6C9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2801C-F014-4D92-86B0-0FE5CA848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365956 h 720"/>
                  <a:gd name="T4" fmla="*/ 243 w 1000"/>
                  <a:gd name="T5" fmla="*/ 365956 h 720"/>
                  <a:gd name="T6" fmla="*/ 243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36 h 317"/>
                  <a:gd name="T4" fmla="*/ 624 w 624"/>
                  <a:gd name="T5" fmla="*/ 63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22" y="1698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46 h 317"/>
                  <a:gd name="T4" fmla="*/ 624 w 624"/>
                  <a:gd name="T5" fmla="*/ 64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117" y="1782"/>
                <a:ext cx="624" cy="255"/>
              </a:xfrm>
              <a:custGeom>
                <a:avLst/>
                <a:gdLst>
                  <a:gd name="T0" fmla="*/ 0 w 624"/>
                  <a:gd name="T1" fmla="*/ 18 h 370"/>
                  <a:gd name="T2" fmla="*/ 0 w 624"/>
                  <a:gd name="T3" fmla="*/ 106 h 370"/>
                  <a:gd name="T4" fmla="*/ 624 w 624"/>
                  <a:gd name="T5" fmla="*/ 106 h 370"/>
                  <a:gd name="T6" fmla="*/ 624 w 624"/>
                  <a:gd name="T7" fmla="*/ 18 h 370"/>
                  <a:gd name="T8" fmla="*/ 384 w 624"/>
                  <a:gd name="T9" fmla="*/ 3 h 370"/>
                  <a:gd name="T10" fmla="*/ 0 w 624"/>
                  <a:gd name="T11" fmla="*/ 18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14 h 317"/>
                  <a:gd name="T4" fmla="*/ 624 w 624"/>
                  <a:gd name="T5" fmla="*/ 21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03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652 h 272"/>
                  <a:gd name="T4" fmla="*/ 240 w 624"/>
                  <a:gd name="T5" fmla="*/ 575 h 272"/>
                  <a:gd name="T6" fmla="*/ 624 w 624"/>
                  <a:gd name="T7" fmla="*/ 65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16" y="1728"/>
                <a:ext cx="632" cy="316"/>
              </a:xfrm>
              <a:custGeom>
                <a:avLst/>
                <a:gdLst>
                  <a:gd name="T0" fmla="*/ 8 w 632"/>
                  <a:gd name="T1" fmla="*/ 30 h 362"/>
                  <a:gd name="T2" fmla="*/ 8 w 632"/>
                  <a:gd name="T3" fmla="*/ 211 h 362"/>
                  <a:gd name="T4" fmla="*/ 248 w 632"/>
                  <a:gd name="T5" fmla="*/ 211 h 362"/>
                  <a:gd name="T6" fmla="*/ 632 w 632"/>
                  <a:gd name="T7" fmla="*/ 211 h 362"/>
                  <a:gd name="T8" fmla="*/ 632 w 632"/>
                  <a:gd name="T9" fmla="*/ 30 h 362"/>
                  <a:gd name="T10" fmla="*/ 104 w 632"/>
                  <a:gd name="T11" fmla="*/ 30 h 362"/>
                  <a:gd name="T12" fmla="*/ 8 w 632"/>
                  <a:gd name="T13" fmla="*/ 3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131" y="1635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32 h 317"/>
                  <a:gd name="T4" fmla="*/ 624 w 624"/>
                  <a:gd name="T5" fmla="*/ 6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36 h 317"/>
                  <a:gd name="T4" fmla="*/ 624 w 624"/>
                  <a:gd name="T5" fmla="*/ 63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18 h 370"/>
                  <a:gd name="T2" fmla="*/ 0 w 624"/>
                  <a:gd name="T3" fmla="*/ 108 h 370"/>
                  <a:gd name="T4" fmla="*/ 624 w 624"/>
                  <a:gd name="T5" fmla="*/ 108 h 370"/>
                  <a:gd name="T6" fmla="*/ 624 w 624"/>
                  <a:gd name="T7" fmla="*/ 18 h 370"/>
                  <a:gd name="T8" fmla="*/ 384 w 624"/>
                  <a:gd name="T9" fmla="*/ 3 h 370"/>
                  <a:gd name="T10" fmla="*/ 0 w 624"/>
                  <a:gd name="T11" fmla="*/ 18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12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13 h 317"/>
                  <a:gd name="T4" fmla="*/ 624 w 624"/>
                  <a:gd name="T5" fmla="*/ 21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630 h 272"/>
                  <a:gd name="T4" fmla="*/ 240 w 624"/>
                  <a:gd name="T5" fmla="*/ 557 h 272"/>
                  <a:gd name="T6" fmla="*/ 624 w 624"/>
                  <a:gd name="T7" fmla="*/ 630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03" y="1721"/>
                <a:ext cx="632" cy="316"/>
              </a:xfrm>
              <a:custGeom>
                <a:avLst/>
                <a:gdLst>
                  <a:gd name="T0" fmla="*/ 8 w 632"/>
                  <a:gd name="T1" fmla="*/ 30 h 362"/>
                  <a:gd name="T2" fmla="*/ 8 w 632"/>
                  <a:gd name="T3" fmla="*/ 211 h 362"/>
                  <a:gd name="T4" fmla="*/ 248 w 632"/>
                  <a:gd name="T5" fmla="*/ 211 h 362"/>
                  <a:gd name="T6" fmla="*/ 632 w 632"/>
                  <a:gd name="T7" fmla="*/ 211 h 362"/>
                  <a:gd name="T8" fmla="*/ 632 w 632"/>
                  <a:gd name="T9" fmla="*/ 30 h 362"/>
                  <a:gd name="T10" fmla="*/ 104 w 632"/>
                  <a:gd name="T11" fmla="*/ 30 h 362"/>
                  <a:gd name="T12" fmla="*/ 8 w 632"/>
                  <a:gd name="T13" fmla="*/ 3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3999" y="1610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32 h 317"/>
                  <a:gd name="T4" fmla="*/ 624 w 624"/>
                  <a:gd name="T5" fmla="*/ 63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617" y="164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646 h 317"/>
                  <a:gd name="T4" fmla="*/ 624 w 624"/>
                  <a:gd name="T5" fmla="*/ 64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464" y="1717"/>
                <a:ext cx="624" cy="255"/>
              </a:xfrm>
              <a:custGeom>
                <a:avLst/>
                <a:gdLst>
                  <a:gd name="T0" fmla="*/ 0 w 624"/>
                  <a:gd name="T1" fmla="*/ 18 h 370"/>
                  <a:gd name="T2" fmla="*/ 0 w 624"/>
                  <a:gd name="T3" fmla="*/ 106 h 370"/>
                  <a:gd name="T4" fmla="*/ 624 w 624"/>
                  <a:gd name="T5" fmla="*/ 106 h 370"/>
                  <a:gd name="T6" fmla="*/ 624 w 624"/>
                  <a:gd name="T7" fmla="*/ 18 h 370"/>
                  <a:gd name="T8" fmla="*/ 384 w 624"/>
                  <a:gd name="T9" fmla="*/ 3 h 370"/>
                  <a:gd name="T10" fmla="*/ 0 w 624"/>
                  <a:gd name="T11" fmla="*/ 18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3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39" y="163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630 h 272"/>
                  <a:gd name="T4" fmla="*/ 240 w 624"/>
                  <a:gd name="T5" fmla="*/ 557 h 272"/>
                  <a:gd name="T6" fmla="*/ 624 w 624"/>
                  <a:gd name="T7" fmla="*/ 630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16" y="1661"/>
                <a:ext cx="632" cy="316"/>
              </a:xfrm>
              <a:custGeom>
                <a:avLst/>
                <a:gdLst>
                  <a:gd name="T0" fmla="*/ 8 w 632"/>
                  <a:gd name="T1" fmla="*/ 30 h 362"/>
                  <a:gd name="T2" fmla="*/ 8 w 632"/>
                  <a:gd name="T3" fmla="*/ 211 h 362"/>
                  <a:gd name="T4" fmla="*/ 248 w 632"/>
                  <a:gd name="T5" fmla="*/ 211 h 362"/>
                  <a:gd name="T6" fmla="*/ 632 w 632"/>
                  <a:gd name="T7" fmla="*/ 211 h 362"/>
                  <a:gd name="T8" fmla="*/ 632 w 632"/>
                  <a:gd name="T9" fmla="*/ 30 h 362"/>
                  <a:gd name="T10" fmla="*/ 104 w 632"/>
                  <a:gd name="T11" fmla="*/ 30 h 362"/>
                  <a:gd name="T12" fmla="*/ 8 w 632"/>
                  <a:gd name="T13" fmla="*/ 3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41 h 385"/>
                <a:gd name="T2" fmla="*/ 2428 w 5762"/>
                <a:gd name="T3" fmla="*/ 230 h 385"/>
                <a:gd name="T4" fmla="*/ 2428 w 5762"/>
                <a:gd name="T5" fmla="*/ 4 h 385"/>
                <a:gd name="T6" fmla="*/ 0 w 5762"/>
                <a:gd name="T7" fmla="*/ 0 h 385"/>
                <a:gd name="T8" fmla="*/ 0 w 5762"/>
                <a:gd name="T9" fmla="*/ 24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2428 w 5761"/>
                <a:gd name="T3" fmla="*/ 0 h 189"/>
                <a:gd name="T4" fmla="*/ 2428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537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7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7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9170352-CB6F-4431-B146-E6651AECE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JPG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wmf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4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w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7.wmf"/><Relationship Id="rId2" Type="http://schemas.openxmlformats.org/officeDocument/2006/relationships/tags" Target="../tags/tag3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1.wmf"/><Relationship Id="rId2" Type="http://schemas.openxmlformats.org/officeDocument/2006/relationships/tags" Target="../tags/tag4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5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5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8.wmf"/><Relationship Id="rId2" Type="http://schemas.openxmlformats.org/officeDocument/2006/relationships/tags" Target="../tags/tag4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1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2.wmf"/><Relationship Id="rId2" Type="http://schemas.openxmlformats.org/officeDocument/2006/relationships/tags" Target="../tags/tag4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44196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3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895600"/>
            <a:ext cx="7772400" cy="1500188"/>
          </a:xfrm>
        </p:spPr>
        <p:txBody>
          <a:bodyPr/>
          <a:lstStyle/>
          <a:p>
            <a:r>
              <a:rPr lang="en-US" smtClean="0"/>
              <a:t>Random Variables and Probability Distributions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Probabilty</a:t>
            </a:r>
            <a:r>
              <a:rPr lang="en-US" dirty="0" smtClean="0"/>
              <a:t> Mass Function (</a:t>
            </a:r>
            <a:r>
              <a:rPr lang="en-US" dirty="0" err="1" smtClean="0"/>
              <a:t>pmf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r>
              <a:rPr lang="en-US" smtClean="0"/>
              <a:t>p(x) = P(X =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73ED-6972-488E-B30F-C33D99CE99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pmfs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/>
              <a:t>pmf</a:t>
            </a:r>
            <a:r>
              <a:rPr lang="en-US" sz="2400" b="1" dirty="0" smtClean="0"/>
              <a:t> </a:t>
            </a:r>
            <a:r>
              <a:rPr lang="en-US" sz="2400" dirty="0" smtClean="0"/>
              <a:t>is term used for discrete random variables.   Call them what you like: </a:t>
            </a:r>
            <a:r>
              <a:rPr lang="en-US" sz="2800" dirty="0" smtClean="0"/>
              <a:t>X, Y, Z, S, T, and so on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pmf</a:t>
            </a:r>
            <a:r>
              <a:rPr lang="en-US" sz="2400" dirty="0" smtClean="0"/>
              <a:t> is </a:t>
            </a:r>
            <a:r>
              <a:rPr lang="en-US" sz="2400" u="sng" dirty="0" smtClean="0"/>
              <a:t>usually</a:t>
            </a:r>
            <a:r>
              <a:rPr lang="en-US" sz="2400" dirty="0" smtClean="0"/>
              <a:t> denoted </a:t>
            </a:r>
            <a:r>
              <a:rPr lang="en-US" sz="2400" b="1" dirty="0" smtClean="0"/>
              <a:t>p(x)</a:t>
            </a:r>
          </a:p>
          <a:p>
            <a:endParaRPr lang="en-US" sz="2800" dirty="0" smtClean="0"/>
          </a:p>
          <a:p>
            <a:r>
              <a:rPr lang="en-US" sz="2800" dirty="0" smtClean="0"/>
              <a:t>0 </a:t>
            </a:r>
            <a:r>
              <a:rPr lang="en-US" sz="2800" u="sng" dirty="0" smtClean="0"/>
              <a:t>&lt;</a:t>
            </a:r>
            <a:r>
              <a:rPr lang="en-US" sz="2800" dirty="0" smtClean="0"/>
              <a:t> p(x) </a:t>
            </a:r>
            <a:r>
              <a:rPr lang="en-US" sz="2800" u="sng" dirty="0" smtClean="0"/>
              <a:t>&lt;</a:t>
            </a:r>
            <a:r>
              <a:rPr lang="en-US" sz="2800" dirty="0" smtClean="0"/>
              <a:t> 1</a:t>
            </a:r>
          </a:p>
          <a:p>
            <a:endParaRPr lang="en-US" dirty="0" smtClean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50E6-0004-44C0-93EE-B87325D7EC6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AD3F0F61-7856-4CFA-A549-6E889B5D78D7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11</a:t>
            </a:fld>
            <a:endParaRPr lang="en-US" sz="1400">
              <a:latin typeface="+mn-lt"/>
            </a:endParaRP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/>
        </p:nvGraphicFramePr>
        <p:xfrm>
          <a:off x="3276600" y="5486400"/>
          <a:ext cx="3276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4" imgW="1054100" imgH="203200" progId="Equation.3">
                  <p:embed/>
                </p:oleObj>
              </mc:Choice>
              <mc:Fallback>
                <p:oleObj name="Equation" r:id="rId4" imgW="1054100" imgH="203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3276600" cy="6270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Graphing a </a:t>
            </a:r>
            <a:r>
              <a:rPr lang="en-US" dirty="0" err="1" smtClean="0"/>
              <a:t>pmf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72400" cy="4114800"/>
          </a:xfrm>
        </p:spPr>
        <p:txBody>
          <a:bodyPr/>
          <a:lstStyle/>
          <a:p>
            <a:r>
              <a:rPr lang="en-US" sz="2400" dirty="0" smtClean="0"/>
              <a:t>X: Face value for the throw of a fair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9502E-2AAC-4E9A-9547-78FF8B4FC0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Cumulative Distribution Function</a:t>
            </a:r>
            <a:endParaRPr lang="en-US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r>
              <a:rPr lang="en-US" smtClean="0"/>
              <a:t>F(x) = P(X </a:t>
            </a:r>
            <a:r>
              <a:rPr lang="en-US" u="sng" smtClean="0"/>
              <a:t>&lt;</a:t>
            </a:r>
            <a:r>
              <a:rPr lang="en-US" smtClean="0"/>
              <a:t>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A264F-0A1E-4B58-88EA-868A540207D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09ED6-EB93-425E-AB2A-358C04B478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209800"/>
            <a:ext cx="7315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b="1" dirty="0">
                <a:latin typeface="+mj-lt"/>
              </a:rPr>
              <a:t>F(x) = P(X </a:t>
            </a:r>
            <a:r>
              <a:rPr lang="en-US" sz="8000" b="1" u="sng" dirty="0">
                <a:latin typeface="+mj-lt"/>
              </a:rPr>
              <a:t>&lt;</a:t>
            </a:r>
            <a:r>
              <a:rPr lang="en-US" sz="8000" b="1" dirty="0">
                <a:latin typeface="+mj-lt"/>
              </a:rPr>
              <a:t>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8674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The CDF, F(x), is the probability that a random variable, X (upper case), is less than or equal to a specific numerical value, x (lower case).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4360-3EE2-4CCF-B994-D585314D473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467B7FB2-660D-467E-8D46-57245DA8FCA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15</a:t>
            </a:fld>
            <a:endParaRPr lang="en-US" sz="1400">
              <a:latin typeface="+mn-lt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609600"/>
            <a:ext cx="7467600" cy="641350"/>
          </a:xfrm>
        </p:spPr>
        <p:txBody>
          <a:bodyPr/>
          <a:lstStyle/>
          <a:p>
            <a:r>
              <a:rPr lang="en-US" smtClean="0"/>
              <a:t>Properties of a CDF: F(x)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051800" cy="4514850"/>
          </a:xfrm>
        </p:spPr>
        <p:txBody>
          <a:bodyPr/>
          <a:lstStyle/>
          <a:p>
            <a:r>
              <a:rPr lang="en-US" sz="2800" smtClean="0"/>
              <a:t>F(x) when evaluated at a numerical value, x, is a probability.</a:t>
            </a:r>
          </a:p>
          <a:p>
            <a:endParaRPr lang="en-US" sz="2800" smtClean="0"/>
          </a:p>
          <a:p>
            <a:r>
              <a:rPr lang="en-US" sz="2800" smtClean="0"/>
              <a:t>1.	0 </a:t>
            </a:r>
            <a:r>
              <a:rPr lang="en-US" sz="2800" u="sng" smtClean="0"/>
              <a:t>&lt;</a:t>
            </a:r>
            <a:r>
              <a:rPr lang="en-US" sz="2800" smtClean="0"/>
              <a:t>  F(x) </a:t>
            </a:r>
            <a:r>
              <a:rPr lang="en-US" sz="2800" u="sng" smtClean="0"/>
              <a:t>&lt;</a:t>
            </a:r>
            <a:r>
              <a:rPr lang="en-US" sz="2800" smtClean="0"/>
              <a:t> 1  for  - </a:t>
            </a:r>
            <a:r>
              <a:rPr lang="en-US" sz="2800" smtClean="0">
                <a:sym typeface="Symbol" pitchFamily="18" charset="2"/>
              </a:rPr>
              <a:t> &lt; x &lt; +</a:t>
            </a:r>
          </a:p>
          <a:p>
            <a:r>
              <a:rPr lang="en-US" sz="2800" smtClean="0">
                <a:sym typeface="Symbol" pitchFamily="18" charset="2"/>
              </a:rPr>
              <a:t>2. 	lim</a:t>
            </a:r>
            <a:r>
              <a:rPr lang="en-US" sz="2800" baseline="-25000" smtClean="0">
                <a:sym typeface="Symbol" pitchFamily="18" charset="2"/>
              </a:rPr>
              <a:t>x + 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F(x) = 1</a:t>
            </a:r>
          </a:p>
          <a:p>
            <a:r>
              <a:rPr lang="en-US" sz="2800" smtClean="0"/>
              <a:t>3.	</a:t>
            </a:r>
            <a:r>
              <a:rPr lang="en-US" sz="2800" smtClean="0">
                <a:sym typeface="Symbol" pitchFamily="18" charset="2"/>
              </a:rPr>
              <a:t>lim</a:t>
            </a:r>
            <a:r>
              <a:rPr lang="en-US" sz="2800" baseline="-25000" smtClean="0">
                <a:sym typeface="Symbol" pitchFamily="18" charset="2"/>
              </a:rPr>
              <a:t>x - 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F(x) = 0</a:t>
            </a:r>
          </a:p>
          <a:p>
            <a:r>
              <a:rPr lang="en-US" sz="2800" smtClean="0"/>
              <a:t>4.	 F(x) is non-decreasing</a:t>
            </a:r>
          </a:p>
          <a:p>
            <a:pPr lvl="1"/>
            <a:r>
              <a:rPr lang="en-US" smtClean="0"/>
              <a:t>That is, if x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u="sng" smtClean="0"/>
              <a:t>&gt;</a:t>
            </a:r>
            <a:r>
              <a:rPr lang="en-US" smtClean="0"/>
              <a:t> x</a:t>
            </a:r>
            <a:r>
              <a:rPr lang="en-US" baseline="-25000" smtClean="0"/>
              <a:t>1</a:t>
            </a:r>
            <a:r>
              <a:rPr lang="en-US" smtClean="0"/>
              <a:t>, then F(x</a:t>
            </a:r>
            <a:r>
              <a:rPr lang="en-US" baseline="-25000" smtClean="0"/>
              <a:t>2</a:t>
            </a:r>
            <a:r>
              <a:rPr lang="en-US" smtClean="0"/>
              <a:t> ) </a:t>
            </a:r>
            <a:r>
              <a:rPr lang="en-US" u="sng" smtClean="0"/>
              <a:t>&gt; </a:t>
            </a:r>
            <a:r>
              <a:rPr lang="en-US" smtClean="0"/>
              <a:t>F(x</a:t>
            </a:r>
            <a:r>
              <a:rPr lang="en-US" baseline="-25000" smtClean="0"/>
              <a:t>1</a:t>
            </a:r>
            <a:r>
              <a:rPr lang="en-US" smtClean="0"/>
              <a:t> )</a:t>
            </a:r>
          </a:p>
          <a:p>
            <a:pPr lvl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2E90A-06BD-4BA2-8B35-AC20BAA5C04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3952E289-1039-4738-87DF-5541CC3F1D00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16</a:t>
            </a:fld>
            <a:endParaRPr lang="en-US" sz="1400">
              <a:latin typeface="+mn-lt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772400" cy="1190625"/>
          </a:xfrm>
        </p:spPr>
        <p:txBody>
          <a:bodyPr/>
          <a:lstStyle/>
          <a:p>
            <a:r>
              <a:rPr lang="en-US" dirty="0" smtClean="0"/>
              <a:t>Defining and Graphing a CDF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524000"/>
            <a:ext cx="7848600" cy="4191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X is the face value for the throw of a fair die</a:t>
            </a:r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endParaRPr lang="en-US" sz="1400" smtClean="0"/>
          </a:p>
          <a:p>
            <a:pPr>
              <a:lnSpc>
                <a:spcPct val="90000"/>
              </a:lnSpc>
            </a:pPr>
            <a:endParaRPr lang="en-US" sz="1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1E490-7862-4697-9B6D-C8C825D6A08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0C4FEB6F-2442-4B38-A4DE-872B77BA69BE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17</a:t>
            </a:fld>
            <a:endParaRPr lang="en-US" sz="1400">
              <a:latin typeface="+mn-lt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1554163"/>
          </a:xfrm>
        </p:spPr>
        <p:txBody>
          <a:bodyPr/>
          <a:lstStyle/>
          <a:p>
            <a:r>
              <a:rPr lang="en-US" sz="4000" smtClean="0"/>
              <a:t>Expected Value: E(X)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71600"/>
            <a:ext cx="8001000" cy="3733800"/>
          </a:xfrm>
        </p:spPr>
        <p:txBody>
          <a:bodyPr/>
          <a:lstStyle/>
          <a:p>
            <a:r>
              <a:rPr lang="en-US" dirty="0" smtClean="0"/>
              <a:t>Given discrete random variable X with probability mass function p(x)</a:t>
            </a:r>
          </a:p>
          <a:p>
            <a:r>
              <a:rPr lang="en-US" dirty="0" smtClean="0"/>
              <a:t>It is a numeric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E(X) when X is the </a:t>
            </a:r>
            <a:r>
              <a:rPr lang="en-US" dirty="0" err="1" smtClean="0"/>
              <a:t>the</a:t>
            </a:r>
            <a:r>
              <a:rPr lang="en-US" dirty="0" smtClean="0"/>
              <a:t> face value of a fair die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graphicFrame>
        <p:nvGraphicFramePr>
          <p:cNvPr id="26630" name="Object 2"/>
          <p:cNvGraphicFramePr>
            <a:graphicFrameLocks noChangeAspect="1"/>
          </p:cNvGraphicFramePr>
          <p:nvPr/>
        </p:nvGraphicFramePr>
        <p:xfrm>
          <a:off x="3429000" y="3581400"/>
          <a:ext cx="32194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4" imgW="1371600" imgH="342900" progId="Equation.3">
                  <p:embed/>
                </p:oleObj>
              </mc:Choice>
              <mc:Fallback>
                <p:oleObj name="Equation" r:id="rId4" imgW="1371600" imgH="342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3219450" cy="80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973871" y="48064"/>
            <a:ext cx="7103329" cy="561536"/>
          </a:xfrm>
        </p:spPr>
        <p:txBody>
          <a:bodyPr/>
          <a:lstStyle/>
          <a:p>
            <a:r>
              <a:rPr lang="en-US" sz="2800" dirty="0" smtClean="0"/>
              <a:t>Variance: V(X) = 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baseline="30000" dirty="0" smtClean="0"/>
              <a:t>2</a:t>
            </a:r>
            <a:endParaRPr lang="en-US" sz="2800" dirty="0" smtClean="0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973871" y="918003"/>
            <a:ext cx="7696200" cy="3124200"/>
          </a:xfrm>
        </p:spPr>
        <p:txBody>
          <a:bodyPr/>
          <a:lstStyle/>
          <a:p>
            <a:r>
              <a:rPr lang="en-US" sz="1800" dirty="0" smtClean="0"/>
              <a:t>Variance is a numeric value in squared units of X.</a:t>
            </a:r>
          </a:p>
          <a:p>
            <a:r>
              <a:rPr lang="en-US" sz="1800" dirty="0" smtClean="0"/>
              <a:t>Variance is the average squared distance from the mean (</a:t>
            </a:r>
            <a:r>
              <a:rPr lang="en-US" sz="1800" dirty="0" smtClean="0">
                <a:latin typeface="Symbol" panose="05050102010706020507" pitchFamily="18" charset="2"/>
              </a:rPr>
              <a:t>m</a:t>
            </a:r>
            <a:r>
              <a:rPr lang="en-US" sz="1800" dirty="0" smtClean="0"/>
              <a:t>) across all X values. It is a measure of how spread out the data are from the mean.</a:t>
            </a:r>
          </a:p>
          <a:p>
            <a:r>
              <a:rPr lang="en-US" sz="1800" dirty="0" smtClean="0"/>
              <a:t>Example: X and Y have the same ranges (0, 1, 2, 3, 4, 5, 6) and same means (</a:t>
            </a:r>
            <a:r>
              <a:rPr lang="en-US" sz="1800" dirty="0" smtClean="0">
                <a:latin typeface="Symbol" panose="05050102010706020507" pitchFamily="18" charset="2"/>
              </a:rPr>
              <a:t>m</a:t>
            </a:r>
            <a:r>
              <a:rPr lang="en-US" sz="1800" dirty="0" smtClean="0"/>
              <a:t> = 3), but Y has higher variance.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23FF9-ADD0-488A-972F-F3BFE3F767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50665"/>
              </p:ext>
            </p:extLst>
          </p:nvPr>
        </p:nvGraphicFramePr>
        <p:xfrm>
          <a:off x="4661952" y="146998"/>
          <a:ext cx="4038599" cy="61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3" imgW="3162300" imgH="482600" progId="Equation.3">
                  <p:embed/>
                </p:oleObj>
              </mc:Choice>
              <mc:Fallback>
                <p:oleObj name="Equation" r:id="rId3" imgW="3162300" imgH="48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952" y="146998"/>
                        <a:ext cx="4038599" cy="6168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78773"/>
            <a:ext cx="48768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3187F-87E0-43E5-8060-224E6ED1A32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6956BEAF-D835-40F6-8221-933394C179A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19</a:t>
            </a:fld>
            <a:endParaRPr lang="en-US" sz="1400">
              <a:latin typeface="+mn-lt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81000"/>
            <a:ext cx="7467600" cy="641350"/>
          </a:xfrm>
        </p:spPr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57400"/>
            <a:ext cx="8001000" cy="3733800"/>
          </a:xfrm>
        </p:spPr>
        <p:txBody>
          <a:bodyPr/>
          <a:lstStyle/>
          <a:p>
            <a:r>
              <a:rPr lang="en-US" sz="2000" smtClean="0"/>
              <a:t>For what value of k is this a valid probability mass function?</a:t>
            </a:r>
          </a:p>
          <a:p>
            <a:r>
              <a:rPr lang="en-US" sz="2000" smtClean="0"/>
              <a:t>Find the mean and variance of this distribution</a:t>
            </a:r>
          </a:p>
        </p:txBody>
      </p:sp>
      <p:graphicFrame>
        <p:nvGraphicFramePr>
          <p:cNvPr id="30726" name="Object 2"/>
          <p:cNvGraphicFramePr>
            <a:graphicFrameLocks noChangeAspect="1"/>
          </p:cNvGraphicFramePr>
          <p:nvPr/>
        </p:nvGraphicFramePr>
        <p:xfrm>
          <a:off x="3124200" y="1219200"/>
          <a:ext cx="3302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5" imgW="1943100" imgH="393700" progId="Equation.3">
                  <p:embed/>
                </p:oleObj>
              </mc:Choice>
              <mc:Fallback>
                <p:oleObj name="Equation" r:id="rId5" imgW="1943100" imgH="3937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33020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52600" y="3124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AA1F0-B7BF-4F17-867A-B7D802E46B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Facts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00200"/>
            <a:ext cx="7772400" cy="4114800"/>
          </a:xfrm>
        </p:spPr>
        <p:txBody>
          <a:bodyPr/>
          <a:lstStyle/>
          <a:p>
            <a:r>
              <a:rPr lang="en-US" smtClean="0"/>
              <a:t>Let P(A) be the probability of any event, A, happening</a:t>
            </a:r>
          </a:p>
          <a:p>
            <a:pPr lvl="1"/>
            <a:r>
              <a:rPr lang="en-US" smtClean="0"/>
              <a:t>0 </a:t>
            </a:r>
            <a:r>
              <a:rPr lang="en-US" u="sng" smtClean="0"/>
              <a:t>&lt;</a:t>
            </a:r>
            <a:r>
              <a:rPr lang="en-US" smtClean="0"/>
              <a:t> P(A) </a:t>
            </a:r>
            <a:r>
              <a:rPr lang="en-US" u="sng" smtClean="0"/>
              <a:t>&lt;</a:t>
            </a:r>
            <a:r>
              <a:rPr lang="en-US" smtClean="0"/>
              <a:t> 1.0</a:t>
            </a:r>
          </a:p>
          <a:p>
            <a:pPr lvl="1"/>
            <a:r>
              <a:rPr lang="en-US" smtClean="0"/>
              <a:t>1-P(A) is the probability that event A </a:t>
            </a:r>
            <a:r>
              <a:rPr lang="en-US" u="sng" smtClean="0"/>
              <a:t>does not</a:t>
            </a:r>
            <a:r>
              <a:rPr lang="en-US" smtClean="0"/>
              <a:t> happen</a:t>
            </a:r>
          </a:p>
          <a:p>
            <a:r>
              <a:rPr lang="en-US" smtClean="0"/>
              <a:t>The sum of the probabilities of all possible outcomes must = 1.0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37CFB-006E-4373-B05A-9F98F358C01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174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Note About pmfs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600200"/>
            <a:ext cx="7772400" cy="4114800"/>
          </a:xfrm>
        </p:spPr>
        <p:txBody>
          <a:bodyPr/>
          <a:lstStyle/>
          <a:p>
            <a:r>
              <a:rPr lang="en-US" sz="2400" smtClean="0"/>
              <a:t>Some pmfs are common and occur in nature and in situations</a:t>
            </a:r>
          </a:p>
          <a:p>
            <a:r>
              <a:rPr lang="en-US" sz="2400" smtClean="0"/>
              <a:t>These pmfs have names.  Examples:</a:t>
            </a:r>
          </a:p>
          <a:p>
            <a:pPr lvl="1"/>
            <a:r>
              <a:rPr lang="en-US" sz="2400" smtClean="0"/>
              <a:t>Discrete Uniform</a:t>
            </a:r>
          </a:p>
          <a:p>
            <a:pPr lvl="1"/>
            <a:r>
              <a:rPr lang="en-US" sz="2400" smtClean="0"/>
              <a:t>Bernoulli</a:t>
            </a:r>
          </a:p>
          <a:p>
            <a:pPr lvl="1"/>
            <a:r>
              <a:rPr lang="en-US" sz="2400" smtClean="0"/>
              <a:t>Binomial</a:t>
            </a:r>
          </a:p>
          <a:p>
            <a:pPr lvl="1"/>
            <a:r>
              <a:rPr lang="en-US" sz="2400" smtClean="0"/>
              <a:t>Poisson</a:t>
            </a:r>
          </a:p>
          <a:p>
            <a:r>
              <a:rPr lang="en-US" sz="2400" smtClean="0"/>
              <a:t>In practice, we often have unique pmfs that have no name.  Example:</a:t>
            </a:r>
          </a:p>
          <a:p>
            <a:pPr lvl="1">
              <a:buFontTx/>
              <a:buNone/>
            </a:pPr>
            <a:endParaRPr lang="en-US" sz="2000" smtClean="0"/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4178300" y="5257800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4" imgW="1231560" imgH="863280" progId="Equation.3">
                  <p:embed/>
                </p:oleObj>
              </mc:Choice>
              <mc:Fallback>
                <p:oleObj name="Equation" r:id="rId4" imgW="1231560" imgH="8632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257800"/>
                        <a:ext cx="1358900" cy="952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discrete uniform distribution</a:t>
            </a:r>
            <a:endParaRPr lang="en-US" dirty="0"/>
          </a:p>
        </p:txBody>
      </p:sp>
      <p:sp>
        <p:nvSpPr>
          <p:cNvPr id="32771" name="Text Placeholder 3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D9185-C664-4BF7-80EB-B6C4BD8F59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12228-8AE7-466B-9592-2715A01D394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2377CFDA-B5C2-438B-B47C-FF01AE392CB1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22</a:t>
            </a:fld>
            <a:endParaRPr lang="en-US" sz="1400" dirty="0">
              <a:latin typeface="+mn-lt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031163" cy="1143000"/>
          </a:xfrm>
        </p:spPr>
        <p:txBody>
          <a:bodyPr/>
          <a:lstStyle/>
          <a:p>
            <a:r>
              <a:rPr lang="en-US" sz="4000" smtClean="0"/>
              <a:t>The Discrete Uniform Probability Mass Function (pmf)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52600"/>
            <a:ext cx="7772400" cy="2895600"/>
          </a:xfrm>
        </p:spPr>
        <p:txBody>
          <a:bodyPr/>
          <a:lstStyle/>
          <a:p>
            <a:r>
              <a:rPr lang="en-US" sz="1800" dirty="0" smtClean="0"/>
              <a:t>Used when you have a finite number of variable values that are equally likely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Plot the </a:t>
            </a:r>
            <a:r>
              <a:rPr lang="en-US" sz="1800" dirty="0" err="1" smtClean="0"/>
              <a:t>pmf</a:t>
            </a:r>
            <a:r>
              <a:rPr lang="en-US" sz="1800" dirty="0" smtClean="0"/>
              <a:t> and CDF of X</a:t>
            </a:r>
          </a:p>
        </p:txBody>
      </p:sp>
      <p:graphicFrame>
        <p:nvGraphicFramePr>
          <p:cNvPr id="337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70169"/>
              </p:ext>
            </p:extLst>
          </p:nvPr>
        </p:nvGraphicFramePr>
        <p:xfrm>
          <a:off x="1295400" y="3429000"/>
          <a:ext cx="5195888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5" imgW="3365280" imgH="1955520" progId="Equation.3">
                  <p:embed/>
                </p:oleObj>
              </mc:Choice>
              <mc:Fallback>
                <p:oleObj name="Equation" r:id="rId5" imgW="3365280" imgH="19555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5195888" cy="2627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37492"/>
              </p:ext>
            </p:extLst>
          </p:nvPr>
        </p:nvGraphicFramePr>
        <p:xfrm>
          <a:off x="1676400" y="2819400"/>
          <a:ext cx="4435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7" imgW="3225800" imgH="393700" progId="Equation.3">
                  <p:embed/>
                </p:oleObj>
              </mc:Choice>
              <mc:Fallback>
                <p:oleObj name="Equation" r:id="rId7" imgW="3225800" imgH="3937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44354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bernoulli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5843" name="Text Placeholder 3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AF3E4-BEEE-41B2-86EA-3739DD2237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A2C8-4FBB-4964-BC86-9DF80E3F0BC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83EE37C1-1CDA-405D-A140-44548B604C2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24</a:t>
            </a:fld>
            <a:endParaRPr lang="en-US" sz="1400" dirty="0">
              <a:latin typeface="+mn-lt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The Bernoulli Probability Mass Function (pmf)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52600"/>
            <a:ext cx="3733800" cy="4114800"/>
          </a:xfrm>
        </p:spPr>
        <p:txBody>
          <a:bodyPr/>
          <a:lstStyle/>
          <a:p>
            <a:r>
              <a:rPr lang="en-US" sz="2800" dirty="0" smtClean="0"/>
              <a:t>X is an indicator variable used to determine:</a:t>
            </a:r>
          </a:p>
          <a:p>
            <a:pPr lvl="1"/>
            <a:r>
              <a:rPr lang="en-US" sz="2000" dirty="0" smtClean="0"/>
              <a:t>Pass or Fail</a:t>
            </a:r>
          </a:p>
          <a:p>
            <a:pPr lvl="1"/>
            <a:r>
              <a:rPr lang="en-US" sz="2000" dirty="0" smtClean="0"/>
              <a:t>Go or No Go</a:t>
            </a:r>
          </a:p>
          <a:p>
            <a:pPr lvl="1"/>
            <a:r>
              <a:rPr lang="en-US" sz="2000" dirty="0" smtClean="0"/>
              <a:t>Have or Have Not’s</a:t>
            </a:r>
          </a:p>
          <a:p>
            <a:pPr lvl="1"/>
            <a:r>
              <a:rPr lang="en-US" sz="2000" dirty="0" smtClean="0"/>
              <a:t>Men or the Boys</a:t>
            </a:r>
          </a:p>
          <a:p>
            <a:pPr lvl="1"/>
            <a:r>
              <a:rPr lang="en-US" sz="2000" dirty="0" smtClean="0"/>
              <a:t>Women or the Girls</a:t>
            </a:r>
          </a:p>
          <a:p>
            <a:pPr lvl="1"/>
            <a:r>
              <a:rPr lang="en-US" sz="2000" dirty="0" smtClean="0"/>
              <a:t>Dead or Alive</a:t>
            </a:r>
          </a:p>
          <a:p>
            <a:r>
              <a:rPr lang="en-US" sz="2400" dirty="0" smtClean="0"/>
              <a:t>Plot the </a:t>
            </a:r>
            <a:r>
              <a:rPr lang="en-US" sz="2400" dirty="0" err="1" smtClean="0"/>
              <a:t>pmf</a:t>
            </a:r>
            <a:r>
              <a:rPr lang="en-US" sz="2400" dirty="0" smtClean="0"/>
              <a:t> and CDF of X</a:t>
            </a:r>
          </a:p>
        </p:txBody>
      </p:sp>
      <p:graphicFrame>
        <p:nvGraphicFramePr>
          <p:cNvPr id="368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05546"/>
              </p:ext>
            </p:extLst>
          </p:nvPr>
        </p:nvGraphicFramePr>
        <p:xfrm>
          <a:off x="5105400" y="1905000"/>
          <a:ext cx="3048000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5" imgW="2006600" imgH="228600" progId="Equation.3">
                  <p:embed/>
                </p:oleObj>
              </mc:Choice>
              <mc:Fallback>
                <p:oleObj name="Equation" r:id="rId5" imgW="2006600" imgH="2286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048000" cy="3467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6402387" y="24384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OR</a:t>
            </a:r>
          </a:p>
        </p:txBody>
      </p:sp>
      <p:graphicFrame>
        <p:nvGraphicFramePr>
          <p:cNvPr id="368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49352"/>
              </p:ext>
            </p:extLst>
          </p:nvPr>
        </p:nvGraphicFramePr>
        <p:xfrm>
          <a:off x="5562600" y="2971800"/>
          <a:ext cx="2209800" cy="68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7" imgW="1397000" imgH="431800" progId="Equation.3">
                  <p:embed/>
                </p:oleObj>
              </mc:Choice>
              <mc:Fallback>
                <p:oleObj name="Equation" r:id="rId7" imgW="1397000" imgH="431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2209800" cy="6807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51434"/>
              </p:ext>
            </p:extLst>
          </p:nvPr>
        </p:nvGraphicFramePr>
        <p:xfrm>
          <a:off x="4191000" y="3743325"/>
          <a:ext cx="4829175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9" imgW="3759120" imgH="1231560" progId="Equation.3">
                  <p:embed/>
                </p:oleObj>
              </mc:Choice>
              <mc:Fallback>
                <p:oleObj name="Equation" r:id="rId9" imgW="3759120" imgH="12315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43325"/>
                        <a:ext cx="4829175" cy="1573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binomial distribution</a:t>
            </a:r>
            <a:endParaRPr lang="en-US" dirty="0"/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4FA6-717A-45C5-9C81-B254AC058B8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15EB9-8F31-4ED5-B79A-135DAB0BC10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6EB7E9C2-1BB9-4CD3-85EF-51F62F72BAD3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26</a:t>
            </a:fld>
            <a:endParaRPr lang="en-US" sz="1400">
              <a:latin typeface="+mn-lt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457200"/>
            <a:ext cx="7467600" cy="641350"/>
          </a:xfrm>
        </p:spPr>
        <p:txBody>
          <a:bodyPr/>
          <a:lstStyle/>
          <a:p>
            <a:r>
              <a:rPr lang="en-US" smtClean="0"/>
              <a:t>A Bernoulli Process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24000"/>
            <a:ext cx="7772400" cy="4114800"/>
          </a:xfrm>
        </p:spPr>
        <p:txBody>
          <a:bodyPr/>
          <a:lstStyle/>
          <a:p>
            <a:r>
              <a:rPr lang="en-US" smtClean="0"/>
              <a:t>Let X = 1 if Mrs. Smith has a boy</a:t>
            </a:r>
          </a:p>
          <a:p>
            <a:r>
              <a:rPr lang="en-US" smtClean="0"/>
              <a:t>Let X = 0 if Mrs. Smith has a girl</a:t>
            </a:r>
          </a:p>
          <a:p>
            <a:r>
              <a:rPr lang="en-US" smtClean="0"/>
              <a:t>Mrs. Smith has 3 children, one at a time.</a:t>
            </a:r>
          </a:p>
          <a:p>
            <a:r>
              <a:rPr lang="en-US" smtClean="0"/>
              <a:t>The sequence of children is a Bernoulli Process</a:t>
            </a:r>
          </a:p>
          <a:p>
            <a:r>
              <a:rPr lang="en-US" smtClean="0"/>
              <a:t>Enumerate all the possible outcomes of this process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EFDEB-0BD9-476B-A1AE-C8986C87DC3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7763C1F8-78CA-4F1A-8C0F-9B818D0113D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27</a:t>
            </a:fld>
            <a:endParaRPr lang="en-US" sz="1400">
              <a:latin typeface="+mn-lt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467600" cy="641350"/>
          </a:xfrm>
        </p:spPr>
        <p:txBody>
          <a:bodyPr/>
          <a:lstStyle/>
          <a:p>
            <a:r>
              <a:rPr lang="en-US" smtClean="0"/>
              <a:t>Independence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543800" cy="4114800"/>
          </a:xfrm>
        </p:spPr>
        <p:txBody>
          <a:bodyPr/>
          <a:lstStyle/>
          <a:p>
            <a:r>
              <a:rPr lang="en-US" smtClean="0"/>
              <a:t>A variable is said to be independent of another variable if the occurrence of one does not affect the occurrence of the other.</a:t>
            </a:r>
          </a:p>
          <a:p>
            <a:r>
              <a:rPr lang="en-US" smtClean="0"/>
              <a:t>Example:  I roll a pair of dice.  </a:t>
            </a:r>
          </a:p>
          <a:p>
            <a:pPr lvl="1"/>
            <a:r>
              <a:rPr lang="en-US" sz="2400" smtClean="0"/>
              <a:t>Let the random variable X be the face value of the first die</a:t>
            </a:r>
          </a:p>
          <a:p>
            <a:pPr lvl="1"/>
            <a:r>
              <a:rPr lang="en-US" sz="2400" smtClean="0"/>
              <a:t>Let the random variable Y be the face value of the second die. </a:t>
            </a:r>
          </a:p>
          <a:p>
            <a:pPr lvl="1"/>
            <a:r>
              <a:rPr lang="en-US" sz="2400" smtClean="0"/>
              <a:t>X and Y are independent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8E845-6510-4985-8128-97A051DE88B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2F7F3ED0-8964-4CDF-8EB6-4C647C219DD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28</a:t>
            </a:fld>
            <a:endParaRPr lang="en-US" sz="1400">
              <a:latin typeface="+mn-lt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533400"/>
            <a:ext cx="3810000" cy="641350"/>
          </a:xfrm>
        </p:spPr>
        <p:txBody>
          <a:bodyPr/>
          <a:lstStyle/>
          <a:p>
            <a:r>
              <a:rPr lang="en-US" smtClean="0"/>
              <a:t>Combinations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09800"/>
            <a:ext cx="7772400" cy="4114800"/>
          </a:xfrm>
        </p:spPr>
        <p:txBody>
          <a:bodyPr/>
          <a:lstStyle/>
          <a:p>
            <a:r>
              <a:rPr lang="en-US" smtClean="0"/>
              <a:t>    </a:t>
            </a:r>
            <a:r>
              <a:rPr lang="en-US" sz="2400" smtClean="0"/>
              <a:t>is read as </a:t>
            </a:r>
            <a:r>
              <a:rPr lang="en-US" sz="2400" i="1" smtClean="0"/>
              <a:t>n choose x.</a:t>
            </a:r>
          </a:p>
          <a:p>
            <a:r>
              <a:rPr lang="en-US" sz="2800" smtClean="0"/>
              <a:t>Factorial Examples</a:t>
            </a:r>
          </a:p>
          <a:p>
            <a:pPr lvl="1"/>
            <a:r>
              <a:rPr lang="en-US" sz="2000" smtClean="0"/>
              <a:t>5! = 5 x 4 x 3 x 2 x 1 = 120</a:t>
            </a:r>
          </a:p>
          <a:p>
            <a:pPr lvl="1"/>
            <a:r>
              <a:rPr lang="en-US" sz="2000" smtClean="0"/>
              <a:t>n! = n x (n-1) x (n-2) x … x (1)</a:t>
            </a:r>
          </a:p>
          <a:p>
            <a:pPr lvl="1"/>
            <a:r>
              <a:rPr lang="en-US" sz="2000" smtClean="0"/>
              <a:t>0! = 1</a:t>
            </a:r>
          </a:p>
          <a:p>
            <a:pPr lvl="1"/>
            <a:r>
              <a:rPr lang="en-US" sz="2000" smtClean="0"/>
              <a:t>1! = 1</a:t>
            </a:r>
          </a:p>
          <a:p>
            <a:r>
              <a:rPr lang="en-US" sz="2400" smtClean="0"/>
              <a:t>Compute the following:</a:t>
            </a:r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1600200" y="2209800"/>
          <a:ext cx="354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3540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3"/>
          <p:cNvGraphicFramePr>
            <a:graphicFrameLocks noChangeAspect="1"/>
          </p:cNvGraphicFramePr>
          <p:nvPr/>
        </p:nvGraphicFramePr>
        <p:xfrm>
          <a:off x="5791200" y="1143000"/>
          <a:ext cx="1905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143000"/>
                        <a:ext cx="1905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3"/>
          <p:cNvGraphicFramePr>
            <a:graphicFrameLocks noChangeAspect="1"/>
          </p:cNvGraphicFramePr>
          <p:nvPr/>
        </p:nvGraphicFramePr>
        <p:xfrm>
          <a:off x="4953000" y="5105400"/>
          <a:ext cx="28575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" name="Equation" r:id="rId10" imgW="1485900" imgH="457200" progId="Equation.3">
                  <p:embed/>
                </p:oleObj>
              </mc:Choice>
              <mc:Fallback>
                <p:oleObj name="Equation" r:id="rId10" imgW="1485900" imgH="4572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5400"/>
                        <a:ext cx="28575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6F5B6-93D7-4F09-B7F2-15D6CDFAC9B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D522E047-82F2-4F8E-8B61-136E7EBB953D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29</a:t>
            </a:fld>
            <a:endParaRPr lang="en-US" sz="1400">
              <a:latin typeface="+mn-lt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The Binomial Probability Mass Function (pmf)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7620000" cy="1752600"/>
          </a:xfrm>
        </p:spPr>
        <p:txBody>
          <a:bodyPr/>
          <a:lstStyle/>
          <a:p>
            <a:r>
              <a:rPr lang="en-US" sz="2000" dirty="0" smtClean="0"/>
              <a:t>Use when you are counting the number of successes in n Bernoulli trials, each trial having a success probability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  X is the number of items, out of 3 inspected, that pass.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Plot the </a:t>
            </a:r>
            <a:r>
              <a:rPr lang="en-US" sz="2000" dirty="0" err="1" smtClean="0"/>
              <a:t>pmf</a:t>
            </a:r>
            <a:r>
              <a:rPr lang="en-US" sz="2000" dirty="0" smtClean="0"/>
              <a:t> and CDF of X if the probability of a pass is equal to 0.70.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  <a:p>
            <a:endParaRPr lang="en-US" sz="2400" b="1" dirty="0" smtClean="0">
              <a:solidFill>
                <a:schemeClr val="accent2"/>
              </a:solidFill>
            </a:endParaRPr>
          </a:p>
          <a:p>
            <a:endParaRPr lang="en-US" sz="2400" b="1" dirty="0" smtClean="0">
              <a:solidFill>
                <a:schemeClr val="accent2"/>
              </a:solidFill>
            </a:endParaRP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30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22971"/>
              </p:ext>
            </p:extLst>
          </p:nvPr>
        </p:nvGraphicFramePr>
        <p:xfrm>
          <a:off x="2590800" y="3352800"/>
          <a:ext cx="562927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4" imgW="4279680" imgH="1930320" progId="Equation.3">
                  <p:embed/>
                </p:oleObj>
              </mc:Choice>
              <mc:Fallback>
                <p:oleObj name="Equation" r:id="rId4" imgW="4279680" imgH="1930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5629275" cy="2538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D8055-7C8E-4573-9452-5AA27116CA2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208C1292-EE15-4D5A-8BB8-AFDBB013BCEF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3</a:t>
            </a:fld>
            <a:endParaRPr lang="en-US" sz="1400">
              <a:latin typeface="+mn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467600" cy="641350"/>
          </a:xfrm>
        </p:spPr>
        <p:txBody>
          <a:bodyPr/>
          <a:lstStyle/>
          <a:p>
            <a:r>
              <a:rPr lang="en-US" smtClean="0"/>
              <a:t>Random Variables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371600" y="1371600"/>
            <a:ext cx="716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  <a:latin typeface="Arial" charset="0"/>
              </a:rPr>
              <a:t>Random Variable:</a:t>
            </a:r>
            <a:r>
              <a:rPr lang="en-US">
                <a:latin typeface="Arial" charset="0"/>
              </a:rPr>
              <a:t> A variable that assumes different values with specific  probabilities.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Examples: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How long will you wait in the drive-through at Burger King?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What will your GPA be after this course?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How many children does a family have?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Will the next item inspected at the Acme Electronics Company pass?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charset="0"/>
              </a:rPr>
              <a:t>What will be the face value on the roll of a die?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Derivation of p(x) and F(x) and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F39EF-5477-4BEF-AD32-D41B3EFF7B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TI-83, 84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Binomial pmf and CDF computations</a:t>
            </a:r>
          </a:p>
          <a:p>
            <a:pPr lvl="1"/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function DISTR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0033CC"/>
                </a:solidFill>
              </a:rPr>
              <a:t>binompdf(n, p, x) </a:t>
            </a:r>
            <a:r>
              <a:rPr lang="en-US" sz="2400" smtClean="0"/>
              <a:t>to compute P(X =x) = p(x)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7030A0"/>
                </a:solidFill>
              </a:rPr>
              <a:t>binomcdf(n, p, x) </a:t>
            </a:r>
            <a:r>
              <a:rPr lang="en-US" sz="2400" smtClean="0"/>
              <a:t>to compute F(x) = P(X </a:t>
            </a:r>
            <a:r>
              <a:rPr lang="en-US" sz="2400" u="sng" smtClean="0"/>
              <a:t>&lt;</a:t>
            </a:r>
            <a:r>
              <a:rPr lang="en-US" sz="2400" smtClean="0"/>
              <a:t> 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7F190-9FE5-4FF2-8FDC-4C74DE662C0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poisson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46083" name="Text Placeholder 3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BA219-EB63-4188-A754-6CE38541E8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Poisson Probability Mass Function (pmf)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D5621-8082-472E-8669-E0D0C929803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52600"/>
            <a:ext cx="822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C4104723-9A68-4752-A0FA-1097DAD8ED69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33</a:t>
            </a:fld>
            <a:endParaRPr lang="en-US" sz="1400">
              <a:latin typeface="+mn-lt"/>
            </a:endParaRPr>
          </a:p>
        </p:txBody>
      </p:sp>
      <p:graphicFrame>
        <p:nvGraphicFramePr>
          <p:cNvPr id="471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3359"/>
              </p:ext>
            </p:extLst>
          </p:nvPr>
        </p:nvGraphicFramePr>
        <p:xfrm>
          <a:off x="1981200" y="3009900"/>
          <a:ext cx="537368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4" imgW="3174840" imgH="1803240" progId="Equation.3">
                  <p:embed/>
                </p:oleObj>
              </mc:Choice>
              <mc:Fallback>
                <p:oleObj name="Equation" r:id="rId4" imgW="3174840" imgH="18032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09900"/>
                        <a:ext cx="5373688" cy="305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8288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/>
            </a:pPr>
            <a:r>
              <a:rPr kumimoji="1" lang="en-US" sz="1800" kern="0" dirty="0">
                <a:latin typeface="+mn-lt"/>
              </a:rPr>
              <a:t>Use when you are counting the number of occurrences per unit time, distance, area, volume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/>
            </a:pPr>
            <a:r>
              <a:rPr kumimoji="1" lang="en-US" sz="1800" kern="0" dirty="0">
                <a:latin typeface="+mn-lt"/>
              </a:rPr>
              <a:t>Example: X is the number of white blood cells in a cubic mm of blood.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6DB2B-EE8D-49A5-AF4D-9751B8CB1F4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960B09E6-C6AA-4F23-A154-6A985A28DD9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34</a:t>
            </a:fld>
            <a:endParaRPr lang="en-US" sz="1400">
              <a:latin typeface="+mn-lt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en-US" smtClean="0"/>
              <a:t>Poisson Parameter </a:t>
            </a:r>
            <a:r>
              <a:rPr lang="en-US" smtClean="0">
                <a:latin typeface="Symbol" pitchFamily="18" charset="2"/>
              </a:rPr>
              <a:t>l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7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Let X be the number of occurrences of an event over an interval of interest.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rate of event occurrences over this interval is given as the parameter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l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mtClean="0">
                <a:solidFill>
                  <a:srgbClr val="000000"/>
                </a:solidFill>
              </a:rPr>
              <a:t> is just a </a:t>
            </a:r>
            <a:r>
              <a:rPr lang="en-US" u="sng" smtClean="0">
                <a:solidFill>
                  <a:srgbClr val="000000"/>
                </a:solidFill>
              </a:rPr>
              <a:t>rate</a:t>
            </a:r>
            <a:r>
              <a:rPr lang="en-US" smtClean="0">
                <a:solidFill>
                  <a:srgbClr val="000000"/>
                </a:solidFill>
              </a:rPr>
              <a:t>, an average over time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27B84-F82B-4276-A90C-DF28A84E50D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4B02A8AB-4952-42C7-A64B-DE554DF59FDC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35</a:t>
            </a:fld>
            <a:endParaRPr lang="en-US" sz="1400">
              <a:latin typeface="+mn-lt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Applications of the Poisson Distribution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Number of vehicles in a service station, toll booth, per unit 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Number of cars that pass through an intersection per unit 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Number of highway accidents per unit 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Earthquakes per unit 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Any observation involving number of occurrences per unit time, length, area or volume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D946-7B74-4DDE-A438-E06CA1689A2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7C72ABDA-40D0-4F0B-9076-2258B8BDF8F0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36</a:t>
            </a:fld>
            <a:endParaRPr lang="en-US" sz="1400">
              <a:latin typeface="+mn-lt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Be Careful With </a:t>
            </a:r>
            <a:r>
              <a:rPr lang="en-US" smtClean="0">
                <a:latin typeface="Symbol" pitchFamily="18" charset="2"/>
              </a:rPr>
              <a:t>l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00200"/>
            <a:ext cx="7772400" cy="4114800"/>
          </a:xfrm>
        </p:spPr>
        <p:txBody>
          <a:bodyPr/>
          <a:lstStyle/>
          <a:p>
            <a:r>
              <a:rPr lang="en-US" sz="2400" smtClean="0"/>
              <a:t>The number of 4.0 or greater earthquakes in a 100-square mile area in Southern California in a 1 year period is assumed to be Poisson with a mean of 2.2.</a:t>
            </a:r>
          </a:p>
          <a:p>
            <a:r>
              <a:rPr lang="en-US" sz="2400" smtClean="0"/>
              <a:t>What is the probability that there are 5  earthquakes in 3 years? 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pPr lvl="1">
              <a:buFontTx/>
              <a:buNone/>
            </a:pPr>
            <a:r>
              <a:rPr lang="en-US" sz="2400" smtClean="0"/>
              <a:t>P(X = 5 in 3 years) = </a:t>
            </a:r>
            <a:endParaRPr lang="en-US" smtClean="0"/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/>
        </p:nvGraphicFramePr>
        <p:xfrm>
          <a:off x="4648200" y="4724400"/>
          <a:ext cx="27622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4" imgW="1257300" imgH="419100" progId="Equation.3">
                  <p:embed/>
                </p:oleObj>
              </mc:Choice>
              <mc:Fallback>
                <p:oleObj name="Equation" r:id="rId4" imgW="1257300" imgH="4191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24400"/>
                        <a:ext cx="27622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676400" y="3657600"/>
          <a:ext cx="65770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6" imgW="3568700" imgH="419100" progId="Equation.3">
                  <p:embed/>
                </p:oleObj>
              </mc:Choice>
              <mc:Fallback>
                <p:oleObj name="Equation" r:id="rId6" imgW="3568700" imgH="4191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6577013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5638800"/>
            <a:ext cx="7467600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0033CC"/>
                </a:solidFill>
                <a:latin typeface="+mj-lt"/>
              </a:rPr>
              <a:t>You have to use the </a:t>
            </a:r>
            <a:r>
              <a:rPr lang="en-US" dirty="0">
                <a:solidFill>
                  <a:srgbClr val="0033CC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rgbClr val="0033CC"/>
                </a:solidFill>
                <a:latin typeface="+mj-lt"/>
              </a:rPr>
              <a:t> that corresponds to the unit given in the question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TI-83,84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878763" cy="4114800"/>
          </a:xfrm>
        </p:spPr>
        <p:txBody>
          <a:bodyPr/>
          <a:lstStyle/>
          <a:p>
            <a:r>
              <a:rPr lang="en-US" smtClean="0"/>
              <a:t>Poisson pmf and CDF computations</a:t>
            </a:r>
          </a:p>
          <a:p>
            <a:pPr lvl="1"/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function DISTR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0033CC"/>
                </a:solidFill>
              </a:rPr>
              <a:t>poissonpdf(</a:t>
            </a:r>
            <a:r>
              <a:rPr lang="en-US" sz="2400" smtClean="0">
                <a:solidFill>
                  <a:srgbClr val="0033CC"/>
                </a:solidFill>
                <a:latin typeface="Symbol" pitchFamily="18" charset="2"/>
              </a:rPr>
              <a:t>l</a:t>
            </a:r>
            <a:r>
              <a:rPr lang="en-US" sz="2400" smtClean="0">
                <a:solidFill>
                  <a:srgbClr val="0033CC"/>
                </a:solidFill>
              </a:rPr>
              <a:t>, x) </a:t>
            </a:r>
            <a:r>
              <a:rPr lang="en-US" sz="2400" smtClean="0"/>
              <a:t>to compute P(X =x) = p(x)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7030A0"/>
                </a:solidFill>
              </a:rPr>
              <a:t>poissoncdf(</a:t>
            </a:r>
            <a:r>
              <a:rPr lang="en-US" sz="2400" smtClean="0">
                <a:solidFill>
                  <a:srgbClr val="7030A0"/>
                </a:solidFill>
                <a:latin typeface="Symbol" pitchFamily="18" charset="2"/>
              </a:rPr>
              <a:t>l</a:t>
            </a:r>
            <a:r>
              <a:rPr lang="en-US" sz="2400" smtClean="0">
                <a:solidFill>
                  <a:srgbClr val="7030A0"/>
                </a:solidFill>
              </a:rPr>
              <a:t>, x) </a:t>
            </a:r>
            <a:r>
              <a:rPr lang="en-US" sz="2400" smtClean="0"/>
              <a:t>to compute F(x) = P(X </a:t>
            </a:r>
            <a:r>
              <a:rPr lang="en-US" sz="2400" u="sng" smtClean="0"/>
              <a:t>&lt;</a:t>
            </a:r>
            <a:r>
              <a:rPr lang="en-US" sz="2400" smtClean="0"/>
              <a:t> 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FD35F-2836-4AC1-B53C-D8B2FCB34D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p(x) and F(x)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9894C-A6F2-4BE1-BC5F-F51165F5790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5240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Let X be the number of transactions at the B of A ATM on Mill Ave.  Historical data show that X has the Poisson distribution and the average number of transactions per ½ hour is 3.4. 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+mn-lt"/>
              </a:rPr>
              <a:t>What is the probability that the number of transactions in ½ hour is exactly 4?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+mn-lt"/>
              </a:rPr>
              <a:t>What is the probability that the number of transactions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in an hour</a:t>
            </a:r>
            <a:r>
              <a:rPr lang="en-US" sz="2000" dirty="0" smtClean="0">
                <a:latin typeface="+mn-lt"/>
              </a:rPr>
              <a:t> is less than 8?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+mn-lt"/>
              </a:rPr>
              <a:t>Plot p(x) and F(x) for x = 0, 1, 2, 3 and 100.  Use </a:t>
            </a:r>
            <a:r>
              <a:rPr lang="en-US" sz="2000" dirty="0" smtClean="0">
                <a:latin typeface="Symbol" pitchFamily="18" charset="2"/>
              </a:rPr>
              <a:t>l</a:t>
            </a:r>
            <a:r>
              <a:rPr lang="en-US" sz="2000" dirty="0" smtClean="0">
                <a:latin typeface="+mn-lt"/>
              </a:rPr>
              <a:t> = 3.4)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53251" name="Text Placeholder 6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E496E-48D6-4EC4-A79B-FE07EDCF1926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29DD7-AB3B-4043-8A7C-E42985FB413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FB7BA51-9AB5-4007-BD08-C441EC17986C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</a:t>
            </a:fld>
            <a:endParaRPr lang="en-US" sz="1400">
              <a:latin typeface="+mn-lt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7467600" cy="641350"/>
          </a:xfrm>
        </p:spPr>
        <p:txBody>
          <a:bodyPr/>
          <a:lstStyle/>
          <a:p>
            <a:r>
              <a:rPr lang="en-US" smtClean="0"/>
              <a:t>Discrete vs. Continuous Random Variables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78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u="sng" smtClean="0">
                <a:solidFill>
                  <a:schemeClr val="tx2"/>
                </a:solidFill>
              </a:rPr>
              <a:t>Discrete Random Variable:</a:t>
            </a:r>
            <a:r>
              <a:rPr lang="en-US" sz="2000" smtClean="0">
                <a:solidFill>
                  <a:schemeClr val="tx2"/>
                </a:solidFill>
              </a:rPr>
              <a:t> A random variable that has a </a:t>
            </a:r>
            <a:r>
              <a:rPr lang="en-US" sz="2000" smtClean="0">
                <a:solidFill>
                  <a:srgbClr val="FF0000"/>
                </a:solidFill>
              </a:rPr>
              <a:t>finite</a:t>
            </a:r>
            <a:r>
              <a:rPr lang="en-US" sz="2000" smtClean="0">
                <a:solidFill>
                  <a:schemeClr val="tx2"/>
                </a:solidFill>
              </a:rPr>
              <a:t> number of </a:t>
            </a:r>
            <a:r>
              <a:rPr lang="en-US" sz="2000" i="1" smtClean="0">
                <a:solidFill>
                  <a:schemeClr val="tx2"/>
                </a:solidFill>
              </a:rPr>
              <a:t>values across a </a:t>
            </a:r>
            <a:r>
              <a:rPr lang="en-US" sz="2000" i="1" smtClean="0">
                <a:solidFill>
                  <a:srgbClr val="FF0000"/>
                </a:solidFill>
              </a:rPr>
              <a:t>finite interval </a:t>
            </a:r>
            <a:r>
              <a:rPr lang="en-US" sz="2000" i="1" smtClean="0">
                <a:solidFill>
                  <a:schemeClr val="tx2"/>
                </a:solidFill>
              </a:rPr>
              <a:t>of its range.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Academic status (freshman, sophomore, junior, senior, grad)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Number of children born to a couple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Number of people who have been born since mankind began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Set of integers</a:t>
            </a:r>
          </a:p>
          <a:p>
            <a:pPr>
              <a:lnSpc>
                <a:spcPct val="90000"/>
              </a:lnSpc>
            </a:pPr>
            <a:r>
              <a:rPr lang="en-US" sz="2000" b="1" u="sng" smtClean="0">
                <a:solidFill>
                  <a:schemeClr val="tx2"/>
                </a:solidFill>
              </a:rPr>
              <a:t>Continuous Random Variable:</a:t>
            </a:r>
            <a:r>
              <a:rPr lang="en-US" sz="2000" i="1" smtClean="0">
                <a:solidFill>
                  <a:schemeClr val="tx2"/>
                </a:solidFill>
              </a:rPr>
              <a:t> A random variable that has an </a:t>
            </a:r>
            <a:r>
              <a:rPr lang="en-US" sz="2000" i="1" smtClean="0">
                <a:solidFill>
                  <a:srgbClr val="CC0099"/>
                </a:solidFill>
              </a:rPr>
              <a:t>infinite</a:t>
            </a:r>
            <a:r>
              <a:rPr lang="en-US" sz="2000" i="1" smtClean="0">
                <a:solidFill>
                  <a:schemeClr val="tx2"/>
                </a:solidFill>
              </a:rPr>
              <a:t> number of values across a </a:t>
            </a:r>
            <a:r>
              <a:rPr lang="en-US" sz="2000" i="1" smtClean="0">
                <a:solidFill>
                  <a:srgbClr val="CC0099"/>
                </a:solidFill>
              </a:rPr>
              <a:t>finite interval </a:t>
            </a:r>
            <a:r>
              <a:rPr lang="en-US" sz="2000" i="1" smtClean="0">
                <a:solidFill>
                  <a:schemeClr val="tx2"/>
                </a:solidFill>
              </a:rPr>
              <a:t>of its range.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Waiting time at the ATM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Production Yield (# of items passing inspection/# items tested)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Weights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Heights</a:t>
            </a:r>
          </a:p>
          <a:p>
            <a:pPr lvl="2">
              <a:lnSpc>
                <a:spcPct val="90000"/>
              </a:lnSpc>
            </a:pPr>
            <a:r>
              <a:rPr lang="en-US" sz="1800" i="1" smtClean="0">
                <a:solidFill>
                  <a:schemeClr val="tx2"/>
                </a:solidFill>
              </a:rPr>
              <a:t>Resistance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8A834-8248-4172-8E8E-3DFCE3ACB1F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C57AD1BC-A457-4AB6-B8D3-7481B61A20B8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40</a:t>
            </a:fld>
            <a:endParaRPr lang="en-US" sz="1400" dirty="0">
              <a:latin typeface="+mn-lt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533400"/>
            <a:ext cx="7467600" cy="641350"/>
          </a:xfrm>
        </p:spPr>
        <p:txBody>
          <a:bodyPr/>
          <a:lstStyle/>
          <a:p>
            <a:r>
              <a:rPr lang="en-US" smtClean="0"/>
              <a:t>Continuous X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8229600" cy="2057400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Continuous Random Variable:</a:t>
            </a:r>
            <a:r>
              <a:rPr lang="en-US" sz="2400" dirty="0" smtClean="0">
                <a:solidFill>
                  <a:schemeClr val="tx2"/>
                </a:solidFill>
              </a:rPr>
              <a:t> A random variable that has an </a:t>
            </a:r>
            <a:r>
              <a:rPr lang="en-US" sz="2400" dirty="0" smtClean="0">
                <a:solidFill>
                  <a:srgbClr val="FF0000"/>
                </a:solidFill>
              </a:rPr>
              <a:t>infinite</a:t>
            </a:r>
            <a:r>
              <a:rPr lang="en-US" sz="2400" dirty="0" smtClean="0">
                <a:solidFill>
                  <a:schemeClr val="tx2"/>
                </a:solidFill>
              </a:rPr>
              <a:t> number of </a:t>
            </a:r>
            <a:r>
              <a:rPr lang="en-US" sz="2400" i="1" dirty="0" smtClean="0">
                <a:solidFill>
                  <a:schemeClr val="tx2"/>
                </a:solidFill>
              </a:rPr>
              <a:t>values across a </a:t>
            </a:r>
            <a:r>
              <a:rPr lang="en-US" sz="2400" i="1" dirty="0" smtClean="0">
                <a:solidFill>
                  <a:srgbClr val="FF0000"/>
                </a:solidFill>
              </a:rPr>
              <a:t>finite interval </a:t>
            </a:r>
            <a:r>
              <a:rPr lang="en-US" sz="2400" i="1" dirty="0" smtClean="0">
                <a:solidFill>
                  <a:schemeClr val="tx2"/>
                </a:solidFill>
              </a:rPr>
              <a:t>of its range.</a:t>
            </a:r>
          </a:p>
          <a:p>
            <a:endParaRPr lang="en-US" sz="2400" i="1" dirty="0" smtClean="0">
              <a:solidFill>
                <a:schemeClr val="tx2"/>
              </a:solidFill>
            </a:endParaRPr>
          </a:p>
          <a:p>
            <a:r>
              <a:rPr lang="en-US" sz="2400" b="1" u="sng" dirty="0" smtClean="0">
                <a:solidFill>
                  <a:schemeClr val="tx2"/>
                </a:solidFill>
              </a:rPr>
              <a:t>Probability Density Function (</a:t>
            </a:r>
            <a:r>
              <a:rPr lang="en-US" sz="2400" b="1" u="sng" dirty="0" err="1" smtClean="0">
                <a:solidFill>
                  <a:schemeClr val="tx2"/>
                </a:solidFill>
              </a:rPr>
              <a:t>pdf</a:t>
            </a:r>
            <a:r>
              <a:rPr lang="en-US" sz="2400" b="1" u="sng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The distribution of probability over the range of X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Denoted as f(x)</a:t>
            </a:r>
          </a:p>
          <a:p>
            <a:endParaRPr lang="en-US" sz="2400" dirty="0" smtClean="0">
              <a:solidFill>
                <a:srgbClr val="0033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6BC82-3D8C-4607-A379-FFF8F610DC9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4E3C1181-ACAE-4919-B40D-1047A01E4C9E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41</a:t>
            </a:fld>
            <a:endParaRPr lang="en-US" sz="1400">
              <a:latin typeface="+mn-lt"/>
            </a:endParaRP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2735263" y="2136775"/>
          <a:ext cx="31400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Equation" r:id="rId4" imgW="812447" imgH="380835" progId="Equation.3">
                  <p:embed/>
                </p:oleObj>
              </mc:Choice>
              <mc:Fallback>
                <p:oleObj name="Equation" r:id="rId4" imgW="812447" imgH="380835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136775"/>
                        <a:ext cx="314007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800600" y="3657600"/>
            <a:ext cx="1412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Lower case x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 flipV="1">
            <a:off x="3886200" y="2895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 autoUpdateAnimBg="0"/>
      <p:bldP spid="614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Probabilty</a:t>
            </a:r>
            <a:r>
              <a:rPr lang="en-US" dirty="0" smtClean="0"/>
              <a:t> density function (pdf)</a:t>
            </a:r>
            <a:endParaRPr lang="en-US" dirty="0"/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r>
              <a:rPr lang="en-US" i="1" smtClean="0"/>
              <a:t>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D72B0-6747-460F-BBA6-3A512AB60BB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pdfs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772400" cy="4114800"/>
          </a:xfrm>
        </p:spPr>
        <p:txBody>
          <a:bodyPr/>
          <a:lstStyle/>
          <a:p>
            <a:r>
              <a:rPr lang="en-US" sz="2400" b="1" dirty="0" err="1" smtClean="0"/>
              <a:t>pdf</a:t>
            </a:r>
            <a:r>
              <a:rPr lang="en-US" sz="2400" b="1" dirty="0" smtClean="0"/>
              <a:t> </a:t>
            </a:r>
            <a:r>
              <a:rPr lang="en-US" sz="2400" dirty="0" smtClean="0"/>
              <a:t>is term used for continuous random variables.   Call them what you like: </a:t>
            </a:r>
            <a:r>
              <a:rPr lang="en-US" sz="2800" dirty="0" smtClean="0"/>
              <a:t>X, Y, Z, S, T, and so on</a:t>
            </a:r>
          </a:p>
          <a:p>
            <a:r>
              <a:rPr lang="en-US" sz="2400" i="1" dirty="0" smtClean="0"/>
              <a:t>f(x)</a:t>
            </a:r>
            <a:r>
              <a:rPr lang="en-US" sz="2400" dirty="0" smtClean="0"/>
              <a:t> is NOT the probability that X = x</a:t>
            </a:r>
          </a:p>
          <a:p>
            <a:r>
              <a:rPr lang="en-US" sz="2400" dirty="0" smtClean="0"/>
              <a:t>If X is continuous, the probability that X equals any numerical value is ZERO. 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038EB-1423-4997-BD9E-DF18261DDEE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4495FD4-0A73-4211-BEA0-0FD8C6399974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43</a:t>
            </a:fld>
            <a:endParaRPr lang="en-US" sz="140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95594"/>
              </p:ext>
            </p:extLst>
          </p:nvPr>
        </p:nvGraphicFramePr>
        <p:xfrm>
          <a:off x="1157287" y="4343400"/>
          <a:ext cx="7758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name="Equation" r:id="rId4" imgW="2298600" imgH="203040" progId="Equation.3">
                  <p:embed/>
                </p:oleObj>
              </mc:Choice>
              <mc:Fallback>
                <p:oleObj name="Equation" r:id="rId4" imgW="2298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7287" y="4343400"/>
                        <a:ext cx="7758113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28751" y="5474525"/>
            <a:ext cx="5943600" cy="1200329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Never, ever, ever, ever, ever, ever plug a value of x into a </a:t>
            </a:r>
            <a:r>
              <a:rPr lang="en-US" dirty="0" err="1" smtClean="0">
                <a:latin typeface="+mj-lt"/>
              </a:rPr>
              <a:t>pdf</a:t>
            </a:r>
            <a:r>
              <a:rPr lang="en-US" dirty="0" smtClean="0">
                <a:latin typeface="+mj-lt"/>
              </a:rPr>
              <a:t>.  EVER.  It does not mean anything.</a:t>
            </a:r>
            <a:endParaRPr lang="en-US" dirty="0"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9372F-CF4A-4E58-9396-05566D65EDE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D37B544D-438D-445B-90C0-B1DA9EC7F5E0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44</a:t>
            </a:fld>
            <a:endParaRPr lang="en-US" sz="1400">
              <a:latin typeface="+mn-lt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81000"/>
            <a:ext cx="7467600" cy="641350"/>
          </a:xfrm>
        </p:spPr>
        <p:txBody>
          <a:bodyPr/>
          <a:lstStyle/>
          <a:p>
            <a:r>
              <a:rPr lang="en-US" dirty="0" smtClean="0"/>
              <a:t>Problem 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57400"/>
            <a:ext cx="8001000" cy="3733800"/>
          </a:xfrm>
        </p:spPr>
        <p:txBody>
          <a:bodyPr/>
          <a:lstStyle/>
          <a:p>
            <a:r>
              <a:rPr lang="en-US" sz="2000" dirty="0" smtClean="0"/>
              <a:t>For what value of k is this a valid probability density function?</a:t>
            </a:r>
          </a:p>
        </p:txBody>
      </p:sp>
      <p:graphicFrame>
        <p:nvGraphicFramePr>
          <p:cNvPr id="76806" name="Object 2"/>
          <p:cNvGraphicFramePr>
            <a:graphicFrameLocks noChangeAspect="1"/>
          </p:cNvGraphicFramePr>
          <p:nvPr/>
        </p:nvGraphicFramePr>
        <p:xfrm>
          <a:off x="3425825" y="1381125"/>
          <a:ext cx="26971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Equation" r:id="rId4" imgW="1586811" imgH="203112" progId="Equation.3">
                  <p:embed/>
                </p:oleObj>
              </mc:Choice>
              <mc:Fallback>
                <p:oleObj name="Equation" r:id="rId4" imgW="158681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381125"/>
                        <a:ext cx="2697163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461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Cumulative Distribution Function</a:t>
            </a:r>
            <a:endParaRPr lang="en-US" dirty="0"/>
          </a:p>
        </p:txBody>
      </p:sp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r>
              <a:rPr lang="en-US" smtClean="0"/>
              <a:t>F(x) = P(X </a:t>
            </a:r>
            <a:r>
              <a:rPr lang="en-US" u="sng" smtClean="0"/>
              <a:t>&lt;</a:t>
            </a:r>
            <a:r>
              <a:rPr lang="en-US" smtClean="0"/>
              <a:t>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F0512-8CF5-4073-9EAC-7D95A997137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3FC29-C400-4D9B-8D44-D33071EDEA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209800"/>
            <a:ext cx="73152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b="1" dirty="0">
                <a:latin typeface="+mj-lt"/>
              </a:rPr>
              <a:t>F(x) = P(X </a:t>
            </a:r>
            <a:r>
              <a:rPr lang="en-US" sz="8000" b="1" u="sng" dirty="0">
                <a:latin typeface="+mj-lt"/>
              </a:rPr>
              <a:t>&lt;</a:t>
            </a:r>
            <a:r>
              <a:rPr lang="en-US" sz="8000" b="1" dirty="0">
                <a:latin typeface="+mj-lt"/>
              </a:rPr>
              <a:t>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8674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The CDF, F(x), is the probability that a random variable, X (upper case), is less than or equal to a specific numerical value, x (lower case).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04800"/>
            <a:ext cx="482682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Same notation </a:t>
            </a:r>
          </a:p>
          <a:p>
            <a:pPr algn="ctr">
              <a:defRPr/>
            </a:pPr>
            <a:r>
              <a:rPr lang="en-US" sz="2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and definition </a:t>
            </a:r>
          </a:p>
          <a:p>
            <a:pPr algn="ctr">
              <a:defRPr/>
            </a:pPr>
            <a:r>
              <a:rPr lang="en-US" sz="2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for both X discrete </a:t>
            </a:r>
          </a:p>
          <a:p>
            <a:pPr algn="ctr">
              <a:defRPr/>
            </a:pPr>
            <a:r>
              <a:rPr lang="en-US" sz="2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and X continuous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a CDF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2F65A-2A7C-46DC-9FFB-10FCC904D75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54762"/>
              </p:ext>
            </p:extLst>
          </p:nvPr>
        </p:nvGraphicFramePr>
        <p:xfrm>
          <a:off x="2247900" y="1981200"/>
          <a:ext cx="51974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3" imgW="1828800" imgH="482400" progId="Equation.3">
                  <p:embed/>
                </p:oleObj>
              </mc:Choice>
              <mc:Fallback>
                <p:oleObj name="Equation" r:id="rId3" imgW="1828800" imgH="482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981200"/>
                        <a:ext cx="51974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886200"/>
            <a:ext cx="19796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It follows that</a:t>
            </a:r>
          </a:p>
        </p:txBody>
      </p:sp>
      <p:graphicFrame>
        <p:nvGraphicFramePr>
          <p:cNvPr id="624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25852"/>
              </p:ext>
            </p:extLst>
          </p:nvPr>
        </p:nvGraphicFramePr>
        <p:xfrm>
          <a:off x="4097338" y="4114800"/>
          <a:ext cx="28511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Equation" r:id="rId5" imgW="1002960" imgH="393480" progId="Equation.3">
                  <p:embed/>
                </p:oleObj>
              </mc:Choice>
              <mc:Fallback>
                <p:oleObj name="Equation" r:id="rId5" imgW="1002960" imgH="3934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114800"/>
                        <a:ext cx="28511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15437-1AB6-4731-8F62-12E73BA1531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4E0373D8-9C17-462A-B98B-8059EBC795DE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48</a:t>
            </a:fld>
            <a:endParaRPr lang="en-US" sz="1400">
              <a:latin typeface="+mn-lt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609600"/>
            <a:ext cx="7467600" cy="641350"/>
          </a:xfrm>
        </p:spPr>
        <p:txBody>
          <a:bodyPr/>
          <a:lstStyle/>
          <a:p>
            <a:r>
              <a:rPr lang="en-US" dirty="0" smtClean="0"/>
              <a:t>Properties of a CDF: F(x)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8051800" cy="4514850"/>
          </a:xfrm>
        </p:spPr>
        <p:txBody>
          <a:bodyPr/>
          <a:lstStyle/>
          <a:p>
            <a:r>
              <a:rPr lang="en-US" sz="2800" dirty="0" smtClean="0"/>
              <a:t>F(x) when evaluated at a numerical value, x, is a probability.</a:t>
            </a:r>
          </a:p>
          <a:p>
            <a:endParaRPr lang="en-US" sz="2800" dirty="0" smtClean="0"/>
          </a:p>
          <a:p>
            <a:r>
              <a:rPr lang="en-US" sz="2800" dirty="0" smtClean="0"/>
              <a:t>1.	0 </a:t>
            </a:r>
            <a:r>
              <a:rPr lang="en-US" sz="2800" u="sng" dirty="0" smtClean="0"/>
              <a:t>&lt;</a:t>
            </a:r>
            <a:r>
              <a:rPr lang="en-US" sz="2800" dirty="0" smtClean="0"/>
              <a:t>  F(x) </a:t>
            </a:r>
            <a:r>
              <a:rPr lang="en-US" sz="2800" u="sng" dirty="0" smtClean="0"/>
              <a:t>&lt;</a:t>
            </a:r>
            <a:r>
              <a:rPr lang="en-US" sz="2800" dirty="0" smtClean="0"/>
              <a:t> 1  for  - </a:t>
            </a:r>
            <a:r>
              <a:rPr lang="en-US" sz="2800" dirty="0" smtClean="0">
                <a:sym typeface="Symbol" pitchFamily="18" charset="2"/>
              </a:rPr>
              <a:t> &lt; x &lt; +</a:t>
            </a:r>
          </a:p>
          <a:p>
            <a:r>
              <a:rPr lang="en-US" sz="2800" dirty="0" smtClean="0">
                <a:sym typeface="Symbol" pitchFamily="18" charset="2"/>
              </a:rPr>
              <a:t>2. 	</a:t>
            </a:r>
            <a:r>
              <a:rPr lang="en-US" sz="2800" dirty="0" err="1" smtClean="0">
                <a:sym typeface="Symbol" pitchFamily="18" charset="2"/>
              </a:rPr>
              <a:t>lim</a:t>
            </a:r>
            <a:r>
              <a:rPr lang="en-US" sz="2800" baseline="-25000" dirty="0" err="1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 + 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F(x) = 1</a:t>
            </a:r>
          </a:p>
          <a:p>
            <a:r>
              <a:rPr lang="en-US" sz="2800" dirty="0" smtClean="0"/>
              <a:t>3.	</a:t>
            </a:r>
            <a:r>
              <a:rPr lang="en-US" sz="2800" dirty="0" err="1" smtClean="0">
                <a:sym typeface="Symbol" pitchFamily="18" charset="2"/>
              </a:rPr>
              <a:t>lim</a:t>
            </a:r>
            <a:r>
              <a:rPr lang="en-US" sz="2800" baseline="-25000" dirty="0" err="1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 - 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F(x) = 0</a:t>
            </a:r>
          </a:p>
          <a:p>
            <a:r>
              <a:rPr lang="en-US" sz="2800" dirty="0" smtClean="0"/>
              <a:t>4.	 F(x) is non-decreasing</a:t>
            </a:r>
          </a:p>
          <a:p>
            <a:pPr lvl="1"/>
            <a:r>
              <a:rPr lang="en-US" dirty="0" smtClean="0"/>
              <a:t>That is, if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, then F(x</a:t>
            </a:r>
            <a:r>
              <a:rPr lang="en-US" baseline="-25000" dirty="0" smtClean="0"/>
              <a:t>2</a:t>
            </a:r>
            <a:r>
              <a:rPr lang="en-US" dirty="0" smtClean="0"/>
              <a:t> ) </a:t>
            </a:r>
            <a:r>
              <a:rPr lang="en-US" u="sng" dirty="0" smtClean="0"/>
              <a:t>&gt; </a:t>
            </a:r>
            <a:r>
              <a:rPr lang="en-US" dirty="0" smtClean="0"/>
              <a:t>F(x</a:t>
            </a:r>
            <a:r>
              <a:rPr lang="en-US" baseline="-25000" dirty="0" smtClean="0"/>
              <a:t>1</a:t>
            </a:r>
            <a:r>
              <a:rPr lang="en-US" dirty="0" smtClean="0"/>
              <a:t> 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7800" y="5943600"/>
            <a:ext cx="6705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0033CC"/>
                </a:solidFill>
                <a:latin typeface="+mj-lt"/>
              </a:rPr>
              <a:t>Same for both discrete and continuous random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4006483"/>
            <a:ext cx="1524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F(x) = P(X </a:t>
            </a:r>
            <a:r>
              <a:rPr lang="en-US" sz="1600" u="sng" dirty="0" smtClean="0"/>
              <a:t>&lt;</a:t>
            </a:r>
            <a:r>
              <a:rPr lang="en-US" sz="1600" dirty="0" smtClean="0"/>
              <a:t> x)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Graphing a CDF: F(x)</a:t>
            </a:r>
          </a:p>
        </p:txBody>
      </p:sp>
      <p:sp>
        <p:nvSpPr>
          <p:cNvPr id="64515" name="Content Placeholder 3"/>
          <p:cNvSpPr>
            <a:spLocks noGrp="1"/>
          </p:cNvSpPr>
          <p:nvPr>
            <p:ph idx="1"/>
          </p:nvPr>
        </p:nvSpPr>
        <p:spPr>
          <a:xfrm>
            <a:off x="1143000" y="1752600"/>
            <a:ext cx="7772400" cy="4114800"/>
          </a:xfrm>
        </p:spPr>
        <p:txBody>
          <a:bodyPr/>
          <a:lstStyle/>
          <a:p>
            <a:r>
              <a:rPr lang="en-US" sz="2400" dirty="0" smtClean="0"/>
              <a:t>X is a random number generated on the interval [a, b]</a:t>
            </a:r>
          </a:p>
          <a:p>
            <a:r>
              <a:rPr lang="en-US" sz="2400" dirty="0" smtClean="0"/>
              <a:t>Show the </a:t>
            </a:r>
            <a:r>
              <a:rPr lang="en-US" sz="2400" dirty="0" err="1" smtClean="0"/>
              <a:t>pdf</a:t>
            </a:r>
            <a:r>
              <a:rPr lang="en-US" sz="2400" dirty="0" smtClean="0"/>
              <a:t>, f(x)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811DF-1908-4C24-BDE8-6A07C80BF6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44FE2-078A-40AD-9F03-514444A7D87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" name="Slide Number Placeholder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B689F157-B7A7-4917-BF14-F33C05BFB901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5</a:t>
            </a:fld>
            <a:endParaRPr lang="en-US" sz="1400">
              <a:latin typeface="+mn-lt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Discrete or Continuous Random Variables?</a:t>
            </a:r>
          </a:p>
        </p:txBody>
      </p:sp>
      <p:graphicFrame>
        <p:nvGraphicFramePr>
          <p:cNvPr id="110592" name="Object 2"/>
          <p:cNvGraphicFramePr>
            <a:graphicFrameLocks noChangeAspect="1"/>
          </p:cNvGraphicFramePr>
          <p:nvPr/>
        </p:nvGraphicFramePr>
        <p:xfrm>
          <a:off x="914400" y="2133600"/>
          <a:ext cx="35814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4" imgW="1384300" imgH="228600" progId="Equation.3">
                  <p:embed/>
                </p:oleObj>
              </mc:Choice>
              <mc:Fallback>
                <p:oleObj name="Equation" r:id="rId4" imgW="13843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581400" cy="5921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3" name="Object 3"/>
          <p:cNvGraphicFramePr>
            <a:graphicFrameLocks noChangeAspect="1"/>
          </p:cNvGraphicFramePr>
          <p:nvPr/>
        </p:nvGraphicFramePr>
        <p:xfrm>
          <a:off x="1905000" y="3048000"/>
          <a:ext cx="27971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6" imgW="1586811" imgH="393529" progId="Equation.3">
                  <p:embed/>
                </p:oleObj>
              </mc:Choice>
              <mc:Fallback>
                <p:oleObj name="Equation" r:id="rId6" imgW="1586811" imgH="393529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2797175" cy="690563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1295400" y="4876800"/>
          <a:ext cx="4953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Equation" r:id="rId8" imgW="2298700" imgH="228600" progId="Equation.3">
                  <p:embed/>
                </p:oleObj>
              </mc:Choice>
              <mc:Fallback>
                <p:oleObj name="Equation" r:id="rId8" imgW="2298700" imgH="228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4953000" cy="4937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5"/>
          <p:cNvGraphicFramePr>
            <a:graphicFrameLocks noChangeAspect="1"/>
          </p:cNvGraphicFramePr>
          <p:nvPr/>
        </p:nvGraphicFramePr>
        <p:xfrm>
          <a:off x="5334000" y="3962400"/>
          <a:ext cx="2895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10" imgW="1701800" imgH="393700" progId="Equation.3">
                  <p:embed/>
                </p:oleObj>
              </mc:Choice>
              <mc:Fallback>
                <p:oleObj name="Equation" r:id="rId10" imgW="1701800" imgH="3937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62400"/>
                        <a:ext cx="2895600" cy="6667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981200" y="5715000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Discrete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181600" y="3124200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Discrete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86400" y="2209800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Continuous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324600" y="5486400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Continuous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47244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590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H="1">
            <a:off x="45720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V="1">
            <a:off x="67818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  <p:bldP spid="47112" grpId="0" autoUpdateAnimBg="0"/>
      <p:bldP spid="47113" grpId="0" autoUpdateAnimBg="0"/>
      <p:bldP spid="47114" grpId="0" autoUpdateAnimBg="0"/>
      <p:bldP spid="47115" grpId="0" animBg="1"/>
      <p:bldP spid="47116" grpId="0" animBg="1"/>
      <p:bldP spid="471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C9838-1499-449F-AD6C-6F0D11047EC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0E666F34-5F96-4E9B-8502-5FC7238A6E6A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50</a:t>
            </a:fld>
            <a:endParaRPr lang="en-US" sz="1400">
              <a:latin typeface="+mn-lt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7772400" cy="608012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647" y="838200"/>
            <a:ext cx="7772400" cy="4114800"/>
          </a:xfrm>
        </p:spPr>
        <p:txBody>
          <a:bodyPr/>
          <a:lstStyle/>
          <a:p>
            <a:r>
              <a:rPr lang="en-US" sz="2400" dirty="0" smtClean="0"/>
              <a:t>X is a continuous random variable with CDF:</a:t>
            </a:r>
          </a:p>
          <a:p>
            <a:r>
              <a:rPr lang="en-US" sz="2000" dirty="0" smtClean="0"/>
              <a:t>Find f(x)</a:t>
            </a:r>
          </a:p>
          <a:p>
            <a:r>
              <a:rPr lang="en-US" sz="2000" dirty="0" smtClean="0"/>
              <a:t>What is the probability that X = 4?</a:t>
            </a:r>
          </a:p>
        </p:txBody>
      </p:sp>
      <p:graphicFrame>
        <p:nvGraphicFramePr>
          <p:cNvPr id="655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9872"/>
              </p:ext>
            </p:extLst>
          </p:nvPr>
        </p:nvGraphicFramePr>
        <p:xfrm>
          <a:off x="5994070" y="1371600"/>
          <a:ext cx="2895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4" imgW="1803400" imgH="584200" progId="Equation.3">
                  <p:embed/>
                </p:oleObj>
              </mc:Choice>
              <mc:Fallback>
                <p:oleObj name="Equation" r:id="rId4" imgW="1803400" imgH="584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070" y="1371600"/>
                        <a:ext cx="2895600" cy="935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00900" y="381000"/>
            <a:ext cx="1524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F(x) = P(X </a:t>
            </a:r>
            <a:r>
              <a:rPr lang="en-US" sz="1600" u="sng" dirty="0" smtClean="0"/>
              <a:t>&lt;</a:t>
            </a:r>
            <a:r>
              <a:rPr lang="en-US" sz="1600" dirty="0" smtClean="0"/>
              <a:t> x)</a:t>
            </a:r>
            <a:endParaRPr lang="en-US" sz="1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Continuous Random Variable CDFs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r>
              <a:rPr lang="en-US" smtClean="0"/>
              <a:t>X is a 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5DFF1-7CAC-4632-AB3F-86DB9CB1EAE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66565" name="Object 2"/>
          <p:cNvGraphicFramePr>
            <a:graphicFrameLocks noChangeAspect="1"/>
          </p:cNvGraphicFramePr>
          <p:nvPr/>
        </p:nvGraphicFramePr>
        <p:xfrm>
          <a:off x="2286000" y="2743200"/>
          <a:ext cx="56626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" name="Equation" r:id="rId3" imgW="2628900" imgH="495300" progId="Equation.3">
                  <p:embed/>
                </p:oleObj>
              </mc:Choice>
              <mc:Fallback>
                <p:oleObj name="Equation" r:id="rId3" imgW="2628900" imgH="495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5662613" cy="1066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3"/>
          <p:cNvGraphicFramePr>
            <a:graphicFrameLocks noChangeAspect="1"/>
          </p:cNvGraphicFramePr>
          <p:nvPr/>
        </p:nvGraphicFramePr>
        <p:xfrm>
          <a:off x="2362200" y="4343400"/>
          <a:ext cx="46497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Equation" r:id="rId5" imgW="2159000" imgH="203200" progId="Equation.3">
                  <p:embed/>
                </p:oleObj>
              </mc:Choice>
              <mc:Fallback>
                <p:oleObj name="Equation" r:id="rId5" imgW="2159000" imgH="203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4649788" cy="436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Triangle </a:t>
            </a:r>
            <a:r>
              <a:rPr lang="en-US" dirty="0" err="1" smtClean="0"/>
              <a:t>pdf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632FF-EBE9-4052-8265-8D25BD08DBE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84468"/>
              </p:ext>
            </p:extLst>
          </p:nvPr>
        </p:nvGraphicFramePr>
        <p:xfrm>
          <a:off x="4876800" y="1828800"/>
          <a:ext cx="39862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Equation" r:id="rId3" imgW="2628900" imgH="495300" progId="Equation.3">
                  <p:embed/>
                </p:oleObj>
              </mc:Choice>
              <mc:Fallback>
                <p:oleObj name="Equation" r:id="rId3" imgW="2628900" imgH="4953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3986213" cy="750888"/>
                      </a:xfrm>
                      <a:prstGeom prst="rect">
                        <a:avLst/>
                      </a:prstGeom>
                      <a:solidFill>
                        <a:srgbClr val="C2F0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4041"/>
              </p:ext>
            </p:extLst>
          </p:nvPr>
        </p:nvGraphicFramePr>
        <p:xfrm>
          <a:off x="1254125" y="1543050"/>
          <a:ext cx="367665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5" imgW="2400120" imgH="1079280" progId="Equation.3">
                  <p:embed/>
                </p:oleObj>
              </mc:Choice>
              <mc:Fallback>
                <p:oleObj name="Equation" r:id="rId5" imgW="2400120" imgH="107928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543050"/>
                        <a:ext cx="367665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29CF6-9484-451E-BAFC-B87F4F1EB0CA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9D1B535D-2FA8-4A4D-85A1-08468D183E78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53</a:t>
            </a:fld>
            <a:endParaRPr lang="en-US" sz="1400">
              <a:latin typeface="+mn-lt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1554163"/>
          </a:xfrm>
        </p:spPr>
        <p:txBody>
          <a:bodyPr/>
          <a:lstStyle/>
          <a:p>
            <a:r>
              <a:rPr lang="en-US" sz="4000" smtClean="0"/>
              <a:t>Expected Value: E(X)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371600"/>
            <a:ext cx="7848600" cy="3505200"/>
          </a:xfrm>
        </p:spPr>
        <p:txBody>
          <a:bodyPr/>
          <a:lstStyle/>
          <a:p>
            <a:r>
              <a:rPr lang="en-US" dirty="0" smtClean="0"/>
              <a:t>Given continuous random variable X with probability density function </a:t>
            </a:r>
            <a:r>
              <a:rPr lang="en-US" i="1" dirty="0" smtClean="0"/>
              <a:t>f(x)</a:t>
            </a:r>
          </a:p>
          <a:p>
            <a:r>
              <a:rPr lang="en-US" dirty="0" smtClean="0"/>
              <a:t>It is a numeric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8614" name="Object 2"/>
          <p:cNvGraphicFramePr>
            <a:graphicFrameLocks noChangeAspect="1"/>
          </p:cNvGraphicFramePr>
          <p:nvPr/>
        </p:nvGraphicFramePr>
        <p:xfrm>
          <a:off x="3384550" y="3536950"/>
          <a:ext cx="33083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Equation" r:id="rId4" imgW="1409088" imgH="380835" progId="Equation.3">
                  <p:embed/>
                </p:oleObj>
              </mc:Choice>
              <mc:Fallback>
                <p:oleObj name="Equation" r:id="rId4" imgW="1409088" imgH="380835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536950"/>
                        <a:ext cx="3308350" cy="893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Variance: V(X)</a:t>
            </a:r>
          </a:p>
        </p:txBody>
      </p:sp>
      <p:sp>
        <p:nvSpPr>
          <p:cNvPr id="70659" name="Content Placeholder 5"/>
          <p:cNvSpPr>
            <a:spLocks noGrp="1"/>
          </p:cNvSpPr>
          <p:nvPr>
            <p:ph idx="1"/>
          </p:nvPr>
        </p:nvSpPr>
        <p:spPr>
          <a:xfrm>
            <a:off x="1143000" y="1676400"/>
            <a:ext cx="7696200" cy="3124200"/>
          </a:xfrm>
        </p:spPr>
        <p:txBody>
          <a:bodyPr/>
          <a:lstStyle/>
          <a:p>
            <a:r>
              <a:rPr lang="en-US" smtClean="0"/>
              <a:t>Given continuous random variable X with probability density function f(x) </a:t>
            </a:r>
          </a:p>
          <a:p>
            <a:r>
              <a:rPr lang="en-US" smtClean="0"/>
              <a:t>It is a numeric value</a:t>
            </a:r>
          </a:p>
          <a:p>
            <a:r>
              <a:rPr lang="en-US" smtClean="0"/>
              <a:t>It is a measure of the spread of the random variable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FD3D4-3BE2-41EA-9513-AF8DA56379E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706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69480"/>
              </p:ext>
            </p:extLst>
          </p:nvPr>
        </p:nvGraphicFramePr>
        <p:xfrm>
          <a:off x="1600200" y="4648200"/>
          <a:ext cx="6248400" cy="184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3" imgW="3441600" imgH="1015920" progId="Equation.3">
                  <p:embed/>
                </p:oleObj>
              </mc:Choice>
              <mc:Fallback>
                <p:oleObj name="Equation" r:id="rId3" imgW="3441600" imgH="10159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6248400" cy="18450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uniform distribution</a:t>
            </a:r>
            <a:endParaRPr lang="en-US" dirty="0"/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r>
              <a:rPr lang="en-US" smtClean="0"/>
              <a:t>** Not in text but fair game for HW and exams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4A94B-85F4-47B3-B659-2C073D76DB6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Uniform Probability Density Function (pdf)</a:t>
            </a:r>
          </a:p>
        </p:txBody>
      </p:sp>
      <p:sp>
        <p:nvSpPr>
          <p:cNvPr id="73731" name="Content Placeholder 5"/>
          <p:cNvSpPr>
            <a:spLocks noGrp="1"/>
          </p:cNvSpPr>
          <p:nvPr>
            <p:ph idx="1"/>
          </p:nvPr>
        </p:nvSpPr>
        <p:spPr>
          <a:xfrm>
            <a:off x="1143000" y="1905000"/>
            <a:ext cx="7543800" cy="1524000"/>
          </a:xfrm>
        </p:spPr>
        <p:txBody>
          <a:bodyPr/>
          <a:lstStyle/>
          <a:p>
            <a:r>
              <a:rPr lang="en-US" sz="1800" dirty="0" smtClean="0"/>
              <a:t>Used to determine the probability that an occurrence happens in an interval.</a:t>
            </a:r>
          </a:p>
          <a:p>
            <a:r>
              <a:rPr lang="en-US" sz="1800" dirty="0" smtClean="0"/>
              <a:t>Example: Determine the probability that X, a random number between 0 and 1, is a value between .2223 and .4576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2C49A-9FCA-4A96-ADE6-8A35DD1E04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737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97815"/>
              </p:ext>
            </p:extLst>
          </p:nvPr>
        </p:nvGraphicFramePr>
        <p:xfrm>
          <a:off x="1447800" y="3276600"/>
          <a:ext cx="4343400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3" imgW="3987720" imgH="2730240" progId="Equation.3">
                  <p:embed/>
                </p:oleObj>
              </mc:Choice>
              <mc:Fallback>
                <p:oleObj name="Equation" r:id="rId3" imgW="3987720" imgH="27302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343400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4953000" y="4572000"/>
            <a:ext cx="4191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sz="1400" dirty="0">
                <a:latin typeface="+mj-lt"/>
              </a:rPr>
              <a:t>a and b (a &lt; b always) are real numerical values </a:t>
            </a:r>
          </a:p>
          <a:p>
            <a:pPr>
              <a:defRPr/>
            </a:pPr>
            <a:r>
              <a:rPr lang="en-US" sz="1400" dirty="0">
                <a:latin typeface="+mj-lt"/>
              </a:rPr>
              <a:t>and can be negative OR positive.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4014434"/>
            <a:ext cx="1524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F(x) = P(X </a:t>
            </a:r>
            <a:r>
              <a:rPr lang="en-US" sz="1600" u="sng" dirty="0" smtClean="0"/>
              <a:t>&lt;</a:t>
            </a:r>
            <a:r>
              <a:rPr lang="en-US" sz="1600" dirty="0" smtClean="0"/>
              <a:t> x)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699" y="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Proof of formula for </a:t>
            </a:r>
            <a:r>
              <a:rPr lang="en-US" sz="3200" dirty="0" smtClean="0">
                <a:latin typeface="Symbol" pitchFamily="18" charset="2"/>
              </a:rPr>
              <a:t>s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 = V(X) for a uniform random variable on [a, b]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5638800"/>
            <a:ext cx="7666037" cy="914400"/>
          </a:xfrm>
        </p:spPr>
        <p:txBody>
          <a:bodyPr/>
          <a:lstStyle/>
          <a:p>
            <a:r>
              <a:rPr lang="en-US" sz="1800" dirty="0" smtClean="0"/>
              <a:t>Example: V(X) for f(x) = ½ for 4.1 &lt; x &lt; 6.1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51C63-680F-4253-840E-C7AF59F07F4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C5175D7-5B12-448D-AC6D-3182BE96F3BD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57</a:t>
            </a:fld>
            <a:endParaRPr lang="en-US" sz="1400">
              <a:latin typeface="+mn-lt"/>
            </a:endParaRPr>
          </a:p>
        </p:txBody>
      </p:sp>
      <p:graphicFrame>
        <p:nvGraphicFramePr>
          <p:cNvPr id="71685" name="Object 2"/>
          <p:cNvGraphicFramePr>
            <a:graphicFrameLocks noChangeAspect="1"/>
          </p:cNvGraphicFramePr>
          <p:nvPr/>
        </p:nvGraphicFramePr>
        <p:xfrm>
          <a:off x="4529138" y="3348038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348038"/>
                        <a:ext cx="857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"/>
          <p:cNvGraphicFramePr>
            <a:graphicFrameLocks noChangeAspect="1"/>
          </p:cNvGraphicFramePr>
          <p:nvPr/>
        </p:nvGraphicFramePr>
        <p:xfrm>
          <a:off x="1828800" y="1447800"/>
          <a:ext cx="5638800" cy="412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Equation" r:id="rId6" imgW="4102100" imgH="2997200" progId="Equation.3">
                  <p:embed/>
                </p:oleObj>
              </mc:Choice>
              <mc:Fallback>
                <p:oleObj name="Equation" r:id="rId6" imgW="4102100" imgH="2997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38800" cy="412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DCE05-0BE2-46A5-8B73-C511F570ED3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91F9C9C9-6E70-437F-91C8-632505EAA961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58</a:t>
            </a:fld>
            <a:endParaRPr lang="en-US" sz="1400">
              <a:latin typeface="+mn-lt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467600" cy="1576388"/>
          </a:xfrm>
        </p:spPr>
        <p:txBody>
          <a:bodyPr/>
          <a:lstStyle/>
          <a:p>
            <a:r>
              <a:rPr lang="en-US" sz="4000" smtClean="0"/>
              <a:t> Uniform Distribution</a:t>
            </a:r>
            <a:endParaRPr lang="en-US" smtClean="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52600"/>
            <a:ext cx="7772400" cy="4114800"/>
          </a:xfrm>
        </p:spPr>
        <p:txBody>
          <a:bodyPr/>
          <a:lstStyle/>
          <a:p>
            <a:r>
              <a:rPr lang="en-US" sz="2400" smtClean="0"/>
              <a:t>Y is a random variable with probability density function </a:t>
            </a:r>
          </a:p>
          <a:p>
            <a:endParaRPr lang="en-US" sz="2400" smtClean="0"/>
          </a:p>
          <a:p>
            <a:r>
              <a:rPr lang="en-US" sz="2400" smtClean="0"/>
              <a:t>What is the numerical value of k?</a:t>
            </a:r>
          </a:p>
          <a:p>
            <a:r>
              <a:rPr lang="en-US" sz="2400" smtClean="0"/>
              <a:t>Plot f(y) and F(y)</a:t>
            </a:r>
          </a:p>
          <a:p>
            <a:r>
              <a:rPr lang="en-US" sz="2400" smtClean="0"/>
              <a:t>Find the mean and variance of Y</a:t>
            </a:r>
          </a:p>
        </p:txBody>
      </p:sp>
      <p:graphicFrame>
        <p:nvGraphicFramePr>
          <p:cNvPr id="74758" name="Object 2"/>
          <p:cNvGraphicFramePr>
            <a:graphicFrameLocks noChangeAspect="1"/>
          </p:cNvGraphicFramePr>
          <p:nvPr/>
        </p:nvGraphicFramePr>
        <p:xfrm>
          <a:off x="4416425" y="2362200"/>
          <a:ext cx="23177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4" imgW="1612900" imgH="393700" progId="Equation.3">
                  <p:embed/>
                </p:oleObj>
              </mc:Choice>
              <mc:Fallback>
                <p:oleObj name="Equation" r:id="rId4" imgW="1612900" imgH="3937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362200"/>
                        <a:ext cx="231775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03B32-5150-4D4E-A0AE-5FCDA0D85504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782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Note About pdfs</a:t>
            </a:r>
          </a:p>
        </p:txBody>
      </p:sp>
      <p:sp>
        <p:nvSpPr>
          <p:cNvPr id="77828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600200"/>
            <a:ext cx="7772400" cy="4114800"/>
          </a:xfrm>
        </p:spPr>
        <p:txBody>
          <a:bodyPr/>
          <a:lstStyle/>
          <a:p>
            <a:r>
              <a:rPr lang="en-US" sz="2400" smtClean="0"/>
              <a:t>Some pdfs are common and occur in nature and in situations</a:t>
            </a:r>
          </a:p>
          <a:p>
            <a:r>
              <a:rPr lang="en-US" sz="2400" smtClean="0"/>
              <a:t>These pdfs have names.  Examples:</a:t>
            </a:r>
          </a:p>
          <a:p>
            <a:pPr lvl="1"/>
            <a:r>
              <a:rPr lang="en-US" sz="2400" smtClean="0"/>
              <a:t>Uniform</a:t>
            </a:r>
          </a:p>
          <a:p>
            <a:pPr lvl="1"/>
            <a:r>
              <a:rPr lang="en-US" sz="2400" smtClean="0"/>
              <a:t>Exponential</a:t>
            </a:r>
          </a:p>
          <a:p>
            <a:pPr lvl="1"/>
            <a:r>
              <a:rPr lang="en-US" sz="2400" smtClean="0"/>
              <a:t>Normal (Gaussian) and Standard Normal</a:t>
            </a:r>
          </a:p>
          <a:p>
            <a:r>
              <a:rPr lang="en-US" sz="2400" smtClean="0"/>
              <a:t>In practice, we can have unique pdfs that have no name.  Example:</a:t>
            </a:r>
          </a:p>
          <a:p>
            <a:pPr lvl="1">
              <a:buFontTx/>
              <a:buNone/>
            </a:pPr>
            <a:endParaRPr lang="en-US" sz="2000" smtClean="0"/>
          </a:p>
        </p:txBody>
      </p:sp>
      <p:graphicFrame>
        <p:nvGraphicFramePr>
          <p:cNvPr id="77829" name="Object 6"/>
          <p:cNvGraphicFramePr>
            <a:graphicFrameLocks noChangeAspect="1"/>
          </p:cNvGraphicFramePr>
          <p:nvPr/>
        </p:nvGraphicFramePr>
        <p:xfrm>
          <a:off x="4271963" y="4876800"/>
          <a:ext cx="1900237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Equation" r:id="rId4" imgW="1714500" imgH="1219200" progId="Equation.3">
                  <p:embed/>
                </p:oleObj>
              </mc:Choice>
              <mc:Fallback>
                <p:oleObj name="Equation" r:id="rId4" imgW="1714500" imgH="1219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876800"/>
                        <a:ext cx="1900237" cy="1350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Random Variables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E1789-8AE2-48C5-9517-34D449C3788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lide Number Placeholder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6A6F2EF-A37D-4654-B0DD-23D4E2CF7E7D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6</a:t>
            </a:fld>
            <a:endParaRPr lang="en-US" sz="140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exponential distribution</a:t>
            </a:r>
            <a:endParaRPr lang="en-US" dirty="0"/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FD01-832F-4309-8AB9-D661F33E895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Exponential 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E1BE5-C59C-46A7-96A2-42FC8A704AA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aphicFrame>
        <p:nvGraphicFramePr>
          <p:cNvPr id="798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42110"/>
              </p:ext>
            </p:extLst>
          </p:nvPr>
        </p:nvGraphicFramePr>
        <p:xfrm>
          <a:off x="1524000" y="2514600"/>
          <a:ext cx="3983037" cy="3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3" imgW="3213000" imgH="2438280" progId="Equation.3">
                  <p:embed/>
                </p:oleObj>
              </mc:Choice>
              <mc:Fallback>
                <p:oleObj name="Equation" r:id="rId3" imgW="3213000" imgH="2438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3983037" cy="30233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4953000" y="2324100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sz="1000" dirty="0">
                <a:latin typeface="Symbol" pitchFamily="18" charset="2"/>
              </a:rPr>
              <a:t>l</a:t>
            </a:r>
            <a:r>
              <a:rPr lang="en-US" sz="1000" dirty="0"/>
              <a:t> </a:t>
            </a:r>
            <a:r>
              <a:rPr lang="en-US" sz="1000" dirty="0">
                <a:latin typeface="+mj-lt"/>
              </a:rPr>
              <a:t>is a constant, a real numerical value &gt;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992963"/>
            <a:ext cx="1524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F(x) = P(X </a:t>
            </a:r>
            <a:r>
              <a:rPr lang="en-US" sz="1600" u="sng" dirty="0" smtClean="0"/>
              <a:t>&lt;</a:t>
            </a:r>
            <a:r>
              <a:rPr lang="en-US" sz="1600" dirty="0" smtClean="0"/>
              <a:t> x)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normal distribution</a:t>
            </a:r>
            <a:endParaRPr lang="en-US" dirty="0"/>
          </a:p>
        </p:txBody>
      </p:sp>
      <p:sp>
        <p:nvSpPr>
          <p:cNvPr id="82947" name="Text Placeholder 3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619D4-F80B-440F-B955-CC0AE8857AE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Normal (Gaussian) Probability Density Function (pdf)</a:t>
            </a:r>
          </a:p>
        </p:txBody>
      </p:sp>
      <p:sp>
        <p:nvSpPr>
          <p:cNvPr id="83971" name="Content Placeholder 4"/>
          <p:cNvSpPr>
            <a:spLocks noGrp="1"/>
          </p:cNvSpPr>
          <p:nvPr>
            <p:ph idx="1"/>
          </p:nvPr>
        </p:nvSpPr>
        <p:spPr>
          <a:xfrm>
            <a:off x="1219200" y="1905000"/>
            <a:ext cx="7543800" cy="1524000"/>
          </a:xfrm>
        </p:spPr>
        <p:txBody>
          <a:bodyPr/>
          <a:lstStyle/>
          <a:p>
            <a:r>
              <a:rPr lang="en-US" sz="1800" dirty="0" smtClean="0"/>
              <a:t>Used to determine probability that a normal event occurs in a range</a:t>
            </a:r>
          </a:p>
          <a:p>
            <a:r>
              <a:rPr lang="en-US" sz="1800" dirty="0" smtClean="0"/>
              <a:t>Example: Find the probability that </a:t>
            </a:r>
            <a:r>
              <a:rPr lang="en-US" sz="1800" dirty="0" err="1" smtClean="0"/>
              <a:t>X,the</a:t>
            </a:r>
            <a:r>
              <a:rPr lang="en-US" sz="1800" dirty="0" smtClean="0"/>
              <a:t> GPA of an ASU student, lies between 2.98 and 3.01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Plot the normal </a:t>
            </a:r>
            <a:r>
              <a:rPr lang="en-US" sz="1800" dirty="0" err="1" smtClean="0"/>
              <a:t>pdf</a:t>
            </a:r>
            <a:r>
              <a:rPr lang="en-US" sz="1800" dirty="0" smtClean="0"/>
              <a:t>, f(x), if </a:t>
            </a:r>
            <a:r>
              <a:rPr lang="en-US" sz="1800" dirty="0" smtClean="0">
                <a:latin typeface="Symbol" pitchFamily="18" charset="2"/>
              </a:rPr>
              <a:t>m = 2.98, s = 3.01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5471-1445-44CE-9798-5D386474A1F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41336"/>
              </p:ext>
            </p:extLst>
          </p:nvPr>
        </p:nvGraphicFramePr>
        <p:xfrm>
          <a:off x="2133600" y="3048000"/>
          <a:ext cx="4492625" cy="285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3" imgW="3581280" imgH="2273040" progId="Equation.3">
                  <p:embed/>
                </p:oleObj>
              </mc:Choice>
              <mc:Fallback>
                <p:oleObj name="Equation" r:id="rId3" imgW="3581280" imgH="227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92625" cy="28566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81800" y="4191000"/>
            <a:ext cx="1524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F(x) = P(X </a:t>
            </a:r>
            <a:r>
              <a:rPr lang="en-US" sz="1600" u="sng" dirty="0" smtClean="0"/>
              <a:t>&lt;</a:t>
            </a:r>
            <a:r>
              <a:rPr lang="en-US" sz="1600" dirty="0" smtClean="0"/>
              <a:t> x)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C0E0F-A175-485D-B522-647947B10E6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ACE51CD0-7C63-4886-BB58-8F87AD04347A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64</a:t>
            </a:fld>
            <a:endParaRPr lang="en-US" sz="1400">
              <a:latin typeface="+mn-lt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391400" cy="1371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Applications of the Normal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752600"/>
            <a:ext cx="7772400" cy="4114800"/>
          </a:xfrm>
        </p:spPr>
        <p:txBody>
          <a:bodyPr/>
          <a:lstStyle/>
          <a:p>
            <a:r>
              <a:rPr lang="en-US" sz="2800" smtClean="0"/>
              <a:t>Biological and anthropometric properties of human, animal and plant populations (e.g., height, weight)</a:t>
            </a:r>
          </a:p>
          <a:p>
            <a:r>
              <a:rPr lang="en-US" sz="2800" smtClean="0"/>
              <a:t>Test scores</a:t>
            </a:r>
          </a:p>
          <a:p>
            <a:r>
              <a:rPr lang="en-US" sz="2800" smtClean="0"/>
              <a:t>Income levels</a:t>
            </a:r>
          </a:p>
          <a:p>
            <a:r>
              <a:rPr lang="en-US" sz="2800" smtClean="0"/>
              <a:t>Errors in physical and electrical measurements</a:t>
            </a:r>
          </a:p>
          <a:p>
            <a:r>
              <a:rPr lang="en-US" sz="2800" smtClean="0"/>
              <a:t>Compression strength of concrete</a:t>
            </a:r>
          </a:p>
          <a:p>
            <a:r>
              <a:rPr lang="en-US" sz="2800" smtClean="0"/>
              <a:t>Computer program run times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CDF and your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73163" y="2076420"/>
            <a:ext cx="7772400" cy="4114800"/>
          </a:xfrm>
        </p:spPr>
        <p:txBody>
          <a:bodyPr/>
          <a:lstStyle/>
          <a:p>
            <a:r>
              <a:rPr lang="en-US" sz="2400" dirty="0" smtClean="0"/>
              <a:t>X is a normally distributed random variable with population mean equal to 10 and population variance equal 2.56.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7A8D7-95BE-41A8-A177-65184E6C995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80016"/>
              </p:ext>
            </p:extLst>
          </p:nvPr>
        </p:nvGraphicFramePr>
        <p:xfrm>
          <a:off x="1231901" y="3389343"/>
          <a:ext cx="2683711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Equation" r:id="rId3" imgW="1854000" imgH="241200" progId="Equation.3">
                  <p:embed/>
                </p:oleObj>
              </mc:Choice>
              <mc:Fallback>
                <p:oleObj name="Equation" r:id="rId3" imgW="1854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1901" y="3389343"/>
                        <a:ext cx="2683711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070801"/>
              </p:ext>
            </p:extLst>
          </p:nvPr>
        </p:nvGraphicFramePr>
        <p:xfrm>
          <a:off x="1173163" y="3800537"/>
          <a:ext cx="2924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5" imgW="2019240" imgH="266400" progId="Equation.3">
                  <p:embed/>
                </p:oleObj>
              </mc:Choice>
              <mc:Fallback>
                <p:oleObj name="Equation" r:id="rId5" imgW="2019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3163" y="3800537"/>
                        <a:ext cx="292417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90590"/>
              </p:ext>
            </p:extLst>
          </p:nvPr>
        </p:nvGraphicFramePr>
        <p:xfrm>
          <a:off x="1135900" y="4218063"/>
          <a:ext cx="2961438" cy="33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7" imgW="2133360" imgH="241200" progId="Equation.3">
                  <p:embed/>
                </p:oleObj>
              </mc:Choice>
              <mc:Fallback>
                <p:oleObj name="Equation" r:id="rId7" imgW="2133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5900" y="4218063"/>
                        <a:ext cx="2961438" cy="33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61674" y="3363913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Finds P(9 &lt; X&lt; 10.4)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82312" y="3764023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Finds P(10.4 &lt; X&lt; infinity)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82312" y="4180813"/>
            <a:ext cx="307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Finds P(-infinity &lt; X&lt; 11.1)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3492"/>
              </p:ext>
            </p:extLst>
          </p:nvPr>
        </p:nvGraphicFramePr>
        <p:xfrm>
          <a:off x="1270001" y="5051516"/>
          <a:ext cx="21685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Equation" r:id="rId9" imgW="1562040" imgH="241200" progId="Equation.3">
                  <p:embed/>
                </p:oleObj>
              </mc:Choice>
              <mc:Fallback>
                <p:oleObj name="Equation" r:id="rId9" imgW="1562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0001" y="5051516"/>
                        <a:ext cx="216852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87687" y="5056864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Finds the numerical value of x such that P(X &lt; x) =.05</a:t>
            </a:r>
            <a:endParaRPr lang="en-US" sz="1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75553"/>
              </p:ext>
            </p:extLst>
          </p:nvPr>
        </p:nvGraphicFramePr>
        <p:xfrm>
          <a:off x="1217613" y="5491163"/>
          <a:ext cx="22748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Equation" r:id="rId11" imgW="1638000" imgH="241200" progId="Equation.3">
                  <p:embed/>
                </p:oleObj>
              </mc:Choice>
              <mc:Fallback>
                <p:oleObj name="Equation" r:id="rId11" imgW="1638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7613" y="5491163"/>
                        <a:ext cx="2274887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17850" y="5474830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Finds the numerical value of x such that P(X &lt; x) =.975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3880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standard normal distribution</a:t>
            </a:r>
            <a:endParaRPr lang="en-US" dirty="0"/>
          </a:p>
        </p:txBody>
      </p:sp>
      <p:sp>
        <p:nvSpPr>
          <p:cNvPr id="88067" name="Text Placeholder 3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6189A-0715-4804-9161-E2A7566CD2A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Standard Normal Probability Density Function (pdf)</a:t>
            </a:r>
          </a:p>
        </p:txBody>
      </p:sp>
      <p:sp>
        <p:nvSpPr>
          <p:cNvPr id="89091" name="Content Placeholder 4"/>
          <p:cNvSpPr>
            <a:spLocks noGrp="1"/>
          </p:cNvSpPr>
          <p:nvPr>
            <p:ph idx="1"/>
          </p:nvPr>
        </p:nvSpPr>
        <p:spPr>
          <a:xfrm>
            <a:off x="1173163" y="1981200"/>
            <a:ext cx="3703637" cy="4191000"/>
          </a:xfrm>
        </p:spPr>
        <p:txBody>
          <a:bodyPr/>
          <a:lstStyle/>
          <a:p>
            <a:r>
              <a:rPr lang="en-US" sz="1600" dirty="0" smtClean="0"/>
              <a:t>Standard Normal Random Variable is always called Z</a:t>
            </a:r>
          </a:p>
          <a:p>
            <a:r>
              <a:rPr lang="en-US" sz="1600" dirty="0" smtClean="0"/>
              <a:t>Used to </a:t>
            </a:r>
            <a:r>
              <a:rPr lang="en-US" sz="1600" u="sng" dirty="0" smtClean="0"/>
              <a:t>easily </a:t>
            </a:r>
            <a:r>
              <a:rPr lang="en-US" sz="1600" dirty="0" smtClean="0"/>
              <a:t>determine the probabilities of any normally distributed random variable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Plot the standard normal </a:t>
            </a:r>
            <a:r>
              <a:rPr lang="en-US" sz="1600" dirty="0" err="1" smtClean="0"/>
              <a:t>pdf</a:t>
            </a:r>
            <a:r>
              <a:rPr lang="en-US" sz="1600" dirty="0" smtClean="0"/>
              <a:t>, f(z)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E2096-453B-46C8-8DC4-FE3A9DE161E4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aphicFrame>
        <p:nvGraphicFramePr>
          <p:cNvPr id="890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72567"/>
              </p:ext>
            </p:extLst>
          </p:nvPr>
        </p:nvGraphicFramePr>
        <p:xfrm>
          <a:off x="1447800" y="3352800"/>
          <a:ext cx="4005262" cy="268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Equation" r:id="rId3" imgW="3390840" imgH="2273040" progId="Equation.3">
                  <p:embed/>
                </p:oleObj>
              </mc:Choice>
              <mc:Fallback>
                <p:oleObj name="Equation" r:id="rId3" imgW="3390840" imgH="2273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4005262" cy="26885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69" y="3810000"/>
            <a:ext cx="30480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j-lt"/>
              </a:rPr>
              <a:t>Notice special CDF notation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for a standard normal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 random </a:t>
            </a:r>
            <a:r>
              <a:rPr lang="en-US" sz="1800" dirty="0" smtClean="0">
                <a:latin typeface="+mj-lt"/>
              </a:rPr>
              <a:t>variable: 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+mj-lt"/>
              </a:rPr>
              <a:t>(z) instead of F(z)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Standard Normal Integrals and the Standard Normal Table 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346F3-1C32-4DA1-9AD0-B5540F3BB671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84777"/>
              </p:ext>
            </p:extLst>
          </p:nvPr>
        </p:nvGraphicFramePr>
        <p:xfrm>
          <a:off x="1447800" y="1447800"/>
          <a:ext cx="2671657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3" name="Equation" r:id="rId5" imgW="1409400" imgH="1447560" progId="Equation.3">
                  <p:embed/>
                </p:oleObj>
              </mc:Choice>
              <mc:Fallback>
                <p:oleObj name="Equation" r:id="rId5" imgW="1409400" imgH="14475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2671657" cy="2743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81600" y="1676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d. P(Z &lt; -1.96) =</a:t>
            </a:r>
          </a:p>
          <a:p>
            <a:endParaRPr lang="en-US" i="1" dirty="0" smtClean="0"/>
          </a:p>
          <a:p>
            <a:r>
              <a:rPr lang="en-US" i="1" dirty="0" smtClean="0"/>
              <a:t>e. P(Z &lt; 1.645) =</a:t>
            </a:r>
          </a:p>
          <a:p>
            <a:endParaRPr lang="en-US" i="1" dirty="0" smtClean="0"/>
          </a:p>
          <a:p>
            <a:r>
              <a:rPr lang="en-US" i="1" dirty="0" smtClean="0"/>
              <a:t>f. P(Z &gt; 2.326) =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459162" y="4795183"/>
            <a:ext cx="4389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</a:t>
            </a:r>
            <a:r>
              <a:rPr lang="en-US" i="1" dirty="0" smtClean="0"/>
              <a:t>. P(Z &lt; z) =.05               z = </a:t>
            </a:r>
          </a:p>
          <a:p>
            <a:endParaRPr lang="en-US" i="1" dirty="0" smtClean="0"/>
          </a:p>
          <a:p>
            <a:r>
              <a:rPr lang="en-US" i="1" dirty="0"/>
              <a:t>h</a:t>
            </a:r>
            <a:r>
              <a:rPr lang="en-US" i="1" dirty="0" smtClean="0"/>
              <a:t>. P(Z &lt; z) =.975             z = </a:t>
            </a:r>
          </a:p>
          <a:p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TI-83,84,89 Normal CDF Computations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77200" cy="3962400"/>
          </a:xfrm>
        </p:spPr>
        <p:txBody>
          <a:bodyPr/>
          <a:lstStyle/>
          <a:p>
            <a:r>
              <a:rPr lang="en-US" sz="1800" dirty="0" smtClean="0"/>
              <a:t>For ANY normally distributed random variable, Z, with ANY </a:t>
            </a:r>
            <a:r>
              <a:rPr lang="en-US" sz="1800" dirty="0" smtClean="0">
                <a:latin typeface="Symbol" pitchFamily="18" charset="2"/>
              </a:rPr>
              <a:t>m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Symbol" pitchFamily="18" charset="2"/>
              </a:rPr>
              <a:t>s</a:t>
            </a:r>
          </a:p>
          <a:p>
            <a:pPr lvl="1"/>
            <a:r>
              <a:rPr lang="en-US" sz="1800" u="sng" dirty="0" smtClean="0"/>
              <a:t>2</a:t>
            </a:r>
            <a:r>
              <a:rPr lang="en-US" sz="1800" u="sng" baseline="30000" dirty="0" smtClean="0"/>
              <a:t>nd</a:t>
            </a:r>
            <a:r>
              <a:rPr lang="en-US" sz="1800" u="sng" dirty="0" smtClean="0"/>
              <a:t> function DISTR</a:t>
            </a:r>
          </a:p>
          <a:p>
            <a:pPr marL="457200" lvl="1" indent="0">
              <a:buNone/>
            </a:pPr>
            <a:r>
              <a:rPr lang="en-US" sz="1800" dirty="0" smtClean="0"/>
              <a:t>Use </a:t>
            </a:r>
            <a:r>
              <a:rPr lang="en-US" sz="1800" dirty="0" err="1" smtClean="0">
                <a:solidFill>
                  <a:srgbClr val="7030A0"/>
                </a:solidFill>
              </a:rPr>
              <a:t>normalcdf</a:t>
            </a:r>
            <a:r>
              <a:rPr lang="en-US" sz="1800" dirty="0" smtClean="0">
                <a:solidFill>
                  <a:srgbClr val="7030A0"/>
                </a:solidFill>
              </a:rPr>
              <a:t>(x</a:t>
            </a:r>
            <a:r>
              <a:rPr lang="en-US" sz="1800" baseline="-25000" dirty="0" smtClean="0">
                <a:solidFill>
                  <a:srgbClr val="7030A0"/>
                </a:solidFill>
              </a:rPr>
              <a:t>1</a:t>
            </a:r>
            <a:r>
              <a:rPr lang="en-US" sz="1800" dirty="0" smtClean="0">
                <a:solidFill>
                  <a:srgbClr val="7030A0"/>
                </a:solidFill>
              </a:rPr>
              <a:t> , x</a:t>
            </a:r>
            <a:r>
              <a:rPr lang="en-US" sz="1800" baseline="-25000" dirty="0" smtClean="0">
                <a:solidFill>
                  <a:srgbClr val="7030A0"/>
                </a:solidFill>
              </a:rPr>
              <a:t>2</a:t>
            </a:r>
            <a:r>
              <a:rPr lang="en-US" sz="1800" dirty="0" smtClean="0">
                <a:solidFill>
                  <a:srgbClr val="7030A0"/>
                </a:solidFill>
              </a:rPr>
              <a:t> , </a:t>
            </a:r>
            <a:r>
              <a:rPr lang="en-US" sz="1800" dirty="0" smtClean="0">
                <a:solidFill>
                  <a:srgbClr val="7030A0"/>
                </a:solidFill>
                <a:latin typeface="Symbol" pitchFamily="18" charset="2"/>
              </a:rPr>
              <a:t>m, s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/>
              <a:t>to compute  P(x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&lt; x &lt;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) = F(x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  - F(x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)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Use </a:t>
            </a:r>
            <a:r>
              <a:rPr lang="en-US" sz="1800" dirty="0" err="1">
                <a:solidFill>
                  <a:srgbClr val="0033CC"/>
                </a:solidFill>
              </a:rPr>
              <a:t>invNorm</a:t>
            </a:r>
            <a:r>
              <a:rPr lang="en-US" sz="1800" dirty="0">
                <a:solidFill>
                  <a:srgbClr val="0033CC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area</a:t>
            </a:r>
            <a:r>
              <a:rPr lang="en-US" sz="1800" dirty="0">
                <a:solidFill>
                  <a:srgbClr val="0033CC"/>
                </a:solidFill>
              </a:rPr>
              <a:t> below </a:t>
            </a:r>
            <a:r>
              <a:rPr lang="en-US" sz="1800" dirty="0" smtClean="0">
                <a:solidFill>
                  <a:srgbClr val="0033CC"/>
                </a:solidFill>
              </a:rPr>
              <a:t>x, </a:t>
            </a:r>
            <a:r>
              <a:rPr lang="en-US" sz="1800" dirty="0">
                <a:solidFill>
                  <a:srgbClr val="0033CC"/>
                </a:solidFill>
                <a:latin typeface="Symbol" pitchFamily="18" charset="2"/>
              </a:rPr>
              <a:t>m, s</a:t>
            </a:r>
            <a:r>
              <a:rPr lang="en-US" sz="1800" dirty="0">
                <a:solidFill>
                  <a:srgbClr val="0033CC"/>
                </a:solidFill>
              </a:rPr>
              <a:t>) </a:t>
            </a:r>
            <a:r>
              <a:rPr lang="en-US" sz="1800" dirty="0"/>
              <a:t>to determine value of x</a:t>
            </a:r>
            <a:r>
              <a:rPr lang="en-US" sz="1800" dirty="0" smtClean="0"/>
              <a:t> that has </a:t>
            </a:r>
            <a:r>
              <a:rPr lang="en-US" sz="1800" dirty="0" smtClean="0">
                <a:solidFill>
                  <a:srgbClr val="FF0000"/>
                </a:solidFill>
              </a:rPr>
              <a:t>area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below</a:t>
            </a:r>
            <a:r>
              <a:rPr lang="en-US" sz="1800" dirty="0" smtClean="0"/>
              <a:t>:  P(X &lt; x) = F(x) = </a:t>
            </a:r>
            <a:r>
              <a:rPr lang="en-US" sz="1800" dirty="0" smtClean="0">
                <a:solidFill>
                  <a:srgbClr val="FF0000"/>
                </a:solidFill>
              </a:rPr>
              <a:t>area below</a:t>
            </a:r>
          </a:p>
          <a:p>
            <a:endParaRPr lang="en-US" sz="1800" dirty="0" smtClean="0"/>
          </a:p>
          <a:p>
            <a:r>
              <a:rPr lang="en-US" sz="1800" dirty="0" smtClean="0"/>
              <a:t>For Z, a standard normal random variable with </a:t>
            </a:r>
            <a:r>
              <a:rPr lang="en-US" sz="1800" dirty="0" smtClean="0">
                <a:latin typeface="Symbol" pitchFamily="18" charset="2"/>
              </a:rPr>
              <a:t>m</a:t>
            </a:r>
            <a:r>
              <a:rPr lang="en-US" sz="1800" dirty="0" smtClean="0"/>
              <a:t> = 0 and </a:t>
            </a:r>
            <a:r>
              <a:rPr lang="en-US" sz="1800" dirty="0" smtClean="0">
                <a:latin typeface="Symbol" pitchFamily="18" charset="2"/>
              </a:rPr>
              <a:t>s</a:t>
            </a:r>
            <a:r>
              <a:rPr lang="en-US" sz="1800" dirty="0" smtClean="0"/>
              <a:t> = 1</a:t>
            </a:r>
          </a:p>
          <a:p>
            <a:pPr lvl="1"/>
            <a:r>
              <a:rPr lang="en-US" sz="1800" u="sng" dirty="0" smtClean="0"/>
              <a:t>2</a:t>
            </a:r>
            <a:r>
              <a:rPr lang="en-US" sz="1800" u="sng" baseline="30000" dirty="0" smtClean="0"/>
              <a:t>nd</a:t>
            </a:r>
            <a:r>
              <a:rPr lang="en-US" sz="1800" u="sng" dirty="0" smtClean="0"/>
              <a:t> function DISTR</a:t>
            </a:r>
          </a:p>
          <a:p>
            <a:pPr marL="457200" lvl="1" indent="0">
              <a:buNone/>
            </a:pPr>
            <a:r>
              <a:rPr lang="en-US" sz="1800" dirty="0"/>
              <a:t>Use </a:t>
            </a:r>
            <a:r>
              <a:rPr lang="en-US" sz="1800" dirty="0" err="1" smtClean="0">
                <a:solidFill>
                  <a:srgbClr val="7030A0"/>
                </a:solidFill>
              </a:rPr>
              <a:t>normalcdf</a:t>
            </a:r>
            <a:r>
              <a:rPr lang="en-US" sz="1800" dirty="0" smtClean="0">
                <a:solidFill>
                  <a:srgbClr val="7030A0"/>
                </a:solidFill>
              </a:rPr>
              <a:t>(z</a:t>
            </a:r>
            <a:r>
              <a:rPr lang="en-US" sz="1800" baseline="-25000" dirty="0" smtClean="0">
                <a:solidFill>
                  <a:srgbClr val="7030A0"/>
                </a:solidFill>
              </a:rPr>
              <a:t>1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</a:rPr>
              <a:t>z</a:t>
            </a:r>
            <a:r>
              <a:rPr lang="en-US" sz="1800" baseline="-25000" dirty="0" smtClean="0">
                <a:solidFill>
                  <a:srgbClr val="7030A0"/>
                </a:solidFill>
              </a:rPr>
              <a:t>2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, </a:t>
            </a:r>
            <a:r>
              <a:rPr lang="en-US" sz="1800" dirty="0" smtClean="0">
                <a:solidFill>
                  <a:srgbClr val="7030A0"/>
                </a:solidFill>
                <a:latin typeface="Symbol" pitchFamily="18" charset="2"/>
              </a:rPr>
              <a:t>0, 1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/>
              <a:t>to compute </a:t>
            </a:r>
            <a:r>
              <a:rPr lang="en-US" sz="1800" dirty="0" smtClean="0"/>
              <a:t>P(z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&lt; </a:t>
            </a:r>
            <a:r>
              <a:rPr lang="en-US" sz="1800" dirty="0" smtClean="0"/>
              <a:t>Z </a:t>
            </a:r>
            <a:r>
              <a:rPr lang="en-US" sz="1800" dirty="0"/>
              <a:t>&lt; </a:t>
            </a:r>
            <a:r>
              <a:rPr lang="en-US" sz="1800" dirty="0" smtClean="0"/>
              <a:t>z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) =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(z</a:t>
            </a:r>
            <a:r>
              <a:rPr lang="en-US" sz="1800" baseline="-25000" dirty="0" smtClean="0"/>
              <a:t>2</a:t>
            </a:r>
            <a:r>
              <a:rPr lang="en-US" sz="1800" dirty="0"/>
              <a:t>)  -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(z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)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Use </a:t>
            </a:r>
            <a:r>
              <a:rPr lang="en-US" sz="1800" dirty="0" err="1" smtClean="0">
                <a:solidFill>
                  <a:srgbClr val="0033CC"/>
                </a:solidFill>
              </a:rPr>
              <a:t>invNorm</a:t>
            </a:r>
            <a:r>
              <a:rPr lang="en-US" sz="1800" dirty="0" smtClean="0">
                <a:solidFill>
                  <a:srgbClr val="0033CC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area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below</a:t>
            </a:r>
            <a:r>
              <a:rPr lang="en-US" sz="1800" dirty="0" smtClean="0">
                <a:solidFill>
                  <a:srgbClr val="0033CC"/>
                </a:solidFill>
              </a:rPr>
              <a:t> z, </a:t>
            </a:r>
            <a:r>
              <a:rPr lang="en-US" sz="1800" dirty="0">
                <a:solidFill>
                  <a:srgbClr val="0033CC"/>
                </a:solidFill>
                <a:latin typeface="Symbol" pitchFamily="18" charset="2"/>
              </a:rPr>
              <a:t>0</a:t>
            </a:r>
            <a:r>
              <a:rPr lang="en-US" sz="1800" dirty="0" smtClean="0">
                <a:solidFill>
                  <a:srgbClr val="0033CC"/>
                </a:solidFill>
                <a:latin typeface="Symbol" pitchFamily="18" charset="2"/>
              </a:rPr>
              <a:t>, </a:t>
            </a:r>
            <a:r>
              <a:rPr lang="en-US" sz="1800" dirty="0">
                <a:solidFill>
                  <a:srgbClr val="0033CC"/>
                </a:solidFill>
                <a:latin typeface="Symbol" pitchFamily="18" charset="2"/>
              </a:rPr>
              <a:t>1</a:t>
            </a:r>
            <a:r>
              <a:rPr lang="en-US" sz="1800" dirty="0" smtClean="0">
                <a:solidFill>
                  <a:srgbClr val="0033CC"/>
                </a:solidFill>
              </a:rPr>
              <a:t>) </a:t>
            </a:r>
            <a:r>
              <a:rPr lang="en-US" sz="1800" dirty="0" smtClean="0"/>
              <a:t>to determine value of z that has </a:t>
            </a:r>
            <a:r>
              <a:rPr lang="en-US" sz="1800" dirty="0" smtClean="0">
                <a:solidFill>
                  <a:srgbClr val="FF0000"/>
                </a:solidFill>
              </a:rPr>
              <a:t>area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below</a:t>
            </a:r>
            <a:r>
              <a:rPr lang="en-US" sz="1800" dirty="0" smtClean="0"/>
              <a:t>:  P(Z </a:t>
            </a:r>
            <a:r>
              <a:rPr lang="en-US" sz="1800" dirty="0"/>
              <a:t>&lt; </a:t>
            </a:r>
            <a:r>
              <a:rPr lang="en-US" sz="1800" dirty="0" smtClean="0"/>
              <a:t>z) =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(z) </a:t>
            </a:r>
            <a:r>
              <a:rPr lang="en-US" sz="1800" dirty="0"/>
              <a:t>= </a:t>
            </a:r>
            <a:r>
              <a:rPr lang="en-US" sz="1800" dirty="0" smtClean="0">
                <a:solidFill>
                  <a:srgbClr val="FF0000"/>
                </a:solidFill>
              </a:rPr>
              <a:t>area below </a:t>
            </a:r>
            <a:r>
              <a:rPr lang="en-US" sz="1800" dirty="0" smtClean="0"/>
              <a:t>= value for </a:t>
            </a:r>
            <a:r>
              <a:rPr lang="en-US" sz="1800" smtClean="0"/>
              <a:t>z in </a:t>
            </a:r>
            <a:r>
              <a:rPr lang="en-US" sz="1800" dirty="0" smtClean="0"/>
              <a:t>Table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EC9D8-DCE5-4BB5-93AC-3608CE9504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2C458-3FE5-4A26-985C-CF281ED619D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AB8B3683-AE7A-4711-8FF4-CDCB43C5719A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7</a:t>
            </a:fld>
            <a:endParaRPr lang="en-US" sz="1400" dirty="0">
              <a:latin typeface="+mn-lt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533400"/>
            <a:ext cx="7467600" cy="641350"/>
          </a:xfrm>
        </p:spPr>
        <p:txBody>
          <a:bodyPr/>
          <a:lstStyle/>
          <a:p>
            <a:r>
              <a:rPr lang="en-US" smtClean="0"/>
              <a:t>Discrete 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848600" cy="4114800"/>
          </a:xfrm>
        </p:spPr>
        <p:txBody>
          <a:bodyPr/>
          <a:lstStyle/>
          <a:p>
            <a:r>
              <a:rPr lang="en-US" sz="1600" b="1" u="sng" dirty="0" smtClean="0">
                <a:solidFill>
                  <a:schemeClr val="tx2"/>
                </a:solidFill>
              </a:rPr>
              <a:t>Discrete Random Variable:</a:t>
            </a:r>
            <a:r>
              <a:rPr lang="en-US" sz="1600" dirty="0" smtClean="0">
                <a:solidFill>
                  <a:schemeClr val="tx2"/>
                </a:solidFill>
              </a:rPr>
              <a:t> A random variable that has a </a:t>
            </a:r>
            <a:r>
              <a:rPr lang="en-US" sz="1600" dirty="0" smtClean="0">
                <a:solidFill>
                  <a:srgbClr val="FF0000"/>
                </a:solidFill>
              </a:rPr>
              <a:t>finite</a:t>
            </a:r>
            <a:r>
              <a:rPr lang="en-US" sz="1600" dirty="0" smtClean="0">
                <a:solidFill>
                  <a:schemeClr val="tx2"/>
                </a:solidFill>
              </a:rPr>
              <a:t> number of </a:t>
            </a:r>
            <a:r>
              <a:rPr lang="en-US" sz="1600" i="1" dirty="0" smtClean="0">
                <a:solidFill>
                  <a:schemeClr val="tx2"/>
                </a:solidFill>
              </a:rPr>
              <a:t>values across a </a:t>
            </a:r>
            <a:r>
              <a:rPr lang="en-US" sz="1600" i="1" dirty="0" smtClean="0">
                <a:solidFill>
                  <a:srgbClr val="FF0000"/>
                </a:solidFill>
              </a:rPr>
              <a:t>finite interval </a:t>
            </a:r>
            <a:r>
              <a:rPr lang="en-US" sz="1600" i="1" dirty="0" smtClean="0">
                <a:solidFill>
                  <a:schemeClr val="tx2"/>
                </a:solidFill>
              </a:rPr>
              <a:t>of its range.</a:t>
            </a:r>
          </a:p>
          <a:p>
            <a:r>
              <a:rPr lang="en-US" sz="1600" b="1" u="sng" dirty="0" smtClean="0">
                <a:solidFill>
                  <a:srgbClr val="002060"/>
                </a:solidFill>
              </a:rPr>
              <a:t>Probability Mass Function (</a:t>
            </a:r>
            <a:r>
              <a:rPr lang="en-US" sz="1600" b="1" u="sng" dirty="0" err="1" smtClean="0">
                <a:solidFill>
                  <a:srgbClr val="002060"/>
                </a:solidFill>
              </a:rPr>
              <a:t>pmf</a:t>
            </a:r>
            <a:r>
              <a:rPr lang="en-US" sz="1600" b="1" u="sng" dirty="0" smtClean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The probability that X equals specific values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</a:rPr>
              <a:t>Denoted </a:t>
            </a:r>
            <a:r>
              <a:rPr lang="en-US" sz="1800" i="1" dirty="0" smtClean="0">
                <a:solidFill>
                  <a:srgbClr val="002060"/>
                </a:solidFill>
              </a:rPr>
              <a:t>p</a:t>
            </a:r>
            <a:r>
              <a:rPr lang="en-US" sz="1800" dirty="0" smtClean="0">
                <a:solidFill>
                  <a:srgbClr val="002060"/>
                </a:solidFill>
              </a:rPr>
              <a:t>(x)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  <a:p>
            <a:r>
              <a:rPr lang="en-US" sz="1600" dirty="0" smtClean="0">
                <a:solidFill>
                  <a:srgbClr val="0033CC"/>
                </a:solidFill>
              </a:rPr>
              <a:t>P(A): The probability that event A occurs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  <a:p>
            <a:r>
              <a:rPr lang="en-US" sz="1600" dirty="0" smtClean="0">
                <a:solidFill>
                  <a:srgbClr val="0033CC"/>
                </a:solidFill>
              </a:rPr>
              <a:t>P(X = 3): The probability that random variable X has the </a:t>
            </a:r>
            <a:r>
              <a:rPr lang="en-US" sz="1600" u="sng" dirty="0" smtClean="0">
                <a:solidFill>
                  <a:srgbClr val="0033CC"/>
                </a:solidFill>
              </a:rPr>
              <a:t>specific value  </a:t>
            </a:r>
            <a:r>
              <a:rPr lang="en-US" sz="1600" dirty="0" smtClean="0">
                <a:solidFill>
                  <a:srgbClr val="0033CC"/>
                </a:solidFill>
              </a:rPr>
              <a:t>of 3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  <a:p>
            <a:r>
              <a:rPr lang="en-US" sz="1600" i="1" dirty="0" smtClean="0">
                <a:solidFill>
                  <a:srgbClr val="0033CC"/>
                </a:solidFill>
              </a:rPr>
              <a:t>p</a:t>
            </a:r>
            <a:r>
              <a:rPr lang="en-US" sz="1600" dirty="0" smtClean="0">
                <a:solidFill>
                  <a:srgbClr val="0033CC"/>
                </a:solidFill>
              </a:rPr>
              <a:t>(3): The probability that random variable X has the </a:t>
            </a:r>
            <a:r>
              <a:rPr lang="en-US" sz="1600" u="sng" dirty="0" smtClean="0">
                <a:solidFill>
                  <a:srgbClr val="0033CC"/>
                </a:solidFill>
              </a:rPr>
              <a:t>specific value </a:t>
            </a:r>
            <a:r>
              <a:rPr lang="en-US" sz="1600" dirty="0" smtClean="0">
                <a:solidFill>
                  <a:srgbClr val="0033CC"/>
                </a:solidFill>
              </a:rPr>
              <a:t>of 3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  <a:p>
            <a:r>
              <a:rPr lang="en-US" sz="1600" dirty="0" smtClean="0">
                <a:solidFill>
                  <a:srgbClr val="0033CC"/>
                </a:solidFill>
              </a:rPr>
              <a:t>P(X = x): The probability that random variable X has the </a:t>
            </a:r>
            <a:r>
              <a:rPr lang="en-US" sz="1600" u="sng" dirty="0" smtClean="0">
                <a:solidFill>
                  <a:srgbClr val="0033CC"/>
                </a:solidFill>
              </a:rPr>
              <a:t>specific value </a:t>
            </a:r>
            <a:r>
              <a:rPr lang="en-US" sz="1600" dirty="0" smtClean="0">
                <a:solidFill>
                  <a:srgbClr val="0033CC"/>
                </a:solidFill>
              </a:rPr>
              <a:t>(lower case) x 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  <a:p>
            <a:r>
              <a:rPr lang="en-US" sz="1600" dirty="0" smtClean="0">
                <a:solidFill>
                  <a:srgbClr val="0033CC"/>
                </a:solidFill>
              </a:rPr>
              <a:t>p(x): The probability that random variable X has the </a:t>
            </a:r>
            <a:r>
              <a:rPr lang="en-US" sz="1600" u="sng" dirty="0" smtClean="0">
                <a:solidFill>
                  <a:srgbClr val="0033CC"/>
                </a:solidFill>
              </a:rPr>
              <a:t>specific value </a:t>
            </a:r>
            <a:r>
              <a:rPr lang="en-US" sz="1600" dirty="0" smtClean="0">
                <a:solidFill>
                  <a:srgbClr val="0033CC"/>
                </a:solidFill>
              </a:rPr>
              <a:t>(lower case) x</a:t>
            </a:r>
          </a:p>
          <a:p>
            <a:endParaRPr lang="en-US" sz="1600" dirty="0" smtClean="0">
              <a:solidFill>
                <a:srgbClr val="0033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5B423-A2AE-400C-8B5D-EB76FD2B5D04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9651F224-32E7-4A24-9B1D-2AA4A0CF6C8F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70</a:t>
            </a:fld>
            <a:endParaRPr lang="en-US" sz="1400">
              <a:latin typeface="+mn-lt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Fact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47800"/>
            <a:ext cx="7848600" cy="4724400"/>
          </a:xfrm>
        </p:spPr>
        <p:txBody>
          <a:bodyPr/>
          <a:lstStyle/>
          <a:p>
            <a:r>
              <a:rPr lang="en-US" i="1" smtClean="0"/>
              <a:t>ANY normally distributed random variable, X~N( </a:t>
            </a:r>
            <a:r>
              <a:rPr lang="en-US" i="1" smtClean="0">
                <a:latin typeface="Symbol" pitchFamily="18" charset="2"/>
              </a:rPr>
              <a:t>m, s</a:t>
            </a:r>
            <a:r>
              <a:rPr lang="en-US" i="1" baseline="30000" smtClean="0">
                <a:latin typeface="Symbol" pitchFamily="18" charset="2"/>
              </a:rPr>
              <a:t>2</a:t>
            </a:r>
            <a:r>
              <a:rPr lang="en-US" i="1" smtClean="0"/>
              <a:t>) can be made into a standard normal random variable (Z):</a:t>
            </a:r>
            <a:endParaRPr lang="en-US" sz="2400" i="1" smtClean="0"/>
          </a:p>
        </p:txBody>
      </p:sp>
      <p:graphicFrame>
        <p:nvGraphicFramePr>
          <p:cNvPr id="94214" name="Object 2"/>
          <p:cNvGraphicFramePr>
            <a:graphicFrameLocks noChangeAspect="1"/>
          </p:cNvGraphicFramePr>
          <p:nvPr/>
        </p:nvGraphicFramePr>
        <p:xfrm>
          <a:off x="3886200" y="3505200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1905000" cy="1069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C6F27-308D-4EF3-848A-AF000D1091A9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609600"/>
            <a:ext cx="7772400" cy="1143000"/>
          </a:xfrm>
        </p:spPr>
        <p:txBody>
          <a:bodyPr/>
          <a:lstStyle/>
          <a:p>
            <a:r>
              <a:rPr lang="en-US" smtClean="0"/>
              <a:t>Statistic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676400"/>
            <a:ext cx="7772400" cy="41148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statistic</a:t>
            </a:r>
            <a:r>
              <a:rPr lang="en-US" smtClean="0"/>
              <a:t> is a mathematical function of the values in a random sample of size</a:t>
            </a:r>
            <a:r>
              <a:rPr lang="en-US" i="1" smtClean="0"/>
              <a:t> n</a:t>
            </a:r>
            <a:endParaRPr lang="en-US" smtClean="0"/>
          </a:p>
          <a:p>
            <a:r>
              <a:rPr lang="en-US" smtClean="0"/>
              <a:t>Some statistics are more useful than others</a:t>
            </a:r>
          </a:p>
          <a:p>
            <a:pPr lvl="1"/>
            <a:r>
              <a:rPr lang="en-US" sz="2400" smtClean="0">
                <a:solidFill>
                  <a:srgbClr val="990099"/>
                </a:solidFill>
              </a:rPr>
              <a:t>Sample mean</a:t>
            </a:r>
            <a:endParaRPr lang="en-US" sz="2400" smtClean="0"/>
          </a:p>
          <a:p>
            <a:pPr lvl="1"/>
            <a:endParaRPr lang="en-US" sz="2400" smtClean="0">
              <a:solidFill>
                <a:schemeClr val="accent2"/>
              </a:solidFill>
            </a:endParaRPr>
          </a:p>
          <a:p>
            <a:pPr lvl="1"/>
            <a:r>
              <a:rPr lang="en-US" sz="2400" smtClean="0">
                <a:solidFill>
                  <a:schemeClr val="accent2"/>
                </a:solidFill>
              </a:rPr>
              <a:t>Sample variance</a:t>
            </a:r>
            <a:endParaRPr lang="en-US" sz="2400" smtClean="0"/>
          </a:p>
          <a:p>
            <a:pPr lvl="1"/>
            <a:endParaRPr lang="en-US" sz="2400" smtClean="0">
              <a:solidFill>
                <a:srgbClr val="FF0066"/>
              </a:solidFill>
            </a:endParaRPr>
          </a:p>
          <a:p>
            <a:pPr lvl="1"/>
            <a:r>
              <a:rPr lang="en-US" sz="2400" smtClean="0">
                <a:solidFill>
                  <a:srgbClr val="FF0066"/>
                </a:solidFill>
              </a:rPr>
              <a:t>Sample linda</a:t>
            </a:r>
            <a:r>
              <a:rPr lang="en-US" sz="2400" smtClean="0"/>
              <a:t> </a:t>
            </a:r>
          </a:p>
        </p:txBody>
      </p:sp>
      <p:graphicFrame>
        <p:nvGraphicFramePr>
          <p:cNvPr id="98309" name="Object 2"/>
          <p:cNvGraphicFramePr>
            <a:graphicFrameLocks noChangeAspect="1"/>
          </p:cNvGraphicFramePr>
          <p:nvPr/>
        </p:nvGraphicFramePr>
        <p:xfrm>
          <a:off x="4267200" y="3962400"/>
          <a:ext cx="66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4" name="Equation" r:id="rId4" imgW="660113" imgH="609336" progId="Equation.3">
                  <p:embed/>
                </p:oleObj>
              </mc:Choice>
              <mc:Fallback>
                <p:oleObj name="Equation" r:id="rId4" imgW="660113" imgH="609336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66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3"/>
          <p:cNvGraphicFramePr>
            <a:graphicFrameLocks noChangeAspect="1"/>
          </p:cNvGraphicFramePr>
          <p:nvPr/>
        </p:nvGraphicFramePr>
        <p:xfrm>
          <a:off x="4419600" y="4648200"/>
          <a:ext cx="133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5" name="Equation" r:id="rId6" imgW="1066800" imgH="609600" progId="Equation.3">
                  <p:embed/>
                </p:oleObj>
              </mc:Choice>
              <mc:Fallback>
                <p:oleObj name="Equation" r:id="rId6" imgW="1066800" imgH="609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133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4"/>
          <p:cNvGraphicFramePr>
            <a:graphicFrameLocks noChangeAspect="1"/>
          </p:cNvGraphicFramePr>
          <p:nvPr/>
        </p:nvGraphicFramePr>
        <p:xfrm>
          <a:off x="4038600" y="5562600"/>
          <a:ext cx="13589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" name="Equation" r:id="rId8" imgW="850531" imgH="609336" progId="Equation.3">
                  <p:embed/>
                </p:oleObj>
              </mc:Choice>
              <mc:Fallback>
                <p:oleObj name="Equation" r:id="rId8" imgW="850531" imgH="609336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13589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7"/>
          <p:cNvSpPr txBox="1">
            <a:spLocks noChangeArrowheads="1"/>
          </p:cNvSpPr>
          <p:nvPr/>
        </p:nvSpPr>
        <p:spPr bwMode="auto">
          <a:xfrm>
            <a:off x="5486400" y="3886200"/>
            <a:ext cx="3657600" cy="314325"/>
          </a:xfrm>
          <a:prstGeom prst="rect">
            <a:avLst/>
          </a:prstGeom>
          <a:noFill/>
          <a:ln w="952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       is the point estimate of population mean, </a:t>
            </a:r>
            <a:r>
              <a:rPr lang="en-US" sz="1400">
                <a:latin typeface="Symbol" pitchFamily="18" charset="2"/>
              </a:rPr>
              <a:t>m</a:t>
            </a:r>
            <a:endParaRPr lang="en-US" sz="1400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6096000" y="4724400"/>
            <a:ext cx="2819400" cy="527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 </a:t>
            </a:r>
            <a:r>
              <a:rPr lang="en-US" sz="1400" i="1"/>
              <a:t>s</a:t>
            </a:r>
            <a:r>
              <a:rPr lang="en-US" sz="1400" i="1" baseline="30000"/>
              <a:t>2</a:t>
            </a:r>
            <a:r>
              <a:rPr lang="en-US" sz="1400"/>
              <a:t> is the point estimate of population variance, </a:t>
            </a:r>
            <a:r>
              <a:rPr lang="en-US" sz="1400">
                <a:latin typeface="Symbol" pitchFamily="18" charset="2"/>
              </a:rPr>
              <a:t>s</a:t>
            </a:r>
            <a:r>
              <a:rPr lang="en-US" sz="1400" baseline="30000">
                <a:latin typeface="Symbol" pitchFamily="18" charset="2"/>
              </a:rPr>
              <a:t>2</a:t>
            </a:r>
            <a:endParaRPr lang="en-US" sz="1400"/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5562600" y="5943600"/>
            <a:ext cx="3352800" cy="3143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 </a:t>
            </a:r>
            <a:r>
              <a:rPr lang="en-US" sz="1400" i="1"/>
              <a:t>l</a:t>
            </a:r>
            <a:r>
              <a:rPr lang="en-US" sz="1400"/>
              <a:t> is a point estimate of nothing useful</a:t>
            </a:r>
          </a:p>
        </p:txBody>
      </p:sp>
      <p:graphicFrame>
        <p:nvGraphicFramePr>
          <p:cNvPr id="98315" name="Object 5"/>
          <p:cNvGraphicFramePr>
            <a:graphicFrameLocks noChangeAspect="1"/>
          </p:cNvGraphicFramePr>
          <p:nvPr/>
        </p:nvGraphicFramePr>
        <p:xfrm>
          <a:off x="5562600" y="3962400"/>
          <a:ext cx="1952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7" name="Equation" r:id="rId10" imgW="139579" imgH="164957" progId="Equation.3">
                  <p:embed/>
                </p:oleObj>
              </mc:Choice>
              <mc:Fallback>
                <p:oleObj name="Equation" r:id="rId10" imgW="139579" imgH="164957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62400"/>
                        <a:ext cx="19526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WordArt 11"/>
          <p:cNvSpPr>
            <a:spLocks noChangeArrowheads="1" noChangeShapeType="1" noTextEdit="1"/>
          </p:cNvSpPr>
          <p:nvPr/>
        </p:nvSpPr>
        <p:spPr bwMode="auto">
          <a:xfrm>
            <a:off x="609600" y="228600"/>
            <a:ext cx="3162300" cy="496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Upper case (random variable)</a:t>
            </a:r>
          </a:p>
        </p:txBody>
      </p:sp>
      <p:sp>
        <p:nvSpPr>
          <p:cNvPr id="98317" name="WordArt 15"/>
          <p:cNvSpPr>
            <a:spLocks noChangeArrowheads="1" noChangeShapeType="1" noTextEdit="1"/>
          </p:cNvSpPr>
          <p:nvPr/>
        </p:nvSpPr>
        <p:spPr bwMode="auto">
          <a:xfrm>
            <a:off x="4191000" y="304800"/>
            <a:ext cx="4733925" cy="37147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2000" kern="10" spc="-20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Lower case (point estimate, numerical value)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1ED68-4BBF-41D9-B380-A9549C670DC6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533400"/>
            <a:ext cx="7772400" cy="1143000"/>
          </a:xfrm>
        </p:spPr>
        <p:txBody>
          <a:bodyPr/>
          <a:lstStyle/>
          <a:p>
            <a:r>
              <a:rPr lang="en-US" smtClean="0"/>
              <a:t>Facts about 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smtClean="0"/>
              <a:t>The mean of the sample average,       , is just the population mean. </a:t>
            </a:r>
          </a:p>
          <a:p>
            <a:endParaRPr lang="en-US" sz="2800" smtClean="0"/>
          </a:p>
          <a:p>
            <a:r>
              <a:rPr lang="en-US" sz="2800" smtClean="0"/>
              <a:t>The variance of the sample average,       , is the population variance divided by </a:t>
            </a:r>
            <a:r>
              <a:rPr lang="en-US" sz="2800" i="1" smtClean="0"/>
              <a:t>n</a:t>
            </a:r>
            <a:r>
              <a:rPr lang="en-US" sz="2800" smtClean="0"/>
              <a:t>. </a:t>
            </a:r>
          </a:p>
        </p:txBody>
      </p:sp>
      <p:graphicFrame>
        <p:nvGraphicFramePr>
          <p:cNvPr id="100357" name="Object 2"/>
          <p:cNvGraphicFramePr>
            <a:graphicFrameLocks noChangeAspect="1"/>
          </p:cNvGraphicFramePr>
          <p:nvPr/>
        </p:nvGraphicFramePr>
        <p:xfrm>
          <a:off x="4114800" y="762000"/>
          <a:ext cx="79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9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62000"/>
                        <a:ext cx="7937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3"/>
          <p:cNvGraphicFramePr>
            <a:graphicFrameLocks noChangeAspect="1"/>
          </p:cNvGraphicFramePr>
          <p:nvPr/>
        </p:nvGraphicFramePr>
        <p:xfrm>
          <a:off x="3733800" y="2895600"/>
          <a:ext cx="1524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10" name="Equation" r:id="rId6" imgW="622030" imgH="228501" progId="Equation.3">
                  <p:embed/>
                </p:oleObj>
              </mc:Choice>
              <mc:Fallback>
                <p:oleObj name="Equation" r:id="rId6" imgW="622030" imgH="228501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15240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4"/>
          <p:cNvGraphicFramePr>
            <a:graphicFrameLocks noChangeAspect="1"/>
          </p:cNvGraphicFramePr>
          <p:nvPr/>
        </p:nvGraphicFramePr>
        <p:xfrm>
          <a:off x="6934200" y="1905000"/>
          <a:ext cx="63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11" name="Equation" r:id="rId8" imgW="177646" imgH="190335" progId="Equation.3">
                  <p:embed/>
                </p:oleObj>
              </mc:Choice>
              <mc:Fallback>
                <p:oleObj name="Equation" r:id="rId8" imgW="177646" imgH="190335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905000"/>
                        <a:ext cx="635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5"/>
          <p:cNvGraphicFramePr>
            <a:graphicFrameLocks noChangeAspect="1"/>
          </p:cNvGraphicFramePr>
          <p:nvPr/>
        </p:nvGraphicFramePr>
        <p:xfrm>
          <a:off x="7391400" y="3276600"/>
          <a:ext cx="63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12" name="Equation" r:id="rId9" imgW="177646" imgH="190335" progId="Equation.3">
                  <p:embed/>
                </p:oleObj>
              </mc:Choice>
              <mc:Fallback>
                <p:oleObj name="Equation" r:id="rId9" imgW="177646" imgH="190335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76600"/>
                        <a:ext cx="635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6"/>
          <p:cNvGraphicFramePr>
            <a:graphicFrameLocks noChangeAspect="1"/>
          </p:cNvGraphicFramePr>
          <p:nvPr/>
        </p:nvGraphicFramePr>
        <p:xfrm>
          <a:off x="3352800" y="4648200"/>
          <a:ext cx="2057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13" name="Equation" r:id="rId10" imgW="1066800" imgH="889000" progId="Equation.3">
                  <p:embed/>
                </p:oleObj>
              </mc:Choice>
              <mc:Fallback>
                <p:oleObj name="Equation" r:id="rId10" imgW="1066800" imgH="8890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20574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9"/>
          <p:cNvSpPr txBox="1">
            <a:spLocks noChangeArrowheads="1"/>
          </p:cNvSpPr>
          <p:nvPr/>
        </p:nvSpPr>
        <p:spPr bwMode="auto">
          <a:xfrm>
            <a:off x="6705600" y="5410200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Also known as the </a:t>
            </a:r>
            <a:r>
              <a:rPr lang="en-US" sz="2000" i="1"/>
              <a:t>standard error</a:t>
            </a:r>
            <a:r>
              <a:rPr lang="en-US" sz="2000"/>
              <a:t> of the mean</a:t>
            </a:r>
          </a:p>
        </p:txBody>
      </p:sp>
      <p:sp>
        <p:nvSpPr>
          <p:cNvPr id="100363" name="AutoShape 10"/>
          <p:cNvSpPr>
            <a:spLocks noChangeArrowheads="1"/>
          </p:cNvSpPr>
          <p:nvPr/>
        </p:nvSpPr>
        <p:spPr bwMode="auto">
          <a:xfrm>
            <a:off x="5638800" y="5791200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909A0-EB42-4165-BB45-56C9264D61CA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The Central Limit Theorem (CLT)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8077200" cy="4114800"/>
          </a:xfrm>
        </p:spPr>
        <p:txBody>
          <a:bodyPr/>
          <a:lstStyle/>
          <a:p>
            <a:r>
              <a:rPr lang="en-US" sz="2400" dirty="0" smtClean="0"/>
              <a:t>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is a random sample of size n taken from a population of any distribution (Normal, Exponential, Uniform, Poisson, …) with population mean </a:t>
            </a:r>
            <a:r>
              <a:rPr lang="en-US" sz="2400" dirty="0" smtClean="0">
                <a:latin typeface="Symbol" pitchFamily="18" charset="2"/>
              </a:rPr>
              <a:t>m</a:t>
            </a:r>
            <a:r>
              <a:rPr lang="en-US" sz="2400" dirty="0" smtClean="0"/>
              <a:t> and population variance </a:t>
            </a:r>
            <a:r>
              <a:rPr lang="en-US" sz="2400" dirty="0" smtClean="0">
                <a:latin typeface="Symbol" pitchFamily="18" charset="2"/>
              </a:rPr>
              <a:t>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then for n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 enough:</a:t>
            </a:r>
          </a:p>
        </p:txBody>
      </p:sp>
      <p:graphicFrame>
        <p:nvGraphicFramePr>
          <p:cNvPr id="101381" name="Object 2"/>
          <p:cNvGraphicFramePr>
            <a:graphicFrameLocks noChangeAspect="1"/>
          </p:cNvGraphicFramePr>
          <p:nvPr/>
        </p:nvGraphicFramePr>
        <p:xfrm>
          <a:off x="5638800" y="3429000"/>
          <a:ext cx="1219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5" name="Equation" r:id="rId4" imgW="698197" imgH="622030" progId="Equation.3">
                  <p:embed/>
                </p:oleObj>
              </mc:Choice>
              <mc:Fallback>
                <p:oleObj name="Equation" r:id="rId4" imgW="698197" imgH="62203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429000"/>
                        <a:ext cx="12192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1676400" y="4648200"/>
            <a:ext cx="6781800" cy="18928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j-lt"/>
              </a:rPr>
              <a:t>If X</a:t>
            </a:r>
            <a:r>
              <a:rPr lang="en-US" sz="1800" dirty="0"/>
              <a:t> ~ </a:t>
            </a:r>
            <a:r>
              <a:rPr lang="en-US" sz="1800" dirty="0">
                <a:latin typeface="+mj-lt"/>
              </a:rPr>
              <a:t>N</a:t>
            </a:r>
            <a:r>
              <a:rPr lang="en-US" sz="1800" dirty="0"/>
              <a:t>(</a:t>
            </a:r>
            <a:r>
              <a:rPr lang="en-US" sz="1800" dirty="0">
                <a:latin typeface="Symbol" pitchFamily="18" charset="2"/>
              </a:rPr>
              <a:t>m</a:t>
            </a:r>
            <a:r>
              <a:rPr lang="en-US" sz="1800" dirty="0"/>
              <a:t>, </a:t>
            </a:r>
            <a:r>
              <a:rPr lang="en-US" sz="1800" dirty="0">
                <a:latin typeface="Symbol" pitchFamily="18" charset="2"/>
              </a:rPr>
              <a:t>s</a:t>
            </a:r>
            <a:r>
              <a:rPr lang="en-US" sz="1800" baseline="30000" dirty="0"/>
              <a:t>2</a:t>
            </a:r>
            <a:r>
              <a:rPr lang="en-US" sz="1800" dirty="0"/>
              <a:t> ), </a:t>
            </a:r>
            <a:r>
              <a:rPr lang="en-US" sz="1800" dirty="0">
                <a:latin typeface="+mj-lt"/>
              </a:rPr>
              <a:t>then n </a:t>
            </a:r>
            <a:r>
              <a:rPr lang="en-US" sz="1800" u="sng" dirty="0">
                <a:latin typeface="+mj-lt"/>
              </a:rPr>
              <a:t>&gt;</a:t>
            </a:r>
            <a:r>
              <a:rPr lang="en-US" sz="1800" dirty="0">
                <a:latin typeface="+mj-lt"/>
              </a:rPr>
              <a:t> 2 is </a:t>
            </a:r>
            <a:r>
              <a:rPr lang="en-US" sz="1800" i="1" dirty="0">
                <a:solidFill>
                  <a:srgbClr val="FF0000"/>
                </a:solidFill>
                <a:latin typeface="+mj-lt"/>
              </a:rPr>
              <a:t>big enough</a:t>
            </a:r>
            <a:r>
              <a:rPr lang="en-US" sz="1800" b="1" dirty="0" smtClean="0"/>
              <a:t>.  All the rest of the problems in the course will assume that </a:t>
            </a:r>
            <a:r>
              <a:rPr lang="en-US" sz="1800" dirty="0"/>
              <a:t>X ~ N(</a:t>
            </a:r>
            <a:r>
              <a:rPr lang="en-US" sz="1800" dirty="0">
                <a:latin typeface="Symbol" pitchFamily="18" charset="2"/>
              </a:rPr>
              <a:t>m</a:t>
            </a:r>
            <a:r>
              <a:rPr lang="en-US" sz="1800" dirty="0"/>
              <a:t>, </a:t>
            </a:r>
            <a:r>
              <a:rPr lang="en-US" sz="1800" dirty="0">
                <a:latin typeface="Symbol" pitchFamily="18" charset="2"/>
              </a:rPr>
              <a:t>s</a:t>
            </a:r>
            <a:r>
              <a:rPr lang="en-US" sz="1800" baseline="30000" dirty="0"/>
              <a:t>2</a:t>
            </a:r>
            <a:r>
              <a:rPr lang="en-US" sz="1800" dirty="0"/>
              <a:t> ), </a:t>
            </a:r>
            <a:endParaRPr lang="en-US" sz="1800" b="1" dirty="0"/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j-lt"/>
              </a:rPr>
              <a:t>If X ~ Exponential, Poisson, Binomial, Other or Unknown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j-lt"/>
              </a:rPr>
              <a:t>with mean</a:t>
            </a:r>
            <a:r>
              <a:rPr lang="en-US" sz="1800" dirty="0"/>
              <a:t> </a:t>
            </a:r>
            <a:r>
              <a:rPr lang="en-US" sz="1800" dirty="0">
                <a:latin typeface="Symbol" pitchFamily="18" charset="2"/>
              </a:rPr>
              <a:t>m</a:t>
            </a:r>
            <a:r>
              <a:rPr lang="en-US" sz="1800" dirty="0"/>
              <a:t> </a:t>
            </a:r>
            <a:r>
              <a:rPr lang="en-US" sz="1800" dirty="0">
                <a:latin typeface="+mj-lt"/>
              </a:rPr>
              <a:t>and variance </a:t>
            </a:r>
            <a:r>
              <a:rPr lang="en-US" sz="1800" dirty="0">
                <a:latin typeface="Symbol" pitchFamily="18" charset="2"/>
              </a:rPr>
              <a:t>s</a:t>
            </a:r>
            <a:r>
              <a:rPr lang="en-US" sz="1800" baseline="30000" dirty="0"/>
              <a:t>2</a:t>
            </a:r>
            <a:r>
              <a:rPr lang="en-US" sz="1800" dirty="0"/>
              <a:t> , </a:t>
            </a:r>
            <a:r>
              <a:rPr lang="en-US" sz="1800" dirty="0">
                <a:latin typeface="+mj-lt"/>
              </a:rPr>
              <a:t>n </a:t>
            </a:r>
            <a:r>
              <a:rPr lang="en-US" sz="1800" u="sng" dirty="0">
                <a:latin typeface="+mj-lt"/>
              </a:rPr>
              <a:t>&gt;</a:t>
            </a:r>
            <a:r>
              <a:rPr lang="en-US" sz="1800" dirty="0">
                <a:latin typeface="+mj-lt"/>
              </a:rPr>
              <a:t> 30 is </a:t>
            </a:r>
            <a:r>
              <a:rPr lang="en-US" sz="1800" i="1" dirty="0">
                <a:solidFill>
                  <a:srgbClr val="FF0000"/>
                </a:solidFill>
                <a:latin typeface="+mj-lt"/>
              </a:rPr>
              <a:t>big enough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133600" y="3429000"/>
          <a:ext cx="16843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Equation" r:id="rId6" imgW="965200" imgH="482600" progId="Equation.3">
                  <p:embed/>
                </p:oleObj>
              </mc:Choice>
              <mc:Fallback>
                <p:oleObj name="Equation" r:id="rId6" imgW="965200" imgH="482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1684338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Box 7"/>
          <p:cNvSpPr txBox="1">
            <a:spLocks noChangeArrowheads="1"/>
          </p:cNvSpPr>
          <p:nvPr/>
        </p:nvSpPr>
        <p:spPr bwMode="auto">
          <a:xfrm>
            <a:off x="4114800" y="35814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and so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 of Normality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u="sng" smtClean="0"/>
          </a:p>
          <a:p>
            <a:r>
              <a:rPr lang="en-US" sz="2000" smtClean="0"/>
              <a:t>As long as the sample size n </a:t>
            </a:r>
            <a:r>
              <a:rPr lang="en-US" sz="2000" u="sng" smtClean="0"/>
              <a:t>&gt;</a:t>
            </a:r>
            <a:r>
              <a:rPr lang="en-US" sz="2000" smtClean="0"/>
              <a:t> 30, it does not matter what the underlying distribution is, you can safely use the Central Limit Theorem to compute probabilities about your sample mean.</a:t>
            </a:r>
          </a:p>
          <a:p>
            <a:r>
              <a:rPr lang="en-US" sz="2000" smtClean="0">
                <a:solidFill>
                  <a:srgbClr val="0033CC"/>
                </a:solidFill>
              </a:rPr>
              <a:t>There are problems about random variables in section 3-13 for which no underlying distribution is defined.  Still use Central Limit Theorem.</a:t>
            </a:r>
          </a:p>
          <a:p>
            <a:r>
              <a:rPr lang="en-US" sz="2000" smtClean="0">
                <a:solidFill>
                  <a:srgbClr val="00B050"/>
                </a:solidFill>
              </a:rPr>
              <a:t>If the data are known to be normally distributed, the sample mean of smaller samples sizes (4, 5, 6, e.g.) is assumed to be normally distributed as well.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15495-90A9-4EF1-8421-60222302D939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 the Difference!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2BC3F-2581-439A-8152-BC7804FBF43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aphicFrame>
        <p:nvGraphicFramePr>
          <p:cNvPr id="103428" name="Object 2"/>
          <p:cNvGraphicFramePr>
            <a:graphicFrameLocks noChangeAspect="1"/>
          </p:cNvGraphicFramePr>
          <p:nvPr/>
        </p:nvGraphicFramePr>
        <p:xfrm>
          <a:off x="1219200" y="1752600"/>
          <a:ext cx="2362200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6" name="Equation" r:id="rId3" imgW="698500" imgH="1193800" progId="Equation.3">
                  <p:embed/>
                </p:oleObj>
              </mc:Choice>
              <mc:Fallback>
                <p:oleObj name="Equation" r:id="rId3" imgW="698500" imgH="1193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2362200" cy="403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1905000"/>
            <a:ext cx="3962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Used when X is a randomly selected (i.e., sample of ONE) from a normal </a:t>
            </a:r>
            <a:r>
              <a:rPr lang="en-US" dirty="0" err="1">
                <a:latin typeface="+mj-lt"/>
              </a:rPr>
              <a:t>pdf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4343400"/>
            <a:ext cx="3962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Used when you have a sample of n items from a normal </a:t>
            </a:r>
            <a:r>
              <a:rPr lang="en-US" dirty="0" err="1">
                <a:latin typeface="+mj-lt"/>
              </a:rPr>
              <a:t>pdf</a:t>
            </a:r>
            <a:endParaRPr lang="en-US" dirty="0">
              <a:latin typeface="+mj-lt"/>
            </a:endParaRPr>
          </a:p>
        </p:txBody>
      </p:sp>
      <p:sp>
        <p:nvSpPr>
          <p:cNvPr id="103431" name="Left Arrow 6"/>
          <p:cNvSpPr>
            <a:spLocks noChangeArrowheads="1"/>
          </p:cNvSpPr>
          <p:nvPr/>
        </p:nvSpPr>
        <p:spPr bwMode="auto">
          <a:xfrm>
            <a:off x="3733800" y="2057400"/>
            <a:ext cx="685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2" name="Left Arrow 7"/>
          <p:cNvSpPr>
            <a:spLocks noChangeArrowheads="1"/>
          </p:cNvSpPr>
          <p:nvPr/>
        </p:nvSpPr>
        <p:spPr bwMode="auto">
          <a:xfrm>
            <a:off x="3810000" y="4419600"/>
            <a:ext cx="685800" cy="7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3" name="TextBox 8"/>
          <p:cNvSpPr txBox="1">
            <a:spLocks noChangeArrowheads="1"/>
          </p:cNvSpPr>
          <p:nvPr/>
        </p:nvSpPr>
        <p:spPr bwMode="auto">
          <a:xfrm>
            <a:off x="1066800" y="3048000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</a:t>
            </a:r>
            <a:r>
              <a:rPr lang="en-US" i="1"/>
              <a:t>std. dev. of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6248400"/>
            <a:ext cx="24384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i="1" dirty="0"/>
              <a:t>std. dev. of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3435" name="Object 3"/>
          <p:cNvGraphicFramePr>
            <a:graphicFrameLocks noChangeAspect="1"/>
          </p:cNvGraphicFramePr>
          <p:nvPr/>
        </p:nvGraphicFramePr>
        <p:xfrm>
          <a:off x="2971800" y="6172200"/>
          <a:ext cx="498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7" name="Equation" r:id="rId5" imgW="177646" imgH="190335" progId="Equation.3">
                  <p:embed/>
                </p:oleObj>
              </mc:Choice>
              <mc:Fallback>
                <p:oleObj name="Equation" r:id="rId5" imgW="177646" imgH="190335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172200"/>
                        <a:ext cx="498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436" name="Straight Arrow Connector 12"/>
          <p:cNvCxnSpPr>
            <a:cxnSpLocks noChangeShapeType="1"/>
          </p:cNvCxnSpPr>
          <p:nvPr/>
        </p:nvCxnSpPr>
        <p:spPr bwMode="auto">
          <a:xfrm flipV="1">
            <a:off x="2133600" y="2819400"/>
            <a:ext cx="457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Straight Arrow Connector 14"/>
          <p:cNvCxnSpPr>
            <a:cxnSpLocks noChangeShapeType="1"/>
          </p:cNvCxnSpPr>
          <p:nvPr/>
        </p:nvCxnSpPr>
        <p:spPr bwMode="auto">
          <a:xfrm flipV="1">
            <a:off x="1524000" y="5715000"/>
            <a:ext cx="609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fld id="{015590AF-AED0-4CDD-AD25-1A793EB8B69D}" type="slidenum">
              <a:rPr lang="en-US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1308100" y="800100"/>
          <a:ext cx="17938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8" name="Equation" r:id="rId4" imgW="2070100" imgH="4483100" progId="Equation.3">
                  <p:embed/>
                </p:oleObj>
              </mc:Choice>
              <mc:Fallback>
                <p:oleObj name="Equation" r:id="rId4" imgW="2070100" imgH="44831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800100"/>
                        <a:ext cx="1793875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3"/>
          <p:cNvGraphicFramePr>
            <a:graphicFrameLocks noChangeAspect="1"/>
          </p:cNvGraphicFramePr>
          <p:nvPr/>
        </p:nvGraphicFramePr>
        <p:xfrm>
          <a:off x="5124450" y="857250"/>
          <a:ext cx="1684338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9" name="Equation" r:id="rId6" imgW="2070100" imgH="4635500" progId="Equation.3">
                  <p:embed/>
                </p:oleObj>
              </mc:Choice>
              <mc:Fallback>
                <p:oleObj name="Equation" r:id="rId6" imgW="2070100" imgH="46355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857250"/>
                        <a:ext cx="1684338" cy="377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533400" y="685800"/>
            <a:ext cx="7213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508000" y="1085850"/>
            <a:ext cx="721360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6"/>
          <p:cNvSpPr>
            <a:spLocks noChangeArrowheads="1"/>
          </p:cNvSpPr>
          <p:nvPr/>
        </p:nvSpPr>
        <p:spPr bwMode="auto">
          <a:xfrm>
            <a:off x="533400" y="1371600"/>
            <a:ext cx="72136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7"/>
          <p:cNvSpPr>
            <a:spLocks noChangeArrowheads="1"/>
          </p:cNvSpPr>
          <p:nvPr/>
        </p:nvSpPr>
        <p:spPr bwMode="auto">
          <a:xfrm>
            <a:off x="533400" y="1905000"/>
            <a:ext cx="72136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8"/>
          <p:cNvSpPr>
            <a:spLocks noChangeArrowheads="1"/>
          </p:cNvSpPr>
          <p:nvPr/>
        </p:nvSpPr>
        <p:spPr bwMode="auto">
          <a:xfrm>
            <a:off x="508000" y="2400300"/>
            <a:ext cx="721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9"/>
          <p:cNvSpPr>
            <a:spLocks noChangeArrowheads="1"/>
          </p:cNvSpPr>
          <p:nvPr/>
        </p:nvSpPr>
        <p:spPr bwMode="auto">
          <a:xfrm>
            <a:off x="508000" y="2857500"/>
            <a:ext cx="721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0"/>
          <p:cNvSpPr>
            <a:spLocks noChangeArrowheads="1"/>
          </p:cNvSpPr>
          <p:nvPr/>
        </p:nvSpPr>
        <p:spPr bwMode="auto">
          <a:xfrm>
            <a:off x="508000" y="3314700"/>
            <a:ext cx="72136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Rectangle 11"/>
          <p:cNvSpPr>
            <a:spLocks noChangeArrowheads="1"/>
          </p:cNvSpPr>
          <p:nvPr/>
        </p:nvSpPr>
        <p:spPr bwMode="auto">
          <a:xfrm>
            <a:off x="508000" y="3829050"/>
            <a:ext cx="721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2"/>
          <p:cNvSpPr>
            <a:spLocks noChangeArrowheads="1"/>
          </p:cNvSpPr>
          <p:nvPr/>
        </p:nvSpPr>
        <p:spPr bwMode="auto">
          <a:xfrm>
            <a:off x="508000" y="4286250"/>
            <a:ext cx="7213600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13"/>
          <p:cNvSpPr>
            <a:spLocks noChangeShapeType="1"/>
          </p:cNvSpPr>
          <p:nvPr/>
        </p:nvSpPr>
        <p:spPr bwMode="auto">
          <a:xfrm>
            <a:off x="4038600" y="6858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1320800" y="285750"/>
            <a:ext cx="1604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X Discrete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4673600" y="285750"/>
            <a:ext cx="2035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X Continuous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1219200" y="5181600"/>
            <a:ext cx="6553200" cy="83026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You may wish to hand copy this table onto your note sheet for exams.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Summary of PROBABILITY DISTRIBUTIONS OF Chapter 3</a:t>
            </a:r>
            <a:endParaRPr lang="en-US" sz="3600" dirty="0"/>
          </a:p>
        </p:txBody>
      </p:sp>
      <p:sp>
        <p:nvSpPr>
          <p:cNvPr id="106499" name="Text Placeholder 2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772400" cy="1500188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68B7-9C78-4552-AE33-02EE5890D01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762000"/>
            <a:ext cx="568617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Discrete</a:t>
            </a:r>
          </a:p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Probability</a:t>
            </a:r>
          </a:p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distributions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Discrete Uniform</a:t>
            </a:r>
            <a:br>
              <a:rPr lang="en-US" sz="2800" dirty="0" smtClean="0"/>
            </a:br>
            <a:r>
              <a:rPr lang="en-US" sz="2800" dirty="0" smtClean="0"/>
              <a:t>Bernoulli</a:t>
            </a:r>
            <a:br>
              <a:rPr lang="en-US" sz="2800" dirty="0" smtClean="0"/>
            </a:br>
            <a:r>
              <a:rPr lang="en-US" sz="2800" dirty="0" smtClean="0"/>
              <a:t>Binomial</a:t>
            </a:r>
            <a:br>
              <a:rPr lang="en-US" sz="2800" dirty="0" smtClean="0"/>
            </a:br>
            <a:r>
              <a:rPr lang="en-US" sz="2800" dirty="0" smtClean="0"/>
              <a:t>Poisson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135136"/>
            <a:ext cx="568617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continuous</a:t>
            </a:r>
          </a:p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Probability</a:t>
            </a:r>
          </a:p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distributions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Uniform</a:t>
            </a:r>
            <a:br>
              <a:rPr lang="en-US" sz="3600" dirty="0" smtClean="0"/>
            </a:br>
            <a:r>
              <a:rPr lang="en-US" sz="3600" dirty="0" smtClean="0"/>
              <a:t>Exponential</a:t>
            </a:r>
            <a:br>
              <a:rPr lang="en-US" sz="3600" dirty="0" smtClean="0"/>
            </a:br>
            <a:r>
              <a:rPr lang="en-US" sz="3600" dirty="0" smtClean="0"/>
              <a:t>Normal</a:t>
            </a:r>
            <a:br>
              <a:rPr lang="en-US" sz="3600" dirty="0" smtClean="0"/>
            </a:br>
            <a:r>
              <a:rPr lang="en-US" sz="3600" dirty="0" smtClean="0"/>
              <a:t>Standard Normal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7424E-C373-48AE-B284-6C9F7E52C1D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E1DAA773-9BA2-40DC-A955-A7EEB454159F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8</a:t>
            </a:fld>
            <a:endParaRPr lang="en-US" sz="1400">
              <a:latin typeface="+mn-lt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077200" cy="64135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Important Note About Notation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71600"/>
            <a:ext cx="7848600" cy="4114800"/>
          </a:xfrm>
        </p:spPr>
        <p:txBody>
          <a:bodyPr/>
          <a:lstStyle/>
          <a:p>
            <a:r>
              <a:rPr lang="en-US" smtClean="0"/>
              <a:t>Some texts use the notation </a:t>
            </a:r>
            <a:r>
              <a:rPr lang="en-US" i="1" smtClean="0"/>
              <a:t>p(x)</a:t>
            </a:r>
            <a:r>
              <a:rPr lang="en-US" smtClean="0"/>
              <a:t> to denote the probability mass function of a discrete random variable, X</a:t>
            </a:r>
          </a:p>
          <a:p>
            <a:endParaRPr lang="en-US" smtClean="0"/>
          </a:p>
          <a:p>
            <a:r>
              <a:rPr lang="en-US" smtClean="0"/>
              <a:t>THIS text uses the notation </a:t>
            </a:r>
            <a:r>
              <a:rPr lang="en-US" i="1" smtClean="0"/>
              <a:t>f(x) </a:t>
            </a:r>
            <a:r>
              <a:rPr lang="en-US" smtClean="0"/>
              <a:t>instead.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I will be using the </a:t>
            </a:r>
            <a:r>
              <a:rPr lang="en-US" b="1" i="1" smtClean="0">
                <a:solidFill>
                  <a:srgbClr val="FF0000"/>
                </a:solidFill>
              </a:rPr>
              <a:t>p(x)</a:t>
            </a:r>
            <a:r>
              <a:rPr lang="en-US" b="1" smtClean="0">
                <a:solidFill>
                  <a:srgbClr val="FF0000"/>
                </a:solidFill>
              </a:rPr>
              <a:t> notation</a:t>
            </a:r>
          </a:p>
          <a:p>
            <a:pPr lvl="1"/>
            <a:r>
              <a:rPr lang="en-US" smtClean="0"/>
              <a:t>The reason will be clearer when we discuss Continuous Random Variables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AC3D4-1DC7-4497-93F6-BE8325C5F38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D3BAEB9-F9AD-496A-8995-CA3DE857DD63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80</a:t>
            </a:fld>
            <a:endParaRPr lang="en-US" sz="1400">
              <a:latin typeface="+mn-lt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Is The Significance Of Expected Value and of Variance?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209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The expected value is a weighted average of </a:t>
            </a:r>
            <a:r>
              <a:rPr lang="en-US" sz="2000" u="sng" smtClean="0">
                <a:solidFill>
                  <a:srgbClr val="0000FF"/>
                </a:solidFill>
              </a:rPr>
              <a:t>all</a:t>
            </a:r>
            <a:r>
              <a:rPr lang="en-US" sz="2000" smtClean="0">
                <a:solidFill>
                  <a:srgbClr val="0000FF"/>
                </a:solidFill>
              </a:rPr>
              <a:t> the possible values a random variable, X (discrete or continuous), can assume.  It is the mean of the population,  </a:t>
            </a:r>
            <a:r>
              <a:rPr lang="en-US" sz="2000" smtClean="0">
                <a:solidFill>
                  <a:srgbClr val="0000FF"/>
                </a:solidFill>
                <a:latin typeface="Symbol" pitchFamily="18" charset="2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008000"/>
                </a:solidFill>
              </a:rPr>
              <a:t>The expected value is often used as a measure of a modeled system, e.g., mean number of defects, mean waiting time in a queue.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The variance, </a:t>
            </a:r>
            <a:r>
              <a:rPr lang="en-US" sz="2000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sz="2000" baseline="30000" smtClean="0">
                <a:solidFill>
                  <a:srgbClr val="0000FF"/>
                </a:solidFill>
                <a:latin typeface="Symbol" pitchFamily="18" charset="2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Symbol" pitchFamily="18" charset="2"/>
              </a:rPr>
              <a:t>, </a:t>
            </a:r>
            <a:r>
              <a:rPr lang="en-US" sz="2000" smtClean="0">
                <a:solidFill>
                  <a:srgbClr val="0000FF"/>
                </a:solidFill>
              </a:rPr>
              <a:t> is a measure of the spread of a population and is used as a measure to characterize a distribution or a modeled system.  For example, a random variable X with high variance indicates that the values can take on a wide range of possible values. 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Right now we are learning the mechanics of computing expected value and variance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8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8BAE7-1F01-4426-843F-EBD68FDF683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085ABD4-8086-4636-A986-C842F2792C21}" type="slidenum">
              <a:rPr lang="en-US" sz="1400">
                <a:latin typeface="+mn-lt"/>
              </a:rPr>
              <a:pPr algn="r">
                <a:spcBef>
                  <a:spcPct val="50000"/>
                </a:spcBef>
                <a:defRPr/>
              </a:pPr>
              <a:t>9</a:t>
            </a:fld>
            <a:endParaRPr lang="en-US" sz="1400">
              <a:latin typeface="+mn-lt"/>
            </a:endParaRP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2906713" y="2209800"/>
          <a:ext cx="2795587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4" imgW="723586" imgH="342751" progId="Equation.3">
                  <p:embed/>
                </p:oleObj>
              </mc:Choice>
              <mc:Fallback>
                <p:oleObj name="Equation" r:id="rId4" imgW="723586" imgH="34275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2209800"/>
                        <a:ext cx="2795587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562600" y="3810000"/>
            <a:ext cx="1412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Lower case x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 flipV="1">
            <a:off x="44958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 autoUpdateAnimBg="0"/>
      <p:bldP spid="614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4144960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8743</TotalTime>
  <Words>3291</Words>
  <Application>Microsoft Office PowerPoint</Application>
  <PresentationFormat>On-screen Show (4:3)</PresentationFormat>
  <Paragraphs>535</Paragraphs>
  <Slides>80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Impact</vt:lpstr>
      <vt:lpstr>Monotype Sorts</vt:lpstr>
      <vt:lpstr>Symbol</vt:lpstr>
      <vt:lpstr>Times New Roman</vt:lpstr>
      <vt:lpstr>Wingdings</vt:lpstr>
      <vt:lpstr>Dads Tie</vt:lpstr>
      <vt:lpstr>Equation</vt:lpstr>
      <vt:lpstr>Microsoft Equation 3.0</vt:lpstr>
      <vt:lpstr>Chapter 3</vt:lpstr>
      <vt:lpstr>Facts</vt:lpstr>
      <vt:lpstr>Random Variables</vt:lpstr>
      <vt:lpstr>Discrete vs. Continuous Random Variables</vt:lpstr>
      <vt:lpstr>Discrete or Continuous Random Variables?</vt:lpstr>
      <vt:lpstr>Discrete Random Variables</vt:lpstr>
      <vt:lpstr>Discrete X</vt:lpstr>
      <vt:lpstr>Important Note About Notation</vt:lpstr>
      <vt:lpstr>PowerPoint Presentation</vt:lpstr>
      <vt:lpstr>Probabilty Mass Function (pmf)</vt:lpstr>
      <vt:lpstr>Facts about pmfs</vt:lpstr>
      <vt:lpstr>Defining and Graphing a pmf</vt:lpstr>
      <vt:lpstr>Cumulative Distribution Function</vt:lpstr>
      <vt:lpstr>PowerPoint Presentation</vt:lpstr>
      <vt:lpstr>Properties of a CDF: F(x)</vt:lpstr>
      <vt:lpstr>Defining and Graphing a CDF</vt:lpstr>
      <vt:lpstr>Expected Value: E(X)</vt:lpstr>
      <vt:lpstr>Variance: V(X) = s2</vt:lpstr>
      <vt:lpstr>Problem</vt:lpstr>
      <vt:lpstr>Note About pmfs</vt:lpstr>
      <vt:lpstr>The discrete uniform distribution</vt:lpstr>
      <vt:lpstr>The Discrete Uniform Probability Mass Function (pmf) </vt:lpstr>
      <vt:lpstr>The bernoulli distribution</vt:lpstr>
      <vt:lpstr>The Bernoulli Probability Mass Function (pmf)</vt:lpstr>
      <vt:lpstr>The binomial distribution</vt:lpstr>
      <vt:lpstr>A Bernoulli Process</vt:lpstr>
      <vt:lpstr>Independence</vt:lpstr>
      <vt:lpstr>Combinations</vt:lpstr>
      <vt:lpstr>The Binomial Probability Mass Function (pmf) </vt:lpstr>
      <vt:lpstr>Derivation of p(x) and F(x) and plots</vt:lpstr>
      <vt:lpstr>TI-83, 84</vt:lpstr>
      <vt:lpstr>The poisson distribution</vt:lpstr>
      <vt:lpstr>The Poisson Probability Mass Function (pmf)</vt:lpstr>
      <vt:lpstr>Poisson Parameter l</vt:lpstr>
      <vt:lpstr>Applications of the Poisson Distribution</vt:lpstr>
      <vt:lpstr>Be Careful With l</vt:lpstr>
      <vt:lpstr>TI-83,84</vt:lpstr>
      <vt:lpstr>Plot of p(x) and F(x)</vt:lpstr>
      <vt:lpstr>Continuous random variables</vt:lpstr>
      <vt:lpstr>Continuous X</vt:lpstr>
      <vt:lpstr>PowerPoint Presentation</vt:lpstr>
      <vt:lpstr>Probabilty density function (pdf)</vt:lpstr>
      <vt:lpstr>Facts about pdfs</vt:lpstr>
      <vt:lpstr>Problem </vt:lpstr>
      <vt:lpstr>Cumulative Distribution Function</vt:lpstr>
      <vt:lpstr>PowerPoint Presentation</vt:lpstr>
      <vt:lpstr>Determining a CDF</vt:lpstr>
      <vt:lpstr>Properties of a CDF: F(x)</vt:lpstr>
      <vt:lpstr>Defining and Graphing a CDF: F(x)</vt:lpstr>
      <vt:lpstr>Example</vt:lpstr>
      <vt:lpstr>Using Continuous Random Variable CDFs </vt:lpstr>
      <vt:lpstr>The Triangle pdf</vt:lpstr>
      <vt:lpstr>Expected Value: E(X)</vt:lpstr>
      <vt:lpstr>Variance: V(X)</vt:lpstr>
      <vt:lpstr>The uniform distribution</vt:lpstr>
      <vt:lpstr>The Uniform Probability Density Function (pdf)</vt:lpstr>
      <vt:lpstr>Proof of formula for s2  = V(X) for a uniform random variable on [a, b]  </vt:lpstr>
      <vt:lpstr> Uniform Distribution</vt:lpstr>
      <vt:lpstr>Note About pdfs</vt:lpstr>
      <vt:lpstr>The exponential distribution</vt:lpstr>
      <vt:lpstr> The Exponential Probability Density Function (pdf)</vt:lpstr>
      <vt:lpstr>The normal distribution</vt:lpstr>
      <vt:lpstr>The Normal (Gaussian) Probability Density Function (pdf)</vt:lpstr>
      <vt:lpstr>Applications of the Normal Distribution</vt:lpstr>
      <vt:lpstr>The Normal CDF and your calculator</vt:lpstr>
      <vt:lpstr>The standard normal distribution</vt:lpstr>
      <vt:lpstr>The Standard Normal Probability Density Function (pdf)</vt:lpstr>
      <vt:lpstr>Standard Normal Integrals and the Standard Normal Table I</vt:lpstr>
      <vt:lpstr>TI-83,84,89 Normal CDF Computations</vt:lpstr>
      <vt:lpstr>Fact</vt:lpstr>
      <vt:lpstr>Statistic</vt:lpstr>
      <vt:lpstr>Facts about </vt:lpstr>
      <vt:lpstr>The Central Limit Theorem (CLT)</vt:lpstr>
      <vt:lpstr>Assumption of Normality</vt:lpstr>
      <vt:lpstr>Understand the Difference!</vt:lpstr>
      <vt:lpstr>PowerPoint Presentation</vt:lpstr>
      <vt:lpstr>Summary of PROBABILITY DISTRIBUTIONS OF Chapter 3</vt:lpstr>
      <vt:lpstr>Discrete Uniform Bernoulli Binomial Poisson</vt:lpstr>
      <vt:lpstr>Uniform Exponential Normal Standard Normal</vt:lpstr>
      <vt:lpstr>What Is The Significance Of Expected Value and of Variance?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1980 -1984</dc:title>
  <dc:creator>Robert A. Fleischner</dc:creator>
  <cp:lastModifiedBy>Linda Chattin</cp:lastModifiedBy>
  <cp:revision>311</cp:revision>
  <cp:lastPrinted>2015-02-10T22:41:30Z</cp:lastPrinted>
  <dcterms:created xsi:type="dcterms:W3CDTF">2002-01-06T21:00:42Z</dcterms:created>
  <dcterms:modified xsi:type="dcterms:W3CDTF">2015-02-10T22:45:25Z</dcterms:modified>
</cp:coreProperties>
</file>