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sldIdLst>
    <p:sldId id="375" r:id="rId2"/>
    <p:sldId id="325" r:id="rId3"/>
    <p:sldId id="370" r:id="rId4"/>
    <p:sldId id="371" r:id="rId5"/>
    <p:sldId id="372" r:id="rId6"/>
    <p:sldId id="373" r:id="rId7"/>
    <p:sldId id="374" r:id="rId8"/>
    <p:sldId id="388" r:id="rId9"/>
    <p:sldId id="389" r:id="rId10"/>
    <p:sldId id="384" r:id="rId11"/>
    <p:sldId id="383" r:id="rId12"/>
    <p:sldId id="323" r:id="rId13"/>
    <p:sldId id="326" r:id="rId14"/>
    <p:sldId id="328" r:id="rId15"/>
    <p:sldId id="329" r:id="rId16"/>
    <p:sldId id="330" r:id="rId17"/>
    <p:sldId id="337" r:id="rId18"/>
    <p:sldId id="351" r:id="rId19"/>
    <p:sldId id="378" r:id="rId20"/>
    <p:sldId id="377" r:id="rId21"/>
    <p:sldId id="369" r:id="rId22"/>
    <p:sldId id="381" r:id="rId23"/>
    <p:sldId id="380" r:id="rId24"/>
    <p:sldId id="386" r:id="rId25"/>
    <p:sldId id="387" r:id="rId26"/>
    <p:sldId id="385" r:id="rId27"/>
  </p:sldIdLst>
  <p:sldSz cx="9144000" cy="6858000" type="screen4x3"/>
  <p:notesSz cx="6950075" cy="9236075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79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chatti\Desktop\IEE380\Problem_6_23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'DJIA vs. Sunspots'!$A$3:$A$9</c:f>
              <c:numCache>
                <c:formatCode>General</c:formatCode>
                <c:ptCount val="7"/>
                <c:pt idx="0">
                  <c:v>1938.25</c:v>
                </c:pt>
                <c:pt idx="1">
                  <c:v>1948.6699999999998</c:v>
                </c:pt>
                <c:pt idx="2">
                  <c:v>1958.42</c:v>
                </c:pt>
                <c:pt idx="3">
                  <c:v>1969.25</c:v>
                </c:pt>
                <c:pt idx="4">
                  <c:v>1980.83</c:v>
                </c:pt>
                <c:pt idx="5">
                  <c:v>1990.5</c:v>
                </c:pt>
                <c:pt idx="6">
                  <c:v>2001.1699999999998</c:v>
                </c:pt>
              </c:numCache>
            </c:numRef>
          </c:xVal>
          <c:yVal>
            <c:numRef>
              <c:f>'DJIA vs. Sunspots'!$B$3:$B$9</c:f>
              <c:numCache>
                <c:formatCode>General</c:formatCode>
                <c:ptCount val="7"/>
                <c:pt idx="0">
                  <c:v>1937.1699999999998</c:v>
                </c:pt>
                <c:pt idx="1">
                  <c:v>1946.33</c:v>
                </c:pt>
                <c:pt idx="2">
                  <c:v>1956.25</c:v>
                </c:pt>
                <c:pt idx="3">
                  <c:v>1966</c:v>
                </c:pt>
                <c:pt idx="4">
                  <c:v>1976.5</c:v>
                </c:pt>
                <c:pt idx="5">
                  <c:v>1987.58</c:v>
                </c:pt>
                <c:pt idx="6">
                  <c:v>1999.92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935968"/>
        <c:axId val="357939496"/>
      </c:scatterChart>
      <c:valAx>
        <c:axId val="35793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Sunspot Peaks (year)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7939496"/>
        <c:crosses val="autoZero"/>
        <c:crossBetween val="midCat"/>
      </c:valAx>
      <c:valAx>
        <c:axId val="357939496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DJIA Peaks (year)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7935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</a:t>
            </a:r>
            <a:r>
              <a:rPr lang="en-US" baseline="0"/>
              <a:t> 2 Score vs. Mock Exam 2 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675769252247718E-2"/>
          <c:y val="0.1225503229985925"/>
          <c:w val="0.91778522365555371"/>
          <c:h val="0.8007994963147200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gradebook!$D$2:$D$31</c:f>
              <c:numCache>
                <c:formatCode>0</c:formatCode>
                <c:ptCount val="30"/>
                <c:pt idx="0">
                  <c:v>73.48</c:v>
                </c:pt>
                <c:pt idx="1">
                  <c:v>83.96</c:v>
                </c:pt>
                <c:pt idx="2">
                  <c:v>77.44</c:v>
                </c:pt>
                <c:pt idx="3">
                  <c:v>69.040000000000006</c:v>
                </c:pt>
                <c:pt idx="4">
                  <c:v>74.48</c:v>
                </c:pt>
                <c:pt idx="5">
                  <c:v>80.28</c:v>
                </c:pt>
                <c:pt idx="6">
                  <c:v>81.64</c:v>
                </c:pt>
                <c:pt idx="7">
                  <c:v>64.52</c:v>
                </c:pt>
                <c:pt idx="8">
                  <c:v>75.44</c:v>
                </c:pt>
                <c:pt idx="9">
                  <c:v>81.48</c:v>
                </c:pt>
                <c:pt idx="10">
                  <c:v>68</c:v>
                </c:pt>
                <c:pt idx="11">
                  <c:v>76.040000000000006</c:v>
                </c:pt>
                <c:pt idx="12">
                  <c:v>36</c:v>
                </c:pt>
                <c:pt idx="13">
                  <c:v>75.92</c:v>
                </c:pt>
                <c:pt idx="14">
                  <c:v>71.64</c:v>
                </c:pt>
                <c:pt idx="15">
                  <c:v>81.64</c:v>
                </c:pt>
                <c:pt idx="16">
                  <c:v>75.56</c:v>
                </c:pt>
                <c:pt idx="17">
                  <c:v>99.68</c:v>
                </c:pt>
                <c:pt idx="18">
                  <c:v>59.08</c:v>
                </c:pt>
                <c:pt idx="19">
                  <c:v>87.92</c:v>
                </c:pt>
                <c:pt idx="20">
                  <c:v>71.2</c:v>
                </c:pt>
                <c:pt idx="21">
                  <c:v>68</c:v>
                </c:pt>
                <c:pt idx="22">
                  <c:v>34.64</c:v>
                </c:pt>
                <c:pt idx="23">
                  <c:v>79.56</c:v>
                </c:pt>
                <c:pt idx="24">
                  <c:v>46.2</c:v>
                </c:pt>
                <c:pt idx="25">
                  <c:v>103</c:v>
                </c:pt>
                <c:pt idx="26">
                  <c:v>75.64</c:v>
                </c:pt>
                <c:pt idx="27">
                  <c:v>64</c:v>
                </c:pt>
                <c:pt idx="28">
                  <c:v>34.64</c:v>
                </c:pt>
                <c:pt idx="29">
                  <c:v>74</c:v>
                </c:pt>
              </c:numCache>
            </c:numRef>
          </c:xVal>
          <c:yVal>
            <c:numRef>
              <c:f>gradebook!$E$2:$E$31</c:f>
              <c:numCache>
                <c:formatCode>General</c:formatCode>
                <c:ptCount val="30"/>
                <c:pt idx="0">
                  <c:v>84</c:v>
                </c:pt>
                <c:pt idx="1">
                  <c:v>76</c:v>
                </c:pt>
                <c:pt idx="2">
                  <c:v>76</c:v>
                </c:pt>
                <c:pt idx="3">
                  <c:v>56</c:v>
                </c:pt>
                <c:pt idx="4">
                  <c:v>84</c:v>
                </c:pt>
                <c:pt idx="5">
                  <c:v>80</c:v>
                </c:pt>
                <c:pt idx="6">
                  <c:v>80</c:v>
                </c:pt>
                <c:pt idx="7">
                  <c:v>68</c:v>
                </c:pt>
                <c:pt idx="8">
                  <c:v>88</c:v>
                </c:pt>
                <c:pt idx="9">
                  <c:v>80</c:v>
                </c:pt>
                <c:pt idx="10">
                  <c:v>64</c:v>
                </c:pt>
                <c:pt idx="11">
                  <c:v>100</c:v>
                </c:pt>
                <c:pt idx="12">
                  <c:v>52</c:v>
                </c:pt>
                <c:pt idx="13">
                  <c:v>84</c:v>
                </c:pt>
                <c:pt idx="14">
                  <c:v>84</c:v>
                </c:pt>
                <c:pt idx="15">
                  <c:v>104</c:v>
                </c:pt>
                <c:pt idx="16">
                  <c:v>96</c:v>
                </c:pt>
                <c:pt idx="17">
                  <c:v>84</c:v>
                </c:pt>
                <c:pt idx="18">
                  <c:v>52</c:v>
                </c:pt>
                <c:pt idx="19">
                  <c:v>92</c:v>
                </c:pt>
                <c:pt idx="20">
                  <c:v>48</c:v>
                </c:pt>
                <c:pt idx="21">
                  <c:v>64</c:v>
                </c:pt>
                <c:pt idx="22">
                  <c:v>60</c:v>
                </c:pt>
                <c:pt idx="23">
                  <c:v>60</c:v>
                </c:pt>
                <c:pt idx="24">
                  <c:v>68</c:v>
                </c:pt>
                <c:pt idx="25">
                  <c:v>76</c:v>
                </c:pt>
                <c:pt idx="26">
                  <c:v>80</c:v>
                </c:pt>
                <c:pt idx="27">
                  <c:v>60</c:v>
                </c:pt>
                <c:pt idx="28">
                  <c:v>48</c:v>
                </c:pt>
                <c:pt idx="29">
                  <c:v>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458424"/>
        <c:axId val="359459600"/>
      </c:scatterChart>
      <c:valAx>
        <c:axId val="359458424"/>
        <c:scaling>
          <c:orientation val="minMax"/>
          <c:max val="108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59600"/>
        <c:crosses val="autoZero"/>
        <c:crossBetween val="midCat"/>
      </c:valAx>
      <c:valAx>
        <c:axId val="359459600"/>
        <c:scaling>
          <c:orientation val="minMax"/>
          <c:max val="108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58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Residuals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Sheet1!$D$1:$D$29</c:f>
              <c:numCache>
                <c:formatCode>General</c:formatCode>
                <c:ptCount val="29"/>
                <c:pt idx="0">
                  <c:v>9.0349999999999966</c:v>
                </c:pt>
                <c:pt idx="1">
                  <c:v>-5.2239999999999895</c:v>
                </c:pt>
                <c:pt idx="2">
                  <c:v>-1.2409999999999854</c:v>
                </c:pt>
                <c:pt idx="3">
                  <c:v>-16.688999999999993</c:v>
                </c:pt>
                <c:pt idx="4">
                  <c:v>8.4660000000000082</c:v>
                </c:pt>
                <c:pt idx="5">
                  <c:v>1.0520000000000067</c:v>
                </c:pt>
                <c:pt idx="6">
                  <c:v>-8.5999999999984311E-2</c:v>
                </c:pt>
                <c:pt idx="7">
                  <c:v>-2.4129999999999967</c:v>
                </c:pt>
                <c:pt idx="8">
                  <c:v>11.897000000000006</c:v>
                </c:pt>
                <c:pt idx="9">
                  <c:v>0.48300000000000409</c:v>
                </c:pt>
                <c:pt idx="10">
                  <c:v>-8.1199999999999903</c:v>
                </c:pt>
                <c:pt idx="11">
                  <c:v>23.328000000000003</c:v>
                </c:pt>
                <c:pt idx="12">
                  <c:v>-1.9119999999999919</c:v>
                </c:pt>
                <c:pt idx="13">
                  <c:v>7.328000000000003</c:v>
                </c:pt>
                <c:pt idx="14">
                  <c:v>9.6040000000000134</c:v>
                </c:pt>
                <c:pt idx="15">
                  <c:v>23.914000000000016</c:v>
                </c:pt>
                <c:pt idx="16">
                  <c:v>19.328000000000003</c:v>
                </c:pt>
                <c:pt idx="17">
                  <c:v>-6.3279999999999887</c:v>
                </c:pt>
                <c:pt idx="18">
                  <c:v>-14.998999999999995</c:v>
                </c:pt>
                <c:pt idx="19">
                  <c:v>8.5</c:v>
                </c:pt>
                <c:pt idx="20">
                  <c:v>-25.826999999999998</c:v>
                </c:pt>
                <c:pt idx="21">
                  <c:v>-8.1199999999999903</c:v>
                </c:pt>
                <c:pt idx="22">
                  <c:v>6.6570000000000036</c:v>
                </c:pt>
                <c:pt idx="23">
                  <c:v>-18.947999999999993</c:v>
                </c:pt>
                <c:pt idx="24">
                  <c:v>8.3980000000000032</c:v>
                </c:pt>
                <c:pt idx="25">
                  <c:v>-16.034999999999997</c:v>
                </c:pt>
                <c:pt idx="26">
                  <c:v>3.328000000000003</c:v>
                </c:pt>
                <c:pt idx="27">
                  <c:v>-9.8439999999999941</c:v>
                </c:pt>
                <c:pt idx="28">
                  <c:v>-5.3429999999999964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535024"/>
        <c:axId val="283847688"/>
      </c:scatterChart>
      <c:valAx>
        <c:axId val="2825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847688"/>
        <c:crosses val="autoZero"/>
        <c:crossBetween val="midCat"/>
      </c:valAx>
      <c:valAx>
        <c:axId val="28384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35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yVal>
            <c:numRef>
              <c:f>Sheet2!$F$3:$F$27</c:f>
              <c:numCache>
                <c:formatCode>General</c:formatCode>
                <c:ptCount val="25"/>
                <c:pt idx="0">
                  <c:v>1.5479999999999974</c:v>
                </c:pt>
                <c:pt idx="1">
                  <c:v>-1.1960000000000022</c:v>
                </c:pt>
                <c:pt idx="2">
                  <c:v>-2.2580000000000031</c:v>
                </c:pt>
                <c:pt idx="3">
                  <c:v>-1.8539999999999985</c:v>
                </c:pt>
                <c:pt idx="4">
                  <c:v>-3.0310000000000024</c:v>
                </c:pt>
                <c:pt idx="5">
                  <c:v>1.0199999999999987</c:v>
                </c:pt>
                <c:pt idx="6">
                  <c:v>1.7529999999999994</c:v>
                </c:pt>
                <c:pt idx="7">
                  <c:v>1.1719999999999982</c:v>
                </c:pt>
                <c:pt idx="8">
                  <c:v>-3.9099999999999997</c:v>
                </c:pt>
                <c:pt idx="9">
                  <c:v>-0.61599999999999999</c:v>
                </c:pt>
                <c:pt idx="10">
                  <c:v>-1.516000000000002</c:v>
                </c:pt>
                <c:pt idx="11">
                  <c:v>-0.64800000000000368</c:v>
                </c:pt>
                <c:pt idx="12">
                  <c:v>0.25799999999999573</c:v>
                </c:pt>
                <c:pt idx="13">
                  <c:v>-0.77200000000000069</c:v>
                </c:pt>
                <c:pt idx="14">
                  <c:v>5.7449999999999966</c:v>
                </c:pt>
                <c:pt idx="15">
                  <c:v>-0.55000000000000071</c:v>
                </c:pt>
                <c:pt idx="16">
                  <c:v>4.0559999999999965</c:v>
                </c:pt>
                <c:pt idx="17">
                  <c:v>-2.3129999999999975</c:v>
                </c:pt>
                <c:pt idx="18">
                  <c:v>-1.794000000000004</c:v>
                </c:pt>
                <c:pt idx="19">
                  <c:v>-8.4000000000003225E-2</c:v>
                </c:pt>
                <c:pt idx="20">
                  <c:v>-2.3140000000000067</c:v>
                </c:pt>
                <c:pt idx="21">
                  <c:v>1.3219999999999874</c:v>
                </c:pt>
                <c:pt idx="22">
                  <c:v>4.7999999999994734E-2</c:v>
                </c:pt>
                <c:pt idx="23">
                  <c:v>2.1019999999999972</c:v>
                </c:pt>
                <c:pt idx="24">
                  <c:v>-3.400000000000248E-2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355888"/>
        <c:axId val="220357456"/>
      </c:scatterChart>
      <c:valAx>
        <c:axId val="22035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220357456"/>
        <c:crosses val="autoZero"/>
        <c:crossBetween val="midCat"/>
      </c:valAx>
      <c:valAx>
        <c:axId val="22035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3558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0.07521</cdr:x>
      <cdr:y>0.25311</cdr:y>
    </cdr:from>
    <cdr:to>
      <cdr:x>0.93914</cdr:x>
      <cdr:y>0.7538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538716" y="972879"/>
          <a:ext cx="6188149" cy="192449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F5C4007-7F6A-4B3C-B8FC-08D8A8689845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64D0F06-9E8E-4B06-A3AC-8718B11FC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3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4D0F06-9E8E-4B06-A3AC-8718B11FCB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0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5F5750-1ADD-4A91-9396-71B8E5A3ADAA}" type="datetime1">
              <a:rPr lang="en-US" smtClean="0"/>
              <a:t>8/25/2015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90B636-4D9B-4952-B413-BD25DD0A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FB9C-4663-4A12-9EE3-AC7A8A359BFD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CAE4B-85D4-4E8A-BF4A-7885EFFF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9B19-5D11-4439-9047-3A6795780749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873C-02BC-47F5-817A-46E85C0BE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428E8-2BEF-433D-8765-8C1DC969E743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53A94-6C73-451D-A297-CA94AB39A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C3A0E3-012B-475D-8E85-2A7C65F10553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A7812-A655-488A-B432-368B124633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E11E2-D1D7-4FB0-86F4-E08286BE42FB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6D95-C664-4A99-9BD4-76F48C56E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47386-25FF-4A76-B9CB-15F53DA42E40}" type="datetime1">
              <a:rPr lang="en-US" smtClean="0"/>
              <a:t>8/25/2015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E6877-12BC-437A-8788-0B0D21F83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BA6F5-457A-462F-A3ED-27CAD128104E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FAFD-3A75-4DF4-B474-CA287394A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C3D4B-E339-4D09-99B1-F9CF645417F7}" type="datetime1">
              <a:rPr lang="en-US" smtClean="0"/>
              <a:t>8/25/2015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7AC0E-905E-4788-AEE6-9DAF3F975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2C2A7-D5AD-42F8-BF81-CCD72A36F089}" type="datetime1">
              <a:rPr lang="en-US" smtClean="0"/>
              <a:t>8/25/2015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8F8-810A-49EC-9DA5-F07081EF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63CE0-4A90-4EFE-81B9-067A58BD8811}" type="datetime1">
              <a:rPr lang="en-US" smtClean="0"/>
              <a:t>8/25/2015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08615-6EB7-47C7-8143-4A898DFA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7A8F-02F9-46AD-BDF4-313019E10682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D803A-BA40-41F1-A583-1F659A20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B9D9A-FE83-4AA9-AF85-CE275B0681EF}" type="datetime1">
              <a:rPr lang="en-US" smtClean="0"/>
              <a:t>8/25/2015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503A4-4ACA-477A-BD55-B8F0B78AC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8F61292-40B7-4A1E-A656-597E760CCC90}" type="datetime1">
              <a:rPr lang="en-US" smtClean="0"/>
              <a:t>8/25/2015</a:t>
            </a:fld>
            <a:endParaRPr lang="en-US"/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AA7812-A655-488A-B432-368B12463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wmf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attsupwiththat.files.wordpress.com/2008/11/modis_2007_technological-forecasting-and-social-change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E6877-12BC-437A-8788-0B0D21F83D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6248400"/>
            <a:ext cx="3810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712"/>
            <a:ext cx="8497888" cy="4154487"/>
          </a:xfrm>
        </p:spPr>
        <p:txBody>
          <a:bodyPr/>
          <a:lstStyle/>
          <a:p>
            <a:r>
              <a:rPr lang="en-US" sz="1600" dirty="0" smtClean="0"/>
              <a:t>Compute and plot the residuals, </a:t>
            </a:r>
            <a:r>
              <a:rPr lang="en-US" sz="1600" dirty="0" err="1" smtClean="0"/>
              <a:t>e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Residual: Response you actually got – response that your model predicts</a:t>
            </a:r>
          </a:p>
          <a:p>
            <a:pPr lvl="1"/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Residual plot should appear to be a random scattering above and below zero (a).  This random scattering about zero indicates that the residuals, the errors, are normally distributed, which is what we want. </a:t>
            </a:r>
            <a:r>
              <a:rPr lang="en-US" sz="1600" baseline="-25000" dirty="0" smtClean="0"/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91000" y="28956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9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267200"/>
            <a:ext cx="853440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096000"/>
            <a:ext cx="86106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1400" dirty="0" smtClean="0"/>
              <a:t>Desired from model</a:t>
            </a:r>
          </a:p>
          <a:p>
            <a:pPr marL="457200" indent="-457200"/>
            <a:r>
              <a:rPr lang="en-US" sz="1400" dirty="0" smtClean="0"/>
              <a:t>(b) , (c ) and (d) indicated non-constant variance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4906"/>
            <a:ext cx="7793037" cy="1143000"/>
          </a:xfrm>
        </p:spPr>
        <p:txBody>
          <a:bodyPr/>
          <a:lstStyle/>
          <a:p>
            <a:r>
              <a:rPr lang="en-US" dirty="0" smtClean="0"/>
              <a:t>Residual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8F8-810A-49EC-9DA5-F07081EF1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5352761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this model is a ‘good’ one, the differences (called </a:t>
            </a:r>
            <a:r>
              <a:rPr lang="en-US" sz="1400" i="1" u="sng" dirty="0" smtClean="0">
                <a:solidFill>
                  <a:srgbClr val="7030A0"/>
                </a:solidFill>
              </a:rPr>
              <a:t>residuals</a:t>
            </a:r>
            <a:r>
              <a:rPr lang="en-US" sz="1400" dirty="0" smtClean="0"/>
              <a:t>) between the actual Exam2 score and the model-predicted Exam 2 scores will be normally distributed with a mean of 0.  They will look very random, evenly-distributed above and below 0, and with a mean close to 0.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200400"/>
            <a:ext cx="228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Residual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8598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8965"/>
              </p:ext>
            </p:extLst>
          </p:nvPr>
        </p:nvGraphicFramePr>
        <p:xfrm>
          <a:off x="381000" y="2642175"/>
          <a:ext cx="1623096" cy="4114813"/>
        </p:xfrm>
        <a:graphic>
          <a:graphicData uri="http://schemas.openxmlformats.org/drawingml/2006/table">
            <a:tbl>
              <a:tblPr/>
              <a:tblGrid>
                <a:gridCol w="405774"/>
                <a:gridCol w="405774"/>
                <a:gridCol w="405774"/>
                <a:gridCol w="405774"/>
              </a:tblGrid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74.965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9.035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81.224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-5.224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77.241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-1.241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72.689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-16.689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75.534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8.466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78.948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1.052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80.086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70.413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-2.413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76.103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11.897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81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79.517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-8.12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23.328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53.912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-1.912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74.396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9.604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80.086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23.914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19.328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90.328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-6.328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59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66.999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-14.999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73.827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-25.827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-8.12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53.343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6.657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78.948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-18.948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59.602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92.035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-16.035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76.672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69.844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-9.844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1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53.343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-5.343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0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71.41379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74.06897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04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16.56269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15.51481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0.006517</a:t>
                      </a:r>
                    </a:p>
                  </a:txBody>
                  <a:tcPr marL="6340" marR="6340" marT="6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2846" y="2286000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Mock                     </a:t>
            </a:r>
            <a:r>
              <a:rPr lang="en-US" sz="800" dirty="0" err="1" smtClean="0"/>
              <a:t>Pred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Exam2   </a:t>
            </a:r>
            <a:r>
              <a:rPr lang="en-US" sz="800" dirty="0" err="1" smtClean="0"/>
              <a:t>Exam2</a:t>
            </a:r>
            <a:r>
              <a:rPr lang="en-US" sz="800" dirty="0" smtClean="0"/>
              <a:t>      </a:t>
            </a:r>
            <a:r>
              <a:rPr lang="en-US" sz="800" dirty="0" err="1" smtClean="0"/>
              <a:t>Exam2</a:t>
            </a:r>
            <a:r>
              <a:rPr lang="en-US" sz="800" dirty="0" smtClean="0"/>
              <a:t>      Res</a:t>
            </a:r>
            <a:endParaRPr lang="en-US" sz="8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387941"/>
              </p:ext>
            </p:extLst>
          </p:nvPr>
        </p:nvGraphicFramePr>
        <p:xfrm>
          <a:off x="3886200" y="271266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96186" y="2559956"/>
            <a:ext cx="268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 mean of residuals = .006517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762007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Final Model:  Y = 33.428 + .569X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Section 6-3</a:t>
            </a:r>
            <a:br>
              <a:rPr lang="en-US" sz="3600" smtClean="0"/>
            </a:br>
            <a:r>
              <a:rPr lang="en-US" sz="3600" smtClean="0"/>
              <a:t>Multiple Regression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62627-41BA-4B5A-966F-25D034069F0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Linear Regression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924800" cy="426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Used when you believe a variable is linearly dependent upon </a:t>
            </a:r>
            <a:r>
              <a:rPr lang="en-US" sz="2400" u="sng" dirty="0" smtClean="0"/>
              <a:t>several</a:t>
            </a:r>
            <a:r>
              <a:rPr lang="en-US" sz="2400" dirty="0" smtClean="0"/>
              <a:t> other variables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Multiple Linear Regression Model: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962400"/>
          <a:ext cx="51704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2120900" imgH="228600" progId="Equation.3">
                  <p:embed/>
                </p:oleObj>
              </mc:Choice>
              <mc:Fallback>
                <p:oleObj name="Equation" r:id="rId4" imgW="2120900" imgH="2286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5170487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6D4AD-BA46-4D04-AA32-F3D66FDB6FD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429" name="WordArt 1675"/>
          <p:cNvSpPr>
            <a:spLocks noChangeArrowheads="1" noChangeShapeType="1" noTextEdit="1"/>
          </p:cNvSpPr>
          <p:nvPr/>
        </p:nvSpPr>
        <p:spPr bwMode="auto">
          <a:xfrm>
            <a:off x="1219200" y="152400"/>
            <a:ext cx="25908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Jet</a:t>
            </a:r>
          </a:p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Turbine</a:t>
            </a:r>
          </a:p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Data</a:t>
            </a:r>
          </a:p>
        </p:txBody>
      </p:sp>
      <p:pic>
        <p:nvPicPr>
          <p:cNvPr id="54430" name="Picture 1677" descr="F15Afterbur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362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431" name="Text Box 1678"/>
          <p:cNvSpPr txBox="1">
            <a:spLocks noChangeArrowheads="1"/>
          </p:cNvSpPr>
          <p:nvPr/>
        </p:nvSpPr>
        <p:spPr bwMode="auto">
          <a:xfrm>
            <a:off x="3276600" y="6477001"/>
            <a:ext cx="548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http://www.garrisonwu.com/images/Events/Thumbs/F15Afterburn.jpg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209800"/>
          <a:ext cx="4823291" cy="4071360"/>
        </p:xfrm>
        <a:graphic>
          <a:graphicData uri="http://schemas.openxmlformats.org/drawingml/2006/table">
            <a:tbl>
              <a:tblPr/>
              <a:tblGrid>
                <a:gridCol w="841016"/>
                <a:gridCol w="819050"/>
                <a:gridCol w="753149"/>
                <a:gridCol w="602519"/>
                <a:gridCol w="602519"/>
                <a:gridCol w="602519"/>
                <a:gridCol w="602519"/>
              </a:tblGrid>
              <a:tr h="672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Thrust (y)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Primary speed of rotation (x1)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Secondary speed of rotation (x2)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Fuel flow rate (x3)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Pressure (x4)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Exhaust temp (x5)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Ambient temp (x6)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4540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2140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20640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30250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1732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4315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2016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20280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30010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1697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4095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1905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19860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29780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1662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3650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1675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18980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29330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1598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3200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1474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18100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28960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1541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4833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2239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20740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30083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216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1709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4617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2120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20305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29831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1669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4340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1990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19961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29604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3820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1702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18916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29088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1572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3368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1487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18012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28675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1522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4445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2107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20520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30120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4188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1973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20130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29920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1711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3981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1864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19780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29720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1682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3622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1674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19020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29370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1630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3125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18030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28940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139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1572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101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4560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2165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20680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30160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1704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4340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2048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20340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29960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1679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4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4115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1916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19860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29710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187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1642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94</a:t>
                      </a:r>
                    </a:p>
                  </a:txBody>
                  <a:tcPr marL="9420" marR="9420" marT="9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20A41-61B8-4D47-9DAA-5D5055E69A0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456" name="WordArt 325"/>
          <p:cNvSpPr>
            <a:spLocks noChangeArrowheads="1" noChangeShapeType="1" noTextEdit="1"/>
          </p:cNvSpPr>
          <p:nvPr/>
        </p:nvSpPr>
        <p:spPr bwMode="auto">
          <a:xfrm>
            <a:off x="228600" y="2133600"/>
            <a:ext cx="3200400" cy="2667000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Electronic </a:t>
            </a:r>
          </a:p>
          <a:p>
            <a:pPr algn="ctr"/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Inverter</a:t>
            </a:r>
          </a:p>
          <a:p>
            <a:pPr algn="ctr"/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55457" name="Text Box 326"/>
          <p:cNvSpPr txBox="1">
            <a:spLocks noChangeArrowheads="1"/>
          </p:cNvSpPr>
          <p:nvPr/>
        </p:nvSpPr>
        <p:spPr bwMode="auto">
          <a:xfrm>
            <a:off x="304800" y="5562600"/>
            <a:ext cx="7696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93366"/>
                </a:solidFill>
              </a:rPr>
              <a:t>NMOS</a:t>
            </a:r>
            <a:r>
              <a:rPr lang="en-US" sz="2000" dirty="0"/>
              <a:t>: Negative Channel Metal Oxide Semi-conductor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336600"/>
                </a:solidFill>
              </a:rPr>
              <a:t>PMOS</a:t>
            </a:r>
            <a:r>
              <a:rPr lang="en-US" sz="2000" dirty="0"/>
              <a:t>: Positive Channel Metal Oxide Semi-conductor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91000" y="381000"/>
          <a:ext cx="3429000" cy="4879077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6808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NMOS Width (x1)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NMOS Length (x2)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PMOS Width (x3)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PMOS Length (x4)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Transient point (y)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0.787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0.293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1.71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0.203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7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0.806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4.713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0.607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9.107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9.21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1.365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4.554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0.293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2.252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9.167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0.694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0.379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0.485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3.345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0.208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0.201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10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0.329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7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8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4.966</a:t>
                      </a:r>
                    </a:p>
                  </a:txBody>
                  <a:tcPr marL="7947" marR="7947" marT="7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6310D3-367E-4713-9C85-AE7EFD9062B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506" name="WordArt 379"/>
          <p:cNvSpPr>
            <a:spLocks noChangeArrowheads="1" noChangeShapeType="1" noTextEdit="1"/>
          </p:cNvSpPr>
          <p:nvPr/>
        </p:nvSpPr>
        <p:spPr bwMode="auto">
          <a:xfrm>
            <a:off x="1524000" y="304800"/>
            <a:ext cx="19050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Wine</a:t>
            </a:r>
          </a:p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Data</a:t>
            </a:r>
          </a:p>
        </p:txBody>
      </p:sp>
      <p:pic>
        <p:nvPicPr>
          <p:cNvPr id="56507" name="Picture 381" descr="03RavenswoodZ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362200"/>
            <a:ext cx="2744932" cy="3429000"/>
          </a:xfr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8600" y="457200"/>
          <a:ext cx="4800601" cy="5333993"/>
        </p:xfrm>
        <a:graphic>
          <a:graphicData uri="http://schemas.openxmlformats.org/drawingml/2006/table">
            <a:tbl>
              <a:tblPr/>
              <a:tblGrid>
                <a:gridCol w="663582"/>
                <a:gridCol w="663582"/>
                <a:gridCol w="663582"/>
                <a:gridCol w="663582"/>
                <a:gridCol w="663582"/>
                <a:gridCol w="819109"/>
                <a:gridCol w="663582"/>
              </a:tblGrid>
              <a:tr h="501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Clarity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Aroma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Body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Flavor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Oakiness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Quality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Region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MS Sans Serif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9.8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6.3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4.3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MS Sans Serif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S Sans Serif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EA087-54DD-42F0-BCF5-6B637419527C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Linear Regression Model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05200" y="3657600"/>
          <a:ext cx="2057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4" imgW="748975" imgH="253890" progId="Equation.3">
                  <p:embed/>
                </p:oleObj>
              </mc:Choice>
              <mc:Fallback>
                <p:oleObj name="Equation" r:id="rId4" imgW="748975" imgH="25389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2057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1"/>
          <p:cNvSpPr txBox="1">
            <a:spLocks noChangeArrowheads="1"/>
          </p:cNvSpPr>
          <p:nvPr/>
        </p:nvSpPr>
        <p:spPr bwMode="auto">
          <a:xfrm>
            <a:off x="533400" y="3124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will again use least squares estimators of the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dirty="0" err="1"/>
              <a:t>’s</a:t>
            </a:r>
            <a:r>
              <a:rPr lang="en-US" dirty="0"/>
              <a:t>:   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82700" y="2209800"/>
          <a:ext cx="718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6" imgW="2120900" imgH="228600" progId="Equation.3">
                  <p:embed/>
                </p:oleObj>
              </mc:Choice>
              <mc:Fallback>
                <p:oleObj name="Equation" r:id="rId6" imgW="2120900" imgH="2286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209800"/>
                        <a:ext cx="7188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449580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/>
              <a:t>: the independent variables x</a:t>
            </a:r>
            <a:r>
              <a:rPr lang="en-US" baseline="-25000" dirty="0" smtClean="0"/>
              <a:t>1</a:t>
            </a:r>
            <a:r>
              <a:rPr lang="en-US" dirty="0" smtClean="0"/>
              <a:t> , x</a:t>
            </a:r>
            <a:r>
              <a:rPr lang="en-US" baseline="-25000" dirty="0" smtClean="0"/>
              <a:t>2</a:t>
            </a:r>
            <a:r>
              <a:rPr lang="en-US" dirty="0" smtClean="0"/>
              <a:t> , …, x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is a constant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are coefficients on the </a:t>
            </a:r>
            <a:r>
              <a:rPr lang="en-US" i="1" dirty="0" err="1" smtClean="0">
                <a:solidFill>
                  <a:srgbClr val="FF0000"/>
                </a:solidFill>
              </a:rPr>
              <a:t>regressors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9912" y="1905000"/>
            <a:ext cx="8574088" cy="3925887"/>
          </a:xfrm>
        </p:spPr>
        <p:txBody>
          <a:bodyPr/>
          <a:lstStyle/>
          <a:p>
            <a:r>
              <a:rPr lang="en-US" dirty="0" smtClean="0"/>
              <a:t>Two parts:</a:t>
            </a:r>
          </a:p>
          <a:p>
            <a:pPr lvl="1"/>
            <a:r>
              <a:rPr lang="en-US" sz="2000" dirty="0" smtClean="0"/>
              <a:t>ANOVA Hypothesis Test for Significance of Regression: is there at least one independent variable that is significant?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Hypothesis Tests on Constant and Significance of Individual </a:t>
            </a:r>
            <a:r>
              <a:rPr lang="en-US" sz="2000" dirty="0" err="1" smtClean="0"/>
              <a:t>Regressors</a:t>
            </a:r>
            <a:r>
              <a:rPr lang="en-US" sz="2000" dirty="0" smtClean="0"/>
              <a:t>: </a:t>
            </a:r>
            <a:r>
              <a:rPr lang="en-US" sz="2000" u="sng" dirty="0" smtClean="0"/>
              <a:t>which</a:t>
            </a:r>
            <a:r>
              <a:rPr lang="en-US" sz="2000" dirty="0" smtClean="0"/>
              <a:t> independent variables are significant?</a:t>
            </a:r>
            <a:endParaRPr lang="en-US" sz="2000" dirty="0"/>
          </a:p>
        </p:txBody>
      </p:sp>
      <p:sp>
        <p:nvSpPr>
          <p:cNvPr id="13315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04799-F929-451D-839E-B2858DD4364C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76400" y="3352800"/>
          <a:ext cx="55483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4" imgW="3416300" imgH="457200" progId="Equation.3">
                  <p:embed/>
                </p:oleObj>
              </mc:Choice>
              <mc:Fallback>
                <p:oleObj name="Equation" r:id="rId4" imgW="34163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5548312" cy="7477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15640"/>
              </p:ext>
            </p:extLst>
          </p:nvPr>
        </p:nvGraphicFramePr>
        <p:xfrm>
          <a:off x="532605" y="5136143"/>
          <a:ext cx="1154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6" imgW="711000" imgH="457200" progId="Equation.3">
                  <p:embed/>
                </p:oleObj>
              </mc:Choice>
              <mc:Fallback>
                <p:oleObj name="Equation" r:id="rId6" imgW="71100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5" y="5136143"/>
                        <a:ext cx="1154113" cy="7493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67317"/>
              </p:ext>
            </p:extLst>
          </p:nvPr>
        </p:nvGraphicFramePr>
        <p:xfrm>
          <a:off x="4259262" y="5207794"/>
          <a:ext cx="1195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8" imgW="736600" imgH="457200" progId="Equation.3">
                  <p:embed/>
                </p:oleObj>
              </mc:Choice>
              <mc:Fallback>
                <p:oleObj name="Equation" r:id="rId8" imgW="736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2" y="5207794"/>
                        <a:ext cx="1195387" cy="749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22245"/>
              </p:ext>
            </p:extLst>
          </p:nvPr>
        </p:nvGraphicFramePr>
        <p:xfrm>
          <a:off x="6954837" y="5190699"/>
          <a:ext cx="1154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10" imgW="711200" imgH="457200" progId="Equation.3">
                  <p:embed/>
                </p:oleObj>
              </mc:Choice>
              <mc:Fallback>
                <p:oleObj name="Equation" r:id="rId10" imgW="71120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7" y="5190699"/>
                        <a:ext cx="1154113" cy="749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5000" y="502782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6096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 We also do a hypothesis test on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but it is not a </a:t>
            </a:r>
            <a:r>
              <a:rPr lang="en-US" sz="1800" dirty="0" err="1" smtClean="0"/>
              <a:t>regressor</a:t>
            </a:r>
            <a:r>
              <a:rPr lang="en-US" sz="1800" dirty="0" smtClean="0"/>
              <a:t> coefficient </a:t>
            </a:r>
            <a:endParaRPr lang="en-US" sz="18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10424"/>
              </p:ext>
            </p:extLst>
          </p:nvPr>
        </p:nvGraphicFramePr>
        <p:xfrm>
          <a:off x="2565400" y="5199794"/>
          <a:ext cx="1154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2" imgW="711200" imgH="457200" progId="Equation.3">
                  <p:embed/>
                </p:oleObj>
              </mc:Choice>
              <mc:Fallback>
                <p:oleObj name="Equation" r:id="rId12" imgW="71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199794"/>
                        <a:ext cx="1154113" cy="749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712"/>
            <a:ext cx="8497888" cy="4154487"/>
          </a:xfrm>
        </p:spPr>
        <p:txBody>
          <a:bodyPr/>
          <a:lstStyle/>
          <a:p>
            <a:r>
              <a:rPr lang="en-US" sz="1600" dirty="0" smtClean="0"/>
              <a:t>Refine the model by eliminating those </a:t>
            </a:r>
            <a:r>
              <a:rPr lang="en-US" sz="1600" dirty="0" err="1" smtClean="0"/>
              <a:t>regressors</a:t>
            </a:r>
            <a:r>
              <a:rPr lang="en-US" sz="1600" dirty="0" smtClean="0"/>
              <a:t> for which you could not reject H</a:t>
            </a:r>
          </a:p>
          <a:p>
            <a:r>
              <a:rPr lang="en-US" sz="1600" dirty="0" smtClean="0"/>
              <a:t>Compute and plot the residuals, </a:t>
            </a:r>
            <a:r>
              <a:rPr lang="en-US" sz="1600" dirty="0" err="1" smtClean="0"/>
              <a:t>e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Residual: Response you actually got – response that your model predicts</a:t>
            </a:r>
          </a:p>
          <a:p>
            <a:pPr lvl="1"/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Residual plot should appear to be a random scattering above and below zero (a).  This random scattering about zero indicates that the residuals, the errors, are normally distributed, which is what we want. </a:t>
            </a:r>
            <a:r>
              <a:rPr lang="en-US" sz="1600" baseline="-25000" dirty="0" smtClean="0"/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91000" y="28956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5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129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267200"/>
            <a:ext cx="853440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096000"/>
            <a:ext cx="86106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1400" dirty="0" smtClean="0"/>
              <a:t>Desired from model</a:t>
            </a:r>
          </a:p>
          <a:p>
            <a:pPr marL="457200" indent="-457200"/>
            <a:r>
              <a:rPr lang="en-US" sz="1400" dirty="0" smtClean="0"/>
              <a:t>(b) , (c ) and (d) indicated non-constant variance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0F028-4C2C-49D4-864D-B5CA2AB60D6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Linear Regression Model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3600" y="2057400"/>
          <a:ext cx="464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648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1371600" y="41148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use least squares estimators of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0</a:t>
            </a:r>
            <a:r>
              <a:rPr lang="en-US"/>
              <a:t> and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 and called them 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9600" y="4876800"/>
          <a:ext cx="83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6" imgW="380835" imgH="253890" progId="Equation.3">
                  <p:embed/>
                </p:oleObj>
              </mc:Choice>
              <mc:Fallback>
                <p:oleObj name="Equation" r:id="rId6" imgW="380835" imgH="25389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838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990600" y="2017693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How to do Multiple Regression Analysis Using Excel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86E64-E934-46AE-B200-935953124DD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480" name="TextBox 3"/>
          <p:cNvSpPr txBox="1">
            <a:spLocks noChangeArrowheads="1"/>
          </p:cNvSpPr>
          <p:nvPr/>
        </p:nvSpPr>
        <p:spPr bwMode="auto">
          <a:xfrm>
            <a:off x="228600" y="0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Data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28600"/>
          <a:ext cx="4191000" cy="5943589"/>
        </p:xfrm>
        <a:graphic>
          <a:graphicData uri="http://schemas.openxmlformats.org/drawingml/2006/table">
            <a:tbl>
              <a:tblPr/>
              <a:tblGrid>
                <a:gridCol w="1247079"/>
                <a:gridCol w="981307"/>
                <a:gridCol w="981307"/>
                <a:gridCol w="981307"/>
              </a:tblGrid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Observation</a:t>
                      </a:r>
                    </a:p>
                  </a:txBody>
                  <a:tcPr marL="7349" marR="7349" marT="73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Pull</a:t>
                      </a:r>
                    </a:p>
                  </a:txBody>
                  <a:tcPr marL="7349" marR="7349" marT="73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Wire</a:t>
                      </a:r>
                    </a:p>
                  </a:txBody>
                  <a:tcPr marL="7349" marR="7349" marT="73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Die</a:t>
                      </a:r>
                    </a:p>
                  </a:txBody>
                  <a:tcPr marL="7349" marR="7349" marT="73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46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Strength (Y)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Length (X1)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Height (X2)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9.95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31.75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25.02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16.86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14.38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24.35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17.08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41.95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11.66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21.65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17.89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34.93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46.59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44.88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54.12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56.63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22.13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9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21.15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7349" marR="7349" marT="7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297" name="Object 1"/>
          <p:cNvGraphicFramePr>
            <a:graphicFrameLocks noChangeAspect="1"/>
          </p:cNvGraphicFramePr>
          <p:nvPr/>
        </p:nvGraphicFramePr>
        <p:xfrm>
          <a:off x="457200" y="2057400"/>
          <a:ext cx="34623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2" name="Equation" r:id="rId4" imgW="2133600" imgH="431800" progId="Equation.3">
                  <p:embed/>
                </p:oleObj>
              </mc:Choice>
              <mc:Fallback>
                <p:oleObj name="Equation" r:id="rId4" imgW="21336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3462338" cy="708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9718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Put data into Excel sheet.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Click on </a:t>
            </a:r>
            <a:r>
              <a:rPr lang="en-US" sz="1600" i="1" dirty="0" smtClean="0"/>
              <a:t>Data</a:t>
            </a:r>
            <a:r>
              <a:rPr lang="en-US" sz="1600" dirty="0" smtClean="0"/>
              <a:t> tab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Click on </a:t>
            </a:r>
            <a:r>
              <a:rPr lang="en-US" sz="1600" i="1" dirty="0" smtClean="0"/>
              <a:t>Data Analysis </a:t>
            </a:r>
            <a:r>
              <a:rPr lang="en-US" sz="1600" dirty="0" smtClean="0"/>
              <a:t>tab </a:t>
            </a:r>
            <a:r>
              <a:rPr lang="en-US" sz="1600" i="1" dirty="0" smtClean="0">
                <a:solidFill>
                  <a:srgbClr val="FF0000"/>
                </a:solidFill>
              </a:rPr>
              <a:t>(you may need to get the Add-In for this part)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Select </a:t>
            </a:r>
            <a:r>
              <a:rPr lang="en-US" sz="1600" i="1" dirty="0" smtClean="0"/>
              <a:t>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Highlight Y and X per dialogue box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Select output location per dialogue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Determine which </a:t>
            </a:r>
            <a:r>
              <a:rPr lang="en-US" sz="1600" dirty="0" err="1" smtClean="0"/>
              <a:t>regressors</a:t>
            </a:r>
            <a:r>
              <a:rPr lang="en-US" sz="1600" dirty="0" smtClean="0"/>
              <a:t> are significant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Refine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Compute and plot residuals</a:t>
            </a:r>
          </a:p>
          <a:p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04799-F929-451D-839E-B2858DD4364C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57200" y="2209800"/>
          <a:ext cx="7543800" cy="79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0" name="Equation" r:id="rId4" imgW="4648200" imgH="482600" progId="Equation.3">
                  <p:embed/>
                </p:oleObj>
              </mc:Choice>
              <mc:Fallback>
                <p:oleObj name="Equation" r:id="rId4" imgW="46482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7543800" cy="79233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59999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51710"/>
              </p:ext>
            </p:extLst>
          </p:nvPr>
        </p:nvGraphicFramePr>
        <p:xfrm>
          <a:off x="2438400" y="381000"/>
          <a:ext cx="5015039" cy="1229284"/>
        </p:xfrm>
        <a:graphic>
          <a:graphicData uri="http://schemas.openxmlformats.org/drawingml/2006/table">
            <a:tbl>
              <a:tblPr/>
              <a:tblGrid>
                <a:gridCol w="772750"/>
                <a:gridCol w="710094"/>
                <a:gridCol w="866732"/>
                <a:gridCol w="636996"/>
                <a:gridCol w="584783"/>
                <a:gridCol w="793635"/>
                <a:gridCol w="650049"/>
              </a:tblGrid>
              <a:tr h="280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2.264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1.060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2.136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0.044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0.065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4.462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280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Variable 1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2.744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0.094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29.343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2.550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2.938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Variable 2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0.013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4.477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0.018</a:t>
                      </a:r>
                    </a:p>
                  </a:txBody>
                  <a:tcPr marL="7374" marR="7374" marT="73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63246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Values in Excel cells were rounded to three decimal places</a:t>
            </a:r>
            <a:endParaRPr lang="en-US" sz="1400" i="1" dirty="0"/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457200" y="3124200"/>
          <a:ext cx="76057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1" name="Equation" r:id="rId6" imgW="4686300" imgH="482600" progId="Equation.3">
                  <p:embed/>
                </p:oleObj>
              </mc:Choice>
              <mc:Fallback>
                <p:oleObj name="Equation" r:id="rId6" imgW="4686300" imgH="48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7605713" cy="792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444322" y="4045039"/>
          <a:ext cx="7696200" cy="83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2" name="Equation" r:id="rId8" imgW="4483100" imgH="482600" progId="Equation.3">
                  <p:embed/>
                </p:oleObj>
              </mc:Choice>
              <mc:Fallback>
                <p:oleObj name="Equation" r:id="rId8" imgW="44831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22" y="4045039"/>
                        <a:ext cx="7696200" cy="8379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525780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Refined (final) model:    Y = 2.264 + 2.744x</a:t>
            </a:r>
            <a:r>
              <a:rPr lang="en-US" baseline="-25000" dirty="0" smtClean="0"/>
              <a:t>1</a:t>
            </a:r>
            <a:r>
              <a:rPr lang="en-US" dirty="0" smtClean="0"/>
              <a:t>  + .013x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8600" y="0"/>
            <a:ext cx="403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Output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78629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= .05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08615-6EB7-47C7-8143-4A898DFAB7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09600"/>
          <a:ext cx="4267201" cy="5714994"/>
        </p:xfrm>
        <a:graphic>
          <a:graphicData uri="http://schemas.openxmlformats.org/drawingml/2006/table">
            <a:tbl>
              <a:tblPr/>
              <a:tblGrid>
                <a:gridCol w="885107"/>
                <a:gridCol w="516597"/>
                <a:gridCol w="516597"/>
                <a:gridCol w="516597"/>
                <a:gridCol w="1315706"/>
                <a:gridCol w="516597"/>
              </a:tblGrid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Observation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Wire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Model Predicted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Strength (Y)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Length (X1)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Height (X2)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Y=2.264+2.744x1+.013x2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25.646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-1.196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34.008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-2.258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36.854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-1.854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-3.031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12.627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8.428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1.172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-3.91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-0.616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18.596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-1.516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37.648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-0.648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41.692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-0.772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15.905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5.745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18.44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64.944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4.056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12.613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-2.313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2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34.93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36.724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-1.794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46.59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46.674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-0.084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-2.314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52.798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1.322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56.582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20.028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2.102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-0.034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40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 Ave. of Res.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-0.15464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0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Residual Computations and Plot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410200" y="2057400"/>
          <a:ext cx="3505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4343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Observation number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86000"/>
            <a:ext cx="30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Residual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4724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Residuals appear to be randomly scattered above and below 0 (normally distributed with mean of 0)</a:t>
            </a:r>
          </a:p>
          <a:p>
            <a:endParaRPr lang="en-US" sz="1600" dirty="0" smtClean="0"/>
          </a:p>
          <a:p>
            <a:r>
              <a:rPr lang="en-US" sz="1600" smtClean="0"/>
              <a:t>**Note </a:t>
            </a:r>
            <a:r>
              <a:rPr lang="en-US" sz="1600" dirty="0" smtClean="0"/>
              <a:t>that the sample average of the residuals is close to 0.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and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8F8-810A-49EC-9DA5-F07081EF1A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9812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% yield of a chemical process that produces fertilizer is thought to be modeled by % sodium, % potassium, and % nitrogen as a multiple linear regression.  Data from 12 sample batches is shown below.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06684"/>
              </p:ext>
            </p:extLst>
          </p:nvPr>
        </p:nvGraphicFramePr>
        <p:xfrm>
          <a:off x="2514600" y="3022263"/>
          <a:ext cx="4495800" cy="3200405"/>
        </p:xfrm>
        <a:graphic>
          <a:graphicData uri="http://schemas.openxmlformats.org/drawingml/2006/table">
            <a:tbl>
              <a:tblPr/>
              <a:tblGrid>
                <a:gridCol w="1029245"/>
                <a:gridCol w="1343737"/>
                <a:gridCol w="1404491"/>
                <a:gridCol w="718327"/>
              </a:tblGrid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Sodium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Potassium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Nitrogen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Yield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6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08615-6EB7-47C7-8143-4A898DFAB7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381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Excel output from a multiple linear regression analysis is shown as follows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49404"/>
              </p:ext>
            </p:extLst>
          </p:nvPr>
        </p:nvGraphicFramePr>
        <p:xfrm>
          <a:off x="762000" y="2286000"/>
          <a:ext cx="7912100" cy="2775832"/>
        </p:xfrm>
        <a:graphic>
          <a:graphicData uri="http://schemas.openxmlformats.org/drawingml/2006/table">
            <a:tbl>
              <a:tblPr/>
              <a:tblGrid>
                <a:gridCol w="1143000"/>
                <a:gridCol w="1223922"/>
                <a:gridCol w="1420636"/>
                <a:gridCol w="726584"/>
                <a:gridCol w="694051"/>
                <a:gridCol w="1200130"/>
                <a:gridCol w="1503777"/>
              </a:tblGrid>
              <a:tr h="21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1333.02875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444.3429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46.52322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2.07893E-05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76.40793055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9.550991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1409.436681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54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-187.6013361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24.29922389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-7.720466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-243.6354469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-131.5672253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Sodium (x1)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7.642408153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1.429301163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5.346954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4.34643376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10.93838255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Potassium (x2)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-0.124449849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0.42804193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-0.290742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-1.11151631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0.862616611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Nitrogen (x3)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13.37158308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1.470817276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9.091261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9.979872357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16.7632938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8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8F8-810A-49EC-9DA5-F07081EF1A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057401"/>
            <a:ext cx="876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Show the ANOVA null and alternative hypotheses for this problem.  What is your conclusion?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Show the null and alternative hypotheses for the constant and each coefficient in the model.  What are your conclusions?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What is the final model that results?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Compute the residuals.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What is the desired mean of the residuals?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Plot the residuals.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Do the residuals appear to be normally distributed?</a:t>
            </a:r>
          </a:p>
          <a:p>
            <a:pPr marL="342900" indent="-342900">
              <a:buFont typeface="+mj-lt"/>
              <a:buAutoNum type="alphaLcPeriod"/>
            </a:pPr>
            <a:endParaRPr lang="en-US" sz="16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What is the 95% confidence interval on </a:t>
            </a:r>
            <a:r>
              <a:rPr lang="en-US" sz="1600" dirty="0" smtClean="0">
                <a:latin typeface="Symbol" pitchFamily="18" charset="2"/>
              </a:rPr>
              <a:t>b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?</a:t>
            </a: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Know how to do these for Final Exam.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Dow Jones Industrial Average (DJIA)?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stock market index</a:t>
            </a:r>
          </a:p>
          <a:p>
            <a:r>
              <a:rPr lang="en-US" dirty="0" smtClean="0"/>
              <a:t>Comprised of the stock of 30 companies</a:t>
            </a:r>
          </a:p>
          <a:p>
            <a:r>
              <a:rPr lang="en-US" dirty="0" smtClean="0"/>
              <a:t>A scaled measure of the average price of the stocks</a:t>
            </a:r>
          </a:p>
          <a:p>
            <a:r>
              <a:rPr lang="en-US" dirty="0" smtClean="0"/>
              <a:t>A measure of how stock market companies are doing </a:t>
            </a:r>
            <a:r>
              <a:rPr lang="en-US" i="1" dirty="0" smtClean="0">
                <a:solidFill>
                  <a:srgbClr val="FF0000"/>
                </a:solidFill>
              </a:rPr>
              <a:t>in general</a:t>
            </a:r>
          </a:p>
          <a:p>
            <a:r>
              <a:rPr lang="en-US" dirty="0" smtClean="0"/>
              <a:t>It is </a:t>
            </a:r>
            <a:r>
              <a:rPr lang="en-US" u="sng" dirty="0" smtClean="0"/>
              <a:t>not</a:t>
            </a:r>
            <a:r>
              <a:rPr lang="en-US" dirty="0" smtClean="0"/>
              <a:t> a measure of employment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DJIA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3M</a:t>
            </a:r>
          </a:p>
          <a:p>
            <a:r>
              <a:rPr lang="en-US" dirty="0" smtClean="0"/>
              <a:t>Alcoa</a:t>
            </a:r>
          </a:p>
          <a:p>
            <a:r>
              <a:rPr lang="en-US" dirty="0" smtClean="0"/>
              <a:t>American Express</a:t>
            </a:r>
          </a:p>
          <a:p>
            <a:r>
              <a:rPr lang="en-US" dirty="0" smtClean="0"/>
              <a:t>AT&amp;T</a:t>
            </a:r>
          </a:p>
          <a:p>
            <a:r>
              <a:rPr lang="en-US" dirty="0" smtClean="0"/>
              <a:t>Bank of America</a:t>
            </a:r>
          </a:p>
          <a:p>
            <a:r>
              <a:rPr lang="en-US" dirty="0" smtClean="0"/>
              <a:t>Boeing</a:t>
            </a:r>
          </a:p>
          <a:p>
            <a:r>
              <a:rPr lang="en-US" dirty="0" smtClean="0"/>
              <a:t>Caterpillar</a:t>
            </a:r>
          </a:p>
          <a:p>
            <a:r>
              <a:rPr lang="en-US" dirty="0" smtClean="0"/>
              <a:t>Chevron</a:t>
            </a:r>
          </a:p>
          <a:p>
            <a:r>
              <a:rPr lang="en-US" dirty="0" smtClean="0"/>
              <a:t>Cisco</a:t>
            </a:r>
          </a:p>
          <a:p>
            <a:r>
              <a:rPr lang="en-US" dirty="0" smtClean="0"/>
              <a:t>Coca-Cola</a:t>
            </a:r>
          </a:p>
          <a:p>
            <a:r>
              <a:rPr lang="en-US" dirty="0" smtClean="0"/>
              <a:t>DuPont</a:t>
            </a:r>
          </a:p>
          <a:p>
            <a:r>
              <a:rPr lang="en-US" dirty="0" smtClean="0"/>
              <a:t>Exxon Mobil</a:t>
            </a:r>
          </a:p>
          <a:p>
            <a:r>
              <a:rPr lang="en-US" dirty="0" smtClean="0"/>
              <a:t>General Electric</a:t>
            </a:r>
          </a:p>
          <a:p>
            <a:r>
              <a:rPr lang="en-US" dirty="0" smtClean="0"/>
              <a:t>Hewlett-Packard</a:t>
            </a:r>
          </a:p>
          <a:p>
            <a:r>
              <a:rPr lang="en-US" dirty="0" smtClean="0"/>
              <a:t>Home Depot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102225" y="2174875"/>
            <a:ext cx="4041775" cy="395128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Intel 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Johnson &amp; Johnson</a:t>
            </a:r>
          </a:p>
          <a:p>
            <a:r>
              <a:rPr lang="en-US" dirty="0" smtClean="0"/>
              <a:t>JP Morgan Chase</a:t>
            </a:r>
          </a:p>
          <a:p>
            <a:r>
              <a:rPr lang="en-US" dirty="0" smtClean="0"/>
              <a:t>Kraft Foods</a:t>
            </a:r>
          </a:p>
          <a:p>
            <a:r>
              <a:rPr lang="en-US" dirty="0" smtClean="0"/>
              <a:t>McDonald’s</a:t>
            </a:r>
          </a:p>
          <a:p>
            <a:r>
              <a:rPr lang="en-US" dirty="0" smtClean="0"/>
              <a:t>Merck and Co.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Pfizer</a:t>
            </a:r>
          </a:p>
          <a:p>
            <a:r>
              <a:rPr lang="en-US" dirty="0" smtClean="0"/>
              <a:t>Procter and Gamble</a:t>
            </a:r>
          </a:p>
          <a:p>
            <a:r>
              <a:rPr lang="en-US" dirty="0" smtClean="0"/>
              <a:t>Travelers</a:t>
            </a:r>
          </a:p>
          <a:p>
            <a:r>
              <a:rPr lang="en-US" dirty="0" smtClean="0"/>
              <a:t>United Technologies</a:t>
            </a:r>
          </a:p>
          <a:p>
            <a:r>
              <a:rPr lang="en-US" dirty="0" smtClean="0"/>
              <a:t>Verizon</a:t>
            </a:r>
          </a:p>
          <a:p>
            <a:r>
              <a:rPr lang="en-US" dirty="0" smtClean="0"/>
              <a:t>Wal-Mart</a:t>
            </a:r>
          </a:p>
          <a:p>
            <a:r>
              <a:rPr lang="en-US" dirty="0" smtClean="0"/>
              <a:t>Walt Disney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2" name="Picture 4" descr="DJIA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8534400" cy="640080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DJIA Over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8F8-810A-49EC-9DA5-F07081EF1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DJIA vs. Sunspots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1295400"/>
          <a:ext cx="3048000" cy="441960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DJIA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Sunspot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Peaks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Peaks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1937.17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1938.25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1946.33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1948.67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1956.25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1958.42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1969.25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1980.83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1987.58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7912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http://wattsupwiththat.files.wordpress.com/2008/11/modis_2007_technological-forecasting-and-social-change.pdf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04800" y="1981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8F8-810A-49EC-9DA5-F07081EF1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Headlines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8269288" cy="4075113"/>
          </a:xfrm>
        </p:spPr>
        <p:txBody>
          <a:bodyPr/>
          <a:lstStyle/>
          <a:p>
            <a:r>
              <a:rPr lang="en-US" sz="2400" dirty="0" smtClean="0"/>
              <a:t>Cell phone usage increases risk of brain cancer</a:t>
            </a:r>
          </a:p>
          <a:p>
            <a:r>
              <a:rPr lang="en-US" sz="2400" dirty="0" smtClean="0"/>
              <a:t>Caffeine usage linked to miscarriages</a:t>
            </a:r>
          </a:p>
          <a:p>
            <a:r>
              <a:rPr lang="en-US" sz="2400" dirty="0" smtClean="0"/>
              <a:t>The rich got richer and the poor got poorer</a:t>
            </a:r>
          </a:p>
          <a:p>
            <a:r>
              <a:rPr lang="en-US" sz="2400" dirty="0" smtClean="0"/>
              <a:t>Caffeine improves gym performance</a:t>
            </a:r>
          </a:p>
          <a:p>
            <a:r>
              <a:rPr lang="en-US" sz="2400" dirty="0" smtClean="0"/>
              <a:t>If you go outside in the cold without a hat you’ll catch pneumonia</a:t>
            </a:r>
          </a:p>
          <a:p>
            <a:r>
              <a:rPr lang="en-US" sz="2400" dirty="0" smtClean="0"/>
              <a:t>Ninety-one percent (91%) of lung cancer patients have eaten carrots at least once a week.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715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Look at the data.  Look at the p-value.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Mock Exam 2 vs Exam 2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03726" y="1029337"/>
          <a:ext cx="841183" cy="416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24"/>
                <a:gridCol w="373859"/>
              </a:tblGrid>
              <a:tr h="26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Mock Exam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Exam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  <a:tr h="13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97" marR="5297" marT="5297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07435" y="2200939"/>
          <a:ext cx="5372100" cy="288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81757"/>
              </p:ext>
            </p:extLst>
          </p:nvPr>
        </p:nvGraphicFramePr>
        <p:xfrm>
          <a:off x="7588250" y="5345113"/>
          <a:ext cx="409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8" name="Equation" r:id="rId4" imgW="545760" imgH="406080" progId="Equation.3">
                  <p:embed/>
                </p:oleObj>
              </mc:Choice>
              <mc:Fallback>
                <p:oleObj name="Equation" r:id="rId4" imgW="5457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0" y="5345113"/>
                        <a:ext cx="4095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62665"/>
              </p:ext>
            </p:extLst>
          </p:nvPr>
        </p:nvGraphicFramePr>
        <p:xfrm>
          <a:off x="8059738" y="5345113"/>
          <a:ext cx="400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9" name="Equation" r:id="rId6" imgW="533160" imgH="406080" progId="Equation.3">
                  <p:embed/>
                </p:oleObj>
              </mc:Choice>
              <mc:Fallback>
                <p:oleObj name="Equation" r:id="rId6" imgW="5331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59738" y="5345113"/>
                        <a:ext cx="4000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1176" y="2125267"/>
            <a:ext cx="9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 = 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2139"/>
            <a:ext cx="7886700" cy="994172"/>
          </a:xfrm>
        </p:spPr>
        <p:txBody>
          <a:bodyPr/>
          <a:lstStyle/>
          <a:p>
            <a:r>
              <a:rPr lang="en-US" dirty="0" smtClean="0"/>
              <a:t>Model and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59" y="1947364"/>
            <a:ext cx="8414341" cy="46058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General Simple Linear Regression Model:  Y = 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</a:p>
          <a:p>
            <a:pPr marL="0" indent="0">
              <a:buNone/>
            </a:pPr>
            <a:endParaRPr lang="en-US" sz="1500" i="1" dirty="0" smtClean="0"/>
          </a:p>
          <a:p>
            <a:pPr marL="0" indent="0">
              <a:buNone/>
            </a:pPr>
            <a:r>
              <a:rPr lang="en-US" sz="1500" i="1" dirty="0" smtClean="0"/>
              <a:t>X</a:t>
            </a:r>
            <a:r>
              <a:rPr lang="en-US" sz="1500" i="1" dirty="0"/>
              <a:t>: Mock Exam 2 Score     Y: Exam 2 Score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Hypothesis Tests:                                 </a:t>
            </a:r>
            <a:r>
              <a:rPr lang="en-US" sz="1800" dirty="0" smtClean="0"/>
              <a:t>Excel </a:t>
            </a: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0</a:t>
            </a:r>
            <a:r>
              <a:rPr lang="en-US" sz="1800" dirty="0">
                <a:latin typeface="Symbol" panose="05050102010706020507" pitchFamily="18" charset="2"/>
              </a:rPr>
              <a:t> = 0	</a:t>
            </a:r>
            <a:r>
              <a:rPr lang="en-US" sz="1800" dirty="0" smtClean="0">
                <a:latin typeface="Symbol" panose="05050102010706020507" pitchFamily="18" charset="2"/>
              </a:rPr>
              <a:t>     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0</a:t>
            </a:r>
            <a:r>
              <a:rPr lang="en-US" sz="1800" dirty="0"/>
              <a:t>: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1</a:t>
            </a:r>
            <a:r>
              <a:rPr lang="en-US" sz="1800" dirty="0">
                <a:latin typeface="Symbol" panose="05050102010706020507" pitchFamily="18" charset="2"/>
              </a:rPr>
              <a:t> = 0</a:t>
            </a:r>
          </a:p>
          <a:p>
            <a:pPr marL="0" indent="0">
              <a:buNone/>
            </a:pPr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0</a:t>
            </a:r>
            <a:r>
              <a:rPr lang="en-US" sz="1800" dirty="0">
                <a:latin typeface="Symbol" panose="05050102010706020507" pitchFamily="18" charset="2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≠</a:t>
            </a:r>
            <a:r>
              <a:rPr lang="en-US" sz="1800" dirty="0">
                <a:latin typeface="Symbol" panose="05050102010706020507" pitchFamily="18" charset="2"/>
              </a:rPr>
              <a:t> 0	</a:t>
            </a:r>
            <a:r>
              <a:rPr lang="en-US" sz="1800" dirty="0" smtClean="0">
                <a:latin typeface="Symbol" panose="05050102010706020507" pitchFamily="18" charset="2"/>
              </a:rPr>
              <a:t>     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1</a:t>
            </a:r>
            <a:r>
              <a:rPr lang="en-US" sz="1800" dirty="0"/>
              <a:t>: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1</a:t>
            </a:r>
            <a:r>
              <a:rPr lang="en-US" sz="1800" dirty="0">
                <a:latin typeface="Symbol" panose="05050102010706020507" pitchFamily="18" charset="2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≠</a:t>
            </a:r>
            <a:r>
              <a:rPr lang="en-US" sz="1800" dirty="0">
                <a:latin typeface="Symbol" panose="05050102010706020507" pitchFamily="18" charset="2"/>
              </a:rPr>
              <a:t> 0</a:t>
            </a:r>
            <a:endParaRPr lang="en-US" sz="1800" dirty="0"/>
          </a:p>
          <a:p>
            <a:pPr marL="0" indent="0">
              <a:buNone/>
            </a:pPr>
            <a:r>
              <a:rPr lang="en-US" sz="1050" dirty="0"/>
              <a:t>p-value = .</a:t>
            </a:r>
            <a:r>
              <a:rPr lang="en-US" sz="1050" dirty="0" smtClean="0"/>
              <a:t>0036            </a:t>
            </a:r>
            <a:r>
              <a:rPr lang="en-US" sz="1050" dirty="0"/>
              <a:t>p-value = .</a:t>
            </a:r>
            <a:r>
              <a:rPr lang="en-US" sz="1050" dirty="0" smtClean="0"/>
              <a:t>0005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Reject H</a:t>
            </a:r>
            <a:r>
              <a:rPr lang="en-US" sz="1050" baseline="-25000" dirty="0" smtClean="0"/>
              <a:t>0 </a:t>
            </a:r>
            <a:r>
              <a:rPr lang="en-US" sz="1050" dirty="0" smtClean="0"/>
              <a:t>for both.</a:t>
            </a:r>
            <a:endParaRPr lang="en-US" dirty="0" smtClean="0">
              <a:latin typeface="Symbol" panose="05050102010706020507" pitchFamily="18" charset="2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Both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/>
              <a:t>0</a:t>
            </a:r>
            <a:r>
              <a:rPr lang="en-US" sz="1800" dirty="0"/>
              <a:t> and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/>
              <a:t>1</a:t>
            </a:r>
            <a:r>
              <a:rPr lang="en-US" sz="1800" dirty="0"/>
              <a:t> are statistically significant and should be included in the model.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Use                      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Final </a:t>
            </a:r>
            <a:r>
              <a:rPr lang="en-US" sz="1800" dirty="0"/>
              <a:t>Model:  Y = </a:t>
            </a:r>
            <a:r>
              <a:rPr lang="en-US" sz="1800" dirty="0" smtClean="0"/>
              <a:t>33.428 </a:t>
            </a:r>
            <a:r>
              <a:rPr lang="en-US" sz="1800" dirty="0"/>
              <a:t>+ .</a:t>
            </a:r>
            <a:r>
              <a:rPr lang="en-US" sz="1800" dirty="0" smtClean="0"/>
              <a:t>569X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Additionally, </a:t>
            </a:r>
            <a:r>
              <a:rPr lang="en-US" sz="1800" dirty="0" smtClean="0"/>
              <a:t>P(11.909 </a:t>
            </a:r>
            <a:r>
              <a:rPr lang="en-US" sz="1800" dirty="0"/>
              <a:t>&lt;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0</a:t>
            </a:r>
            <a:r>
              <a:rPr lang="en-US" sz="1800" dirty="0"/>
              <a:t> &lt; </a:t>
            </a:r>
            <a:r>
              <a:rPr lang="en-US" sz="1800" dirty="0" smtClean="0"/>
              <a:t>54.948) </a:t>
            </a:r>
            <a:r>
              <a:rPr lang="en-US" sz="1800" dirty="0"/>
              <a:t>= .95  and P(.</a:t>
            </a:r>
            <a:r>
              <a:rPr lang="en-US" sz="1800" dirty="0" smtClean="0"/>
              <a:t>275 </a:t>
            </a:r>
            <a:r>
              <a:rPr lang="en-US" sz="1800" dirty="0"/>
              <a:t>&lt; </a:t>
            </a:r>
            <a:r>
              <a:rPr lang="en-US" sz="1800" dirty="0">
                <a:latin typeface="Symbol" panose="05050102010706020507" pitchFamily="18" charset="2"/>
              </a:rPr>
              <a:t>b</a:t>
            </a:r>
            <a:r>
              <a:rPr lang="en-US" sz="1800" baseline="-25000" dirty="0">
                <a:latin typeface="Symbol" panose="05050102010706020507" pitchFamily="18" charset="2"/>
              </a:rPr>
              <a:t>1</a:t>
            </a:r>
            <a:r>
              <a:rPr lang="en-US" sz="1800" dirty="0"/>
              <a:t> &lt; .</a:t>
            </a:r>
            <a:r>
              <a:rPr lang="en-US" sz="1800" dirty="0" smtClean="0"/>
              <a:t>863) </a:t>
            </a:r>
            <a:r>
              <a:rPr lang="en-US" sz="1800" dirty="0"/>
              <a:t>= .95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0506"/>
              </p:ext>
            </p:extLst>
          </p:nvPr>
        </p:nvGraphicFramePr>
        <p:xfrm>
          <a:off x="4114800" y="3429000"/>
          <a:ext cx="4617189" cy="969860"/>
        </p:xfrm>
        <a:graphic>
          <a:graphicData uri="http://schemas.openxmlformats.org/drawingml/2006/table">
            <a:tbl>
              <a:tblPr/>
              <a:tblGrid>
                <a:gridCol w="717627"/>
                <a:gridCol w="649927"/>
                <a:gridCol w="649927"/>
                <a:gridCol w="649927"/>
                <a:gridCol w="649927"/>
                <a:gridCol w="649927"/>
                <a:gridCol w="649927"/>
              </a:tblGrid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MockExam2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23702"/>
              </p:ext>
            </p:extLst>
          </p:nvPr>
        </p:nvGraphicFramePr>
        <p:xfrm>
          <a:off x="1066800" y="5181600"/>
          <a:ext cx="1677929" cy="29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7" name="Equation" r:id="rId3" imgW="1460160" imgH="253800" progId="Equation.3">
                  <p:embed/>
                </p:oleObj>
              </mc:Choice>
              <mc:Fallback>
                <p:oleObj name="Equation" r:id="rId3" imgW="1460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5181600"/>
                        <a:ext cx="1677929" cy="291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76D95-C664-4A99-9BD4-76F48C56EC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8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4144960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Designs\Blends.pot</Template>
  <TotalTime>1861</TotalTime>
  <Words>2134</Words>
  <Application>Microsoft Office PowerPoint</Application>
  <PresentationFormat>On-screen Show (4:3)</PresentationFormat>
  <Paragraphs>1220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Impact</vt:lpstr>
      <vt:lpstr>MS Sans Serif</vt:lpstr>
      <vt:lpstr>Symbol</vt:lpstr>
      <vt:lpstr>Tahoma</vt:lpstr>
      <vt:lpstr>Times New Roman</vt:lpstr>
      <vt:lpstr>Wingdings</vt:lpstr>
      <vt:lpstr>Blends</vt:lpstr>
      <vt:lpstr>Equation</vt:lpstr>
      <vt:lpstr>Chapter 6</vt:lpstr>
      <vt:lpstr>Simple Linear Regression Model</vt:lpstr>
      <vt:lpstr>What is the Dow Jones Industrial Average (DJIA)?</vt:lpstr>
      <vt:lpstr>DJIA Companies</vt:lpstr>
      <vt:lpstr>DJIA Over Time</vt:lpstr>
      <vt:lpstr>DJIA vs. Sunspots</vt:lpstr>
      <vt:lpstr>Beware Of Headlines</vt:lpstr>
      <vt:lpstr>Mock Exam 2 vs Exam 2</vt:lpstr>
      <vt:lpstr>Model and Hypothesis Tests</vt:lpstr>
      <vt:lpstr>Residual Analysis</vt:lpstr>
      <vt:lpstr>Residual Analysis</vt:lpstr>
      <vt:lpstr>Section 6-3 Multiple Regression</vt:lpstr>
      <vt:lpstr>Multiple Linear Regression</vt:lpstr>
      <vt:lpstr>PowerPoint Presentation</vt:lpstr>
      <vt:lpstr>PowerPoint Presentation</vt:lpstr>
      <vt:lpstr>PowerPoint Presentation</vt:lpstr>
      <vt:lpstr>Multiple Linear Regression Model</vt:lpstr>
      <vt:lpstr>Multiple Regression Analysis</vt:lpstr>
      <vt:lpstr>Refining the Model</vt:lpstr>
      <vt:lpstr>How to do Multiple Regression Analysis Using Excel</vt:lpstr>
      <vt:lpstr>PowerPoint Presentation</vt:lpstr>
      <vt:lpstr>PowerPoint Presentation</vt:lpstr>
      <vt:lpstr>PowerPoint Presentation</vt:lpstr>
      <vt:lpstr>Example Problem and Questions</vt:lpstr>
      <vt:lpstr>PowerPoint Presentation</vt:lpstr>
      <vt:lpstr>Know how to do these for Final Exam.</vt:lpstr>
    </vt:vector>
  </TitlesOfParts>
  <Company>CBS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Linda Chattin</cp:lastModifiedBy>
  <cp:revision>156</cp:revision>
  <cp:lastPrinted>2015-06-24T17:41:19Z</cp:lastPrinted>
  <dcterms:created xsi:type="dcterms:W3CDTF">2003-08-29T07:08:37Z</dcterms:created>
  <dcterms:modified xsi:type="dcterms:W3CDTF">2015-08-26T01:16:50Z</dcterms:modified>
</cp:coreProperties>
</file>