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88" r:id="rId2"/>
    <p:sldId id="339" r:id="rId3"/>
    <p:sldId id="289" r:id="rId4"/>
    <p:sldId id="291" r:id="rId5"/>
    <p:sldId id="323" r:id="rId6"/>
    <p:sldId id="324" r:id="rId7"/>
    <p:sldId id="293" r:id="rId8"/>
    <p:sldId id="332" r:id="rId9"/>
    <p:sldId id="333" r:id="rId10"/>
    <p:sldId id="334" r:id="rId11"/>
    <p:sldId id="335" r:id="rId12"/>
    <p:sldId id="336" r:id="rId13"/>
    <p:sldId id="337" r:id="rId14"/>
    <p:sldId id="338" r:id="rId15"/>
    <p:sldId id="294" r:id="rId16"/>
    <p:sldId id="304" r:id="rId17"/>
    <p:sldId id="308" r:id="rId18"/>
    <p:sldId id="325" r:id="rId19"/>
  </p:sldIdLst>
  <p:sldSz cx="9144000" cy="6858000" type="screen4x3"/>
  <p:notesSz cx="9144000" cy="6858000"/>
  <p:defaultTextStyle>
    <a:defPPr>
      <a:defRPr lang="en-US"/>
    </a:defPPr>
    <a:lvl1pPr algn="l" rtl="0" fontAlgn="base">
      <a:spcBef>
        <a:spcPct val="0"/>
      </a:spcBef>
      <a:spcAft>
        <a:spcPct val="0"/>
      </a:spcAft>
      <a:defRPr sz="1200" kern="1200">
        <a:solidFill>
          <a:schemeClr val="tx1"/>
        </a:solidFill>
        <a:latin typeface="Times New Roman" pitchFamily="18" charset="0"/>
        <a:ea typeface="+mn-ea"/>
        <a:cs typeface="+mn-cs"/>
      </a:defRPr>
    </a:lvl1pPr>
    <a:lvl2pPr marL="457200" algn="l" rtl="0" fontAlgn="base">
      <a:spcBef>
        <a:spcPct val="0"/>
      </a:spcBef>
      <a:spcAft>
        <a:spcPct val="0"/>
      </a:spcAft>
      <a:defRPr sz="1200" kern="1200">
        <a:solidFill>
          <a:schemeClr val="tx1"/>
        </a:solidFill>
        <a:latin typeface="Times New Roman" pitchFamily="18" charset="0"/>
        <a:ea typeface="+mn-ea"/>
        <a:cs typeface="+mn-cs"/>
      </a:defRPr>
    </a:lvl2pPr>
    <a:lvl3pPr marL="914400" algn="l" rtl="0" fontAlgn="base">
      <a:spcBef>
        <a:spcPct val="0"/>
      </a:spcBef>
      <a:spcAft>
        <a:spcPct val="0"/>
      </a:spcAft>
      <a:defRPr sz="1200" kern="1200">
        <a:solidFill>
          <a:schemeClr val="tx1"/>
        </a:solidFill>
        <a:latin typeface="Times New Roman" pitchFamily="18" charset="0"/>
        <a:ea typeface="+mn-ea"/>
        <a:cs typeface="+mn-cs"/>
      </a:defRPr>
    </a:lvl3pPr>
    <a:lvl4pPr marL="1371600" algn="l" rtl="0" fontAlgn="base">
      <a:spcBef>
        <a:spcPct val="0"/>
      </a:spcBef>
      <a:spcAft>
        <a:spcPct val="0"/>
      </a:spcAft>
      <a:defRPr sz="1200" kern="1200">
        <a:solidFill>
          <a:schemeClr val="tx1"/>
        </a:solidFill>
        <a:latin typeface="Times New Roman" pitchFamily="18" charset="0"/>
        <a:ea typeface="+mn-ea"/>
        <a:cs typeface="+mn-cs"/>
      </a:defRPr>
    </a:lvl4pPr>
    <a:lvl5pPr marL="1828800" algn="l" rtl="0" fontAlgn="base">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 id="3" name="Microsoft Office User" initials="Office [3]" lastIdx="1" clrIdx="2">
    <p:extLst>
      <p:ext uri="{19B8F6BF-5375-455C-9EA6-DF929625EA0E}">
        <p15:presenceInfo xmlns:p15="http://schemas.microsoft.com/office/powerpoint/2012/main" userId="" providerId=""/>
      </p:ext>
    </p:extLst>
  </p:cmAuthor>
  <p:cmAuthor id="4" name="Microsoft Office User" initials="Office [4]" lastIdx="1" clrIdx="3">
    <p:extLst>
      <p:ext uri="{19B8F6BF-5375-455C-9EA6-DF929625EA0E}">
        <p15:presenceInfo xmlns:p15="http://schemas.microsoft.com/office/powerpoint/2012/main" userId="" providerId=""/>
      </p:ext>
    </p:extLst>
  </p:cmAuthor>
  <p:cmAuthor id="5" name="Microsoft Office User" initials="Office [5]" lastIdx="1" clrIdx="4">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800080"/>
    <a:srgbClr val="66FF99"/>
    <a:srgbClr val="6666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7"/>
    <p:restoredTop sz="86218"/>
  </p:normalViewPr>
  <p:slideViewPr>
    <p:cSldViewPr>
      <p:cViewPr>
        <p:scale>
          <a:sx n="97" d="100"/>
          <a:sy n="97" d="100"/>
        </p:scale>
        <p:origin x="152" y="4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5-11-24T16:59:18.368" idx="1">
    <p:pos x="4224" y="2208"/>
    <p:text>Final model: Y_predicted = 105.44-33.94x_2</p:text>
    <p:extLst>
      <p:ext uri="{C676402C-5697-4E1C-873F-D02D1690AC5C}">
        <p15:threadingInfo xmlns:p15="http://schemas.microsoft.com/office/powerpoint/2012/main" timeZoneBias="420"/>
      </p:ext>
    </p:extLst>
  </p:cm>
  <p:cm authorId="4" dt="2015-11-24T17:01:06.108" idx="1">
    <p:pos x="4224" y="2304"/>
    <p:text>Y= battery life, X_2 = temp setting (1 or -1)</p:text>
    <p:extLst>
      <p:ext uri="{C676402C-5697-4E1C-873F-D02D1690AC5C}">
        <p15:threadingInfo xmlns:p15="http://schemas.microsoft.com/office/powerpoint/2012/main" timeZoneBias="42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15-11-24T17:24:31.230" idx="1">
    <p:pos x="10" y="10"/>
    <p:text>Y=73.75 - 9.75(x_1)(x_2)</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6" Type="http://schemas.openxmlformats.org/officeDocument/2006/relationships/image" Target="../media/image20.wmf"/><Relationship Id="rId1" Type="http://schemas.openxmlformats.org/officeDocument/2006/relationships/image" Target="../media/image15.emf"/><Relationship Id="rId2"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wmf"/><Relationship Id="rId5" Type="http://schemas.openxmlformats.org/officeDocument/2006/relationships/image" Target="../media/image25.wmf"/><Relationship Id="rId6" Type="http://schemas.openxmlformats.org/officeDocument/2006/relationships/image" Target="../media/image16.wmf"/><Relationship Id="rId7" Type="http://schemas.openxmlformats.org/officeDocument/2006/relationships/image" Target="../media/image17.wmf"/><Relationship Id="rId8" Type="http://schemas.openxmlformats.org/officeDocument/2006/relationships/image" Target="../media/image18.wmf"/><Relationship Id="rId1" Type="http://schemas.openxmlformats.org/officeDocument/2006/relationships/image" Target="../media/image21.wmf"/><Relationship Id="rId2"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B984E1E6-F114-C34D-BE0F-EF9311A63672}" type="datetimeFigureOut">
              <a:rPr lang="en-US" smtClean="0"/>
              <a:t>11/24/15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3913D28-C96B-B045-8048-E0AC15059C36}" type="slidenum">
              <a:rPr lang="en-US" smtClean="0"/>
              <a:t>‹#›</a:t>
            </a:fld>
            <a:endParaRPr lang="en-US"/>
          </a:p>
        </p:txBody>
      </p:sp>
    </p:spTree>
    <p:extLst>
      <p:ext uri="{BB962C8B-B14F-4D97-AF65-F5344CB8AC3E}">
        <p14:creationId xmlns:p14="http://schemas.microsoft.com/office/powerpoint/2010/main" val="62817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a:lvl1pPr>
          </a:lstStyle>
          <a:p>
            <a:pPr>
              <a:defRPr/>
            </a:pPr>
            <a:endParaRPr lang="en-US"/>
          </a:p>
        </p:txBody>
      </p:sp>
      <p:sp>
        <p:nvSpPr>
          <p:cNvPr id="41987"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a:lvl1pPr>
          </a:lstStyle>
          <a:p>
            <a:pPr>
              <a:defRPr/>
            </a:pPr>
            <a:fld id="{9F447D32-8935-46F6-AD85-ADFDAD9EF664}" type="datetimeFigureOut">
              <a:rPr lang="en-US"/>
              <a:pPr>
                <a:defRPr/>
              </a:pPr>
              <a:t>11/24/15</a:t>
            </a:fld>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990"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a:lvl1pPr>
          </a:lstStyle>
          <a:p>
            <a:pPr>
              <a:defRPr/>
            </a:pPr>
            <a:endParaRPr lang="en-US"/>
          </a:p>
        </p:txBody>
      </p:sp>
      <p:sp>
        <p:nvSpPr>
          <p:cNvPr id="41991"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a:lvl1pPr>
          </a:lstStyle>
          <a:p>
            <a:pPr>
              <a:defRPr/>
            </a:pPr>
            <a:fld id="{BF6F6A97-4CC6-428A-9C52-8DEA6F90C761}" type="slidenum">
              <a:rPr lang="en-US"/>
              <a:pPr>
                <a:defRPr/>
              </a:pPr>
              <a:t>‹#›</a:t>
            </a:fld>
            <a:endParaRPr lang="en-US"/>
          </a:p>
        </p:txBody>
      </p:sp>
    </p:spTree>
    <p:extLst>
      <p:ext uri="{BB962C8B-B14F-4D97-AF65-F5344CB8AC3E}">
        <p14:creationId xmlns:p14="http://schemas.microsoft.com/office/powerpoint/2010/main" val="18168275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6F6A97-4CC6-428A-9C52-8DEA6F90C761}" type="slidenum">
              <a:rPr lang="en-US" smtClean="0"/>
              <a:pPr>
                <a:defRPr/>
              </a:pPr>
              <a:t>16</a:t>
            </a:fld>
            <a:endParaRPr lang="en-US"/>
          </a:p>
        </p:txBody>
      </p:sp>
    </p:spTree>
    <p:extLst>
      <p:ext uri="{BB962C8B-B14F-4D97-AF65-F5344CB8AC3E}">
        <p14:creationId xmlns:p14="http://schemas.microsoft.com/office/powerpoint/2010/main" val="173457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8B4761D-0F2C-40FC-895B-E9AB53B7EA99}" type="datetime1">
              <a:rPr lang="en-US"/>
              <a:pPr>
                <a:defRPr/>
              </a:pPr>
              <a:t>11/24/15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8CC936-163A-450C-B3C6-8AC0EF6A4829}" type="slidenum">
              <a:rPr lang="en-US"/>
              <a:pPr>
                <a:defRPr/>
              </a:pPr>
              <a:t>‹#›</a:t>
            </a:fld>
            <a:endParaRPr lang="en-US"/>
          </a:p>
        </p:txBody>
      </p:sp>
    </p:spTree>
    <p:extLst>
      <p:ext uri="{BB962C8B-B14F-4D97-AF65-F5344CB8AC3E}">
        <p14:creationId xmlns:p14="http://schemas.microsoft.com/office/powerpoint/2010/main" val="286565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FBF4533-0772-4AEE-8FBF-098572417211}" type="datetime1">
              <a:rPr lang="en-US"/>
              <a:pPr>
                <a:defRPr/>
              </a:pPr>
              <a:t>11/24/15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F6CF20-C75E-4CDA-B55B-0AD62C1E3AF2}" type="slidenum">
              <a:rPr lang="en-US"/>
              <a:pPr>
                <a:defRPr/>
              </a:pPr>
              <a:t>‹#›</a:t>
            </a:fld>
            <a:endParaRPr lang="en-US"/>
          </a:p>
        </p:txBody>
      </p:sp>
    </p:spTree>
    <p:extLst>
      <p:ext uri="{BB962C8B-B14F-4D97-AF65-F5344CB8AC3E}">
        <p14:creationId xmlns:p14="http://schemas.microsoft.com/office/powerpoint/2010/main" val="118996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40909ED-F15B-4E95-B68D-1C24ACCC97AF}" type="datetime1">
              <a:rPr lang="en-US"/>
              <a:pPr>
                <a:defRPr/>
              </a:pPr>
              <a:t>11/24/15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2DDAA3-2158-4C06-B2A4-8A47718DAC02}" type="slidenum">
              <a:rPr lang="en-US"/>
              <a:pPr>
                <a:defRPr/>
              </a:pPr>
              <a:t>‹#›</a:t>
            </a:fld>
            <a:endParaRPr lang="en-US"/>
          </a:p>
        </p:txBody>
      </p:sp>
    </p:spTree>
    <p:extLst>
      <p:ext uri="{BB962C8B-B14F-4D97-AF65-F5344CB8AC3E}">
        <p14:creationId xmlns:p14="http://schemas.microsoft.com/office/powerpoint/2010/main" val="281293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20D89F0-CA55-4926-9B32-200BA854CABF}" type="datetime1">
              <a:rPr lang="en-US"/>
              <a:pPr>
                <a:defRPr/>
              </a:pPr>
              <a:t>11/24/15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20CE55-86E3-43E3-98FF-943E63D7E2F9}" type="slidenum">
              <a:rPr lang="en-US"/>
              <a:pPr>
                <a:defRPr/>
              </a:pPr>
              <a:t>‹#›</a:t>
            </a:fld>
            <a:endParaRPr lang="en-US"/>
          </a:p>
        </p:txBody>
      </p:sp>
    </p:spTree>
    <p:extLst>
      <p:ext uri="{BB962C8B-B14F-4D97-AF65-F5344CB8AC3E}">
        <p14:creationId xmlns:p14="http://schemas.microsoft.com/office/powerpoint/2010/main" val="24832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020C12B-54D1-450D-BA41-4D77D2D0F267}" type="datetime1">
              <a:rPr lang="en-US"/>
              <a:pPr>
                <a:defRPr/>
              </a:pPr>
              <a:t>11/24/15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EA377C-0AF3-4BF9-A395-855C61EA8BC3}" type="slidenum">
              <a:rPr lang="en-US"/>
              <a:pPr>
                <a:defRPr/>
              </a:pPr>
              <a:t>‹#›</a:t>
            </a:fld>
            <a:endParaRPr lang="en-US"/>
          </a:p>
        </p:txBody>
      </p:sp>
    </p:spTree>
    <p:extLst>
      <p:ext uri="{BB962C8B-B14F-4D97-AF65-F5344CB8AC3E}">
        <p14:creationId xmlns:p14="http://schemas.microsoft.com/office/powerpoint/2010/main" val="154298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1865EA1-0B4A-459C-9583-8769B83AC0CD}" type="datetime1">
              <a:rPr lang="en-US"/>
              <a:pPr>
                <a:defRPr/>
              </a:pPr>
              <a:t>11/24/15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23CEAB-B06D-4694-817B-ABB9B1E6CD50}" type="slidenum">
              <a:rPr lang="en-US"/>
              <a:pPr>
                <a:defRPr/>
              </a:pPr>
              <a:t>‹#›</a:t>
            </a:fld>
            <a:endParaRPr lang="en-US"/>
          </a:p>
        </p:txBody>
      </p:sp>
    </p:spTree>
    <p:extLst>
      <p:ext uri="{BB962C8B-B14F-4D97-AF65-F5344CB8AC3E}">
        <p14:creationId xmlns:p14="http://schemas.microsoft.com/office/powerpoint/2010/main" val="21609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4252DEB-25A2-49FE-B284-0E8B1F5AC410}" type="datetime1">
              <a:rPr lang="en-US"/>
              <a:pPr>
                <a:defRPr/>
              </a:pPr>
              <a:t>11/24/15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242E5E-1995-4FF2-9C15-9F4121E7D676}" type="slidenum">
              <a:rPr lang="en-US"/>
              <a:pPr>
                <a:defRPr/>
              </a:pPr>
              <a:t>‹#›</a:t>
            </a:fld>
            <a:endParaRPr lang="en-US"/>
          </a:p>
        </p:txBody>
      </p:sp>
    </p:spTree>
    <p:extLst>
      <p:ext uri="{BB962C8B-B14F-4D97-AF65-F5344CB8AC3E}">
        <p14:creationId xmlns:p14="http://schemas.microsoft.com/office/powerpoint/2010/main" val="18722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69A2E71C-C872-4A04-A32C-849C0DD838A6}" type="datetime1">
              <a:rPr lang="en-US"/>
              <a:pPr>
                <a:defRPr/>
              </a:pPr>
              <a:t>11/24/15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B5E21A-8027-4DAB-9F8F-7D243AD84236}" type="slidenum">
              <a:rPr lang="en-US"/>
              <a:pPr>
                <a:defRPr/>
              </a:pPr>
              <a:t>‹#›</a:t>
            </a:fld>
            <a:endParaRPr lang="en-US"/>
          </a:p>
        </p:txBody>
      </p:sp>
    </p:spTree>
    <p:extLst>
      <p:ext uri="{BB962C8B-B14F-4D97-AF65-F5344CB8AC3E}">
        <p14:creationId xmlns:p14="http://schemas.microsoft.com/office/powerpoint/2010/main" val="148845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3112FF6-15C4-4AC9-9794-52D3C28B8430}" type="datetime1">
              <a:rPr lang="en-US"/>
              <a:pPr>
                <a:defRPr/>
              </a:pPr>
              <a:t>11/24/15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CC9CBD-8842-438D-93FB-4A802C8616EF}" type="slidenum">
              <a:rPr lang="en-US"/>
              <a:pPr>
                <a:defRPr/>
              </a:pPr>
              <a:t>‹#›</a:t>
            </a:fld>
            <a:endParaRPr lang="en-US"/>
          </a:p>
        </p:txBody>
      </p:sp>
    </p:spTree>
    <p:extLst>
      <p:ext uri="{BB962C8B-B14F-4D97-AF65-F5344CB8AC3E}">
        <p14:creationId xmlns:p14="http://schemas.microsoft.com/office/powerpoint/2010/main" val="105061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69922C0-52E6-4A4E-AA4A-DB41C18B2AB9}" type="datetime1">
              <a:rPr lang="en-US"/>
              <a:pPr>
                <a:defRPr/>
              </a:pPr>
              <a:t>11/24/15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8B5008-A3DA-4C21-BC11-B8A7BA204845}" type="slidenum">
              <a:rPr lang="en-US"/>
              <a:pPr>
                <a:defRPr/>
              </a:pPr>
              <a:t>‹#›</a:t>
            </a:fld>
            <a:endParaRPr lang="en-US"/>
          </a:p>
        </p:txBody>
      </p:sp>
    </p:spTree>
    <p:extLst>
      <p:ext uri="{BB962C8B-B14F-4D97-AF65-F5344CB8AC3E}">
        <p14:creationId xmlns:p14="http://schemas.microsoft.com/office/powerpoint/2010/main" val="60328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F1543B6-7CC6-460F-9B60-2D85418E0247}" type="datetime1">
              <a:rPr lang="en-US"/>
              <a:pPr>
                <a:defRPr/>
              </a:pPr>
              <a:t>11/24/15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03BA50-50FF-4F3C-9DB5-D2D1DC957F2E}" type="slidenum">
              <a:rPr lang="en-US"/>
              <a:pPr>
                <a:defRPr/>
              </a:pPr>
              <a:t>‹#›</a:t>
            </a:fld>
            <a:endParaRPr lang="en-US"/>
          </a:p>
        </p:txBody>
      </p:sp>
    </p:spTree>
    <p:extLst>
      <p:ext uri="{BB962C8B-B14F-4D97-AF65-F5344CB8AC3E}">
        <p14:creationId xmlns:p14="http://schemas.microsoft.com/office/powerpoint/2010/main" val="821978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B7C7AFB3-4C44-4D33-A2E1-40F711EBF02A}" type="datetime1">
              <a:rPr lang="en-US"/>
              <a:pPr>
                <a:defRPr/>
              </a:pPr>
              <a:t>11/24/15</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59A95F1-7D04-4B1F-A334-7DE4D2CB07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ebdings" pitchFamily="18" charset="2"/>
        <a:buChar char="å"/>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oleObject" Target="../embeddings/oleObject6.bin"/><Relationship Id="rId5" Type="http://schemas.openxmlformats.org/officeDocument/2006/relationships/image" Target="../media/image11.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3.wmf"/><Relationship Id="rId5" Type="http://schemas.openxmlformats.org/officeDocument/2006/relationships/oleObject" Target="../embeddings/oleObject8.bin"/><Relationship Id="rId6"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 Type="http://schemas.openxmlformats.org/officeDocument/2006/relationships/image" Target="../media/image18.wmf"/><Relationship Id="rId12" Type="http://schemas.openxmlformats.org/officeDocument/2006/relationships/oleObject" Target="../embeddings/oleObject12.bin"/><Relationship Id="rId13" Type="http://schemas.openxmlformats.org/officeDocument/2006/relationships/image" Target="../media/image19.wmf"/><Relationship Id="rId14" Type="http://schemas.openxmlformats.org/officeDocument/2006/relationships/oleObject" Target="../embeddings/oleObject13.bin"/><Relationship Id="rId15" Type="http://schemas.openxmlformats.org/officeDocument/2006/relationships/image" Target="../media/image20.wmf"/><Relationship Id="rId16" Type="http://schemas.openxmlformats.org/officeDocument/2006/relationships/comments" Target="../comments/comment1.xml"/><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1.xml"/><Relationship Id="rId4" Type="http://schemas.openxmlformats.org/officeDocument/2006/relationships/oleObject" Target="../embeddings/Microsoft_Excel_97_-_2004_Worksheet2.xls"/><Relationship Id="rId5" Type="http://schemas.openxmlformats.org/officeDocument/2006/relationships/image" Target="../media/image15.emf"/><Relationship Id="rId6" Type="http://schemas.openxmlformats.org/officeDocument/2006/relationships/oleObject" Target="../embeddings/oleObject9.bin"/><Relationship Id="rId7" Type="http://schemas.openxmlformats.org/officeDocument/2006/relationships/image" Target="../media/image16.wmf"/><Relationship Id="rId8" Type="http://schemas.openxmlformats.org/officeDocument/2006/relationships/oleObject" Target="../embeddings/oleObject10.bin"/><Relationship Id="rId9" Type="http://schemas.openxmlformats.org/officeDocument/2006/relationships/image" Target="../media/image17.wmf"/><Relationship Id="rId10"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18.bin"/><Relationship Id="rId12" Type="http://schemas.openxmlformats.org/officeDocument/2006/relationships/image" Target="../media/image25.wmf"/><Relationship Id="rId13" Type="http://schemas.openxmlformats.org/officeDocument/2006/relationships/oleObject" Target="../embeddings/oleObject19.bin"/><Relationship Id="rId14" Type="http://schemas.openxmlformats.org/officeDocument/2006/relationships/image" Target="../media/image16.wmf"/><Relationship Id="rId15" Type="http://schemas.openxmlformats.org/officeDocument/2006/relationships/oleObject" Target="../embeddings/oleObject20.bin"/><Relationship Id="rId16" Type="http://schemas.openxmlformats.org/officeDocument/2006/relationships/image" Target="../media/image17.wmf"/><Relationship Id="rId17" Type="http://schemas.openxmlformats.org/officeDocument/2006/relationships/oleObject" Target="../embeddings/oleObject21.bin"/><Relationship Id="rId18"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oleObject" Target="../embeddings/oleObject14.bin"/><Relationship Id="rId4" Type="http://schemas.openxmlformats.org/officeDocument/2006/relationships/image" Target="../media/image21.wmf"/><Relationship Id="rId5" Type="http://schemas.openxmlformats.org/officeDocument/2006/relationships/oleObject" Target="../embeddings/oleObject15.bin"/><Relationship Id="rId6" Type="http://schemas.openxmlformats.org/officeDocument/2006/relationships/image" Target="../media/image22.wmf"/><Relationship Id="rId7" Type="http://schemas.openxmlformats.org/officeDocument/2006/relationships/oleObject" Target="../embeddings/oleObject16.bin"/><Relationship Id="rId8" Type="http://schemas.openxmlformats.org/officeDocument/2006/relationships/image" Target="../media/image23.wmf"/><Relationship Id="rId9" Type="http://schemas.openxmlformats.org/officeDocument/2006/relationships/oleObject" Target="../embeddings/oleObject17.bin"/><Relationship Id="rId10" Type="http://schemas.openxmlformats.org/officeDocument/2006/relationships/image" Target="../media/image2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5.emf"/><Relationship Id="rId5" Type="http://schemas.openxmlformats.org/officeDocument/2006/relationships/oleObject" Target="../embeddings/oleObject5.bin"/><Relationship Id="rId6"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smtClean="0"/>
              <a:t>Design of Engineering Experiments</a:t>
            </a:r>
          </a:p>
        </p:txBody>
      </p:sp>
      <p:sp>
        <p:nvSpPr>
          <p:cNvPr id="2051" name="Rectangle 3"/>
          <p:cNvSpPr>
            <a:spLocks noGrp="1" noChangeArrowheads="1"/>
          </p:cNvSpPr>
          <p:nvPr>
            <p:ph type="subTitle" idx="1"/>
          </p:nvPr>
        </p:nvSpPr>
        <p:spPr/>
        <p:txBody>
          <a:bodyPr/>
          <a:lstStyle/>
          <a:p>
            <a:pPr eaLnBrk="1" hangingPunct="1"/>
            <a:r>
              <a:rPr lang="en-US" smtClean="0"/>
              <a:t>Chapter 7</a:t>
            </a:r>
          </a:p>
          <a:p>
            <a:pPr eaLnBrk="1" hangingPunct="1"/>
            <a:r>
              <a:rPr lang="en-US" smtClean="0"/>
              <a:t>7.1-7.3 only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FE84F256-1761-4E94-BFD4-17BB489042DB}" type="slidenum">
              <a:rPr lang="en-US" sz="1400" smtClean="0"/>
              <a:pPr eaLnBrk="1" hangingPunct="1"/>
              <a:t>10</a:t>
            </a:fld>
            <a:endParaRPr lang="en-US" sz="1400" smtClean="0"/>
          </a:p>
        </p:txBody>
      </p:sp>
      <p:sp>
        <p:nvSpPr>
          <p:cNvPr id="11267" name="Rectangle 2"/>
          <p:cNvSpPr>
            <a:spLocks noGrp="1" noChangeArrowheads="1"/>
          </p:cNvSpPr>
          <p:nvPr>
            <p:ph type="title"/>
          </p:nvPr>
        </p:nvSpPr>
        <p:spPr>
          <a:xfrm>
            <a:off x="152400" y="152400"/>
            <a:ext cx="2209800" cy="5029200"/>
          </a:xfrm>
        </p:spPr>
        <p:txBody>
          <a:bodyPr/>
          <a:lstStyle/>
          <a:p>
            <a:pPr algn="l" eaLnBrk="1" hangingPunct="1"/>
            <a:r>
              <a:rPr lang="en-US" sz="3200" smtClean="0"/>
              <a:t>1. Input data such that Factor A is the rows and Factor B is the columns</a:t>
            </a:r>
            <a:endParaRPr lang="en-US" smtClean="0"/>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57200"/>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C6456085-014A-4A4C-8DEB-A8A7546A7599}" type="slidenum">
              <a:rPr lang="en-US" sz="1400" smtClean="0"/>
              <a:pPr eaLnBrk="1" hangingPunct="1"/>
              <a:t>11</a:t>
            </a:fld>
            <a:endParaRPr lang="en-US" sz="1400" smtClean="0"/>
          </a:p>
        </p:txBody>
      </p:sp>
      <p:sp>
        <p:nvSpPr>
          <p:cNvPr id="12291" name="Rectangle 2"/>
          <p:cNvSpPr>
            <a:spLocks noGrp="1" noChangeArrowheads="1"/>
          </p:cNvSpPr>
          <p:nvPr>
            <p:ph type="title"/>
          </p:nvPr>
        </p:nvSpPr>
        <p:spPr/>
        <p:txBody>
          <a:bodyPr/>
          <a:lstStyle/>
          <a:p>
            <a:pPr algn="l" eaLnBrk="1" hangingPunct="1"/>
            <a:r>
              <a:rPr lang="en-US" sz="3200" smtClean="0"/>
              <a:t>2. Go to </a:t>
            </a:r>
            <a:r>
              <a:rPr lang="en-US" sz="3200" i="1" smtClean="0"/>
              <a:t>Data</a:t>
            </a:r>
            <a:r>
              <a:rPr lang="en-US" sz="3200" smtClean="0"/>
              <a:t> then </a:t>
            </a:r>
            <a:r>
              <a:rPr lang="en-US" sz="3200" i="1" smtClean="0"/>
              <a:t>Data Analysis </a:t>
            </a:r>
            <a:r>
              <a:rPr lang="en-US" sz="3200" smtClean="0"/>
              <a:t>then </a:t>
            </a:r>
            <a:r>
              <a:rPr lang="en-US" sz="3200" i="1" smtClean="0"/>
              <a:t>ANOVA Two Factor </a:t>
            </a:r>
            <a:r>
              <a:rPr lang="en-US" sz="3200" i="1" u="sng" smtClean="0"/>
              <a:t>with</a:t>
            </a:r>
            <a:r>
              <a:rPr lang="en-US" sz="3200" i="1" smtClean="0"/>
              <a:t> Replication</a:t>
            </a:r>
          </a:p>
        </p:txBody>
      </p:sp>
      <p:pic>
        <p:nvPicPr>
          <p:cNvPr id="1229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28850"/>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667000"/>
            <a:ext cx="4495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AutoShape 5"/>
          <p:cNvSpPr>
            <a:spLocks noChangeArrowheads="1"/>
          </p:cNvSpPr>
          <p:nvPr/>
        </p:nvSpPr>
        <p:spPr bwMode="auto">
          <a:xfrm>
            <a:off x="3657600" y="3962400"/>
            <a:ext cx="838200" cy="457200"/>
          </a:xfrm>
          <a:prstGeom prst="rightArrow">
            <a:avLst>
              <a:gd name="adj1" fmla="val 50000"/>
              <a:gd name="adj2" fmla="val 458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65EFCD54-982E-4CDB-99E4-DBEDEB3A9FA7}" type="slidenum">
              <a:rPr lang="en-US" sz="1400" smtClean="0"/>
              <a:pPr eaLnBrk="1" hangingPunct="1"/>
              <a:t>12</a:t>
            </a:fld>
            <a:endParaRPr lang="en-US" sz="1400" smtClean="0"/>
          </a:p>
        </p:txBody>
      </p:sp>
      <p:sp>
        <p:nvSpPr>
          <p:cNvPr id="13315" name="Rectangle 2"/>
          <p:cNvSpPr>
            <a:spLocks noGrp="1" noChangeArrowheads="1"/>
          </p:cNvSpPr>
          <p:nvPr>
            <p:ph type="title"/>
          </p:nvPr>
        </p:nvSpPr>
        <p:spPr/>
        <p:txBody>
          <a:bodyPr/>
          <a:lstStyle/>
          <a:p>
            <a:pPr algn="l" eaLnBrk="1" hangingPunct="1"/>
            <a:r>
              <a:rPr lang="en-US" sz="3200" smtClean="0"/>
              <a:t>3. Fill in dialogue window.  Include labels.  Click OK.</a:t>
            </a:r>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5791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D0E49636-52B4-4FB3-BE51-AB4B48342575}" type="slidenum">
              <a:rPr lang="en-US" sz="1400" smtClean="0"/>
              <a:pPr eaLnBrk="1" hangingPunct="1"/>
              <a:t>13</a:t>
            </a:fld>
            <a:endParaRPr lang="en-US" sz="1400" smtClean="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6868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4"/>
          <p:cNvSpPr txBox="1">
            <a:spLocks noChangeArrowheads="1"/>
          </p:cNvSpPr>
          <p:nvPr/>
        </p:nvSpPr>
        <p:spPr bwMode="auto">
          <a:xfrm>
            <a:off x="3200400" y="2885281"/>
            <a:ext cx="3505200" cy="588963"/>
          </a:xfrm>
          <a:prstGeom prst="rect">
            <a:avLst/>
          </a:prstGeom>
          <a:solidFill>
            <a:schemeClr val="bg1"/>
          </a:solidFill>
          <a:ln w="9525">
            <a:noFill/>
            <a:miter lim="800000"/>
            <a:headEnd/>
            <a:tailEnd/>
          </a:ln>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spcBef>
                <a:spcPct val="50000"/>
              </a:spcBef>
            </a:pPr>
            <a:r>
              <a:rPr lang="en-US" sz="3200" dirty="0"/>
              <a:t>4. Interpret output</a:t>
            </a:r>
          </a:p>
        </p:txBody>
      </p:sp>
      <p:sp>
        <p:nvSpPr>
          <p:cNvPr id="14341" name="Text Box 5"/>
          <p:cNvSpPr txBox="1">
            <a:spLocks noChangeArrowheads="1"/>
          </p:cNvSpPr>
          <p:nvPr/>
        </p:nvSpPr>
        <p:spPr bwMode="auto">
          <a:xfrm>
            <a:off x="533400" y="5259388"/>
            <a:ext cx="2514600" cy="46166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Sample: Factor A (Material)</a:t>
            </a:r>
          </a:p>
          <a:p>
            <a:pPr eaLnBrk="1" hangingPunct="1"/>
            <a:r>
              <a:rPr lang="en-US"/>
              <a:t>Column: Factor B (Temperature)</a:t>
            </a:r>
          </a:p>
        </p:txBody>
      </p:sp>
      <p:sp>
        <p:nvSpPr>
          <p:cNvPr id="14342" name="Text Box 6"/>
          <p:cNvSpPr txBox="1">
            <a:spLocks noChangeArrowheads="1"/>
          </p:cNvSpPr>
          <p:nvPr/>
        </p:nvSpPr>
        <p:spPr bwMode="auto">
          <a:xfrm>
            <a:off x="3200400" y="3505201"/>
            <a:ext cx="571500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b="1" dirty="0"/>
              <a:t>Sample</a:t>
            </a:r>
            <a:r>
              <a:rPr lang="en-US" dirty="0"/>
              <a:t> corresponds to Material.  P-value is .252.  Fail to reject H0.</a:t>
            </a:r>
          </a:p>
          <a:p>
            <a:pPr eaLnBrk="1" hangingPunct="1"/>
            <a:endParaRPr lang="en-US" dirty="0"/>
          </a:p>
          <a:p>
            <a:pPr eaLnBrk="1" hangingPunct="1"/>
            <a:r>
              <a:rPr lang="en-US" b="1" dirty="0"/>
              <a:t>Columns</a:t>
            </a:r>
            <a:r>
              <a:rPr lang="en-US" dirty="0"/>
              <a:t> corresponds to Temperature.  P-value is .001.  Reject H0.</a:t>
            </a:r>
          </a:p>
          <a:p>
            <a:pPr eaLnBrk="1" hangingPunct="1"/>
            <a:endParaRPr lang="en-US" dirty="0"/>
          </a:p>
          <a:p>
            <a:pPr eaLnBrk="1" hangingPunct="1"/>
            <a:r>
              <a:rPr lang="en-US" b="1" dirty="0"/>
              <a:t>Interaction</a:t>
            </a:r>
            <a:r>
              <a:rPr lang="en-US" dirty="0"/>
              <a:t> corresponds to interaction of Material and Temperature.  P-value is .556. </a:t>
            </a:r>
            <a:endParaRPr lang="en-US" dirty="0" smtClean="0"/>
          </a:p>
          <a:p>
            <a:pPr eaLnBrk="1" hangingPunct="1"/>
            <a:r>
              <a:rPr lang="en-US" dirty="0" smtClean="0"/>
              <a:t>Fail </a:t>
            </a:r>
            <a:r>
              <a:rPr lang="en-US" dirty="0"/>
              <a:t>to reject H0.</a:t>
            </a:r>
          </a:p>
          <a:p>
            <a:pPr eaLnBrk="1" hangingPunct="1"/>
            <a:r>
              <a:rPr lang="en-US" dirty="0"/>
              <a:t>  </a:t>
            </a:r>
          </a:p>
        </p:txBody>
      </p:sp>
      <p:graphicFrame>
        <p:nvGraphicFramePr>
          <p:cNvPr id="2" name="Object 1"/>
          <p:cNvGraphicFramePr>
            <a:graphicFrameLocks noChangeAspect="1"/>
          </p:cNvGraphicFramePr>
          <p:nvPr>
            <p:extLst>
              <p:ext uri="{D42A27DB-BD31-4B8C-83A1-F6EECF244321}">
                <p14:modId xmlns:p14="http://schemas.microsoft.com/office/powerpoint/2010/main" val="2549527766"/>
              </p:ext>
            </p:extLst>
          </p:nvPr>
        </p:nvGraphicFramePr>
        <p:xfrm>
          <a:off x="2595563" y="533400"/>
          <a:ext cx="6697662" cy="1847850"/>
        </p:xfrm>
        <a:graphic>
          <a:graphicData uri="http://schemas.openxmlformats.org/presentationml/2006/ole">
            <mc:AlternateContent xmlns:mc="http://schemas.openxmlformats.org/markup-compatibility/2006">
              <mc:Choice xmlns:v="urn:schemas-microsoft-com:vml" Requires="v">
                <p:oleObj spid="_x0000_s14369" name="Equation" r:id="rId4" imgW="6616440" imgH="1828800" progId="Equation.3">
                  <p:embed/>
                </p:oleObj>
              </mc:Choice>
              <mc:Fallback>
                <p:oleObj name="Equation" r:id="rId4" imgW="6616440" imgH="1828800" progId="Equation.3">
                  <p:embed/>
                  <p:pic>
                    <p:nvPicPr>
                      <p:cNvPr id="0" name="Object 1"/>
                      <p:cNvPicPr>
                        <a:picLocks noChangeAspect="1" noChangeArrowheads="1"/>
                      </p:cNvPicPr>
                      <p:nvPr/>
                    </p:nvPicPr>
                    <p:blipFill>
                      <a:blip r:embed="rId5"/>
                      <a:srcRect/>
                      <a:stretch>
                        <a:fillRect/>
                      </a:stretch>
                    </p:blipFill>
                    <p:spPr bwMode="auto">
                      <a:xfrm>
                        <a:off x="2595563" y="533400"/>
                        <a:ext cx="6697662" cy="1847850"/>
                      </a:xfrm>
                      <a:prstGeom prst="rect">
                        <a:avLst/>
                      </a:prstGeom>
                      <a:solidFill>
                        <a:schemeClr val="folHlink"/>
                      </a:solidFill>
                      <a:ln w="9525">
                        <a:solidFill>
                          <a:schemeClr val="tx1"/>
                        </a:solidFill>
                        <a:miter lim="800000"/>
                        <a:headEnd/>
                        <a:tailEnd/>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Tutorial: How to compute numeric values of relevant constants</a:t>
            </a:r>
            <a:endParaRPr lang="en-US" dirty="0"/>
          </a:p>
        </p:txBody>
      </p:sp>
      <p:sp>
        <p:nvSpPr>
          <p:cNvPr id="15363" name="Text Placeholder 2"/>
          <p:cNvSpPr>
            <a:spLocks noGrp="1"/>
          </p:cNvSpPr>
          <p:nvPr>
            <p:ph type="body" idx="1"/>
          </p:nvPr>
        </p:nvSpPr>
        <p:spPr/>
        <p:txBody>
          <a:bodyPr/>
          <a:lstStyle/>
          <a:p>
            <a:r>
              <a:rPr lang="en-US" smtClean="0"/>
              <a:t>Part II: Regression Model</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A3E8BA2A-EE26-4856-9668-9DEC2F100AB8}" type="slidenum">
              <a:rPr lang="en-US" sz="1400" smtClean="0"/>
              <a:pPr eaLnBrk="1" hangingPunct="1"/>
              <a:t>14</a:t>
            </a:fld>
            <a:endParaRPr 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3D447D02-3A6F-4F42-BD5B-B4B7AF2614DF}" type="slidenum">
              <a:rPr lang="en-US" sz="1400" smtClean="0"/>
              <a:pPr eaLnBrk="1" hangingPunct="1"/>
              <a:t>15</a:t>
            </a:fld>
            <a:endParaRPr lang="en-US" sz="1400" smtClean="0"/>
          </a:p>
        </p:txBody>
      </p:sp>
      <p:sp>
        <p:nvSpPr>
          <p:cNvPr id="16387" name="Rectangle 2"/>
          <p:cNvSpPr>
            <a:spLocks noGrp="1" noChangeArrowheads="1"/>
          </p:cNvSpPr>
          <p:nvPr>
            <p:ph type="title"/>
          </p:nvPr>
        </p:nvSpPr>
        <p:spPr/>
        <p:txBody>
          <a:bodyPr/>
          <a:lstStyle/>
          <a:p>
            <a:pPr eaLnBrk="1" hangingPunct="1"/>
            <a:r>
              <a:rPr lang="en-US" smtClean="0"/>
              <a:t>Regression Model</a:t>
            </a:r>
          </a:p>
        </p:txBody>
      </p:sp>
      <p:sp>
        <p:nvSpPr>
          <p:cNvPr id="16388" name="Rectangle 3"/>
          <p:cNvSpPr>
            <a:spLocks noGrp="1" noChangeArrowheads="1"/>
          </p:cNvSpPr>
          <p:nvPr>
            <p:ph type="body" idx="1"/>
          </p:nvPr>
        </p:nvSpPr>
        <p:spPr>
          <a:xfrm>
            <a:off x="533400" y="1600200"/>
            <a:ext cx="8382000" cy="4114800"/>
          </a:xfrm>
        </p:spPr>
        <p:txBody>
          <a:bodyPr/>
          <a:lstStyle/>
          <a:p>
            <a:pPr eaLnBrk="1" hangingPunct="1"/>
            <a:endParaRPr lang="en-US" sz="2800" dirty="0" smtClean="0"/>
          </a:p>
          <a:p>
            <a:pPr eaLnBrk="1" hangingPunct="1"/>
            <a:endParaRPr lang="en-US" sz="2800" dirty="0" smtClean="0"/>
          </a:p>
          <a:p>
            <a:pPr eaLnBrk="1" hangingPunct="1"/>
            <a:r>
              <a:rPr lang="en-US" sz="2800" dirty="0" smtClean="0"/>
              <a:t>Y is the modeled response</a:t>
            </a:r>
            <a:endParaRPr lang="en-US" sz="2400" dirty="0" smtClean="0"/>
          </a:p>
          <a:p>
            <a:pPr eaLnBrk="1" hangingPunct="1"/>
            <a:r>
              <a:rPr lang="en-US" sz="2400" dirty="0" smtClean="0"/>
              <a:t>x</a:t>
            </a:r>
            <a:r>
              <a:rPr lang="en-US" sz="2400" baseline="-25000" dirty="0" smtClean="0"/>
              <a:t>1</a:t>
            </a:r>
            <a:r>
              <a:rPr lang="en-US" sz="2400" dirty="0" smtClean="0"/>
              <a:t> is the value of Factor A (+1 or -1)</a:t>
            </a:r>
          </a:p>
          <a:p>
            <a:pPr eaLnBrk="1" hangingPunct="1"/>
            <a:r>
              <a:rPr lang="en-US" sz="2400" dirty="0" smtClean="0"/>
              <a:t>x</a:t>
            </a:r>
            <a:r>
              <a:rPr lang="en-US" sz="2400" baseline="-25000" dirty="0" smtClean="0"/>
              <a:t>2</a:t>
            </a:r>
            <a:r>
              <a:rPr lang="en-US" sz="2400" dirty="0" smtClean="0"/>
              <a:t> is the value of Factor B (+1 or -1)</a:t>
            </a:r>
          </a:p>
          <a:p>
            <a:pPr eaLnBrk="1" hangingPunct="1"/>
            <a:r>
              <a:rPr lang="en-US" sz="2400" dirty="0" smtClean="0"/>
              <a:t>x</a:t>
            </a:r>
            <a:r>
              <a:rPr lang="en-US" sz="2400" baseline="-25000" dirty="0" smtClean="0"/>
              <a:t>1</a:t>
            </a:r>
            <a:r>
              <a:rPr lang="en-US" sz="2400" dirty="0" smtClean="0"/>
              <a:t>x</a:t>
            </a:r>
            <a:r>
              <a:rPr lang="en-US" sz="2400" baseline="-25000" dirty="0" smtClean="0"/>
              <a:t>2</a:t>
            </a:r>
            <a:r>
              <a:rPr lang="en-US" sz="2400" dirty="0" smtClean="0"/>
              <a:t> is the interactive value of Factors A and B (+1 or -1)</a:t>
            </a:r>
          </a:p>
          <a:p>
            <a:pPr eaLnBrk="1" hangingPunct="1"/>
            <a:r>
              <a:rPr lang="en-US" sz="2400" dirty="0" smtClean="0"/>
              <a:t>     are numerical coefficients (constants)</a:t>
            </a:r>
          </a:p>
          <a:p>
            <a:pPr eaLnBrk="1" hangingPunct="1"/>
            <a:r>
              <a:rPr lang="en-US" sz="2400" i="1" dirty="0" smtClean="0"/>
              <a:t>n</a:t>
            </a:r>
            <a:r>
              <a:rPr lang="en-US" sz="2400" dirty="0" smtClean="0"/>
              <a:t> is the number of replicates</a:t>
            </a:r>
          </a:p>
          <a:p>
            <a:pPr eaLnBrk="1" hangingPunct="1"/>
            <a:endParaRPr lang="en-US" sz="2800" dirty="0" smtClean="0"/>
          </a:p>
          <a:p>
            <a:pPr eaLnBrk="1" hangingPunct="1"/>
            <a:endParaRPr lang="en-US" dirty="0" smtClean="0"/>
          </a:p>
          <a:p>
            <a:pPr eaLnBrk="1" hangingPunct="1"/>
            <a:endParaRPr lang="en-US" dirty="0" smtClean="0"/>
          </a:p>
          <a:p>
            <a:pPr eaLnBrk="1" hangingPunct="1"/>
            <a:endParaRPr lang="en-US" dirty="0" smtClean="0"/>
          </a:p>
        </p:txBody>
      </p:sp>
      <p:graphicFrame>
        <p:nvGraphicFramePr>
          <p:cNvPr id="16390" name="Object 5"/>
          <p:cNvGraphicFramePr>
            <a:graphicFrameLocks noChangeAspect="1"/>
          </p:cNvGraphicFramePr>
          <p:nvPr/>
        </p:nvGraphicFramePr>
        <p:xfrm>
          <a:off x="838200" y="4495800"/>
          <a:ext cx="381000" cy="533400"/>
        </p:xfrm>
        <a:graphic>
          <a:graphicData uri="http://schemas.openxmlformats.org/presentationml/2006/ole">
            <mc:AlternateContent xmlns:mc="http://schemas.openxmlformats.org/markup-compatibility/2006">
              <mc:Choice xmlns:v="urn:schemas-microsoft-com:vml" Requires="v">
                <p:oleObj spid="_x0000_s16442" name="Equation" r:id="rId3" imgW="165028" imgH="228501" progId="Equation.3">
                  <p:embed/>
                </p:oleObj>
              </mc:Choice>
              <mc:Fallback>
                <p:oleObj name="Equation" r:id="rId3" imgW="165028"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495800"/>
                        <a:ext cx="381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21253484"/>
              </p:ext>
            </p:extLst>
          </p:nvPr>
        </p:nvGraphicFramePr>
        <p:xfrm>
          <a:off x="2438400" y="1828800"/>
          <a:ext cx="4375150" cy="547687"/>
        </p:xfrm>
        <a:graphic>
          <a:graphicData uri="http://schemas.openxmlformats.org/presentationml/2006/ole">
            <mc:AlternateContent xmlns:mc="http://schemas.openxmlformats.org/markup-compatibility/2006">
              <mc:Choice xmlns:v="urn:schemas-microsoft-com:vml" Requires="v">
                <p:oleObj spid="_x0000_s16443" name="Equation" r:id="rId5" imgW="1815840" imgH="228600" progId="Equation.3">
                  <p:embed/>
                </p:oleObj>
              </mc:Choice>
              <mc:Fallback>
                <p:oleObj name="Equation" r:id="rId5" imgW="181584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828800"/>
                        <a:ext cx="437515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25EB3B2D-D474-4796-9BBB-358212495241}" type="slidenum">
              <a:rPr lang="en-US" sz="1400" smtClean="0"/>
              <a:pPr eaLnBrk="1" hangingPunct="1"/>
              <a:t>16</a:t>
            </a:fld>
            <a:endParaRPr lang="en-US" sz="1400" smtClean="0"/>
          </a:p>
        </p:txBody>
      </p:sp>
      <p:sp>
        <p:nvSpPr>
          <p:cNvPr id="17411" name="Rectangle 2"/>
          <p:cNvSpPr>
            <a:spLocks noGrp="1" noChangeArrowheads="1"/>
          </p:cNvSpPr>
          <p:nvPr>
            <p:ph type="title"/>
          </p:nvPr>
        </p:nvSpPr>
        <p:spPr>
          <a:xfrm>
            <a:off x="0" y="0"/>
            <a:ext cx="7772400" cy="1143000"/>
          </a:xfrm>
        </p:spPr>
        <p:txBody>
          <a:bodyPr/>
          <a:lstStyle/>
          <a:p>
            <a:pPr algn="l" eaLnBrk="1" hangingPunct="1"/>
            <a:r>
              <a:rPr lang="en-US" sz="4000" dirty="0" smtClean="0"/>
              <a:t>Algorithm</a:t>
            </a:r>
            <a:endParaRPr lang="en-US" dirty="0" smtClean="0"/>
          </a:p>
        </p:txBody>
      </p:sp>
      <p:sp>
        <p:nvSpPr>
          <p:cNvPr id="17412" name="Rectangle 3"/>
          <p:cNvSpPr>
            <a:spLocks noGrp="1" noChangeArrowheads="1"/>
          </p:cNvSpPr>
          <p:nvPr>
            <p:ph type="body" idx="1"/>
          </p:nvPr>
        </p:nvSpPr>
        <p:spPr>
          <a:xfrm>
            <a:off x="228599" y="2057400"/>
            <a:ext cx="7552531" cy="4572000"/>
          </a:xfrm>
        </p:spPr>
        <p:txBody>
          <a:bodyPr/>
          <a:lstStyle/>
          <a:p>
            <a:pPr eaLnBrk="1" hangingPunct="1"/>
            <a:r>
              <a:rPr lang="en-US" sz="1800" dirty="0" smtClean="0"/>
              <a:t>1. From Part I, determine which of the </a:t>
            </a:r>
            <a:r>
              <a:rPr lang="en-US" sz="1800" dirty="0" smtClean="0">
                <a:latin typeface="Symbol" pitchFamily="18" charset="2"/>
              </a:rPr>
              <a:t>b</a:t>
            </a:r>
            <a:r>
              <a:rPr lang="en-US" sz="1800" baseline="-25000" dirty="0" smtClean="0"/>
              <a:t>i</a:t>
            </a:r>
            <a:r>
              <a:rPr lang="en-US" sz="1800" dirty="0" smtClean="0"/>
              <a:t>  are significant (you will always compute </a:t>
            </a:r>
            <a:r>
              <a:rPr lang="en-US" sz="1800" dirty="0" smtClean="0">
                <a:latin typeface="Symbol" pitchFamily="18" charset="2"/>
              </a:rPr>
              <a:t>b</a:t>
            </a:r>
            <a:r>
              <a:rPr lang="en-US" sz="1800" baseline="-25000" dirty="0" smtClean="0"/>
              <a:t>0</a:t>
            </a:r>
            <a:r>
              <a:rPr lang="en-US" sz="1800" dirty="0" smtClean="0"/>
              <a:t> , however).</a:t>
            </a:r>
          </a:p>
          <a:p>
            <a:pPr eaLnBrk="1" hangingPunct="1"/>
            <a:r>
              <a:rPr lang="en-US" sz="1800" dirty="0" smtClean="0"/>
              <a:t>2. Compute the estimate of </a:t>
            </a:r>
            <a:r>
              <a:rPr lang="en-US" sz="1800" dirty="0" smtClean="0">
                <a:latin typeface="Symbol" pitchFamily="18" charset="2"/>
              </a:rPr>
              <a:t>b</a:t>
            </a:r>
            <a:r>
              <a:rPr lang="en-US" sz="1800" baseline="-25000" dirty="0" smtClean="0"/>
              <a:t>0,</a:t>
            </a:r>
            <a:r>
              <a:rPr lang="en-US" sz="1800" dirty="0" smtClean="0"/>
              <a:t>  </a:t>
            </a:r>
            <a:r>
              <a:rPr lang="en-US" sz="1800" dirty="0" err="1" smtClean="0"/>
              <a:t>ybar</a:t>
            </a:r>
            <a:r>
              <a:rPr lang="en-US" sz="1800" dirty="0" smtClean="0"/>
              <a:t>, the Main Effect of Factor A (A), the Main Effect of Factor B (B)  and the Interactive Effect (AB) as needed</a:t>
            </a:r>
          </a:p>
          <a:p>
            <a:pPr lvl="1" eaLnBrk="1" hangingPunct="1">
              <a:buFont typeface="Wingdings" pitchFamily="2" charset="2"/>
              <a:buChar char="q"/>
            </a:pPr>
            <a:endParaRPr lang="en-US" sz="1800" dirty="0" smtClean="0"/>
          </a:p>
          <a:p>
            <a:pPr lvl="1" eaLnBrk="1" hangingPunct="1">
              <a:buFont typeface="Wingdings" pitchFamily="2" charset="2"/>
              <a:buChar char="q"/>
            </a:pPr>
            <a:endParaRPr lang="en-US" sz="1800" dirty="0" smtClean="0"/>
          </a:p>
          <a:p>
            <a:pPr lvl="1" eaLnBrk="1" hangingPunct="1">
              <a:buFont typeface="Wingdings" pitchFamily="2" charset="2"/>
              <a:buChar char="q"/>
            </a:pPr>
            <a:r>
              <a:rPr lang="en-US" sz="1800" dirty="0" smtClean="0"/>
              <a:t>Recall that A is the difference between the average response when A is high and the average response when A is low</a:t>
            </a:r>
          </a:p>
          <a:p>
            <a:pPr lvl="1" eaLnBrk="1" hangingPunct="1">
              <a:buFont typeface="Wingdings" pitchFamily="2" charset="2"/>
              <a:buChar char="q"/>
            </a:pPr>
            <a:endParaRPr lang="en-US" sz="1800" dirty="0" smtClean="0"/>
          </a:p>
          <a:p>
            <a:pPr lvl="1" eaLnBrk="1" hangingPunct="1">
              <a:buFont typeface="Wingdings" pitchFamily="2" charset="2"/>
              <a:buChar char="q"/>
            </a:pPr>
            <a:r>
              <a:rPr lang="en-US" sz="1800" dirty="0" smtClean="0"/>
              <a:t>Recall that B is the difference between the average response when B is high and the average response when B is low</a:t>
            </a:r>
          </a:p>
          <a:p>
            <a:pPr lvl="1" eaLnBrk="1" hangingPunct="1">
              <a:buFont typeface="Wingdings" pitchFamily="2" charset="2"/>
              <a:buChar char="q"/>
            </a:pPr>
            <a:endParaRPr lang="en-US" sz="1800" dirty="0" smtClean="0"/>
          </a:p>
          <a:p>
            <a:pPr lvl="1" eaLnBrk="1" hangingPunct="1">
              <a:buFont typeface="Wingdings" pitchFamily="2" charset="2"/>
              <a:buChar char="q"/>
            </a:pPr>
            <a:r>
              <a:rPr lang="en-US" sz="1800" dirty="0" smtClean="0"/>
              <a:t>Recall that AB is the difference between the diagonal average responses</a:t>
            </a:r>
          </a:p>
          <a:p>
            <a:pPr lvl="1" eaLnBrk="1" hangingPunct="1"/>
            <a:endParaRPr lang="en-US" sz="1800" dirty="0" smtClean="0"/>
          </a:p>
        </p:txBody>
      </p:sp>
      <p:graphicFrame>
        <p:nvGraphicFramePr>
          <p:cNvPr id="17413" name="Object 4"/>
          <p:cNvGraphicFramePr>
            <a:graphicFrameLocks noChangeAspect="1"/>
          </p:cNvGraphicFramePr>
          <p:nvPr>
            <p:extLst>
              <p:ext uri="{D42A27DB-BD31-4B8C-83A1-F6EECF244321}">
                <p14:modId xmlns:p14="http://schemas.microsoft.com/office/powerpoint/2010/main" val="135497281"/>
              </p:ext>
            </p:extLst>
          </p:nvPr>
        </p:nvGraphicFramePr>
        <p:xfrm>
          <a:off x="6407150" y="671513"/>
          <a:ext cx="2635250" cy="1408112"/>
        </p:xfrm>
        <a:graphic>
          <a:graphicData uri="http://schemas.openxmlformats.org/presentationml/2006/ole">
            <mc:AlternateContent xmlns:mc="http://schemas.openxmlformats.org/markup-compatibility/2006">
              <mc:Choice xmlns:v="urn:schemas-microsoft-com:vml" Requires="v">
                <p:oleObj spid="_x0000_s17573" name="Worksheet" r:id="rId4" imgW="2806700" imgH="1498600" progId="Excel.Sheet.8">
                  <p:embed/>
                </p:oleObj>
              </mc:Choice>
              <mc:Fallback>
                <p:oleObj name="Worksheet" r:id="rId4" imgW="2806700" imgH="1498600" progId="Excel.Sheet.8">
                  <p:embed/>
                  <p:pic>
                    <p:nvPicPr>
                      <p:cNvPr id="0" name="Object 4"/>
                      <p:cNvPicPr>
                        <a:picLocks noChangeAspect="1" noChangeArrowheads="1"/>
                      </p:cNvPicPr>
                      <p:nvPr/>
                    </p:nvPicPr>
                    <p:blipFill>
                      <a:blip r:embed="rId5"/>
                      <a:srcRect/>
                      <a:stretch>
                        <a:fillRect/>
                      </a:stretch>
                    </p:blipFill>
                    <p:spPr bwMode="auto">
                      <a:xfrm>
                        <a:off x="6407150" y="671513"/>
                        <a:ext cx="2635250" cy="14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5"/>
          <p:cNvSpPr txBox="1">
            <a:spLocks noChangeArrowheads="1"/>
          </p:cNvSpPr>
          <p:nvPr/>
        </p:nvSpPr>
        <p:spPr bwMode="auto">
          <a:xfrm>
            <a:off x="7162800" y="2057400"/>
            <a:ext cx="12366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Problem 7-1 data</a:t>
            </a:r>
          </a:p>
        </p:txBody>
      </p:sp>
      <p:graphicFrame>
        <p:nvGraphicFramePr>
          <p:cNvPr id="17415" name="Object 6"/>
          <p:cNvGraphicFramePr>
            <a:graphicFrameLocks noChangeAspect="1"/>
          </p:cNvGraphicFramePr>
          <p:nvPr>
            <p:extLst>
              <p:ext uri="{D42A27DB-BD31-4B8C-83A1-F6EECF244321}">
                <p14:modId xmlns:p14="http://schemas.microsoft.com/office/powerpoint/2010/main" val="3766526296"/>
              </p:ext>
            </p:extLst>
          </p:nvPr>
        </p:nvGraphicFramePr>
        <p:xfrm>
          <a:off x="4267200" y="4495800"/>
          <a:ext cx="3213100" cy="392113"/>
        </p:xfrm>
        <a:graphic>
          <a:graphicData uri="http://schemas.openxmlformats.org/presentationml/2006/ole">
            <mc:AlternateContent xmlns:mc="http://schemas.openxmlformats.org/markup-compatibility/2006">
              <mc:Choice xmlns:v="urn:schemas-microsoft-com:vml" Requires="v">
                <p:oleObj spid="_x0000_s17574" name="Equation" r:id="rId6" imgW="3213100" imgH="393700" progId="Equation.3">
                  <p:embed/>
                </p:oleObj>
              </mc:Choice>
              <mc:Fallback>
                <p:oleObj name="Equation" r:id="rId6" imgW="3213100" imgH="393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4495800"/>
                        <a:ext cx="32131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7"/>
          <p:cNvGraphicFramePr>
            <a:graphicFrameLocks noChangeAspect="1"/>
          </p:cNvGraphicFramePr>
          <p:nvPr>
            <p:extLst>
              <p:ext uri="{D42A27DB-BD31-4B8C-83A1-F6EECF244321}">
                <p14:modId xmlns:p14="http://schemas.microsoft.com/office/powerpoint/2010/main" val="3263420054"/>
              </p:ext>
            </p:extLst>
          </p:nvPr>
        </p:nvGraphicFramePr>
        <p:xfrm>
          <a:off x="3852863" y="5410200"/>
          <a:ext cx="4546600" cy="392113"/>
        </p:xfrm>
        <a:graphic>
          <a:graphicData uri="http://schemas.openxmlformats.org/presentationml/2006/ole">
            <mc:AlternateContent xmlns:mc="http://schemas.openxmlformats.org/markup-compatibility/2006">
              <mc:Choice xmlns:v="urn:schemas-microsoft-com:vml" Requires="v">
                <p:oleObj spid="_x0000_s17575" name="Equation" r:id="rId8" imgW="4546600" imgH="393700" progId="Equation.3">
                  <p:embed/>
                </p:oleObj>
              </mc:Choice>
              <mc:Fallback>
                <p:oleObj name="Equation" r:id="rId8" imgW="4546600" imgH="3937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2863" y="5410200"/>
                        <a:ext cx="45466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8"/>
          <p:cNvGraphicFramePr>
            <a:graphicFrameLocks noChangeAspect="1"/>
          </p:cNvGraphicFramePr>
          <p:nvPr>
            <p:extLst>
              <p:ext uri="{D42A27DB-BD31-4B8C-83A1-F6EECF244321}">
                <p14:modId xmlns:p14="http://schemas.microsoft.com/office/powerpoint/2010/main" val="612513097"/>
              </p:ext>
            </p:extLst>
          </p:nvPr>
        </p:nvGraphicFramePr>
        <p:xfrm>
          <a:off x="3361531" y="6248400"/>
          <a:ext cx="4419600" cy="392113"/>
        </p:xfrm>
        <a:graphic>
          <a:graphicData uri="http://schemas.openxmlformats.org/presentationml/2006/ole">
            <mc:AlternateContent xmlns:mc="http://schemas.openxmlformats.org/markup-compatibility/2006">
              <mc:Choice xmlns:v="urn:schemas-microsoft-com:vml" Requires="v">
                <p:oleObj spid="_x0000_s17576" name="Equation" r:id="rId10" imgW="4419600" imgH="393700" progId="Equation.3">
                  <p:embed/>
                </p:oleObj>
              </mc:Choice>
              <mc:Fallback>
                <p:oleObj name="Equation" r:id="rId10" imgW="4419600" imgH="3937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1531" y="6248400"/>
                        <a:ext cx="44196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9"/>
          <p:cNvGraphicFramePr>
            <a:graphicFrameLocks noChangeAspect="1"/>
          </p:cNvGraphicFramePr>
          <p:nvPr>
            <p:extLst>
              <p:ext uri="{D42A27DB-BD31-4B8C-83A1-F6EECF244321}">
                <p14:modId xmlns:p14="http://schemas.microsoft.com/office/powerpoint/2010/main" val="1096412628"/>
              </p:ext>
            </p:extLst>
          </p:nvPr>
        </p:nvGraphicFramePr>
        <p:xfrm>
          <a:off x="4800600" y="3505200"/>
          <a:ext cx="1905000" cy="392113"/>
        </p:xfrm>
        <a:graphic>
          <a:graphicData uri="http://schemas.openxmlformats.org/presentationml/2006/ole">
            <mc:AlternateContent xmlns:mc="http://schemas.openxmlformats.org/markup-compatibility/2006">
              <mc:Choice xmlns:v="urn:schemas-microsoft-com:vml" Requires="v">
                <p:oleObj spid="_x0000_s17577" name="Equation" r:id="rId12" imgW="1904760" imgH="393480" progId="Equation.3">
                  <p:embed/>
                </p:oleObj>
              </mc:Choice>
              <mc:Fallback>
                <p:oleObj name="Equation" r:id="rId12" imgW="1904760" imgH="393480" progId="Equation.3">
                  <p:embed/>
                  <p:pic>
                    <p:nvPicPr>
                      <p:cNvPr id="0" name="Object 9"/>
                      <p:cNvPicPr>
                        <a:picLocks noChangeAspect="1" noChangeArrowheads="1"/>
                      </p:cNvPicPr>
                      <p:nvPr/>
                    </p:nvPicPr>
                    <p:blipFill>
                      <a:blip r:embed="rId13"/>
                      <a:srcRect/>
                      <a:stretch>
                        <a:fillRect/>
                      </a:stretch>
                    </p:blipFill>
                    <p:spPr bwMode="auto">
                      <a:xfrm>
                        <a:off x="4800600" y="3505200"/>
                        <a:ext cx="19050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TextBox 10"/>
          <p:cNvSpPr txBox="1">
            <a:spLocks noChangeArrowheads="1"/>
          </p:cNvSpPr>
          <p:nvPr/>
        </p:nvSpPr>
        <p:spPr bwMode="auto">
          <a:xfrm>
            <a:off x="4800600" y="9144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dirty="0"/>
              <a:t>                     Low</a:t>
            </a:r>
          </a:p>
          <a:p>
            <a:pPr eaLnBrk="1" hangingPunct="1"/>
            <a:endParaRPr lang="en-US" dirty="0"/>
          </a:p>
          <a:p>
            <a:pPr eaLnBrk="1" hangingPunct="1"/>
            <a:r>
              <a:rPr lang="en-US" dirty="0"/>
              <a:t>Factor A</a:t>
            </a:r>
          </a:p>
          <a:p>
            <a:pPr eaLnBrk="1" hangingPunct="1"/>
            <a:r>
              <a:rPr lang="en-US" dirty="0"/>
              <a:t>                     </a:t>
            </a:r>
          </a:p>
          <a:p>
            <a:pPr eaLnBrk="1" hangingPunct="1"/>
            <a:r>
              <a:rPr lang="en-US" dirty="0"/>
              <a:t>                     High</a:t>
            </a:r>
          </a:p>
        </p:txBody>
      </p:sp>
      <p:sp>
        <p:nvSpPr>
          <p:cNvPr id="17420" name="TextBox 11"/>
          <p:cNvSpPr txBox="1">
            <a:spLocks noChangeArrowheads="1"/>
          </p:cNvSpPr>
          <p:nvPr/>
        </p:nvSpPr>
        <p:spPr bwMode="auto">
          <a:xfrm>
            <a:off x="7620000" y="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         Factor B</a:t>
            </a:r>
          </a:p>
          <a:p>
            <a:pPr eaLnBrk="1" hangingPunct="1"/>
            <a:endParaRPr lang="en-US"/>
          </a:p>
          <a:p>
            <a:pPr eaLnBrk="1" hangingPunct="1"/>
            <a:r>
              <a:rPr lang="en-US"/>
              <a:t>Low             High</a:t>
            </a:r>
          </a:p>
        </p:txBody>
      </p:sp>
      <p:graphicFrame>
        <p:nvGraphicFramePr>
          <p:cNvPr id="17421" name="Object 5"/>
          <p:cNvGraphicFramePr>
            <a:graphicFrameLocks noChangeAspect="1"/>
          </p:cNvGraphicFramePr>
          <p:nvPr/>
        </p:nvGraphicFramePr>
        <p:xfrm>
          <a:off x="7924800" y="2590800"/>
          <a:ext cx="738188" cy="1752600"/>
        </p:xfrm>
        <a:graphic>
          <a:graphicData uri="http://schemas.openxmlformats.org/presentationml/2006/ole">
            <mc:AlternateContent xmlns:mc="http://schemas.openxmlformats.org/markup-compatibility/2006">
              <mc:Choice xmlns:v="urn:schemas-microsoft-com:vml" Requires="v">
                <p:oleObj spid="_x0000_s17578" name="Equation" r:id="rId14" imgW="622300" imgH="1473200" progId="Equation.3">
                  <p:embed/>
                </p:oleObj>
              </mc:Choice>
              <mc:Fallback>
                <p:oleObj name="Equation" r:id="rId14" imgW="622300" imgH="1473200"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4800" y="2590800"/>
                        <a:ext cx="738188" cy="17526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609600" y="1006901"/>
            <a:ext cx="4191000" cy="1015663"/>
          </a:xfrm>
          <a:prstGeom prst="rect">
            <a:avLst/>
          </a:prstGeom>
          <a:noFill/>
        </p:spPr>
        <p:txBody>
          <a:bodyPr wrap="square" rtlCol="0">
            <a:spAutoFit/>
          </a:bodyPr>
          <a:lstStyle/>
          <a:p>
            <a:r>
              <a:rPr lang="en-US" b="1" dirty="0" smtClean="0">
                <a:solidFill>
                  <a:srgbClr val="FF0000"/>
                </a:solidFill>
              </a:rPr>
              <a:t>Important note:  For this problem, you would NOT have to compute A or AB, because the we failed to reject H</a:t>
            </a:r>
            <a:r>
              <a:rPr lang="en-US" b="1" baseline="-25000" dirty="0" smtClean="0">
                <a:solidFill>
                  <a:srgbClr val="FF0000"/>
                </a:solidFill>
              </a:rPr>
              <a:t>0</a:t>
            </a:r>
            <a:r>
              <a:rPr lang="en-US" b="1" dirty="0" smtClean="0">
                <a:solidFill>
                  <a:srgbClr val="FF0000"/>
                </a:solidFill>
              </a:rPr>
              <a:t>  for those effects.  The computations are shown here, however, in the event that you DO need to compute them for another data set.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DE12616A-FF4D-494A-8372-EDFAFC008607}" type="slidenum">
              <a:rPr lang="en-US" sz="1400" smtClean="0"/>
              <a:pPr eaLnBrk="1" hangingPunct="1"/>
              <a:t>17</a:t>
            </a:fld>
            <a:endParaRPr lang="en-US" sz="1400" smtClean="0"/>
          </a:p>
        </p:txBody>
      </p:sp>
      <p:sp>
        <p:nvSpPr>
          <p:cNvPr id="18435" name="Rectangle 3"/>
          <p:cNvSpPr>
            <a:spLocks noGrp="1" noChangeArrowheads="1"/>
          </p:cNvSpPr>
          <p:nvPr>
            <p:ph type="body" idx="1"/>
          </p:nvPr>
        </p:nvSpPr>
        <p:spPr>
          <a:xfrm>
            <a:off x="228600" y="304800"/>
            <a:ext cx="7772400" cy="4114800"/>
          </a:xfrm>
        </p:spPr>
        <p:txBody>
          <a:bodyPr/>
          <a:lstStyle/>
          <a:p>
            <a:pPr eaLnBrk="1" hangingPunct="1"/>
            <a:r>
              <a:rPr lang="en-US" sz="2000" smtClean="0"/>
              <a:t>3. Develop the  (final) linear model for the response</a:t>
            </a:r>
          </a:p>
          <a:p>
            <a:pPr eaLnBrk="1" hangingPunct="1"/>
            <a:endParaRPr lang="en-US" sz="2000" smtClean="0"/>
          </a:p>
          <a:p>
            <a:pPr eaLnBrk="1" hangingPunct="1"/>
            <a:endParaRPr lang="en-US" sz="2000" smtClean="0"/>
          </a:p>
          <a:p>
            <a:pPr eaLnBrk="1" hangingPunct="1"/>
            <a:r>
              <a:rPr lang="en-US" sz="2000" smtClean="0"/>
              <a:t>For Problem 7-1, we need only compute </a:t>
            </a:r>
            <a:r>
              <a:rPr lang="en-US" sz="2000" smtClean="0">
                <a:latin typeface="Symbol" pitchFamily="18" charset="2"/>
              </a:rPr>
              <a:t>b</a:t>
            </a:r>
            <a:r>
              <a:rPr lang="en-US" sz="2000" baseline="-25000" smtClean="0">
                <a:latin typeface="Symbol" pitchFamily="18" charset="2"/>
              </a:rPr>
              <a:t>0</a:t>
            </a:r>
            <a:r>
              <a:rPr lang="en-US" sz="2000" smtClean="0">
                <a:latin typeface="Symbol" pitchFamily="18" charset="2"/>
              </a:rPr>
              <a:t> </a:t>
            </a:r>
            <a:r>
              <a:rPr lang="en-US" sz="2000" smtClean="0"/>
              <a:t>and</a:t>
            </a:r>
            <a:r>
              <a:rPr lang="en-US" sz="2000" smtClean="0">
                <a:latin typeface="Symbol" pitchFamily="18" charset="2"/>
              </a:rPr>
              <a:t> b</a:t>
            </a:r>
            <a:r>
              <a:rPr lang="en-US" sz="2000" baseline="-25000" smtClean="0">
                <a:latin typeface="Symbol" pitchFamily="18" charset="2"/>
              </a:rPr>
              <a:t>2</a:t>
            </a:r>
            <a:r>
              <a:rPr lang="en-US" sz="2000" smtClean="0"/>
              <a:t> because they are the only significant contributors to the response, battery life</a:t>
            </a:r>
          </a:p>
        </p:txBody>
      </p:sp>
      <p:graphicFrame>
        <p:nvGraphicFramePr>
          <p:cNvPr id="18436" name="Object 4"/>
          <p:cNvGraphicFramePr>
            <a:graphicFrameLocks noChangeAspect="1"/>
          </p:cNvGraphicFramePr>
          <p:nvPr/>
        </p:nvGraphicFramePr>
        <p:xfrm>
          <a:off x="3581400" y="762000"/>
          <a:ext cx="4343400" cy="608013"/>
        </p:xfrm>
        <a:graphic>
          <a:graphicData uri="http://schemas.openxmlformats.org/presentationml/2006/ole">
            <mc:AlternateContent xmlns:mc="http://schemas.openxmlformats.org/markup-compatibility/2006">
              <mc:Choice xmlns:v="urn:schemas-microsoft-com:vml" Requires="v">
                <p:oleObj spid="_x0000_s18629" name="Equation" r:id="rId3" imgW="1803400" imgH="254000" progId="Equation.3">
                  <p:embed/>
                </p:oleObj>
              </mc:Choice>
              <mc:Fallback>
                <p:oleObj name="Equation" r:id="rId3" imgW="18034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762000"/>
                        <a:ext cx="43434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5181600" y="3048000"/>
          <a:ext cx="738188" cy="1752600"/>
        </p:xfrm>
        <a:graphic>
          <a:graphicData uri="http://schemas.openxmlformats.org/presentationml/2006/ole">
            <mc:AlternateContent xmlns:mc="http://schemas.openxmlformats.org/markup-compatibility/2006">
              <mc:Choice xmlns:v="urn:schemas-microsoft-com:vml" Requires="v">
                <p:oleObj spid="_x0000_s18630" name="Equation" r:id="rId5" imgW="622300" imgH="1473200" progId="Equation.3">
                  <p:embed/>
                </p:oleObj>
              </mc:Choice>
              <mc:Fallback>
                <p:oleObj name="Equation" r:id="rId5" imgW="622300" imgH="147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048000"/>
                        <a:ext cx="738188"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6248400" y="3124200"/>
          <a:ext cx="2266950" cy="965200"/>
        </p:xfrm>
        <a:graphic>
          <a:graphicData uri="http://schemas.openxmlformats.org/presentationml/2006/ole">
            <mc:AlternateContent xmlns:mc="http://schemas.openxmlformats.org/markup-compatibility/2006">
              <mc:Choice xmlns:v="urn:schemas-microsoft-com:vml" Requires="v">
                <p:oleObj spid="_x0000_s18631" name="Equation" r:id="rId7" imgW="1905000" imgH="812800" progId="Equation.3">
                  <p:embed/>
                </p:oleObj>
              </mc:Choice>
              <mc:Fallback>
                <p:oleObj name="Equation" r:id="rId7" imgW="1905000" imgH="812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124200"/>
                        <a:ext cx="22669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1981200" y="5638800"/>
          <a:ext cx="6086475" cy="485775"/>
        </p:xfrm>
        <a:graphic>
          <a:graphicData uri="http://schemas.openxmlformats.org/presentationml/2006/ole">
            <mc:AlternateContent xmlns:mc="http://schemas.openxmlformats.org/markup-compatibility/2006">
              <mc:Choice xmlns:v="urn:schemas-microsoft-com:vml" Requires="v">
                <p:oleObj spid="_x0000_s18632" name="Equation" r:id="rId9" imgW="2527300" imgH="203200" progId="Equation.3">
                  <p:embed/>
                </p:oleObj>
              </mc:Choice>
              <mc:Fallback>
                <p:oleObj name="Equation" r:id="rId9" imgW="2527300" imgH="203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638800"/>
                        <a:ext cx="6086475" cy="485775"/>
                      </a:xfrm>
                      <a:prstGeom prst="rect">
                        <a:avLst/>
                      </a:prstGeom>
                      <a:solidFill>
                        <a:srgbClr val="99C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9"/>
          <p:cNvGraphicFramePr>
            <a:graphicFrameLocks noChangeAspect="1"/>
          </p:cNvGraphicFramePr>
          <p:nvPr/>
        </p:nvGraphicFramePr>
        <p:xfrm>
          <a:off x="457200" y="3276600"/>
          <a:ext cx="2184400" cy="392113"/>
        </p:xfrm>
        <a:graphic>
          <a:graphicData uri="http://schemas.openxmlformats.org/presentationml/2006/ole">
            <mc:AlternateContent xmlns:mc="http://schemas.openxmlformats.org/markup-compatibility/2006">
              <mc:Choice xmlns:v="urn:schemas-microsoft-com:vml" Requires="v">
                <p:oleObj spid="_x0000_s18633" name="Equation" r:id="rId11" imgW="2184400" imgH="393700" progId="Equation.3">
                  <p:embed/>
                </p:oleObj>
              </mc:Choice>
              <mc:Fallback>
                <p:oleObj name="Equation" r:id="rId11" imgW="2184400" imgH="3937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276600"/>
                        <a:ext cx="21844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7"/>
          <p:cNvGraphicFramePr>
            <a:graphicFrameLocks noChangeAspect="1"/>
          </p:cNvGraphicFramePr>
          <p:nvPr/>
        </p:nvGraphicFramePr>
        <p:xfrm>
          <a:off x="457200" y="3810000"/>
          <a:ext cx="3213100" cy="392113"/>
        </p:xfrm>
        <a:graphic>
          <a:graphicData uri="http://schemas.openxmlformats.org/presentationml/2006/ole">
            <mc:AlternateContent xmlns:mc="http://schemas.openxmlformats.org/markup-compatibility/2006">
              <mc:Choice xmlns:v="urn:schemas-microsoft-com:vml" Requires="v">
                <p:oleObj spid="_x0000_s18634" name="Equation" r:id="rId13" imgW="3213100" imgH="393700" progId="Equation.3">
                  <p:embed/>
                </p:oleObj>
              </mc:Choice>
              <mc:Fallback>
                <p:oleObj name="Equation" r:id="rId13" imgW="3213100" imgH="3937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3810000"/>
                        <a:ext cx="32131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10"/>
          <p:cNvGraphicFramePr>
            <a:graphicFrameLocks noChangeAspect="1"/>
          </p:cNvGraphicFramePr>
          <p:nvPr/>
        </p:nvGraphicFramePr>
        <p:xfrm>
          <a:off x="457200" y="4343400"/>
          <a:ext cx="4546600" cy="392113"/>
        </p:xfrm>
        <a:graphic>
          <a:graphicData uri="http://schemas.openxmlformats.org/presentationml/2006/ole">
            <mc:AlternateContent xmlns:mc="http://schemas.openxmlformats.org/markup-compatibility/2006">
              <mc:Choice xmlns:v="urn:schemas-microsoft-com:vml" Requires="v">
                <p:oleObj spid="_x0000_s18635" name="Equation" r:id="rId15" imgW="4546600" imgH="393700" progId="Equation.3">
                  <p:embed/>
                </p:oleObj>
              </mc:Choice>
              <mc:Fallback>
                <p:oleObj name="Equation" r:id="rId15" imgW="4546600" imgH="3937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4343400"/>
                        <a:ext cx="45466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8"/>
          <p:cNvGraphicFramePr>
            <a:graphicFrameLocks noChangeAspect="1"/>
          </p:cNvGraphicFramePr>
          <p:nvPr/>
        </p:nvGraphicFramePr>
        <p:xfrm>
          <a:off x="457200" y="4800600"/>
          <a:ext cx="4419600" cy="392113"/>
        </p:xfrm>
        <a:graphic>
          <a:graphicData uri="http://schemas.openxmlformats.org/presentationml/2006/ole">
            <mc:AlternateContent xmlns:mc="http://schemas.openxmlformats.org/markup-compatibility/2006">
              <mc:Choice xmlns:v="urn:schemas-microsoft-com:vml" Requires="v">
                <p:oleObj spid="_x0000_s18636" name="Equation" r:id="rId17" imgW="4419600" imgH="393700" progId="Equation.3">
                  <p:embed/>
                </p:oleObj>
              </mc:Choice>
              <mc:Fallback>
                <p:oleObj name="Equation" r:id="rId17" imgW="4419600" imgH="39370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4800600"/>
                        <a:ext cx="44196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152400"/>
            <a:ext cx="7772400" cy="1143000"/>
          </a:xfrm>
        </p:spPr>
        <p:txBody>
          <a:bodyPr/>
          <a:lstStyle/>
          <a:p>
            <a:r>
              <a:rPr lang="en-US" sz="3200" dirty="0" smtClean="0"/>
              <a:t>Questions You Should Know Answers To For The Final Exam</a:t>
            </a:r>
          </a:p>
        </p:txBody>
      </p:sp>
      <p:sp>
        <p:nvSpPr>
          <p:cNvPr id="1945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61F84821-AD08-44BD-AC6C-A0B986AA07F1}" type="slidenum">
              <a:rPr lang="en-US" sz="1400" smtClean="0"/>
              <a:pPr eaLnBrk="1" hangingPunct="1"/>
              <a:t>18</a:t>
            </a:fld>
            <a:endParaRPr lang="en-US" sz="1400" smtClean="0"/>
          </a:p>
        </p:txBody>
      </p:sp>
      <p:sp>
        <p:nvSpPr>
          <p:cNvPr id="19460" name="TextBox 3"/>
          <p:cNvSpPr txBox="1">
            <a:spLocks noChangeArrowheads="1"/>
          </p:cNvSpPr>
          <p:nvPr/>
        </p:nvSpPr>
        <p:spPr bwMode="auto">
          <a:xfrm>
            <a:off x="685800" y="1143000"/>
            <a:ext cx="7696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sz="1800"/>
              <a:t>An engineer suspects that the surface finish of metal parts is influenced by the type of paint used and the drying time.  She selects two drying times: 20 minutes and 30 minutes.  She selects two types of paint.  Three parts are tested with each combination of paint type and drying time.  The data and ANOVA Excel output are shown below:</a:t>
            </a:r>
          </a:p>
          <a:p>
            <a:pPr eaLnBrk="1" hangingPunct="1"/>
            <a:endParaRPr lang="en-US"/>
          </a:p>
          <a:p>
            <a:pPr eaLnBrk="1" hangingPunct="1"/>
            <a:endParaRPr lang="en-US"/>
          </a:p>
          <a:p>
            <a:pPr eaLnBrk="1" hangingPunct="1"/>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87105075"/>
              </p:ext>
            </p:extLst>
          </p:nvPr>
        </p:nvGraphicFramePr>
        <p:xfrm>
          <a:off x="3276600" y="2514600"/>
          <a:ext cx="5346700" cy="1543050"/>
        </p:xfrm>
        <a:graphic>
          <a:graphicData uri="http://schemas.openxmlformats.org/drawingml/2006/table">
            <a:tbl>
              <a:tblPr/>
              <a:tblGrid>
                <a:gridCol w="1206500"/>
                <a:gridCol w="889000"/>
                <a:gridCol w="812800"/>
                <a:gridCol w="609600"/>
                <a:gridCol w="609600"/>
                <a:gridCol w="609600"/>
                <a:gridCol w="609600"/>
              </a:tblGrid>
              <a:tr h="200025">
                <a:tc>
                  <a:txBody>
                    <a:bodyPr/>
                    <a:lstStyle/>
                    <a:p>
                      <a:pPr algn="l" fontAlgn="b"/>
                      <a:r>
                        <a:rPr lang="en-US" sz="1100" b="0" i="0" u="none" strike="noStrike" dirty="0">
                          <a:solidFill>
                            <a:srgbClr val="000000"/>
                          </a:solidFill>
                          <a:latin typeface="Calibri"/>
                        </a:rPr>
                        <a:t>ANOVA</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190500">
                <a:tc>
                  <a:txBody>
                    <a:bodyPr/>
                    <a:lstStyle/>
                    <a:p>
                      <a:pPr algn="ctr" fontAlgn="b"/>
                      <a:r>
                        <a:rPr lang="en-US" sz="1100" b="0" i="1" u="none" strike="noStrike">
                          <a:solidFill>
                            <a:srgbClr val="000000"/>
                          </a:solidFill>
                          <a:latin typeface="Calibri"/>
                        </a:rPr>
                        <a:t>Source of Variation</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latin typeface="Calibri"/>
                        </a:rPr>
                        <a:t>SS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latin typeface="Calibri"/>
                        </a:rPr>
                        <a:t>df</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latin typeface="Calibri"/>
                        </a:rPr>
                        <a:t>MS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latin typeface="Calibri"/>
                        </a:rPr>
                        <a:t>F</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dirty="0">
                          <a:solidFill>
                            <a:srgbClr val="000000"/>
                          </a:solidFill>
                          <a:latin typeface="Calibri"/>
                        </a:rPr>
                        <a:t>P-value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latin typeface="Calibri"/>
                        </a:rPr>
                        <a:t>F crit</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Sample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0.083333333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0.083333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0.000444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0.983704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5.317655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100" b="0" i="0" u="none" strike="noStrike">
                          <a:solidFill>
                            <a:srgbClr val="000000"/>
                          </a:solidFill>
                          <a:latin typeface="Calibri"/>
                        </a:rPr>
                        <a:t>Columns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24.08333333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24.08333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0.12833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0.729438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5.317655</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Interaction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1140.75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1140.75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6.078597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0.038984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5.317655</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Within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1501.333333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187.6667</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190500">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200025">
                <a:tc>
                  <a:txBody>
                    <a:bodyPr/>
                    <a:lstStyle/>
                    <a:p>
                      <a:pPr algn="l" fontAlgn="b"/>
                      <a:r>
                        <a:rPr lang="en-US" sz="1100" b="0" i="0" u="none" strike="noStrike">
                          <a:solidFill>
                            <a:srgbClr val="000000"/>
                          </a:solidFill>
                          <a:latin typeface="Calibri"/>
                        </a:rPr>
                        <a:t>Total</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2666.25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79434483"/>
              </p:ext>
            </p:extLst>
          </p:nvPr>
        </p:nvGraphicFramePr>
        <p:xfrm>
          <a:off x="228600" y="2812196"/>
          <a:ext cx="2362200" cy="2438401"/>
        </p:xfrm>
        <a:graphic>
          <a:graphicData uri="http://schemas.openxmlformats.org/drawingml/2006/table">
            <a:tbl>
              <a:tblPr/>
              <a:tblGrid>
                <a:gridCol w="787400"/>
                <a:gridCol w="787400"/>
                <a:gridCol w="787400"/>
              </a:tblGrid>
              <a:tr h="302907">
                <a:tc>
                  <a:txBody>
                    <a:bodyPr/>
                    <a:lstStyle/>
                    <a:p>
                      <a:pPr algn="l" fontAlgn="b"/>
                      <a:endParaRPr lang="en-US" sz="1100" b="1" i="0" u="none" strike="noStrike" dirty="0">
                        <a:solidFill>
                          <a:srgbClr val="000000"/>
                        </a:solidFill>
                        <a:latin typeface="Calibri"/>
                      </a:endParaRPr>
                    </a:p>
                  </a:txBody>
                  <a:tcPr marL="9525" marR="9525" marT="9525" marB="0" anchor="b">
                    <a:lnL>
                      <a:noFill/>
                    </a:lnL>
                    <a:lnR>
                      <a:noFill/>
                    </a:lnR>
                    <a:lnT>
                      <a:noFill/>
                    </a:lnT>
                    <a:lnB>
                      <a:noFill/>
                    </a:lnB>
                  </a:tcPr>
                </a:tc>
                <a:tc gridSpan="2">
                  <a:txBody>
                    <a:bodyPr/>
                    <a:lstStyle/>
                    <a:p>
                      <a:pPr algn="l" fontAlgn="b"/>
                      <a:r>
                        <a:rPr lang="en-US" sz="1100" b="1" i="0" u="none" strike="noStrike">
                          <a:solidFill>
                            <a:srgbClr val="000000"/>
                          </a:solidFill>
                          <a:latin typeface="Calibri"/>
                        </a:rPr>
                        <a:t>Drying Time (min)</a:t>
                      </a:r>
                    </a:p>
                  </a:txBody>
                  <a:tcPr marL="9525" marR="9525" marT="9525" marB="0" anchor="b">
                    <a:lnL>
                      <a:noFill/>
                    </a:lnL>
                    <a:lnR>
                      <a:noFill/>
                    </a:lnR>
                    <a:lnT>
                      <a:noFill/>
                    </a:lnT>
                    <a:lnB>
                      <a:noFill/>
                    </a:lnB>
                  </a:tcPr>
                </a:tc>
                <a:tc hMerge="1">
                  <a:txBody>
                    <a:bodyPr/>
                    <a:lstStyle/>
                    <a:p>
                      <a:endParaRPr lang="en-US"/>
                    </a:p>
                  </a:txBody>
                  <a:tcPr/>
                </a:tc>
              </a:tr>
              <a:tr h="302907">
                <a:tc>
                  <a:txBody>
                    <a:bodyPr/>
                    <a:lstStyle/>
                    <a:p>
                      <a:pPr algn="ctr" fontAlgn="b"/>
                      <a:r>
                        <a:rPr lang="en-US" sz="1100" b="1" i="0" u="none" strike="noStrike">
                          <a:solidFill>
                            <a:srgbClr val="000000"/>
                          </a:solidFill>
                          <a:latin typeface="Calibri"/>
                        </a:rPr>
                        <a:t>Paint</a:t>
                      </a:r>
                    </a:p>
                  </a:txBody>
                  <a:tcPr marL="9525" marR="9525" marT="9525" marB="0" anchor="b">
                    <a:lnL>
                      <a:noFill/>
                    </a:lnL>
                    <a:lnR>
                      <a:noFill/>
                    </a:lnR>
                    <a:lnT>
                      <a:noFill/>
                    </a:lnT>
                    <a:lnB>
                      <a:noFill/>
                    </a:lnB>
                  </a:tcPr>
                </a:tc>
                <a:tc>
                  <a:txBody>
                    <a:bodyPr/>
                    <a:lstStyle/>
                    <a:p>
                      <a:pPr algn="ctr" fontAlgn="b"/>
                      <a:r>
                        <a:rPr lang="en-US" sz="1100" b="1" i="0" u="none" strike="noStrike">
                          <a:solidFill>
                            <a:srgbClr val="000000"/>
                          </a:solidFill>
                          <a:latin typeface="Calibri"/>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302907">
                <a:tc>
                  <a:txBody>
                    <a:bodyPr/>
                    <a:lstStyle/>
                    <a:p>
                      <a:pPr algn="ctr" fontAlgn="b"/>
                      <a:r>
                        <a:rPr lang="en-US" sz="1100" b="1" i="0" u="none" strike="noStrike">
                          <a:solidFill>
                            <a:srgbClr val="000000"/>
                          </a:solidFill>
                          <a:latin typeface="Calibri"/>
                        </a:rPr>
                        <a:t>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dirty="0">
                          <a:solidFill>
                            <a:srgbClr val="000000"/>
                          </a:solidFill>
                          <a:latin typeface="Calibri"/>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r>
              <a:tr h="318052">
                <a:tc>
                  <a:txBody>
                    <a:bodyPr/>
                    <a:lstStyle/>
                    <a:p>
                      <a:pPr algn="ctr"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dirty="0">
                          <a:solidFill>
                            <a:srgbClr val="000000"/>
                          </a:solidFill>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r>
              <a:tr h="302907">
                <a:tc>
                  <a:txBody>
                    <a:bodyPr/>
                    <a:lstStyle/>
                    <a:p>
                      <a:pPr algn="ctr"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dirty="0">
                          <a:solidFill>
                            <a:srgbClr val="000000"/>
                          </a:solidFill>
                          <a:latin typeface="Calibri"/>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r>
              <a:tr h="302907">
                <a:tc>
                  <a:txBody>
                    <a:bodyPr/>
                    <a:lstStyle/>
                    <a:p>
                      <a:pPr algn="ctr" fontAlgn="b"/>
                      <a:r>
                        <a:rPr lang="en-US" sz="1100" b="1" i="0" u="none" strike="noStrike">
                          <a:solidFill>
                            <a:srgbClr val="000000"/>
                          </a:solidFill>
                          <a:latin typeface="Calibri"/>
                        </a:rPr>
                        <a:t>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latin typeface="Calibri"/>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02907">
                <a:tc>
                  <a:txBody>
                    <a:bodyPr/>
                    <a:lstStyle/>
                    <a:p>
                      <a:pPr algn="ctr"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latin typeface="Calibri"/>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02907">
                <a:tc>
                  <a:txBody>
                    <a:bodyPr/>
                    <a:lstStyle/>
                    <a:p>
                      <a:pPr algn="ctr" fontAlgn="b"/>
                      <a:endParaRPr lang="en-US" sz="1100" b="0"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latin typeface="Calibri"/>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2" name="TextBox 1"/>
          <p:cNvSpPr txBox="1"/>
          <p:nvPr/>
        </p:nvSpPr>
        <p:spPr>
          <a:xfrm>
            <a:off x="2743200" y="4419600"/>
            <a:ext cx="5943600" cy="1754326"/>
          </a:xfrm>
          <a:prstGeom prst="rect">
            <a:avLst/>
          </a:prstGeom>
          <a:noFill/>
        </p:spPr>
        <p:txBody>
          <a:bodyPr wrap="square" rtlCol="0">
            <a:spAutoFit/>
          </a:bodyPr>
          <a:lstStyle/>
          <a:p>
            <a:pPr marL="228600" indent="-228600">
              <a:buAutoNum type="arabicPeriod"/>
            </a:pPr>
            <a:r>
              <a:rPr lang="en-US" dirty="0" smtClean="0"/>
              <a:t>What are the null hypotheses being tested?</a:t>
            </a:r>
          </a:p>
          <a:p>
            <a:pPr marL="228600" indent="-228600">
              <a:buAutoNum type="arabicPeriod"/>
            </a:pPr>
            <a:r>
              <a:rPr lang="en-US" dirty="0" smtClean="0"/>
              <a:t>Is the Paint factor </a:t>
            </a:r>
            <a:r>
              <a:rPr lang="en-US" b="1" dirty="0" smtClean="0"/>
              <a:t>significant</a:t>
            </a:r>
            <a:r>
              <a:rPr lang="en-US" dirty="0" smtClean="0"/>
              <a:t>?  If so, what is the Main Effect of Paint?</a:t>
            </a:r>
          </a:p>
          <a:p>
            <a:pPr marL="228600" indent="-228600">
              <a:buAutoNum type="arabicPeriod"/>
            </a:pPr>
            <a:r>
              <a:rPr lang="en-US" dirty="0" smtClean="0"/>
              <a:t>Is the Drying Time factor </a:t>
            </a:r>
            <a:r>
              <a:rPr lang="en-US" b="1" dirty="0" smtClean="0"/>
              <a:t>significant?</a:t>
            </a:r>
            <a:r>
              <a:rPr lang="en-US" dirty="0" smtClean="0"/>
              <a:t>  If so, what is the Main Effect of Drying Time?</a:t>
            </a:r>
          </a:p>
          <a:p>
            <a:pPr marL="228600" indent="-228600">
              <a:buAutoNum type="arabicPeriod"/>
            </a:pPr>
            <a:r>
              <a:rPr lang="en-US" dirty="0" smtClean="0"/>
              <a:t>Is the Interaction of Paint and Drying Time </a:t>
            </a:r>
            <a:r>
              <a:rPr lang="en-US" b="1" dirty="0" smtClean="0"/>
              <a:t>significant</a:t>
            </a:r>
            <a:r>
              <a:rPr lang="en-US" dirty="0" smtClean="0"/>
              <a:t>?  If so, what is the Main Effect of this interaction?</a:t>
            </a:r>
          </a:p>
          <a:p>
            <a:pPr marL="228600" indent="-228600">
              <a:buAutoNum type="arabicPeriod"/>
            </a:pPr>
            <a:r>
              <a:rPr lang="en-US" dirty="0" smtClean="0"/>
              <a:t>What is the regression model that results from the Excel output and your computations of the constants in the model?</a:t>
            </a:r>
          </a:p>
          <a:p>
            <a:pPr marL="228600" indent="-228600">
              <a:buAutoNum type="arabicPeriod"/>
            </a:pPr>
            <a:r>
              <a:rPr lang="en-US" dirty="0" smtClean="0"/>
              <a:t>If we use Paint 2 and a 20-minute drying time, what is the predicted value for the surface finish using the model?</a:t>
            </a:r>
            <a:endParaRPr lang="en-US" dirty="0"/>
          </a:p>
        </p:txBody>
      </p:sp>
      <p:sp>
        <p:nvSpPr>
          <p:cNvPr id="3" name="TextBox 2"/>
          <p:cNvSpPr txBox="1"/>
          <p:nvPr/>
        </p:nvSpPr>
        <p:spPr>
          <a:xfrm>
            <a:off x="457200" y="5638800"/>
            <a:ext cx="1676400" cy="276999"/>
          </a:xfrm>
          <a:prstGeom prst="rect">
            <a:avLst/>
          </a:prstGeom>
          <a:noFill/>
        </p:spPr>
        <p:txBody>
          <a:bodyPr wrap="square" rtlCol="0">
            <a:spAutoFit/>
          </a:bodyPr>
          <a:lstStyle/>
          <a:p>
            <a:r>
              <a:rPr lang="en-US" dirty="0" smtClean="0"/>
              <a:t>Use </a:t>
            </a:r>
            <a:r>
              <a:rPr lang="en-US" dirty="0" smtClean="0">
                <a:latin typeface="Symbol" pitchFamily="18" charset="2"/>
              </a:rPr>
              <a:t>a</a:t>
            </a:r>
            <a:r>
              <a:rPr lang="en-US" dirty="0" smtClean="0"/>
              <a:t> = .05</a:t>
            </a:r>
            <a:endParaRPr lang="en-US" dirty="0"/>
          </a:p>
        </p:txBody>
      </p:sp>
      <p:sp>
        <p:nvSpPr>
          <p:cNvPr id="4" name="TextBox 3"/>
          <p:cNvSpPr txBox="1"/>
          <p:nvPr/>
        </p:nvSpPr>
        <p:spPr>
          <a:xfrm>
            <a:off x="3657600" y="6173926"/>
            <a:ext cx="3352800" cy="461665"/>
          </a:xfrm>
          <a:prstGeom prst="rect">
            <a:avLst/>
          </a:prstGeom>
          <a:solidFill>
            <a:schemeClr val="bg1">
              <a:lumMod val="85000"/>
            </a:schemeClr>
          </a:solidFill>
        </p:spPr>
        <p:txBody>
          <a:bodyPr wrap="square" rtlCol="0">
            <a:spAutoFit/>
          </a:bodyPr>
          <a:lstStyle/>
          <a:p>
            <a:r>
              <a:rPr lang="en-US" b="1" dirty="0" smtClean="0"/>
              <a:t>Significant </a:t>
            </a:r>
            <a:r>
              <a:rPr lang="en-US" dirty="0" smtClean="0"/>
              <a:t>means you should include that term in the final model.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762000" y="228600"/>
            <a:ext cx="7772400" cy="1143000"/>
          </a:xfrm>
        </p:spPr>
        <p:txBody>
          <a:bodyPr/>
          <a:lstStyle/>
          <a:p>
            <a:r>
              <a:rPr lang="en-US" dirty="0" smtClean="0"/>
              <a:t>Experiment</a:t>
            </a:r>
          </a:p>
        </p:txBody>
      </p:sp>
      <p:sp>
        <p:nvSpPr>
          <p:cNvPr id="3075" name="Content Placeholder 2"/>
          <p:cNvSpPr>
            <a:spLocks noGrp="1"/>
          </p:cNvSpPr>
          <p:nvPr>
            <p:ph idx="1"/>
          </p:nvPr>
        </p:nvSpPr>
        <p:spPr>
          <a:xfrm>
            <a:off x="762000" y="1371600"/>
            <a:ext cx="7772400" cy="4114800"/>
          </a:xfrm>
        </p:spPr>
        <p:txBody>
          <a:bodyPr/>
          <a:lstStyle/>
          <a:p>
            <a:endParaRPr lang="en-US" sz="1800" smtClean="0"/>
          </a:p>
          <a:p>
            <a:r>
              <a:rPr lang="en-US" sz="1800" smtClean="0"/>
              <a:t>Need volunteers who </a:t>
            </a:r>
          </a:p>
          <a:p>
            <a:pPr lvl="1"/>
            <a:r>
              <a:rPr lang="en-US" sz="1800" smtClean="0"/>
              <a:t>are male or female</a:t>
            </a:r>
          </a:p>
          <a:p>
            <a:pPr lvl="1"/>
            <a:r>
              <a:rPr lang="en-US" sz="1800" smtClean="0"/>
              <a:t>who have or have not had a(n) energy/caffeine drink in the last hour</a:t>
            </a:r>
          </a:p>
          <a:p>
            <a:r>
              <a:rPr lang="en-US" sz="1800" smtClean="0"/>
              <a:t>Take your resting pulse (beats per minute)</a:t>
            </a:r>
          </a:p>
          <a:p>
            <a:r>
              <a:rPr lang="en-US" sz="1800" smtClean="0"/>
              <a:t>Turn in paper with above info as follows:</a:t>
            </a:r>
          </a:p>
          <a:p>
            <a:pPr lvl="1"/>
            <a:endParaRPr lang="en-US" sz="1800" smtClean="0"/>
          </a:p>
          <a:p>
            <a:pPr lvl="1"/>
            <a:endParaRPr lang="en-US" smtClean="0"/>
          </a:p>
          <a:p>
            <a:pPr lvl="1"/>
            <a:endParaRPr lang="en-US" smtClean="0"/>
          </a:p>
        </p:txBody>
      </p:sp>
      <p:sp>
        <p:nvSpPr>
          <p:cNvPr id="30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58F74AAB-552D-4592-9CD1-1ED4933EC10E}" type="slidenum">
              <a:rPr lang="en-US" sz="1400" smtClean="0"/>
              <a:pPr eaLnBrk="1" hangingPunct="1"/>
              <a:t>2</a:t>
            </a:fld>
            <a:endParaRPr lang="en-US" sz="1400" smtClean="0"/>
          </a:p>
        </p:txBody>
      </p:sp>
      <p:sp>
        <p:nvSpPr>
          <p:cNvPr id="3077" name="TextBox 6"/>
          <p:cNvSpPr txBox="1">
            <a:spLocks noChangeArrowheads="1"/>
          </p:cNvSpPr>
          <p:nvPr/>
        </p:nvSpPr>
        <p:spPr bwMode="auto">
          <a:xfrm>
            <a:off x="5029200" y="1447800"/>
            <a:ext cx="388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sz="1600" b="1"/>
              <a:t>Gender: 		                 M or F</a:t>
            </a:r>
          </a:p>
          <a:p>
            <a:pPr eaLnBrk="1" hangingPunct="1"/>
            <a:r>
              <a:rPr lang="en-US" sz="1600" b="1"/>
              <a:t>Energy/Caffeine Drink: 	Y or N</a:t>
            </a:r>
          </a:p>
          <a:p>
            <a:pPr eaLnBrk="1" hangingPunct="1"/>
            <a:r>
              <a:rPr lang="en-US" sz="1600" b="1"/>
              <a:t>Resting Pulse: 		bpm value</a:t>
            </a:r>
          </a:p>
        </p:txBody>
      </p:sp>
      <p:sp>
        <p:nvSpPr>
          <p:cNvPr id="8" name="TextBox 7"/>
          <p:cNvSpPr txBox="1"/>
          <p:nvPr/>
        </p:nvSpPr>
        <p:spPr>
          <a:xfrm>
            <a:off x="990600" y="3657600"/>
            <a:ext cx="3200400" cy="461963"/>
          </a:xfrm>
          <a:prstGeom prst="rect">
            <a:avLst/>
          </a:prstGeom>
          <a:solidFill>
            <a:schemeClr val="accent5">
              <a:lumMod val="20000"/>
              <a:lumOff val="80000"/>
            </a:schemeClr>
          </a:solidFill>
        </p:spPr>
        <p:txBody>
          <a:bodyPr>
            <a:spAutoFit/>
          </a:bodyPr>
          <a:lstStyle/>
          <a:p>
            <a:pPr>
              <a:defRPr/>
            </a:pPr>
            <a:r>
              <a:rPr lang="en-US" dirty="0"/>
              <a:t>H</a:t>
            </a:r>
            <a:r>
              <a:rPr lang="en-US" baseline="-25000" dirty="0"/>
              <a:t>0</a:t>
            </a:r>
            <a:r>
              <a:rPr lang="en-US" dirty="0"/>
              <a:t>  :  Gender does not affect resting pulse</a:t>
            </a:r>
          </a:p>
          <a:p>
            <a:pPr>
              <a:defRPr/>
            </a:pPr>
            <a:r>
              <a:rPr lang="en-US" dirty="0"/>
              <a:t>H</a:t>
            </a:r>
            <a:r>
              <a:rPr lang="en-US" baseline="-25000" dirty="0"/>
              <a:t>1</a:t>
            </a:r>
            <a:r>
              <a:rPr lang="en-US" dirty="0"/>
              <a:t> :   Gender affects resting pulse</a:t>
            </a:r>
          </a:p>
        </p:txBody>
      </p:sp>
      <p:sp>
        <p:nvSpPr>
          <p:cNvPr id="9" name="TextBox 8"/>
          <p:cNvSpPr txBox="1"/>
          <p:nvPr/>
        </p:nvSpPr>
        <p:spPr>
          <a:xfrm>
            <a:off x="990600" y="4343400"/>
            <a:ext cx="4876800" cy="461963"/>
          </a:xfrm>
          <a:prstGeom prst="rect">
            <a:avLst/>
          </a:prstGeom>
          <a:solidFill>
            <a:schemeClr val="accent6">
              <a:lumMod val="20000"/>
              <a:lumOff val="80000"/>
            </a:schemeClr>
          </a:solidFill>
        </p:spPr>
        <p:txBody>
          <a:bodyPr>
            <a:spAutoFit/>
          </a:bodyPr>
          <a:lstStyle/>
          <a:p>
            <a:pPr>
              <a:defRPr/>
            </a:pPr>
            <a:r>
              <a:rPr lang="en-US" dirty="0"/>
              <a:t>H</a:t>
            </a:r>
            <a:r>
              <a:rPr lang="en-US" baseline="-25000" dirty="0"/>
              <a:t>0</a:t>
            </a:r>
            <a:r>
              <a:rPr lang="en-US" dirty="0"/>
              <a:t>  :  Drinking an energy/caffeine drink does not affect resting pulse</a:t>
            </a:r>
          </a:p>
          <a:p>
            <a:pPr>
              <a:defRPr/>
            </a:pPr>
            <a:r>
              <a:rPr lang="en-US" dirty="0"/>
              <a:t>H</a:t>
            </a:r>
            <a:r>
              <a:rPr lang="en-US" baseline="-25000" dirty="0"/>
              <a:t>1</a:t>
            </a:r>
            <a:r>
              <a:rPr lang="en-US" dirty="0"/>
              <a:t> :   Drinking an energy/caffeine drink affects resting pulse</a:t>
            </a:r>
          </a:p>
        </p:txBody>
      </p:sp>
      <p:sp>
        <p:nvSpPr>
          <p:cNvPr id="3080" name="TextBox 9"/>
          <p:cNvSpPr txBox="1">
            <a:spLocks noChangeArrowheads="1"/>
          </p:cNvSpPr>
          <p:nvPr/>
        </p:nvSpPr>
        <p:spPr bwMode="auto">
          <a:xfrm>
            <a:off x="990600" y="5029200"/>
            <a:ext cx="6248400" cy="4619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H</a:t>
            </a:r>
            <a:r>
              <a:rPr lang="en-US" baseline="-25000"/>
              <a:t>0</a:t>
            </a:r>
            <a:r>
              <a:rPr lang="en-US"/>
              <a:t>  :  Gender and drinking an energy/caffeine drink interactively do not affect resting pulse</a:t>
            </a:r>
          </a:p>
          <a:p>
            <a:pPr eaLnBrk="1" hangingPunct="1"/>
            <a:r>
              <a:rPr lang="en-US"/>
              <a:t>H</a:t>
            </a:r>
            <a:r>
              <a:rPr lang="en-US" baseline="-25000"/>
              <a:t>1</a:t>
            </a:r>
            <a:r>
              <a:rPr lang="en-US"/>
              <a:t> :   Gender and drinking an energy/caffeine drink interactively affect resting pulse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6BE6606F-7C4E-4531-B0C4-CA688A73E9EA}" type="slidenum">
              <a:rPr lang="en-US" sz="1400" smtClean="0"/>
              <a:pPr eaLnBrk="1" hangingPunct="1"/>
              <a:t>3</a:t>
            </a:fld>
            <a:endParaRPr lang="en-US" sz="1400" smtClean="0"/>
          </a:p>
        </p:txBody>
      </p:sp>
      <p:sp>
        <p:nvSpPr>
          <p:cNvPr id="4099" name="Rectangle 5"/>
          <p:cNvSpPr>
            <a:spLocks noGrp="1" noChangeArrowheads="1"/>
          </p:cNvSpPr>
          <p:nvPr>
            <p:ph type="title"/>
          </p:nvPr>
        </p:nvSpPr>
        <p:spPr/>
        <p:txBody>
          <a:bodyPr/>
          <a:lstStyle/>
          <a:p>
            <a:pPr eaLnBrk="1" hangingPunct="1"/>
            <a:r>
              <a:rPr lang="en-US" smtClean="0"/>
              <a:t>The 2</a:t>
            </a:r>
            <a:r>
              <a:rPr lang="en-US" baseline="30000" smtClean="0"/>
              <a:t>k</a:t>
            </a:r>
            <a:r>
              <a:rPr lang="en-US" smtClean="0"/>
              <a:t> Factorial Design</a:t>
            </a:r>
          </a:p>
        </p:txBody>
      </p:sp>
      <p:sp>
        <p:nvSpPr>
          <p:cNvPr id="4100" name="Rectangle 6"/>
          <p:cNvSpPr>
            <a:spLocks noGrp="1" noChangeArrowheads="1"/>
          </p:cNvSpPr>
          <p:nvPr>
            <p:ph type="body" idx="1"/>
          </p:nvPr>
        </p:nvSpPr>
        <p:spPr>
          <a:xfrm>
            <a:off x="762000" y="1676400"/>
            <a:ext cx="7772400" cy="4114800"/>
          </a:xfrm>
        </p:spPr>
        <p:txBody>
          <a:bodyPr/>
          <a:lstStyle/>
          <a:p>
            <a:pPr eaLnBrk="1" hangingPunct="1"/>
            <a:r>
              <a:rPr lang="en-US" sz="2400" smtClean="0"/>
              <a:t>A 2</a:t>
            </a:r>
            <a:r>
              <a:rPr lang="en-US" sz="2400" baseline="30000" smtClean="0"/>
              <a:t>k</a:t>
            </a:r>
            <a:r>
              <a:rPr lang="en-US" sz="2400" smtClean="0"/>
              <a:t> factorial design is one that has two factors (usually denoted A and B), each run at k levels.</a:t>
            </a:r>
          </a:p>
          <a:p>
            <a:pPr eaLnBrk="1" hangingPunct="1"/>
            <a:r>
              <a:rPr lang="en-US" sz="2400" smtClean="0"/>
              <a:t>The simplest 2</a:t>
            </a:r>
            <a:r>
              <a:rPr lang="en-US" sz="2400" baseline="30000" smtClean="0"/>
              <a:t>k</a:t>
            </a:r>
            <a:r>
              <a:rPr lang="en-US" sz="2400" smtClean="0"/>
              <a:t> design is a 2</a:t>
            </a:r>
            <a:r>
              <a:rPr lang="en-US" sz="2400" baseline="30000" smtClean="0"/>
              <a:t>2</a:t>
            </a:r>
            <a:r>
              <a:rPr lang="en-US" sz="2400" smtClean="0"/>
              <a:t> design.</a:t>
            </a:r>
          </a:p>
          <a:p>
            <a:pPr lvl="1" eaLnBrk="1" hangingPunct="1">
              <a:buFont typeface="Wingdings" pitchFamily="2" charset="2"/>
              <a:buChar char="q"/>
            </a:pPr>
            <a:r>
              <a:rPr lang="en-US" sz="2400" smtClean="0"/>
              <a:t>Factor A is run at two levels: </a:t>
            </a:r>
            <a:r>
              <a:rPr lang="en-US" sz="2400" smtClean="0">
                <a:solidFill>
                  <a:srgbClr val="800080"/>
                </a:solidFill>
              </a:rPr>
              <a:t>“low” and “high”</a:t>
            </a:r>
            <a:endParaRPr lang="en-US" sz="2400" smtClean="0"/>
          </a:p>
          <a:p>
            <a:pPr lvl="1" eaLnBrk="1" hangingPunct="1">
              <a:buFont typeface="Wingdings" pitchFamily="2" charset="2"/>
              <a:buChar char="q"/>
            </a:pPr>
            <a:r>
              <a:rPr lang="en-US" sz="2400" smtClean="0"/>
              <a:t>Factor B is run at two levels: </a:t>
            </a:r>
            <a:r>
              <a:rPr lang="en-US" sz="2400" smtClean="0">
                <a:solidFill>
                  <a:srgbClr val="800080"/>
                </a:solidFill>
              </a:rPr>
              <a:t>“low” and “high”</a:t>
            </a:r>
            <a:endParaRPr lang="en-US" sz="2400" smtClean="0"/>
          </a:p>
          <a:p>
            <a:pPr lvl="2" eaLnBrk="1" hangingPunct="1"/>
            <a:r>
              <a:rPr lang="en-US" sz="2000" smtClean="0"/>
              <a:t>Low and High are relative…could be “Operator 1 and Operator 2”, or “Condition 1 and Condition 2”</a:t>
            </a:r>
          </a:p>
          <a:p>
            <a:pPr eaLnBrk="1" hangingPunct="1"/>
            <a:r>
              <a:rPr lang="en-US" sz="2800" smtClean="0"/>
              <a:t>Each combination of factor levels is called a </a:t>
            </a:r>
            <a:r>
              <a:rPr lang="en-US" sz="2800" i="1" smtClean="0">
                <a:solidFill>
                  <a:srgbClr val="800080"/>
                </a:solidFill>
              </a:rPr>
              <a:t>treatment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3C74B010-9630-47C1-B6D1-1E0A02E84995}" type="slidenum">
              <a:rPr lang="en-US" sz="1400" smtClean="0"/>
              <a:pPr eaLnBrk="1" hangingPunct="1"/>
              <a:t>4</a:t>
            </a:fld>
            <a:endParaRPr lang="en-US" sz="1400" smtClean="0"/>
          </a:p>
        </p:txBody>
      </p:sp>
      <p:sp>
        <p:nvSpPr>
          <p:cNvPr id="5123" name="Rectangle 3"/>
          <p:cNvSpPr>
            <a:spLocks noGrp="1" noChangeArrowheads="1"/>
          </p:cNvSpPr>
          <p:nvPr>
            <p:ph type="body" idx="1"/>
          </p:nvPr>
        </p:nvSpPr>
        <p:spPr>
          <a:xfrm>
            <a:off x="381000" y="381000"/>
            <a:ext cx="7772400" cy="4114800"/>
          </a:xfrm>
        </p:spPr>
        <p:txBody>
          <a:bodyPr/>
          <a:lstStyle/>
          <a:p>
            <a:pPr eaLnBrk="1" hangingPunct="1"/>
            <a:r>
              <a:rPr lang="en-US" sz="2000" b="1" u="sng" dirty="0" smtClean="0"/>
              <a:t>A: the (estimated) main effect of Factor A.  </a:t>
            </a:r>
          </a:p>
          <a:p>
            <a:pPr eaLnBrk="1" hangingPunct="1"/>
            <a:r>
              <a:rPr lang="en-US" sz="2000" dirty="0" smtClean="0"/>
              <a:t>It is a numerical value showing the average change as we move from the low level of Factor A to the high level of Factor A.</a:t>
            </a:r>
          </a:p>
          <a:p>
            <a:pPr eaLnBrk="1" hangingPunct="1"/>
            <a:endParaRPr lang="en-US" sz="2000" dirty="0" smtClean="0"/>
          </a:p>
          <a:p>
            <a:pPr eaLnBrk="1" hangingPunct="1"/>
            <a:r>
              <a:rPr lang="en-US" sz="2000" b="1" u="sng" dirty="0" smtClean="0"/>
              <a:t>B: the (estimated) main effect of Factor B.</a:t>
            </a:r>
          </a:p>
          <a:p>
            <a:pPr eaLnBrk="1" hangingPunct="1"/>
            <a:r>
              <a:rPr lang="en-US" sz="2000" dirty="0"/>
              <a:t>It is a numerical value showing the average change as we move from the low level of Factor </a:t>
            </a:r>
            <a:r>
              <a:rPr lang="en-US" sz="2000" dirty="0" smtClean="0"/>
              <a:t>B </a:t>
            </a:r>
            <a:r>
              <a:rPr lang="en-US" sz="2000" dirty="0"/>
              <a:t>to the high level of Factor </a:t>
            </a:r>
            <a:r>
              <a:rPr lang="en-US" sz="2000" dirty="0" smtClean="0"/>
              <a:t>B.</a:t>
            </a:r>
            <a:endParaRPr lang="en-US" sz="2000" dirty="0"/>
          </a:p>
          <a:p>
            <a:pPr eaLnBrk="1" hangingPunct="1"/>
            <a:endParaRPr lang="en-US" sz="2000" dirty="0" smtClean="0"/>
          </a:p>
          <a:p>
            <a:pPr eaLnBrk="1" hangingPunct="1"/>
            <a:r>
              <a:rPr lang="en-US" sz="2000" b="1" u="sng" dirty="0" smtClean="0"/>
              <a:t>AB: the (estimated) interactive effect of Factors  A and B together.</a:t>
            </a:r>
          </a:p>
          <a:p>
            <a:pPr eaLnBrk="1" hangingPunct="1"/>
            <a:r>
              <a:rPr lang="en-US" sz="2000" dirty="0"/>
              <a:t>It is a numerical value showing the average change as we move from the low level of Factor </a:t>
            </a:r>
            <a:r>
              <a:rPr lang="en-US" sz="2000" dirty="0" smtClean="0"/>
              <a:t>A/high level of Factor B </a:t>
            </a:r>
            <a:r>
              <a:rPr lang="en-US" sz="2000" dirty="0"/>
              <a:t>to the high level of Factor </a:t>
            </a:r>
            <a:r>
              <a:rPr lang="en-US" sz="2000" dirty="0" smtClean="0"/>
              <a:t>A/low level of Factor B.</a:t>
            </a:r>
            <a:endParaRPr lang="en-US" sz="2000" dirty="0"/>
          </a:p>
          <a:p>
            <a:pPr eaLnBrk="1" hangingPunct="1"/>
            <a:endParaRPr lang="en-US" sz="2000" dirty="0" smtClean="0"/>
          </a:p>
          <a:p>
            <a:pPr eaLnBrk="1" hangingPunct="1"/>
            <a:r>
              <a:rPr lang="en-US" sz="2000" dirty="0" smtClean="0"/>
              <a:t>+ and - denote the factor setting for a run.</a:t>
            </a:r>
          </a:p>
          <a:p>
            <a:pPr lvl="1" eaLnBrk="1" hangingPunct="1">
              <a:buFont typeface="Wingdings" pitchFamily="2" charset="2"/>
              <a:buChar char="q"/>
            </a:pPr>
            <a:r>
              <a:rPr lang="en-US" sz="2000" dirty="0" smtClean="0"/>
              <a:t>+ = high</a:t>
            </a:r>
          </a:p>
          <a:p>
            <a:pPr lvl="1" eaLnBrk="1" hangingPunct="1">
              <a:buFont typeface="Wingdings" pitchFamily="2" charset="2"/>
              <a:buChar char="q"/>
            </a:pPr>
            <a:r>
              <a:rPr lang="en-US" sz="2000" dirty="0" smtClean="0"/>
              <a:t>- = low</a:t>
            </a:r>
          </a:p>
          <a:p>
            <a:pPr eaLnBrk="1" hangingPunct="1">
              <a:buFontTx/>
              <a:buChar cha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Computing Effects</a:t>
            </a:r>
          </a:p>
        </p:txBody>
      </p:sp>
      <p:sp>
        <p:nvSpPr>
          <p:cNvPr id="614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CEA49074-FEA6-4663-919B-E4ACC8CD7144}" type="slidenum">
              <a:rPr lang="en-US" sz="1400" smtClean="0"/>
              <a:pPr eaLnBrk="1" hangingPunct="1"/>
              <a:t>5</a:t>
            </a:fld>
            <a:endParaRPr lang="en-US" sz="1400" smtClean="0"/>
          </a:p>
        </p:txBody>
      </p:sp>
      <p:graphicFrame>
        <p:nvGraphicFramePr>
          <p:cNvPr id="4" name="Table 3"/>
          <p:cNvGraphicFramePr>
            <a:graphicFrameLocks noGrp="1"/>
          </p:cNvGraphicFramePr>
          <p:nvPr/>
        </p:nvGraphicFramePr>
        <p:xfrm>
          <a:off x="1524000" y="2133600"/>
          <a:ext cx="6096000" cy="1112838"/>
        </p:xfrm>
        <a:graphic>
          <a:graphicData uri="http://schemas.openxmlformats.org/drawingml/2006/table">
            <a:tbl>
              <a:tblPr firstRow="1" bandRow="1">
                <a:tableStyleId>{5C22544A-7EE6-4342-B048-85BDC9FD1C3A}</a:tableStyleId>
              </a:tblPr>
              <a:tblGrid>
                <a:gridCol w="2032000"/>
                <a:gridCol w="2032000"/>
                <a:gridCol w="2032000"/>
              </a:tblGrid>
              <a:tr h="370946">
                <a:tc>
                  <a:txBody>
                    <a:bodyPr/>
                    <a:lstStyle/>
                    <a:p>
                      <a:pPr algn="ctr"/>
                      <a:r>
                        <a:rPr lang="en-US" sz="1800" b="1" dirty="0" smtClean="0">
                          <a:solidFill>
                            <a:schemeClr val="tx1"/>
                          </a:solidFill>
                        </a:rPr>
                        <a:t>Factor</a:t>
                      </a:r>
                      <a:endParaRPr lang="en-US" sz="1800" b="1" dirty="0">
                        <a:solidFill>
                          <a:schemeClr val="tx1"/>
                        </a:solidFill>
                      </a:endParaRPr>
                    </a:p>
                  </a:txBody>
                  <a:tcPr marT="45733" marB="45733"/>
                </a:tc>
                <a:tc>
                  <a:txBody>
                    <a:bodyPr/>
                    <a:lstStyle/>
                    <a:p>
                      <a:pPr algn="ctr"/>
                      <a:r>
                        <a:rPr lang="en-US" sz="1800" b="1" dirty="0" smtClean="0">
                          <a:solidFill>
                            <a:schemeClr val="tx1"/>
                          </a:solidFill>
                        </a:rPr>
                        <a:t>B</a:t>
                      </a:r>
                      <a:r>
                        <a:rPr lang="en-US" sz="1800" b="1" baseline="-25000" dirty="0" smtClean="0">
                          <a:solidFill>
                            <a:schemeClr val="tx1"/>
                          </a:solidFill>
                        </a:rPr>
                        <a:t>low</a:t>
                      </a:r>
                      <a:endParaRPr lang="en-US" sz="1800" b="1" dirty="0">
                        <a:solidFill>
                          <a:schemeClr val="tx1"/>
                        </a:solidFill>
                      </a:endParaRPr>
                    </a:p>
                  </a:txBody>
                  <a:tcPr marT="45733" marB="45733"/>
                </a:tc>
                <a:tc>
                  <a:txBody>
                    <a:bodyPr/>
                    <a:lstStyle/>
                    <a:p>
                      <a:pPr algn="ctr"/>
                      <a:r>
                        <a:rPr lang="en-US" sz="1800" b="1" dirty="0" err="1" smtClean="0">
                          <a:solidFill>
                            <a:schemeClr val="tx1"/>
                          </a:solidFill>
                        </a:rPr>
                        <a:t>B</a:t>
                      </a:r>
                      <a:r>
                        <a:rPr lang="en-US" sz="1800" b="1" baseline="-25000" dirty="0" err="1" smtClean="0">
                          <a:solidFill>
                            <a:schemeClr val="tx1"/>
                          </a:solidFill>
                        </a:rPr>
                        <a:t>high</a:t>
                      </a:r>
                      <a:endParaRPr lang="en-US" sz="1800" b="1" dirty="0">
                        <a:solidFill>
                          <a:schemeClr val="tx1"/>
                        </a:solidFill>
                      </a:endParaRPr>
                    </a:p>
                  </a:txBody>
                  <a:tcPr marT="45733" marB="45733"/>
                </a:tc>
              </a:tr>
              <a:tr h="370946">
                <a:tc>
                  <a:txBody>
                    <a:bodyPr/>
                    <a:lstStyle/>
                    <a:p>
                      <a:pPr algn="ctr"/>
                      <a:r>
                        <a:rPr lang="en-US" sz="1800" b="1" dirty="0" err="1" smtClean="0"/>
                        <a:t>A</a:t>
                      </a:r>
                      <a:r>
                        <a:rPr lang="en-US" sz="1800" b="1" baseline="-25000" dirty="0" err="1" smtClean="0"/>
                        <a:t>low</a:t>
                      </a:r>
                      <a:endParaRPr lang="en-US" sz="1800" b="1" dirty="0"/>
                    </a:p>
                  </a:txBody>
                  <a:tcPr marT="45733" marB="45733"/>
                </a:tc>
                <a:tc>
                  <a:txBody>
                    <a:bodyPr/>
                    <a:lstStyle/>
                    <a:p>
                      <a:pPr algn="ctr"/>
                      <a:r>
                        <a:rPr lang="en-US" sz="1800" dirty="0" smtClean="0"/>
                        <a:t>10</a:t>
                      </a:r>
                      <a:endParaRPr lang="en-US" sz="1800" dirty="0"/>
                    </a:p>
                  </a:txBody>
                  <a:tcPr marT="45733" marB="45733"/>
                </a:tc>
                <a:tc>
                  <a:txBody>
                    <a:bodyPr/>
                    <a:lstStyle/>
                    <a:p>
                      <a:pPr algn="ctr"/>
                      <a:r>
                        <a:rPr lang="en-US" sz="1800" dirty="0" smtClean="0"/>
                        <a:t>20</a:t>
                      </a:r>
                      <a:endParaRPr lang="en-US" sz="1800" dirty="0"/>
                    </a:p>
                  </a:txBody>
                  <a:tcPr marT="45733" marB="45733"/>
                </a:tc>
              </a:tr>
              <a:tr h="370946">
                <a:tc>
                  <a:txBody>
                    <a:bodyPr/>
                    <a:lstStyle/>
                    <a:p>
                      <a:pPr algn="ctr"/>
                      <a:r>
                        <a:rPr lang="en-US" sz="1800" b="1" dirty="0" err="1" smtClean="0"/>
                        <a:t>A</a:t>
                      </a:r>
                      <a:r>
                        <a:rPr lang="en-US" sz="1800" b="1" baseline="-25000" dirty="0" err="1" smtClean="0"/>
                        <a:t>high</a:t>
                      </a:r>
                      <a:endParaRPr lang="en-US" sz="1800" b="1" dirty="0"/>
                    </a:p>
                  </a:txBody>
                  <a:tcPr marT="45733" marB="45733"/>
                </a:tc>
                <a:tc>
                  <a:txBody>
                    <a:bodyPr/>
                    <a:lstStyle/>
                    <a:p>
                      <a:pPr algn="ctr"/>
                      <a:r>
                        <a:rPr lang="en-US" sz="1800" dirty="0" smtClean="0"/>
                        <a:t>30</a:t>
                      </a:r>
                      <a:endParaRPr lang="en-US" sz="1800" dirty="0"/>
                    </a:p>
                  </a:txBody>
                  <a:tcPr marT="45733" marB="45733"/>
                </a:tc>
                <a:tc>
                  <a:txBody>
                    <a:bodyPr/>
                    <a:lstStyle/>
                    <a:p>
                      <a:pPr algn="ctr"/>
                      <a:r>
                        <a:rPr lang="en-US" sz="1800" dirty="0" smtClean="0"/>
                        <a:t>40</a:t>
                      </a:r>
                      <a:endParaRPr lang="en-US" sz="1800" dirty="0"/>
                    </a:p>
                  </a:txBody>
                  <a:tcPr marT="45733" marB="45733"/>
                </a:tc>
              </a:tr>
            </a:tbl>
          </a:graphicData>
        </a:graphic>
      </p:graphicFrame>
      <p:sp>
        <p:nvSpPr>
          <p:cNvPr id="6166" name="TextBox 5"/>
          <p:cNvSpPr txBox="1">
            <a:spLocks noChangeArrowheads="1"/>
          </p:cNvSpPr>
          <p:nvPr/>
        </p:nvSpPr>
        <p:spPr bwMode="auto">
          <a:xfrm>
            <a:off x="1524000" y="1828800"/>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Table 1. Factorial Experiment Without Interaction</a:t>
            </a:r>
          </a:p>
        </p:txBody>
      </p:sp>
      <p:graphicFrame>
        <p:nvGraphicFramePr>
          <p:cNvPr id="6167" name="Object 2"/>
          <p:cNvGraphicFramePr>
            <a:graphicFrameLocks noChangeAspect="1"/>
          </p:cNvGraphicFramePr>
          <p:nvPr>
            <p:extLst>
              <p:ext uri="{D42A27DB-BD31-4B8C-83A1-F6EECF244321}">
                <p14:modId xmlns:p14="http://schemas.microsoft.com/office/powerpoint/2010/main" val="3282069696"/>
              </p:ext>
            </p:extLst>
          </p:nvPr>
        </p:nvGraphicFramePr>
        <p:xfrm>
          <a:off x="1397000" y="4271963"/>
          <a:ext cx="6403975" cy="1724025"/>
        </p:xfrm>
        <a:graphic>
          <a:graphicData uri="http://schemas.openxmlformats.org/presentationml/2006/ole">
            <mc:AlternateContent xmlns:mc="http://schemas.openxmlformats.org/markup-compatibility/2006">
              <mc:Choice xmlns:v="urn:schemas-microsoft-com:vml" Requires="v">
                <p:oleObj spid="_x0000_s6193" name="Equation" r:id="rId3" imgW="4483080" imgH="1206360" progId="Equation.3">
                  <p:embed/>
                </p:oleObj>
              </mc:Choice>
              <mc:Fallback>
                <p:oleObj name="Equation" r:id="rId3" imgW="4483080" imgH="1206360" progId="Equation.3">
                  <p:embed/>
                  <p:pic>
                    <p:nvPicPr>
                      <p:cNvPr id="0" name="Object 2"/>
                      <p:cNvPicPr>
                        <a:picLocks noChangeAspect="1" noChangeArrowheads="1"/>
                      </p:cNvPicPr>
                      <p:nvPr/>
                    </p:nvPicPr>
                    <p:blipFill>
                      <a:blip r:embed="rId4"/>
                      <a:srcRect/>
                      <a:stretch>
                        <a:fillRect/>
                      </a:stretch>
                    </p:blipFill>
                    <p:spPr bwMode="auto">
                      <a:xfrm>
                        <a:off x="1397000" y="4271963"/>
                        <a:ext cx="6403975" cy="172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TextBox 6"/>
          <p:cNvSpPr txBox="1">
            <a:spLocks noChangeArrowheads="1"/>
          </p:cNvSpPr>
          <p:nvPr/>
        </p:nvSpPr>
        <p:spPr bwMode="auto">
          <a:xfrm>
            <a:off x="6324600" y="3810000"/>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Note: there is only a sample of one per treatment here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717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690DD254-0AB8-4C0D-958D-E4879FFD98B4}" type="slidenum">
              <a:rPr lang="en-US" sz="1400" smtClean="0"/>
              <a:pPr eaLnBrk="1" hangingPunct="1"/>
              <a:t>6</a:t>
            </a:fld>
            <a:endParaRPr lang="en-US" sz="1400" smtClean="0"/>
          </a:p>
        </p:txBody>
      </p:sp>
      <p:graphicFrame>
        <p:nvGraphicFramePr>
          <p:cNvPr id="4" name="Table 3"/>
          <p:cNvGraphicFramePr>
            <a:graphicFrameLocks noGrp="1"/>
          </p:cNvGraphicFramePr>
          <p:nvPr/>
        </p:nvGraphicFramePr>
        <p:xfrm>
          <a:off x="838200" y="2362200"/>
          <a:ext cx="6096000" cy="1112838"/>
        </p:xfrm>
        <a:graphic>
          <a:graphicData uri="http://schemas.openxmlformats.org/drawingml/2006/table">
            <a:tbl>
              <a:tblPr firstRow="1" bandRow="1">
                <a:tableStyleId>{5C22544A-7EE6-4342-B048-85BDC9FD1C3A}</a:tableStyleId>
              </a:tblPr>
              <a:tblGrid>
                <a:gridCol w="2032000"/>
                <a:gridCol w="2032000"/>
                <a:gridCol w="2032000"/>
              </a:tblGrid>
              <a:tr h="370946">
                <a:tc>
                  <a:txBody>
                    <a:bodyPr/>
                    <a:lstStyle/>
                    <a:p>
                      <a:pPr algn="ctr"/>
                      <a:r>
                        <a:rPr lang="en-US" sz="1800" dirty="0" smtClean="0">
                          <a:solidFill>
                            <a:schemeClr val="tx1"/>
                          </a:solidFill>
                        </a:rPr>
                        <a:t>Factor</a:t>
                      </a:r>
                      <a:endParaRPr lang="en-US" sz="1800" dirty="0">
                        <a:solidFill>
                          <a:schemeClr val="tx1"/>
                        </a:solidFill>
                      </a:endParaRPr>
                    </a:p>
                  </a:txBody>
                  <a:tcPr marT="45733" marB="45733">
                    <a:solidFill>
                      <a:srgbClr val="CCECFF"/>
                    </a:solidFill>
                  </a:tcPr>
                </a:tc>
                <a:tc>
                  <a:txBody>
                    <a:bodyPr/>
                    <a:lstStyle/>
                    <a:p>
                      <a:pPr algn="ctr"/>
                      <a:r>
                        <a:rPr lang="en-US" sz="1800" dirty="0" smtClean="0">
                          <a:solidFill>
                            <a:schemeClr val="tx1"/>
                          </a:solidFill>
                        </a:rPr>
                        <a:t>B</a:t>
                      </a:r>
                      <a:r>
                        <a:rPr lang="en-US" sz="1800" baseline="-25000" dirty="0" smtClean="0">
                          <a:solidFill>
                            <a:schemeClr val="tx1"/>
                          </a:solidFill>
                        </a:rPr>
                        <a:t>low</a:t>
                      </a:r>
                      <a:endParaRPr lang="en-US" sz="1800" dirty="0">
                        <a:solidFill>
                          <a:schemeClr val="tx1"/>
                        </a:solidFill>
                      </a:endParaRPr>
                    </a:p>
                  </a:txBody>
                  <a:tcPr marT="45733" marB="45733">
                    <a:solidFill>
                      <a:srgbClr val="CCECFF"/>
                    </a:solidFill>
                  </a:tcPr>
                </a:tc>
                <a:tc>
                  <a:txBody>
                    <a:bodyPr/>
                    <a:lstStyle/>
                    <a:p>
                      <a:pPr algn="ctr"/>
                      <a:r>
                        <a:rPr lang="en-US" sz="1800" dirty="0" err="1" smtClean="0">
                          <a:solidFill>
                            <a:schemeClr val="tx1"/>
                          </a:solidFill>
                        </a:rPr>
                        <a:t>B</a:t>
                      </a:r>
                      <a:r>
                        <a:rPr lang="en-US" sz="1800" baseline="-25000" dirty="0" err="1" smtClean="0">
                          <a:solidFill>
                            <a:schemeClr val="tx1"/>
                          </a:solidFill>
                        </a:rPr>
                        <a:t>high</a:t>
                      </a:r>
                      <a:endParaRPr lang="en-US" sz="1800" dirty="0">
                        <a:solidFill>
                          <a:schemeClr val="tx1"/>
                        </a:solidFill>
                      </a:endParaRPr>
                    </a:p>
                  </a:txBody>
                  <a:tcPr marT="45733" marB="45733">
                    <a:solidFill>
                      <a:srgbClr val="CCECFF"/>
                    </a:solidFill>
                  </a:tcPr>
                </a:tc>
              </a:tr>
              <a:tr h="370946">
                <a:tc>
                  <a:txBody>
                    <a:bodyPr/>
                    <a:lstStyle/>
                    <a:p>
                      <a:pPr algn="ctr"/>
                      <a:r>
                        <a:rPr lang="en-US" sz="1800" b="1" dirty="0" err="1" smtClean="0">
                          <a:solidFill>
                            <a:schemeClr val="tx1"/>
                          </a:solidFill>
                        </a:rPr>
                        <a:t>A</a:t>
                      </a:r>
                      <a:r>
                        <a:rPr lang="en-US" sz="1800" b="1" baseline="-25000" dirty="0" err="1" smtClean="0">
                          <a:solidFill>
                            <a:schemeClr val="tx1"/>
                          </a:solidFill>
                        </a:rPr>
                        <a:t>low</a:t>
                      </a:r>
                      <a:endParaRPr lang="en-US" sz="1800" b="1" dirty="0">
                        <a:solidFill>
                          <a:schemeClr val="tx1"/>
                        </a:solidFill>
                      </a:endParaRPr>
                    </a:p>
                  </a:txBody>
                  <a:tcPr marT="45733" marB="45733">
                    <a:solidFill>
                      <a:srgbClr val="CCECFF"/>
                    </a:solidFill>
                  </a:tcPr>
                </a:tc>
                <a:tc>
                  <a:txBody>
                    <a:bodyPr/>
                    <a:lstStyle/>
                    <a:p>
                      <a:pPr algn="ctr"/>
                      <a:r>
                        <a:rPr lang="en-US" sz="1800" dirty="0" smtClean="0"/>
                        <a:t>10</a:t>
                      </a:r>
                      <a:endParaRPr lang="en-US" sz="1800" dirty="0"/>
                    </a:p>
                  </a:txBody>
                  <a:tcPr marT="45733" marB="45733">
                    <a:solidFill>
                      <a:srgbClr val="CCECFF"/>
                    </a:solidFill>
                  </a:tcPr>
                </a:tc>
                <a:tc>
                  <a:txBody>
                    <a:bodyPr/>
                    <a:lstStyle/>
                    <a:p>
                      <a:pPr algn="ctr"/>
                      <a:r>
                        <a:rPr lang="en-US" sz="1800" dirty="0" smtClean="0"/>
                        <a:t>20</a:t>
                      </a:r>
                      <a:endParaRPr lang="en-US" sz="1800" dirty="0"/>
                    </a:p>
                  </a:txBody>
                  <a:tcPr marT="45733" marB="45733">
                    <a:solidFill>
                      <a:srgbClr val="CCECFF"/>
                    </a:solidFill>
                  </a:tcPr>
                </a:tc>
              </a:tr>
              <a:tr h="370946">
                <a:tc>
                  <a:txBody>
                    <a:bodyPr/>
                    <a:lstStyle/>
                    <a:p>
                      <a:pPr algn="ctr"/>
                      <a:r>
                        <a:rPr lang="en-US" sz="1800" b="1" dirty="0" err="1" smtClean="0">
                          <a:solidFill>
                            <a:schemeClr val="tx1"/>
                          </a:solidFill>
                        </a:rPr>
                        <a:t>A</a:t>
                      </a:r>
                      <a:r>
                        <a:rPr lang="en-US" sz="1800" b="1" baseline="-25000" dirty="0" err="1" smtClean="0">
                          <a:solidFill>
                            <a:schemeClr val="tx1"/>
                          </a:solidFill>
                        </a:rPr>
                        <a:t>high</a:t>
                      </a:r>
                      <a:endParaRPr lang="en-US" sz="1800" b="1" dirty="0">
                        <a:solidFill>
                          <a:schemeClr val="tx1"/>
                        </a:solidFill>
                      </a:endParaRPr>
                    </a:p>
                  </a:txBody>
                  <a:tcPr marT="45733" marB="45733">
                    <a:solidFill>
                      <a:srgbClr val="CCECFF"/>
                    </a:solidFill>
                  </a:tcPr>
                </a:tc>
                <a:tc>
                  <a:txBody>
                    <a:bodyPr/>
                    <a:lstStyle/>
                    <a:p>
                      <a:pPr algn="ctr"/>
                      <a:r>
                        <a:rPr lang="en-US" sz="1800" dirty="0" smtClean="0"/>
                        <a:t>30</a:t>
                      </a:r>
                      <a:endParaRPr lang="en-US" sz="1800" dirty="0"/>
                    </a:p>
                  </a:txBody>
                  <a:tcPr marT="45733" marB="45733">
                    <a:solidFill>
                      <a:srgbClr val="CCECFF"/>
                    </a:solidFill>
                  </a:tcPr>
                </a:tc>
                <a:tc>
                  <a:txBody>
                    <a:bodyPr/>
                    <a:lstStyle/>
                    <a:p>
                      <a:pPr algn="ctr"/>
                      <a:r>
                        <a:rPr lang="en-US" sz="1800" dirty="0" smtClean="0"/>
                        <a:t>0</a:t>
                      </a:r>
                      <a:endParaRPr lang="en-US" sz="1800" dirty="0"/>
                    </a:p>
                  </a:txBody>
                  <a:tcPr marT="45733" marB="45733">
                    <a:solidFill>
                      <a:srgbClr val="CCECFF"/>
                    </a:solidFill>
                  </a:tcPr>
                </a:tc>
              </a:tr>
            </a:tbl>
          </a:graphicData>
        </a:graphic>
      </p:graphicFrame>
      <p:sp>
        <p:nvSpPr>
          <p:cNvPr id="7190" name="TextBox 4"/>
          <p:cNvSpPr txBox="1">
            <a:spLocks noChangeArrowheads="1"/>
          </p:cNvSpPr>
          <p:nvPr/>
        </p:nvSpPr>
        <p:spPr bwMode="auto">
          <a:xfrm>
            <a:off x="838200" y="1981200"/>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Table 2. Factorial Experiment </a:t>
            </a:r>
            <a:r>
              <a:rPr lang="en-US" u="sng"/>
              <a:t>With</a:t>
            </a:r>
            <a:r>
              <a:rPr lang="en-US"/>
              <a:t> Interaction</a:t>
            </a:r>
          </a:p>
        </p:txBody>
      </p:sp>
      <p:graphicFrame>
        <p:nvGraphicFramePr>
          <p:cNvPr id="7191" name="Object 2"/>
          <p:cNvGraphicFramePr>
            <a:graphicFrameLocks noChangeAspect="1"/>
          </p:cNvGraphicFramePr>
          <p:nvPr>
            <p:extLst>
              <p:ext uri="{D42A27DB-BD31-4B8C-83A1-F6EECF244321}">
                <p14:modId xmlns:p14="http://schemas.microsoft.com/office/powerpoint/2010/main" val="2149126668"/>
              </p:ext>
            </p:extLst>
          </p:nvPr>
        </p:nvGraphicFramePr>
        <p:xfrm>
          <a:off x="1428750" y="4214813"/>
          <a:ext cx="6513513" cy="1722437"/>
        </p:xfrm>
        <a:graphic>
          <a:graphicData uri="http://schemas.openxmlformats.org/presentationml/2006/ole">
            <mc:AlternateContent xmlns:mc="http://schemas.openxmlformats.org/markup-compatibility/2006">
              <mc:Choice xmlns:v="urn:schemas-microsoft-com:vml" Requires="v">
                <p:oleObj spid="_x0000_s7216" name="Equation" r:id="rId3" imgW="4559040" imgH="1206360" progId="Equation.3">
                  <p:embed/>
                </p:oleObj>
              </mc:Choice>
              <mc:Fallback>
                <p:oleObj name="Equation" r:id="rId3" imgW="4559040" imgH="1206360" progId="Equation.3">
                  <p:embed/>
                  <p:pic>
                    <p:nvPicPr>
                      <p:cNvPr id="0" name="Object 2"/>
                      <p:cNvPicPr>
                        <a:picLocks noChangeAspect="1" noChangeArrowheads="1"/>
                      </p:cNvPicPr>
                      <p:nvPr/>
                    </p:nvPicPr>
                    <p:blipFill>
                      <a:blip r:embed="rId4"/>
                      <a:srcRect/>
                      <a:stretch>
                        <a:fillRect/>
                      </a:stretch>
                    </p:blipFill>
                    <p:spPr bwMode="auto">
                      <a:xfrm>
                        <a:off x="1428750" y="4214813"/>
                        <a:ext cx="6513513" cy="172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397BE5DE-31ED-40DC-9D9F-1CBBA3E06DEA}" type="slidenum">
              <a:rPr lang="en-US" sz="1400" smtClean="0"/>
              <a:pPr eaLnBrk="1" hangingPunct="1"/>
              <a:t>7</a:t>
            </a:fld>
            <a:endParaRPr lang="en-US" sz="1400" smtClean="0"/>
          </a:p>
        </p:txBody>
      </p:sp>
      <p:sp>
        <p:nvSpPr>
          <p:cNvPr id="8195" name="Rectangle 3"/>
          <p:cNvSpPr>
            <a:spLocks noGrp="1" noChangeArrowheads="1"/>
          </p:cNvSpPr>
          <p:nvPr>
            <p:ph type="body" idx="1"/>
          </p:nvPr>
        </p:nvSpPr>
        <p:spPr>
          <a:xfrm>
            <a:off x="685800" y="381000"/>
            <a:ext cx="7772400" cy="4114800"/>
          </a:xfrm>
        </p:spPr>
        <p:txBody>
          <a:bodyPr/>
          <a:lstStyle/>
          <a:p>
            <a:pPr marL="514350" indent="-514350" eaLnBrk="1" hangingPunct="1">
              <a:buFontTx/>
              <a:buNone/>
            </a:pPr>
            <a:r>
              <a:rPr lang="en-US" sz="2800" smtClean="0"/>
              <a:t>Part I. We will do three hypothesis tests using ANOVA:</a:t>
            </a:r>
          </a:p>
          <a:p>
            <a:pPr marL="514350" indent="-514350" eaLnBrk="1" hangingPunct="1">
              <a:buFontTx/>
              <a:buAutoNum type="arabicPeriod"/>
            </a:pPr>
            <a:endParaRPr lang="en-US" sz="2800" smtClean="0"/>
          </a:p>
          <a:p>
            <a:pPr marL="514350" indent="-514350" eaLnBrk="1" hangingPunct="1">
              <a:buFontTx/>
              <a:buAutoNum type="arabicPeriod"/>
            </a:pPr>
            <a:endParaRPr lang="en-US" sz="2800" smtClean="0"/>
          </a:p>
          <a:p>
            <a:pPr marL="514350" indent="-514350" eaLnBrk="1" hangingPunct="1">
              <a:buFontTx/>
              <a:buAutoNum type="arabicPeriod"/>
            </a:pPr>
            <a:endParaRPr lang="en-US" sz="2800" smtClean="0"/>
          </a:p>
          <a:p>
            <a:pPr marL="514350" indent="-514350" eaLnBrk="1" hangingPunct="1">
              <a:buFontTx/>
              <a:buAutoNum type="arabicPeriod"/>
            </a:pPr>
            <a:endParaRPr lang="en-US" sz="2800" smtClean="0"/>
          </a:p>
          <a:p>
            <a:pPr marL="514350" indent="-514350" eaLnBrk="1" hangingPunct="1">
              <a:buFontTx/>
              <a:buAutoNum type="arabicPeriod"/>
            </a:pPr>
            <a:endParaRPr lang="en-US" sz="2800" smtClean="0"/>
          </a:p>
          <a:p>
            <a:pPr marL="514350" indent="-514350" eaLnBrk="1" hangingPunct="1">
              <a:buFontTx/>
              <a:buAutoNum type="arabicPeriod"/>
            </a:pPr>
            <a:endParaRPr lang="en-US" sz="2800" smtClean="0"/>
          </a:p>
          <a:p>
            <a:pPr marL="514350" indent="-514350" eaLnBrk="1" hangingPunct="1">
              <a:buFontTx/>
              <a:buAutoNum type="arabicPeriod"/>
            </a:pPr>
            <a:endParaRPr lang="en-US" sz="2800" smtClean="0"/>
          </a:p>
          <a:p>
            <a:pPr marL="514350" indent="-514350" eaLnBrk="1" hangingPunct="1">
              <a:buFontTx/>
              <a:buNone/>
            </a:pPr>
            <a:r>
              <a:rPr lang="en-US" sz="2800" smtClean="0"/>
              <a:t>Part II. We will develop a regression model to predict response:</a:t>
            </a:r>
          </a:p>
        </p:txBody>
      </p:sp>
      <p:graphicFrame>
        <p:nvGraphicFramePr>
          <p:cNvPr id="8196" name="Object 4"/>
          <p:cNvGraphicFramePr>
            <a:graphicFrameLocks noChangeAspect="1"/>
          </p:cNvGraphicFramePr>
          <p:nvPr>
            <p:extLst>
              <p:ext uri="{D42A27DB-BD31-4B8C-83A1-F6EECF244321}">
                <p14:modId xmlns:p14="http://schemas.microsoft.com/office/powerpoint/2010/main" val="1897689634"/>
              </p:ext>
            </p:extLst>
          </p:nvPr>
        </p:nvGraphicFramePr>
        <p:xfrm>
          <a:off x="763588" y="1524000"/>
          <a:ext cx="7758112" cy="3048000"/>
        </p:xfrm>
        <a:graphic>
          <a:graphicData uri="http://schemas.openxmlformats.org/presentationml/2006/ole">
            <mc:AlternateContent xmlns:mc="http://schemas.openxmlformats.org/markup-compatibility/2006">
              <mc:Choice xmlns:v="urn:schemas-microsoft-com:vml" Requires="v">
                <p:oleObj spid="_x0000_s8248" name="Equation" r:id="rId3" imgW="4647960" imgH="1828800" progId="Equation.3">
                  <p:embed/>
                </p:oleObj>
              </mc:Choice>
              <mc:Fallback>
                <p:oleObj name="Equation" r:id="rId3" imgW="4647960" imgH="1828800" progId="Equation.3">
                  <p:embed/>
                  <p:pic>
                    <p:nvPicPr>
                      <p:cNvPr id="0" name="Object 4"/>
                      <p:cNvPicPr>
                        <a:picLocks noChangeAspect="1" noChangeArrowheads="1"/>
                      </p:cNvPicPr>
                      <p:nvPr/>
                    </p:nvPicPr>
                    <p:blipFill>
                      <a:blip r:embed="rId4"/>
                      <a:srcRect/>
                      <a:stretch>
                        <a:fillRect/>
                      </a:stretch>
                    </p:blipFill>
                    <p:spPr bwMode="auto">
                      <a:xfrm>
                        <a:off x="763588" y="1524000"/>
                        <a:ext cx="7758112" cy="3048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3"/>
          <p:cNvGraphicFramePr>
            <a:graphicFrameLocks noChangeAspect="1"/>
          </p:cNvGraphicFramePr>
          <p:nvPr>
            <p:extLst>
              <p:ext uri="{D42A27DB-BD31-4B8C-83A1-F6EECF244321}">
                <p14:modId xmlns:p14="http://schemas.microsoft.com/office/powerpoint/2010/main" val="3027219768"/>
              </p:ext>
            </p:extLst>
          </p:nvPr>
        </p:nvGraphicFramePr>
        <p:xfrm>
          <a:off x="3870325" y="5516563"/>
          <a:ext cx="4375150" cy="547687"/>
        </p:xfrm>
        <a:graphic>
          <a:graphicData uri="http://schemas.openxmlformats.org/presentationml/2006/ole">
            <mc:AlternateContent xmlns:mc="http://schemas.openxmlformats.org/markup-compatibility/2006">
              <mc:Choice xmlns:v="urn:schemas-microsoft-com:vml" Requires="v">
                <p:oleObj spid="_x0000_s8249" name="Equation" r:id="rId5" imgW="1815840" imgH="228600" progId="Equation.3">
                  <p:embed/>
                </p:oleObj>
              </mc:Choice>
              <mc:Fallback>
                <p:oleObj name="Equation" r:id="rId5" imgW="1815840" imgH="228600" progId="Equation.3">
                  <p:embed/>
                  <p:pic>
                    <p:nvPicPr>
                      <p:cNvPr id="0" name="Object 3"/>
                      <p:cNvPicPr>
                        <a:picLocks noChangeAspect="1" noChangeArrowheads="1"/>
                      </p:cNvPicPr>
                      <p:nvPr/>
                    </p:nvPicPr>
                    <p:blipFill>
                      <a:blip r:embed="rId6"/>
                      <a:srcRect/>
                      <a:stretch>
                        <a:fillRect/>
                      </a:stretch>
                    </p:blipFill>
                    <p:spPr bwMode="auto">
                      <a:xfrm>
                        <a:off x="3870325" y="5516563"/>
                        <a:ext cx="437515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a:defRPr/>
            </a:pPr>
            <a:r>
              <a:rPr lang="en-US" smtClean="0"/>
              <a:t>Excel Tutorial:</a:t>
            </a:r>
            <a:br>
              <a:rPr lang="en-US" smtClean="0"/>
            </a:br>
            <a:r>
              <a:rPr lang="en-US" smtClean="0"/>
              <a:t>2</a:t>
            </a:r>
            <a:r>
              <a:rPr lang="en-US" baseline="30000" smtClean="0"/>
              <a:t>2</a:t>
            </a:r>
            <a:r>
              <a:rPr lang="en-US" smtClean="0"/>
              <a:t> Factorial Design Analysis</a:t>
            </a:r>
          </a:p>
        </p:txBody>
      </p:sp>
      <p:sp>
        <p:nvSpPr>
          <p:cNvPr id="9219" name="Text Placeholder 3"/>
          <p:cNvSpPr>
            <a:spLocks noGrp="1"/>
          </p:cNvSpPr>
          <p:nvPr>
            <p:ph type="body" idx="1"/>
          </p:nvPr>
        </p:nvSpPr>
        <p:spPr/>
        <p:txBody>
          <a:bodyPr/>
          <a:lstStyle/>
          <a:p>
            <a:r>
              <a:rPr lang="en-US" smtClean="0"/>
              <a:t>Part I: Hypothesis Tests using ANOVA</a:t>
            </a:r>
          </a:p>
        </p:txBody>
      </p:sp>
      <p:sp>
        <p:nvSpPr>
          <p:cNvPr id="922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AB3762C2-AC48-4591-A7DB-8D61F0CE351A}" type="slidenum">
              <a:rPr lang="en-US" sz="1400" smtClean="0"/>
              <a:pPr eaLnBrk="1" hangingPunct="1"/>
              <a:t>8</a:t>
            </a:fld>
            <a:endParaRPr lang="en-US" sz="1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fld id="{DDBB2B95-1D75-4A98-96F5-D1375D9381D1}" type="slidenum">
              <a:rPr lang="en-US" sz="1400" smtClean="0"/>
              <a:pPr eaLnBrk="1" hangingPunct="1"/>
              <a:t>9</a:t>
            </a:fld>
            <a:endParaRPr lang="en-US" sz="1400" smtClean="0"/>
          </a:p>
        </p:txBody>
      </p:sp>
      <p:graphicFrame>
        <p:nvGraphicFramePr>
          <p:cNvPr id="10244" name="Object 3"/>
          <p:cNvGraphicFramePr>
            <a:graphicFrameLocks noChangeAspect="1"/>
          </p:cNvGraphicFramePr>
          <p:nvPr>
            <p:extLst>
              <p:ext uri="{D42A27DB-BD31-4B8C-83A1-F6EECF244321}">
                <p14:modId xmlns:p14="http://schemas.microsoft.com/office/powerpoint/2010/main" val="2916928425"/>
              </p:ext>
            </p:extLst>
          </p:nvPr>
        </p:nvGraphicFramePr>
        <p:xfrm>
          <a:off x="5334000" y="762000"/>
          <a:ext cx="2495550" cy="1466850"/>
        </p:xfrm>
        <a:graphic>
          <a:graphicData uri="http://schemas.openxmlformats.org/presentationml/2006/ole">
            <mc:AlternateContent xmlns:mc="http://schemas.openxmlformats.org/markup-compatibility/2006">
              <mc:Choice xmlns:v="urn:schemas-microsoft-com:vml" Requires="v">
                <p:oleObj spid="_x0000_s10299" name="Worksheet" r:id="rId3" imgW="2495679" imgH="1466819" progId="Excel.Sheet.8">
                  <p:embed/>
                </p:oleObj>
              </mc:Choice>
              <mc:Fallback>
                <p:oleObj name="Worksheet" r:id="rId3" imgW="2495679" imgH="1466819" progId="Excel.Sheet.8">
                  <p:embed/>
                  <p:pic>
                    <p:nvPicPr>
                      <p:cNvPr id="0" name="Object 3"/>
                      <p:cNvPicPr>
                        <a:picLocks noChangeAspect="1" noChangeArrowheads="1"/>
                      </p:cNvPicPr>
                      <p:nvPr/>
                    </p:nvPicPr>
                    <p:blipFill>
                      <a:blip r:embed="rId4"/>
                      <a:srcRect/>
                      <a:stretch>
                        <a:fillRect/>
                      </a:stretch>
                    </p:blipFill>
                    <p:spPr bwMode="auto">
                      <a:xfrm>
                        <a:off x="5334000" y="762000"/>
                        <a:ext cx="24955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TextBox 5"/>
          <p:cNvSpPr txBox="1">
            <a:spLocks noChangeArrowheads="1"/>
          </p:cNvSpPr>
          <p:nvPr/>
        </p:nvSpPr>
        <p:spPr bwMode="auto">
          <a:xfrm>
            <a:off x="681271" y="2286000"/>
            <a:ext cx="7400458" cy="646331"/>
          </a:xfrm>
          <a:prstGeom prst="rect">
            <a:avLst/>
          </a:prstGeom>
          <a:solidFill>
            <a:srgbClr val="FFFF00"/>
          </a:solidFill>
          <a:ln>
            <a:noFill/>
          </a:ln>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sz="1800" dirty="0"/>
              <a:t>Factor A: Material </a:t>
            </a:r>
            <a:r>
              <a:rPr lang="en-US" sz="1800" dirty="0" smtClean="0"/>
              <a:t>Type                                               Factor </a:t>
            </a:r>
            <a:r>
              <a:rPr lang="en-US" sz="1800" dirty="0"/>
              <a:t>B: </a:t>
            </a:r>
            <a:r>
              <a:rPr lang="en-US" sz="1800" dirty="0" smtClean="0"/>
              <a:t>Temperature</a:t>
            </a:r>
          </a:p>
          <a:p>
            <a:pPr eaLnBrk="1" hangingPunct="1"/>
            <a:r>
              <a:rPr lang="en-US" sz="1800" dirty="0" smtClean="0"/>
              <a:t>                                              Y: battery life (hours)</a:t>
            </a:r>
            <a:endParaRPr lang="en-US" sz="1800" dirty="0"/>
          </a:p>
        </p:txBody>
      </p:sp>
      <p:sp>
        <p:nvSpPr>
          <p:cNvPr id="10246" name="TextBox 6"/>
          <p:cNvSpPr txBox="1">
            <a:spLocks noChangeArrowheads="1"/>
          </p:cNvSpPr>
          <p:nvPr/>
        </p:nvSpPr>
        <p:spPr bwMode="auto">
          <a:xfrm>
            <a:off x="3505200" y="990600"/>
            <a:ext cx="1752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                           Low</a:t>
            </a:r>
          </a:p>
          <a:p>
            <a:pPr eaLnBrk="1" hangingPunct="1"/>
            <a:endParaRPr lang="en-US"/>
          </a:p>
          <a:p>
            <a:pPr eaLnBrk="1" hangingPunct="1"/>
            <a:r>
              <a:rPr lang="en-US"/>
              <a:t>Factor A</a:t>
            </a:r>
          </a:p>
          <a:p>
            <a:pPr eaLnBrk="1" hangingPunct="1"/>
            <a:endParaRPr lang="en-US"/>
          </a:p>
          <a:p>
            <a:pPr eaLnBrk="1" hangingPunct="1"/>
            <a:r>
              <a:rPr lang="en-US"/>
              <a:t>                           High</a:t>
            </a:r>
          </a:p>
        </p:txBody>
      </p:sp>
      <p:sp>
        <p:nvSpPr>
          <p:cNvPr id="10247" name="TextBox 7"/>
          <p:cNvSpPr txBox="1">
            <a:spLocks noChangeArrowheads="1"/>
          </p:cNvSpPr>
          <p:nvPr/>
        </p:nvSpPr>
        <p:spPr bwMode="auto">
          <a:xfrm>
            <a:off x="6705600" y="304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   Factor B</a:t>
            </a:r>
          </a:p>
          <a:p>
            <a:pPr eaLnBrk="1" hangingPunct="1"/>
            <a:r>
              <a:rPr lang="en-US"/>
              <a:t>Low      High</a:t>
            </a:r>
          </a:p>
        </p:txBody>
      </p:sp>
      <p:sp>
        <p:nvSpPr>
          <p:cNvPr id="10248" name="TextBox 8"/>
          <p:cNvSpPr txBox="1">
            <a:spLocks noChangeArrowheads="1"/>
          </p:cNvSpPr>
          <p:nvPr/>
        </p:nvSpPr>
        <p:spPr bwMode="auto">
          <a:xfrm>
            <a:off x="228600" y="304800"/>
            <a:ext cx="735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en-US"/>
              <a:t>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1380973747"/>
              </p:ext>
            </p:extLst>
          </p:nvPr>
        </p:nvGraphicFramePr>
        <p:xfrm>
          <a:off x="609553" y="3048000"/>
          <a:ext cx="7758112" cy="3048000"/>
        </p:xfrm>
        <a:graphic>
          <a:graphicData uri="http://schemas.openxmlformats.org/presentationml/2006/ole">
            <mc:AlternateContent xmlns:mc="http://schemas.openxmlformats.org/markup-compatibility/2006">
              <mc:Choice xmlns:v="urn:schemas-microsoft-com:vml" Requires="v">
                <p:oleObj spid="_x0000_s10300" name="Equation" r:id="rId5" imgW="4647960" imgH="1828800" progId="Equation.3">
                  <p:embed/>
                </p:oleObj>
              </mc:Choice>
              <mc:Fallback>
                <p:oleObj name="Equation" r:id="rId5" imgW="4647960" imgH="1828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53" y="3048000"/>
                        <a:ext cx="7758112" cy="3048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10395</TotalTime>
  <Words>1148</Words>
  <Application>Microsoft Macintosh PowerPoint</Application>
  <PresentationFormat>On-screen Show (4:3)</PresentationFormat>
  <Paragraphs>219</Paragraphs>
  <Slides>18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18</vt:i4>
      </vt:variant>
    </vt:vector>
  </HeadingPairs>
  <TitlesOfParts>
    <vt:vector size="27" baseType="lpstr">
      <vt:lpstr>Calibri</vt:lpstr>
      <vt:lpstr>Symbol</vt:lpstr>
      <vt:lpstr>Times New Roman</vt:lpstr>
      <vt:lpstr>Webdings</vt:lpstr>
      <vt:lpstr>Wingdings</vt:lpstr>
      <vt:lpstr>Default Design</vt:lpstr>
      <vt:lpstr>Equation</vt:lpstr>
      <vt:lpstr>Worksheet</vt:lpstr>
      <vt:lpstr>Microsoft Excel 97 - 2004 Worksheet</vt:lpstr>
      <vt:lpstr>Design of Engineering Experiments</vt:lpstr>
      <vt:lpstr>Experiment</vt:lpstr>
      <vt:lpstr>The 2k Factorial Design</vt:lpstr>
      <vt:lpstr>PowerPoint Presentation</vt:lpstr>
      <vt:lpstr>Computing Effects</vt:lpstr>
      <vt:lpstr>PowerPoint Presentation</vt:lpstr>
      <vt:lpstr>PowerPoint Presentation</vt:lpstr>
      <vt:lpstr>Excel Tutorial: 22 Factorial Design Analysis</vt:lpstr>
      <vt:lpstr>PowerPoint Presentation</vt:lpstr>
      <vt:lpstr>1. Input data such that Factor A is the rows and Factor B is the columns</vt:lpstr>
      <vt:lpstr>2. Go to Data then Data Analysis then ANOVA Two Factor with Replication</vt:lpstr>
      <vt:lpstr>3. Fill in dialogue window.  Include labels.  Click OK.</vt:lpstr>
      <vt:lpstr>PowerPoint Presentation</vt:lpstr>
      <vt:lpstr>Tutorial: How to compute numeric values of relevant constants</vt:lpstr>
      <vt:lpstr>Regression Model</vt:lpstr>
      <vt:lpstr>Algorithm</vt:lpstr>
      <vt:lpstr>PowerPoint Presentation</vt:lpstr>
      <vt:lpstr>Questions You Should Know Answers To For The Final Exam</vt:lpstr>
    </vt:vector>
  </TitlesOfParts>
  <Company>CBS Consulting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Connie Borror</dc:creator>
  <cp:lastModifiedBy>Microsoft Office User</cp:lastModifiedBy>
  <cp:revision>145</cp:revision>
  <cp:lastPrinted>2015-11-24T23:48:19Z</cp:lastPrinted>
  <dcterms:created xsi:type="dcterms:W3CDTF">2003-09-08T21:18:04Z</dcterms:created>
  <dcterms:modified xsi:type="dcterms:W3CDTF">2015-11-25T00:26:50Z</dcterms:modified>
</cp:coreProperties>
</file>