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5" r:id="rId5"/>
    <p:sldId id="266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4" autoAdjust="0"/>
    <p:restoredTop sz="89939" autoAdjust="0"/>
  </p:normalViewPr>
  <p:slideViewPr>
    <p:cSldViewPr snapToGrid="0" snapToObjects="1">
      <p:cViewPr>
        <p:scale>
          <a:sx n="66" d="100"/>
          <a:sy n="66" d="100"/>
        </p:scale>
        <p:origin x="1104" y="-6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put a symbol that says we have to link it with y</a:t>
            </a:r>
          </a:p>
          <a:p>
            <a:endParaRPr lang="en-US" dirty="0" smtClean="0"/>
          </a:p>
          <a:p>
            <a:r>
              <a:rPr lang="en-US" dirty="0" smtClean="0"/>
              <a:t>Self references within the same file  resolved by relative references</a:t>
            </a:r>
          </a:p>
          <a:p>
            <a:endParaRPr lang="en-US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then symbolic references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Object code is binary code along with locations of data and tags to internal and external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4AED3-E153-4B2B-AD95-8BD81C51CC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that is told to build an </a:t>
            </a:r>
            <a:r>
              <a:rPr lang="en-US" dirty="0" err="1" smtClean="0"/>
              <a:t>executation</a:t>
            </a:r>
            <a:r>
              <a:rPr lang="en-US" dirty="0" smtClean="0"/>
              <a:t> by combining something .O and on</a:t>
            </a:r>
            <a:r>
              <a:rPr lang="en-US" baseline="0" dirty="0" smtClean="0"/>
              <a:t>e or more library.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 cosine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. Function calls that you are not defining. Some libraries which the linker knows (object code files)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symbols defined during compile time (name of the function and relative address in local space)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4AED3-E153-4B2B-AD95-8BD81C51CC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4AED3-E153-4B2B-AD95-8BD81C51CC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r>
              <a:rPr lang="en-US" noProof="0" dirty="0" smtClean="0"/>
              <a:t> Languages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CSE 340 </a:t>
            </a:r>
            <a:r>
              <a:rPr lang="en-US" dirty="0"/>
              <a:t>– Principles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Summer 2016</a:t>
            </a:r>
            <a:endParaRPr lang="en-US" dirty="0"/>
          </a:p>
          <a:p>
            <a:endParaRPr lang="en-US" noProof="0" dirty="0" smtClean="0"/>
          </a:p>
          <a:p>
            <a:r>
              <a:rPr lang="en-US" dirty="0" smtClean="0"/>
              <a:t>Ayan Banerjee</a:t>
            </a:r>
            <a:endParaRPr lang="en-US" dirty="0" smtClean="0"/>
          </a:p>
          <a:p>
            <a:r>
              <a:rPr lang="en-US" i="1" noProof="0" dirty="0" smtClean="0"/>
              <a:t>Arizona State </a:t>
            </a:r>
            <a:r>
              <a:rPr lang="en-US" i="1" noProof="0" dirty="0" smtClean="0"/>
              <a:t>University</a:t>
            </a:r>
          </a:p>
          <a:p>
            <a:r>
              <a:rPr lang="en-US" i="1" dirty="0" smtClean="0"/>
              <a:t>Adopted from slides by Adam </a:t>
            </a:r>
            <a:r>
              <a:rPr lang="en-US" i="1" dirty="0" err="1" smtClean="0"/>
              <a:t>Doupe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701" y="562502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EXE	</a:t>
            </a:r>
            <a:r>
              <a:rPr lang="en-US" dirty="0" smtClean="0"/>
              <a:t>       copies </a:t>
            </a:r>
            <a:r>
              <a:rPr lang="en-US" dirty="0" smtClean="0"/>
              <a:t>to mem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4572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 function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6800" y="3200400"/>
            <a:ext cx="685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3429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</a:t>
            </a:r>
          </a:p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3505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 system call</a:t>
            </a:r>
            <a:endParaRPr lang="en-US" dirty="0"/>
          </a:p>
        </p:txBody>
      </p:sp>
      <p:cxnSp>
        <p:nvCxnSpPr>
          <p:cNvPr id="23" name="Shape 22"/>
          <p:cNvCxnSpPr/>
          <p:nvPr/>
        </p:nvCxnSpPr>
        <p:spPr>
          <a:xfrm rot="16200000" flipH="1">
            <a:off x="2419350" y="5048250"/>
            <a:ext cx="838200" cy="647700"/>
          </a:xfrm>
          <a:prstGeom prst="curvedConnector3">
            <a:avLst>
              <a:gd name="adj1" fmla="val 9949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/>
          <p:nvPr/>
        </p:nvCxnSpPr>
        <p:spPr>
          <a:xfrm flipV="1">
            <a:off x="1828800" y="2514600"/>
            <a:ext cx="1143000" cy="609600"/>
          </a:xfrm>
          <a:prstGeom prst="curvedConnector3">
            <a:avLst>
              <a:gd name="adj1" fmla="val 12222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29000" y="2743200"/>
            <a:ext cx="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362200" y="4419600"/>
            <a:ext cx="2362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" idx="2"/>
          </p:cNvCxnSpPr>
          <p:nvPr/>
        </p:nvCxnSpPr>
        <p:spPr>
          <a:xfrm flipH="1">
            <a:off x="3505200" y="3874532"/>
            <a:ext cx="76200" cy="392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72000" y="5791200"/>
            <a:ext cx="457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4686" y="1161143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Takes the output of linker and copies them to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3124200"/>
            <a:ext cx="76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code </a:t>
            </a:r>
          </a:p>
          <a:p>
            <a:pPr algn="ctr"/>
            <a:r>
              <a:rPr lang="en-US" sz="1400" dirty="0" smtClean="0"/>
              <a:t>data</a:t>
            </a:r>
          </a:p>
          <a:p>
            <a:pPr algn="ctr"/>
            <a:r>
              <a:rPr lang="en-US" sz="1400" dirty="0" smtClean="0"/>
              <a:t>stack</a:t>
            </a:r>
          </a:p>
          <a:p>
            <a:pPr algn="ctr"/>
            <a:r>
              <a:rPr lang="en-US" sz="1400" dirty="0" smtClean="0"/>
              <a:t>Heap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In one contiguous memory</a:t>
            </a:r>
          </a:p>
          <a:p>
            <a:pPr algn="ctr"/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06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5400" y="2514600"/>
            <a:ext cx="914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2600" y="1981200"/>
            <a:ext cx="9906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10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F1.o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9200" y="2895600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</a:t>
            </a:r>
          </a:p>
          <a:p>
            <a:r>
              <a:rPr lang="en-US" dirty="0" smtClean="0"/>
              <a:t>  b</a:t>
            </a:r>
          </a:p>
          <a:p>
            <a:r>
              <a:rPr lang="en-US" dirty="0" smtClean="0"/>
              <a:t>  c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43000" y="47244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Relocation bits</a:t>
            </a:r>
            <a:endParaRPr lang="en-US" sz="14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1828800" y="2514600"/>
            <a:ext cx="0" cy="18288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286000" y="2514600"/>
            <a:ext cx="3200400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600" y="21336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EXE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981200" y="44196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62600" y="2514600"/>
            <a:ext cx="990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53000" y="16764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mem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62600" y="4191000"/>
            <a:ext cx="990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52600" y="2895600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</a:t>
            </a:r>
          </a:p>
          <a:p>
            <a:r>
              <a:rPr lang="en-US" dirty="0" smtClean="0"/>
              <a:t>  1</a:t>
            </a:r>
          </a:p>
          <a:p>
            <a:r>
              <a:rPr lang="en-US" dirty="0" smtClean="0"/>
              <a:t>  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95400" y="29718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28800" y="2971800"/>
            <a:ext cx="381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urved Connector 107"/>
          <p:cNvCxnSpPr>
            <a:stCxn id="80" idx="3"/>
          </p:cNvCxnSpPr>
          <p:nvPr/>
        </p:nvCxnSpPr>
        <p:spPr>
          <a:xfrm rot="16200000" flipH="1">
            <a:off x="3744959" y="1306559"/>
            <a:ext cx="185878" cy="39066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953000" y="31242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+ x</a:t>
            </a:r>
            <a:endParaRPr lang="en-US" sz="1400" dirty="0"/>
          </a:p>
        </p:txBody>
      </p:sp>
      <p:cxnSp>
        <p:nvCxnSpPr>
          <p:cNvPr id="113" name="Curved Connector 107"/>
          <p:cNvCxnSpPr/>
          <p:nvPr/>
        </p:nvCxnSpPr>
        <p:spPr>
          <a:xfrm>
            <a:off x="1524000" y="3429000"/>
            <a:ext cx="4267200" cy="533400"/>
          </a:xfrm>
          <a:prstGeom prst="curvedConnector3">
            <a:avLst>
              <a:gd name="adj1" fmla="val 674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953000" y="38070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 + x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505200" y="39624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relocation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6629400" y="3276600"/>
            <a:ext cx="381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Control Blocks (PCB)</a:t>
            </a:r>
          </a:p>
          <a:p>
            <a:pPr lvl="1"/>
            <a:r>
              <a:rPr lang="en-US" dirty="0" smtClean="0"/>
              <a:t>Process ID</a:t>
            </a:r>
          </a:p>
          <a:p>
            <a:pPr lvl="1"/>
            <a:r>
              <a:rPr lang="en-US" dirty="0" smtClean="0"/>
              <a:t>Program Counter = start address of code</a:t>
            </a:r>
          </a:p>
          <a:p>
            <a:pPr lvl="1"/>
            <a:r>
              <a:rPr lang="en-US" dirty="0" smtClean="0"/>
              <a:t>Status Register</a:t>
            </a:r>
          </a:p>
          <a:p>
            <a:pPr lvl="1"/>
            <a:endParaRPr lang="en-US" dirty="0"/>
          </a:p>
          <a:p>
            <a:r>
              <a:rPr lang="en-US" dirty="0" smtClean="0"/>
              <a:t>Put the PCB in the Ready 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520949" y="469232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Computation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8400" y="4706360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86 binary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Program Interpretation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1768" t="836" r="11649" b="-1"/>
          <a:stretch/>
        </p:blipFill>
        <p:spPr>
          <a:xfrm>
            <a:off x="565318" y="2622274"/>
            <a:ext cx="895182" cy="11889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460500" y="3216762"/>
            <a:ext cx="939091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99591" y="2822863"/>
            <a:ext cx="1105738" cy="78779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7218" y="3811258"/>
            <a:ext cx="9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40000" y="2997200"/>
            <a:ext cx="96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05329" y="3216758"/>
            <a:ext cx="939091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7900" y="2806700"/>
            <a:ext cx="91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Tokens</a:t>
            </a:r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44420" y="2822863"/>
            <a:ext cx="1105738" cy="78779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84829" y="2997200"/>
            <a:ext cx="96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489249" y="2822858"/>
            <a:ext cx="1282958" cy="787798"/>
            <a:chOff x="6285920" y="2822863"/>
            <a:chExt cx="1282958" cy="787798"/>
          </a:xfrm>
        </p:grpSpPr>
        <p:sp>
          <p:nvSpPr>
            <p:cNvPr id="32" name="Rectangle 31"/>
            <p:cNvSpPr/>
            <p:nvPr/>
          </p:nvSpPr>
          <p:spPr>
            <a:xfrm>
              <a:off x="6285920" y="2822863"/>
              <a:ext cx="1105738" cy="7877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85920" y="2893592"/>
              <a:ext cx="1282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Semantic</a:t>
              </a:r>
            </a:p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5574591" y="3216757"/>
            <a:ext cx="939091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05615" y="3216752"/>
            <a:ext cx="939091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12424" y="2616588"/>
            <a:ext cx="7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Parse</a:t>
            </a:r>
          </a:p>
          <a:p>
            <a:pPr algn="ctr"/>
            <a:r>
              <a:rPr lang="en-US" dirty="0" smtClean="0"/>
              <a:t>Tree</a:t>
            </a:r>
          </a:p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57253" y="2252702"/>
            <a:ext cx="787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</a:t>
            </a:r>
          </a:p>
          <a:p>
            <a:pPr algn="ctr"/>
            <a:r>
              <a:rPr lang="en-US" dirty="0" smtClean="0"/>
              <a:t>Parse</a:t>
            </a:r>
          </a:p>
          <a:p>
            <a:pPr algn="ctr"/>
            <a:r>
              <a:rPr lang="en-US" dirty="0" smtClean="0"/>
              <a:t>Tree</a:t>
            </a:r>
          </a:p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11300" y="2822858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399591" y="4621982"/>
            <a:ext cx="1282958" cy="787798"/>
            <a:chOff x="6285920" y="2822863"/>
            <a:chExt cx="1282958" cy="787798"/>
          </a:xfrm>
        </p:grpSpPr>
        <p:sp>
          <p:nvSpPr>
            <p:cNvPr id="42" name="Rectangle 41"/>
            <p:cNvSpPr/>
            <p:nvPr/>
          </p:nvSpPr>
          <p:spPr>
            <a:xfrm>
              <a:off x="6285920" y="2822863"/>
              <a:ext cx="1105738" cy="7877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85920" y="3042973"/>
              <a:ext cx="1282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Backend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1459662" y="5100629"/>
            <a:ext cx="939091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11300" y="4136579"/>
            <a:ext cx="787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</a:t>
            </a:r>
          </a:p>
          <a:p>
            <a:pPr algn="ctr"/>
            <a:r>
              <a:rPr lang="en-US" dirty="0" smtClean="0"/>
              <a:t>Parse</a:t>
            </a:r>
          </a:p>
          <a:p>
            <a:pPr algn="ctr"/>
            <a:r>
              <a:rPr lang="en-US" dirty="0" smtClean="0"/>
              <a:t>Tree</a:t>
            </a:r>
          </a:p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517900" y="5098500"/>
            <a:ext cx="939091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25" grpId="0" animBg="1"/>
      <p:bldP spid="26" grpId="0"/>
      <p:bldP spid="27" grpId="0"/>
      <p:bldP spid="29" grpId="0"/>
      <p:bldP spid="30" grpId="0" animBg="1"/>
      <p:bldP spid="31" grpId="0"/>
      <p:bldP spid="37" grpId="0"/>
      <p:bldP spid="38" grpId="0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 program valid?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What does it mean to look like a valid program?</a:t>
            </a:r>
          </a:p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What does it mean for a program to be valid?</a:t>
            </a:r>
          </a:p>
          <a:p>
            <a:r>
              <a:rPr lang="en-US" dirty="0" smtClean="0"/>
              <a:t>Correctness?</a:t>
            </a:r>
          </a:p>
          <a:p>
            <a:pPr lvl="1"/>
            <a:r>
              <a:rPr lang="en-US" dirty="0" smtClean="0"/>
              <a:t>Is the program the correct one for the job?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structured way to define computation</a:t>
            </a:r>
          </a:p>
          <a:p>
            <a:r>
              <a:rPr lang="en-US" dirty="0" smtClean="0"/>
              <a:t>Is this the only definition/purpose?</a:t>
            </a:r>
          </a:p>
          <a:p>
            <a:pPr lvl="1"/>
            <a:r>
              <a:rPr lang="en-US" dirty="0" smtClean="0"/>
              <a:t>Communicate an algorithm </a:t>
            </a:r>
          </a:p>
          <a:p>
            <a:pPr lvl="1"/>
            <a:r>
              <a:rPr lang="en-US" dirty="0" smtClean="0"/>
              <a:t>Describe a process</a:t>
            </a:r>
          </a:p>
          <a:p>
            <a:pPr lvl="1"/>
            <a:r>
              <a:rPr lang="en-US" dirty="0" smtClean="0"/>
              <a:t>Communicate a system to another person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instructions to a machine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computer understand </a:t>
            </a:r>
            <a:r>
              <a:rPr lang="en-US" dirty="0" smtClean="0"/>
              <a:t>your instructions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CPU understands assembly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20950"/>
            <a:ext cx="3810000" cy="3086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computer understand your instructions?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Programs translate your intentions to the assembly language that the CPU understands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Translate programming language to executable binary</a:t>
            </a:r>
          </a:p>
          <a:p>
            <a:r>
              <a:rPr lang="en-US" dirty="0" smtClean="0"/>
              <a:t>Interpreters</a:t>
            </a:r>
          </a:p>
          <a:p>
            <a:pPr lvl="1"/>
            <a:r>
              <a:rPr lang="en-US" dirty="0" smtClean="0"/>
              <a:t>Understand a programming language and perform the actual computation</a:t>
            </a:r>
          </a:p>
          <a:p>
            <a:r>
              <a:rPr lang="en-US" dirty="0" err="1" smtClean="0"/>
              <a:t>Transpiler</a:t>
            </a:r>
            <a:endParaRPr lang="en-US" dirty="0" smtClean="0"/>
          </a:p>
          <a:p>
            <a:pPr lvl="1"/>
            <a:r>
              <a:rPr lang="en-US" dirty="0" smtClean="0"/>
              <a:t>Translate a programming language to another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this class, we will study how these programs are able to translate a high-level programming language into something the computer can understand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Enables us to define what we can and cannot do when defining a programming language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Empowers us to develop domain-specific languages, task-specific compilers, static analysis, parsing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25146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x</a:t>
            </a:r>
          </a:p>
          <a:p>
            <a:endParaRPr lang="en-US" dirty="0" smtClean="0"/>
          </a:p>
          <a:p>
            <a:r>
              <a:rPr lang="en-US" dirty="0" smtClean="0"/>
              <a:t>call  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sym</a:t>
            </a:r>
            <a:r>
              <a:rPr lang="en-US" dirty="0" smtClean="0"/>
              <a:t> [y]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1981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86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baseline="-250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95800" y="2819400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48200" y="3581400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95400" y="2514600"/>
            <a:ext cx="457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219200" y="443126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y</a:t>
            </a:r>
          </a:p>
          <a:p>
            <a:endParaRPr lang="en-US" dirty="0" smtClean="0"/>
          </a:p>
          <a:p>
            <a:r>
              <a:rPr lang="en-US" dirty="0" smtClean="0"/>
              <a:t>call  x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295400" y="4431268"/>
            <a:ext cx="457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38400" y="2895600"/>
            <a:ext cx="1143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43000" y="5650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48200" y="2209800"/>
            <a:ext cx="457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3505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495800" y="4876800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48200" y="5638800"/>
            <a:ext cx="3048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648200" y="4267200"/>
            <a:ext cx="457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962400" y="4736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baseline="-25000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76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sym</a:t>
            </a:r>
            <a:r>
              <a:rPr lang="en-US" dirty="0" smtClean="0"/>
              <a:t> [y]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4196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9600" y="58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.O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181600" y="6096000"/>
            <a:ext cx="1143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400800" y="586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4274456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Symbolic references for functions </a:t>
            </a:r>
            <a:r>
              <a:rPr lang="en-US" b="1" dirty="0" smtClean="0"/>
              <a:t>not</a:t>
            </a:r>
            <a:r>
              <a:rPr lang="en-US" dirty="0" smtClean="0"/>
              <a:t> defined in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17639"/>
            <a:ext cx="694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 converts high level code into machine language (well not really)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65259" y="1930404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references </a:t>
            </a:r>
            <a:r>
              <a:rPr lang="en-US" dirty="0" smtClean="0"/>
              <a:t>for functions </a:t>
            </a:r>
            <a:r>
              <a:rPr lang="en-US" dirty="0" smtClean="0"/>
              <a:t>defined </a:t>
            </a:r>
            <a:r>
              <a:rPr lang="en-US" dirty="0" smtClean="0"/>
              <a:t>in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of pointers to lines of code that need linking to different libraries</a:t>
            </a:r>
          </a:p>
          <a:p>
            <a:pPr lvl="1"/>
            <a:r>
              <a:rPr lang="en-US" dirty="0" smtClean="0"/>
              <a:t>The symbolic references</a:t>
            </a:r>
          </a:p>
          <a:p>
            <a:r>
              <a:rPr lang="en-US" dirty="0" smtClean="0"/>
              <a:t>A symbol table is also created in this step, which has information about the symbols and what functions have to be loaded for a given 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35052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</a:t>
            </a:r>
          </a:p>
          <a:p>
            <a:r>
              <a:rPr lang="en-US" dirty="0" smtClean="0"/>
              <a:t> 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5562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local reference</a:t>
            </a:r>
          </a:p>
          <a:p>
            <a:pPr algn="ctr"/>
            <a:r>
              <a:rPr lang="en-US" sz="1400" dirty="0" smtClean="0"/>
              <a:t>changed to relative/global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5400" y="2514600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2600" y="2514600"/>
            <a:ext cx="9906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10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F1.o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5400" y="3505200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F2.o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9200" y="25146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x</a:t>
            </a:r>
          </a:p>
          <a:p>
            <a:r>
              <a:rPr lang="en-US" dirty="0" smtClean="0"/>
              <a:t>  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19200" y="45720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c</a:t>
            </a:r>
          </a:p>
          <a:p>
            <a:r>
              <a:rPr lang="en-US" dirty="0" smtClean="0"/>
              <a:t>  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95400" y="4572000"/>
            <a:ext cx="457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10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lib.o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3200" y="2590800"/>
            <a:ext cx="533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0"/>
            <a:endCxn id="36" idx="2"/>
          </p:cNvCxnSpPr>
          <p:nvPr/>
        </p:nvCxnSpPr>
        <p:spPr>
          <a:xfrm>
            <a:off x="3009900" y="25908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1"/>
            <a:endCxn id="36" idx="3"/>
          </p:cNvCxnSpPr>
          <p:nvPr/>
        </p:nvCxnSpPr>
        <p:spPr>
          <a:xfrm>
            <a:off x="2743200" y="29337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90800" y="25908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x</a:t>
            </a:r>
          </a:p>
          <a:p>
            <a:r>
              <a:rPr lang="en-US" dirty="0" smtClean="0"/>
              <a:t>  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743200" y="3657600"/>
            <a:ext cx="533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0"/>
            <a:endCxn id="49" idx="2"/>
          </p:cNvCxnSpPr>
          <p:nvPr/>
        </p:nvCxnSpPr>
        <p:spPr>
          <a:xfrm>
            <a:off x="3009900" y="36576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1"/>
            <a:endCxn id="49" idx="3"/>
          </p:cNvCxnSpPr>
          <p:nvPr/>
        </p:nvCxnSpPr>
        <p:spPr>
          <a:xfrm>
            <a:off x="2743200" y="40005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6576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</a:t>
            </a:r>
          </a:p>
          <a:p>
            <a:r>
              <a:rPr lang="en-US" dirty="0" smtClean="0"/>
              <a:t>  b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743200" y="4721423"/>
            <a:ext cx="533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0"/>
            <a:endCxn id="55" idx="2"/>
          </p:cNvCxnSpPr>
          <p:nvPr/>
        </p:nvCxnSpPr>
        <p:spPr>
          <a:xfrm>
            <a:off x="3009900" y="4721423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1"/>
            <a:endCxn id="55" idx="3"/>
          </p:cNvCxnSpPr>
          <p:nvPr/>
        </p:nvCxnSpPr>
        <p:spPr>
          <a:xfrm>
            <a:off x="2743200" y="5064323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90800" y="4721423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0480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 tables</a:t>
            </a:r>
            <a:endParaRPr lang="en-US" dirty="0"/>
          </a:p>
        </p:txBody>
      </p:sp>
      <p:cxnSp>
        <p:nvCxnSpPr>
          <p:cNvPr id="67" name="Curved Connector 66"/>
          <p:cNvCxnSpPr>
            <a:stCxn id="65" idx="1"/>
          </p:cNvCxnSpPr>
          <p:nvPr/>
        </p:nvCxnSpPr>
        <p:spPr>
          <a:xfrm rot="10800000" flipV="1">
            <a:off x="2819400" y="2013466"/>
            <a:ext cx="228600" cy="424934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95600" y="32766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Name, </a:t>
            </a:r>
            <a:r>
              <a:rPr lang="en-US" sz="1400" dirty="0" err="1" smtClean="0"/>
              <a:t>Rel</a:t>
            </a:r>
            <a:r>
              <a:rPr lang="en-US" sz="1400" dirty="0" smtClean="0"/>
              <a:t> </a:t>
            </a:r>
            <a:r>
              <a:rPr lang="en-US" sz="1400" dirty="0" err="1" smtClean="0"/>
              <a:t>addr</a:t>
            </a:r>
            <a:endParaRPr lang="en-US" sz="1400" dirty="0"/>
          </a:p>
        </p:txBody>
      </p:sp>
      <p:cxnSp>
        <p:nvCxnSpPr>
          <p:cNvPr id="79" name="Curved Connector 78"/>
          <p:cNvCxnSpPr/>
          <p:nvPr/>
        </p:nvCxnSpPr>
        <p:spPr>
          <a:xfrm>
            <a:off x="2819400" y="3276600"/>
            <a:ext cx="533400" cy="152400"/>
          </a:xfrm>
          <a:prstGeom prst="curvedConnector3">
            <a:avLst>
              <a:gd name="adj1" fmla="val 238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362200" y="54072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Sym Library</a:t>
            </a:r>
            <a:endParaRPr lang="en-US" sz="14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5562600" y="34290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62600" y="44196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008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008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1500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1600200" y="2743200"/>
            <a:ext cx="4267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676400" y="3810000"/>
            <a:ext cx="4191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676400" y="4876800"/>
            <a:ext cx="4191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6686" y="1190171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 relocation table to find lines of code to be replaced and then uses the symbol tables to find which functions have to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043492" y="2323652"/>
            <a:ext cx="6777317" cy="37723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457200">
              <a:buFont typeface="+mj-lt"/>
              <a:buAutoNum type="arabicPeriod"/>
            </a:pPr>
            <a:r>
              <a:rPr lang="en-US" dirty="0" smtClean="0"/>
              <a:t>Create 1 output binary </a:t>
            </a:r>
            <a:br>
              <a:rPr lang="en-US" dirty="0" smtClean="0"/>
            </a:br>
            <a:r>
              <a:rPr lang="en-US" dirty="0" smtClean="0"/>
              <a:t>(merged), start at 0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Fix all local references with global relative address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Fix all </a:t>
            </a:r>
            <a:r>
              <a:rPr lang="en-US" dirty="0" smtClean="0"/>
              <a:t>symbolic refs</a:t>
            </a:r>
            <a:endParaRPr lang="en-US" dirty="0" smtClean="0"/>
          </a:p>
          <a:p>
            <a:pPr marL="525780" indent="-457200"/>
            <a:endParaRPr lang="en-US" dirty="0" smtClean="0"/>
          </a:p>
          <a:p>
            <a:pPr marL="525780" indent="-457200"/>
            <a:endParaRPr lang="en-US" dirty="0" smtClean="0"/>
          </a:p>
          <a:p>
            <a:pPr marL="52578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9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98987</TotalTime>
  <Words>622</Words>
  <Application>Microsoft Office PowerPoint</Application>
  <PresentationFormat>On-screen Show (4:3)</PresentationFormat>
  <Paragraphs>171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 2</vt:lpstr>
      <vt:lpstr>adam_seclab_theme</vt:lpstr>
      <vt:lpstr>Programming Languages</vt:lpstr>
      <vt:lpstr>What is a programming language?</vt:lpstr>
      <vt:lpstr>How does the computer understand your instructions?</vt:lpstr>
      <vt:lpstr>How does the computer understand your instructions?</vt:lpstr>
      <vt:lpstr>How do they work?</vt:lpstr>
      <vt:lpstr>Compiler</vt:lpstr>
      <vt:lpstr>Relocation Table</vt:lpstr>
      <vt:lpstr>Linker</vt:lpstr>
      <vt:lpstr>Linker</vt:lpstr>
      <vt:lpstr>Loader</vt:lpstr>
      <vt:lpstr>Loader</vt:lpstr>
      <vt:lpstr>Create a Process</vt:lpstr>
      <vt:lpstr>Overview of Program Interpretation</vt:lpstr>
      <vt:lpstr>What makes a program valid?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Ayan Banerjee</cp:lastModifiedBy>
  <cp:revision>2429</cp:revision>
  <cp:lastPrinted>2011-10-05T20:20:50Z</cp:lastPrinted>
  <dcterms:created xsi:type="dcterms:W3CDTF">2011-09-20T20:28:25Z</dcterms:created>
  <dcterms:modified xsi:type="dcterms:W3CDTF">2016-06-29T03:32:06Z</dcterms:modified>
</cp:coreProperties>
</file>