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8" r:id="rId12"/>
    <p:sldId id="264" r:id="rId13"/>
    <p:sldId id="269" r:id="rId14"/>
    <p:sldId id="265" r:id="rId15"/>
    <p:sldId id="266" r:id="rId16"/>
    <p:sldId id="267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6" r:id="rId28"/>
    <p:sldId id="285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9" autoAdjust="0"/>
    <p:restoredTop sz="89498" autoAdjust="0"/>
  </p:normalViewPr>
  <p:slideViewPr>
    <p:cSldViewPr snapToGrid="0" snapToObjects="1">
      <p:cViewPr varScale="1">
        <p:scale>
          <a:sx n="63" d="100"/>
          <a:sy n="63" d="100"/>
        </p:scale>
        <p:origin x="1434" y="72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9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Lexical Analysis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 2016</a:t>
            </a:r>
            <a:endParaRPr lang="en-US" dirty="0"/>
          </a:p>
          <a:p>
            <a:endParaRPr lang="en-US" noProof="0" dirty="0" smtClean="0"/>
          </a:p>
          <a:p>
            <a:r>
              <a:rPr lang="en-US" dirty="0" smtClean="0"/>
              <a:t>Ayan Banerjee</a:t>
            </a:r>
            <a:endParaRPr lang="en-US" dirty="0" smtClean="0"/>
          </a:p>
          <a:p>
            <a:r>
              <a:rPr lang="en-US" i="1" noProof="0" dirty="0" smtClean="0"/>
              <a:t>Arizona State </a:t>
            </a:r>
            <a:r>
              <a:rPr lang="en-US" i="1" noProof="0" dirty="0" smtClean="0"/>
              <a:t>University</a:t>
            </a:r>
          </a:p>
          <a:p>
            <a:r>
              <a:rPr lang="en-US" i="1" dirty="0" smtClean="0"/>
              <a:t>Adopted from slides by Adam </a:t>
            </a:r>
            <a:r>
              <a:rPr lang="en-US" i="1" dirty="0" err="1" smtClean="0"/>
              <a:t>Doupe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expression defines a language (the set of all strings that the regular expression describes)</a:t>
            </a:r>
          </a:p>
          <a:p>
            <a:r>
              <a:rPr lang="en-US" dirty="0" smtClean="0"/>
              <a:t>The language L(R) of regular expression R is given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L(∅) = ∅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L(𝜺) =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L(a)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|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 = L(R</a:t>
            </a:r>
            <a:r>
              <a:rPr lang="en-US" baseline="-25000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∪ L(R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.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 = L(R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/>
              <a:t>. </a:t>
            </a:r>
            <a:r>
              <a:rPr lang="en-US" dirty="0" smtClean="0"/>
              <a:t>L(R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75437"/>
            <a:ext cx="2133600" cy="365125"/>
          </a:xfrm>
        </p:spPr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algn="ctr"/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| 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=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∪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L(a | b) = L(a)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∪ L(b) =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 ∪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 =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L(a | b | c) = L(a | b) ∪ L(c) =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 ∪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 =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L(a | </a:t>
            </a:r>
            <a:r>
              <a:rPr lang="en-US" dirty="0" smtClean="0"/>
              <a:t>𝜺) = L(a)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∪ L(</a:t>
            </a:r>
            <a:r>
              <a:rPr lang="en-US" dirty="0" smtClean="0"/>
              <a:t>𝜺)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}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∪</a:t>
            </a:r>
            <a:r>
              <a:rPr lang="en-US" dirty="0" smtClean="0"/>
              <a:t>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L(𝜺 | 𝜺) =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{𝜺} ?= {}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algn="ctr"/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| 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=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∪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L(a | b) = L(a) 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∪ L(b) = {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} ∪ {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} = {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L(a | b | c) = L(a | b) ∪ L(c) = {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} ∪ {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} = {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L(a | </a:t>
                </a:r>
                <a:r>
                  <a:rPr lang="en-US" dirty="0" smtClean="0"/>
                  <a:t>𝜺) = L(a) 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∪ L(</a:t>
                </a:r>
                <a:r>
                  <a:rPr lang="en-US" dirty="0" smtClean="0"/>
                  <a:t>𝜺)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</a:t>
                </a:r>
                <a:r>
                  <a:rPr lang="en-US" dirty="0" smtClean="0"/>
                  <a:t>} </a:t>
                </a:r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∪</a:t>
                </a:r>
                <a:r>
                  <a:rPr lang="en-US" dirty="0" smtClean="0"/>
                  <a:t>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𝜺</a:t>
                </a:r>
                <a:r>
                  <a:rPr lang="en-US" dirty="0" smtClean="0"/>
                  <a:t>}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𝜺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 smtClean="0"/>
                  <a:t>L(𝜺 | 𝜺)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𝜺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 smtClean="0"/>
                  <a:t>{𝜺}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{}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3469" y="2150435"/>
            <a:ext cx="2147777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91245" y="2107905"/>
            <a:ext cx="350875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0855" y="2107904"/>
            <a:ext cx="2426705" cy="6352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1159" y="2150435"/>
            <a:ext cx="1488562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" y="2785729"/>
            <a:ext cx="2286001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2785728"/>
            <a:ext cx="3040912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4112" y="2785728"/>
            <a:ext cx="2615609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7591" y="3243407"/>
            <a:ext cx="2615609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199" y="2171699"/>
            <a:ext cx="1786269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361" y="3905712"/>
            <a:ext cx="1733108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3468" y="3863182"/>
            <a:ext cx="2498652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42120" y="3905711"/>
            <a:ext cx="2020187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62308" y="3863181"/>
            <a:ext cx="1116418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8841" y="4429839"/>
            <a:ext cx="1578936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47777" y="4444438"/>
            <a:ext cx="1578936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199" y="5079419"/>
            <a:ext cx="1578936" cy="550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24017" y="6402072"/>
            <a:ext cx="2133600" cy="365125"/>
          </a:xfrm>
        </p:spPr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. 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=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.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Definition</a:t>
            </a:r>
          </a:p>
          <a:p>
            <a:pPr marL="0" indent="0">
              <a:buNone/>
            </a:pPr>
            <a:r>
              <a:rPr lang="en-US" dirty="0" smtClean="0"/>
              <a:t>For two sets A and B of strings:</a:t>
            </a:r>
          </a:p>
          <a:p>
            <a:pPr marL="0" indent="0">
              <a:buNone/>
            </a:pPr>
            <a:r>
              <a:rPr lang="en-US" dirty="0" smtClean="0"/>
              <a:t>A . B = {</a:t>
            </a:r>
            <a:r>
              <a:rPr lang="en-US" i="1" dirty="0" err="1" smtClean="0">
                <a:solidFill>
                  <a:schemeClr val="tx2"/>
                </a:solidFill>
              </a:rPr>
              <a:t>xy</a:t>
            </a:r>
            <a:r>
              <a:rPr lang="en-US" dirty="0" smtClean="0"/>
              <a:t> : </a:t>
            </a:r>
            <a:r>
              <a:rPr lang="en-US" i="1" dirty="0" smtClean="0">
                <a:solidFill>
                  <a:schemeClr val="tx2"/>
                </a:solidFill>
              </a:rPr>
              <a:t>x</a:t>
            </a:r>
            <a:r>
              <a:rPr lang="en-US" dirty="0" smtClean="0"/>
              <a:t> ∈ A and </a:t>
            </a:r>
            <a:r>
              <a:rPr lang="en-US" i="1" dirty="0" smtClean="0">
                <a:solidFill>
                  <a:schemeClr val="tx2"/>
                </a:solidFill>
              </a:rPr>
              <a:t>y</a:t>
            </a:r>
            <a:r>
              <a:rPr lang="en-US" dirty="0" smtClean="0"/>
              <a:t> ∈ B}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A = {</a:t>
            </a:r>
            <a:r>
              <a:rPr lang="en-US" i="1" dirty="0" smtClean="0">
                <a:solidFill>
                  <a:schemeClr val="tx2"/>
                </a:solidFill>
              </a:rPr>
              <a:t>aa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 }, B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. B = {</a:t>
            </a:r>
            <a:r>
              <a:rPr lang="en-US" i="1" dirty="0" err="1" smtClean="0">
                <a:solidFill>
                  <a:schemeClr val="tx2"/>
                </a:solidFill>
              </a:rPr>
              <a:t>aaa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aab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bb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ab </a:t>
            </a:r>
            <a:r>
              <a:rPr lang="en-US" dirty="0" smtClean="0"/>
              <a:t>?∈A .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{</a:t>
            </a:r>
            <a:r>
              <a:rPr lang="en-US" i="1" dirty="0" smtClean="0">
                <a:solidFill>
                  <a:schemeClr val="tx2"/>
                </a:solidFill>
              </a:rPr>
              <a:t>aa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i="1" dirty="0">
                <a:solidFill>
                  <a:schemeClr val="tx2"/>
                </a:solidFill>
              </a:rPr>
              <a:t>𝜺</a:t>
            </a:r>
            <a:r>
              <a:rPr lang="en-US" dirty="0" smtClean="0"/>
              <a:t>}, B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. B = {</a:t>
            </a:r>
            <a:r>
              <a:rPr lang="en-US" i="1" dirty="0" err="1" smtClean="0">
                <a:solidFill>
                  <a:schemeClr val="tx2"/>
                </a:solidFill>
              </a:rPr>
              <a:t>aaa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aab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two sets A and B of strings: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. B = {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xy</a:t>
                </a:r>
                <a:r>
                  <a:rPr lang="en-US" dirty="0" smtClean="0"/>
                  <a:t> :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x</a:t>
                </a:r>
                <a:r>
                  <a:rPr lang="en-US" dirty="0" smtClean="0"/>
                  <a:t> ∈ A and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y</a:t>
                </a:r>
                <a:r>
                  <a:rPr lang="en-US" dirty="0" smtClean="0"/>
                  <a:t> ∈ B}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</a:t>
                </a:r>
                <a:r>
                  <a:rPr lang="en-US" dirty="0" smtClean="0"/>
                  <a:t> }, B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. B = {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aaa</a:t>
                </a:r>
                <a:r>
                  <a:rPr lang="en-US" dirty="0" smtClean="0"/>
                  <a:t>, 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aab</a:t>
                </a:r>
                <a:r>
                  <a:rPr lang="en-US" dirty="0" smtClean="0"/>
                  <a:t>, 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ba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bb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chemeClr val="tx2"/>
                    </a:solidFill>
                  </a:rPr>
                  <a:t>ab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/>
                  <a:t>A </a:t>
                </a:r>
                <a:r>
                  <a:rPr lang="en-US" dirty="0" smtClean="0"/>
                  <a:t>. B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</a:t>
                </a:r>
                <a:r>
                  <a:rPr lang="en-US" dirty="0" smtClean="0"/>
                  <a:t>, </a:t>
                </a:r>
                <a:r>
                  <a:rPr lang="en-US" i="1" dirty="0">
                    <a:solidFill>
                      <a:schemeClr val="tx2"/>
                    </a:solidFill>
                  </a:rPr>
                  <a:t>𝜺</a:t>
                </a:r>
                <a:r>
                  <a:rPr lang="en-US" dirty="0" smtClean="0"/>
                  <a:t>}, B = {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. B = {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aaa</a:t>
                </a:r>
                <a:r>
                  <a:rPr lang="en-US" dirty="0" smtClean="0"/>
                  <a:t>, 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aab</a:t>
                </a:r>
                <a:r>
                  <a:rPr lang="en-US" dirty="0" smtClean="0"/>
                  <a:t>, </a:t>
                </a:r>
                <a:r>
                  <a:rPr lang="en-US" i="1" dirty="0" err="1" smtClean="0">
                    <a:solidFill>
                      <a:schemeClr val="tx2"/>
                    </a:solidFill>
                  </a:rPr>
                  <a:t>ba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bb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b</a:t>
                </a:r>
                <a:r>
                  <a:rPr lang="en-US" dirty="0" smtClean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. 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=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 . L(R</a:t>
            </a:r>
            <a:r>
              <a:rPr lang="en-US" sz="4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487478"/>
            <a:ext cx="3232298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863182"/>
            <a:ext cx="1073888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6405" y="3880884"/>
            <a:ext cx="2642190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261512"/>
            <a:ext cx="2642190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805" y="4978755"/>
            <a:ext cx="3430772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448361"/>
            <a:ext cx="1073888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31088" y="5448361"/>
            <a:ext cx="3306726" cy="3934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24017" y="6432552"/>
            <a:ext cx="2133600" cy="365125"/>
          </a:xfrm>
        </p:spPr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L( a | b . c )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hat does this mean?</a:t>
            </a:r>
          </a:p>
          <a:p>
            <a:pPr marL="0" indent="0">
              <a:buNone/>
            </a:pPr>
            <a:r>
              <a:rPr lang="en-US" dirty="0" smtClean="0"/>
              <a:t>(a | b) . c or a | (b . 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Just like in math or a programming language, we must define the operator precedence (* higher precedence than +)</a:t>
            </a:r>
          </a:p>
          <a:p>
            <a:pPr marL="0" indent="0">
              <a:buNone/>
            </a:pPr>
            <a:r>
              <a:rPr lang="en-US" dirty="0" smtClean="0"/>
              <a:t>a + b * c</a:t>
            </a:r>
          </a:p>
          <a:p>
            <a:pPr marL="0" indent="0">
              <a:buNone/>
            </a:pPr>
            <a:r>
              <a:rPr lang="en-US" dirty="0" smtClean="0"/>
              <a:t>(a + b) * c or a + (b * c)?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 has higher precedence than 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L( a | b . c) = </a:t>
            </a:r>
          </a:p>
          <a:p>
            <a:pPr marL="0" indent="0">
              <a:buNone/>
            </a:pPr>
            <a:r>
              <a:rPr lang="en-US" dirty="0" smtClean="0"/>
              <a:t>L(a)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∪</a:t>
            </a:r>
            <a:r>
              <a:rPr lang="en-US" dirty="0" smtClean="0"/>
              <a:t> L(b . c)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}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∪ {</a:t>
            </a:r>
            <a:r>
              <a:rPr lang="en-US" i="1" dirty="0" err="1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 = {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L( (R) ) = L(R)</a:t>
            </a:r>
          </a:p>
          <a:p>
            <a:pPr marL="0" indent="0">
              <a:buNone/>
            </a:pPr>
            <a:r>
              <a:rPr lang="en-US" dirty="0" smtClean="0"/>
              <a:t>L( (a | b) . c ) = </a:t>
            </a:r>
          </a:p>
          <a:p>
            <a:pPr marL="0" indent="0">
              <a:buNone/>
            </a:pPr>
            <a:r>
              <a:rPr lang="en-US" dirty="0" smtClean="0"/>
              <a:t>L (a | b) . L (c) =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} . {</a:t>
            </a:r>
            <a:r>
              <a:rPr lang="en-US" i="1" dirty="0" smtClean="0">
                <a:solidFill>
                  <a:schemeClr val="tx2"/>
                </a:solidFill>
              </a:rPr>
              <a:t>c</a:t>
            </a:r>
            <a:r>
              <a:rPr lang="en-US" dirty="0" smtClean="0"/>
              <a:t>} =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i="1" dirty="0" smtClean="0">
                <a:solidFill>
                  <a:schemeClr val="tx2"/>
                </a:solidFill>
              </a:rPr>
              <a:t>ac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bc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L(R*) = ?</a:t>
            </a:r>
          </a:p>
          <a:p>
            <a:pPr marL="0" indent="0">
              <a:buNone/>
            </a:pPr>
            <a:r>
              <a:rPr lang="en-US" dirty="0" smtClean="0"/>
              <a:t>L (R*) =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 ∪L(R) ∪ L(R) . L(R) ∪L(R) . L(R) . L(R) ∪ L(R) . L( R) . L(R) . L(R)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</a:t>
            </a:r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en-US" baseline="30000" dirty="0" smtClean="0"/>
              <a:t>0</a:t>
            </a:r>
            <a:r>
              <a:rPr lang="en-US" dirty="0" smtClean="0"/>
              <a:t>(R) =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en-US" baseline="30000" dirty="0" smtClean="0"/>
              <a:t>i</a:t>
            </a:r>
            <a:r>
              <a:rPr lang="en-US" dirty="0" smtClean="0"/>
              <a:t>(R) = L</a:t>
            </a:r>
            <a:r>
              <a:rPr lang="en-US" baseline="30000" dirty="0" smtClean="0"/>
              <a:t>i-1</a:t>
            </a:r>
            <a:r>
              <a:rPr lang="en-US" dirty="0" smtClean="0"/>
              <a:t>(R) . L(R)</a:t>
            </a:r>
          </a:p>
          <a:p>
            <a:pPr marL="0" indent="0">
              <a:buNone/>
            </a:pPr>
            <a:r>
              <a:rPr lang="en-US" dirty="0" smtClean="0"/>
              <a:t>L(R*) = ∪</a:t>
            </a:r>
            <a:r>
              <a:rPr lang="en-US" baseline="-25000" dirty="0" smtClean="0"/>
              <a:t>i≥0 </a:t>
            </a:r>
            <a:r>
              <a:rPr lang="en-US" dirty="0" smtClean="0"/>
              <a:t>L</a:t>
            </a:r>
            <a:r>
              <a:rPr lang="en-US" baseline="30000" dirty="0" smtClean="0"/>
              <a:t>i</a:t>
            </a:r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L(R*) = ∪</a:t>
            </a:r>
            <a:r>
              <a:rPr lang="en-US" baseline="-25000" dirty="0"/>
              <a:t>i≥0 </a:t>
            </a:r>
            <a:r>
              <a:rPr lang="en-US" dirty="0"/>
              <a:t>L</a:t>
            </a:r>
            <a:r>
              <a:rPr lang="en-US" baseline="30000" dirty="0"/>
              <a:t>i</a:t>
            </a:r>
            <a:r>
              <a:rPr lang="en-US" dirty="0"/>
              <a:t>(R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L(a | b*)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bbbb</a:t>
            </a:r>
            <a:r>
              <a:rPr lang="en-US" dirty="0" smtClean="0"/>
              <a:t>, …}</a:t>
            </a:r>
          </a:p>
          <a:p>
            <a:pPr marL="0" indent="0">
              <a:buNone/>
            </a:pPr>
            <a:r>
              <a:rPr lang="en-US" dirty="0" smtClean="0"/>
              <a:t>L((a | b)*) =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 ∪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} ∪ {</a:t>
            </a:r>
            <a:r>
              <a:rPr lang="en-US" i="1" dirty="0" smtClean="0">
                <a:solidFill>
                  <a:schemeClr val="tx2"/>
                </a:solidFill>
              </a:rPr>
              <a:t>aa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ab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bb</a:t>
            </a:r>
            <a:r>
              <a:rPr lang="en-US" dirty="0" smtClean="0"/>
              <a:t>} ∪ {</a:t>
            </a:r>
            <a:r>
              <a:rPr lang="en-US" i="1" dirty="0" err="1" smtClean="0">
                <a:solidFill>
                  <a:schemeClr val="tx2"/>
                </a:solidFill>
              </a:rPr>
              <a:t>aaa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aab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aba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abb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baa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bab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bbb</a:t>
            </a:r>
            <a:r>
              <a:rPr lang="en-US" dirty="0" smtClean="0"/>
              <a:t>} ∪…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L(R*) = ∪</a:t>
            </a:r>
            <a:r>
              <a:rPr lang="en-US" baseline="-25000" dirty="0"/>
              <a:t>i≥0 </a:t>
            </a:r>
            <a:r>
              <a:rPr lang="en-US" dirty="0"/>
              <a:t>L</a:t>
            </a:r>
            <a:r>
              <a:rPr lang="en-US" baseline="30000" dirty="0"/>
              <a:t>i</a:t>
            </a:r>
            <a:r>
              <a:rPr lang="en-US" dirty="0"/>
              <a:t>(R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L(a | b*) =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bbbb</a:t>
            </a:r>
            <a:r>
              <a:rPr lang="en-US" dirty="0" smtClean="0"/>
              <a:t>, …}</a:t>
            </a:r>
          </a:p>
          <a:p>
            <a:pPr marL="0" indent="0">
              <a:buNone/>
            </a:pPr>
            <a:r>
              <a:rPr lang="en-US" dirty="0" smtClean="0"/>
              <a:t>L((a | b)*) = {</a:t>
            </a:r>
            <a:r>
              <a:rPr lang="en-US" i="1" dirty="0" smtClean="0">
                <a:solidFill>
                  <a:schemeClr val="tx2"/>
                </a:solidFill>
              </a:rPr>
              <a:t>𝜺</a:t>
            </a:r>
            <a:r>
              <a:rPr lang="en-US" dirty="0" smtClean="0"/>
              <a:t>} ∪ {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} ∪ {</a:t>
            </a:r>
            <a:r>
              <a:rPr lang="en-US" i="1" dirty="0" smtClean="0">
                <a:solidFill>
                  <a:schemeClr val="tx2"/>
                </a:solidFill>
              </a:rPr>
              <a:t>aa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ab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bb</a:t>
            </a:r>
            <a:r>
              <a:rPr lang="en-US" dirty="0" smtClean="0"/>
              <a:t>} ∪ {</a:t>
            </a:r>
            <a:r>
              <a:rPr lang="en-US" i="1" dirty="0" err="1" smtClean="0">
                <a:solidFill>
                  <a:schemeClr val="tx2"/>
                </a:solidFill>
              </a:rPr>
              <a:t>aaa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aab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aba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abb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baa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bab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bba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bbb</a:t>
            </a:r>
            <a:r>
              <a:rPr lang="en-US" dirty="0" smtClean="0"/>
              <a:t>} ∪…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1" y="2717799"/>
            <a:ext cx="1879600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6800" y="2717799"/>
            <a:ext cx="4902199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299" y="3331829"/>
            <a:ext cx="533402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8498" y="3331829"/>
            <a:ext cx="1587502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6000" y="3331829"/>
            <a:ext cx="3403600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199" y="3945858"/>
            <a:ext cx="8200418" cy="9182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8016" y="3348831"/>
            <a:ext cx="2226282" cy="6140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must have a clearly specified syntax</a:t>
            </a:r>
          </a:p>
          <a:p>
            <a:r>
              <a:rPr lang="en-US" dirty="0" smtClean="0"/>
              <a:t>Programmers can learn the syntax and know what is allowed and what is not allowed</a:t>
            </a:r>
          </a:p>
          <a:p>
            <a:r>
              <a:rPr lang="en-US" dirty="0" smtClean="0"/>
              <a:t>Compiler writers can understand programs and enforce the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letter = a | b | c | d | e | … | A | B | C | D </a:t>
            </a:r>
            <a:r>
              <a:rPr lang="en-US" smtClean="0"/>
              <a:t>| E…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digit = 0 | 1 | 2 | 3 | 4 | 5 | 6 | 7 | 8 |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 = letter(letter | digit | _ )*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a891_jksdbed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12ajkdfjb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24100" y="3822700"/>
            <a:ext cx="3860800" cy="107950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84900" y="425450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we've left out the . regular expression operator. It is implied when two regular expressions are next to each other, similar to x*y=</a:t>
            </a:r>
            <a:r>
              <a:rPr lang="en-US" dirty="0" err="1" smtClean="0"/>
              <a:t>xy</a:t>
            </a:r>
            <a:r>
              <a:rPr lang="en-US" dirty="0" smtClean="0"/>
              <a:t> in math.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How to define a number?</a:t>
            </a:r>
          </a:p>
          <a:p>
            <a:pPr marL="0" indent="0">
              <a:buNone/>
            </a:pPr>
            <a:r>
              <a:rPr lang="en-US" dirty="0" smtClean="0"/>
              <a:t>NUM = digit*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132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𝜺</a:t>
            </a:r>
          </a:p>
          <a:p>
            <a:pPr marL="0" indent="0">
              <a:buNone/>
            </a:pPr>
            <a:endParaRPr lang="en-US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NUM = digit(digit)*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132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0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00000000000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pdigit</a:t>
            </a:r>
            <a:r>
              <a:rPr lang="en-US" dirty="0" smtClean="0"/>
              <a:t> = 1 | 2 | 3 | 4 | 5 | 6 | 7 | 8 | 9</a:t>
            </a:r>
          </a:p>
          <a:p>
            <a:pPr marL="0" indent="0">
              <a:buNone/>
            </a:pPr>
            <a:r>
              <a:rPr lang="en-US" dirty="0" smtClean="0"/>
              <a:t>NUM = </a:t>
            </a:r>
            <a:r>
              <a:rPr lang="en-US" dirty="0" err="1" smtClean="0"/>
              <a:t>pdigit</a:t>
            </a:r>
            <a:r>
              <a:rPr lang="en-US" dirty="0" smtClean="0"/>
              <a:t>(digit)*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132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0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00000000000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 = </a:t>
            </a:r>
            <a:r>
              <a:rPr lang="en-US" dirty="0" err="1" smtClean="0"/>
              <a:t>pdigit</a:t>
            </a:r>
            <a:r>
              <a:rPr lang="en-US" dirty="0" smtClean="0"/>
              <a:t> . (digit)* | 0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123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0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00000000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1901adb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to define a decimal number?</a:t>
            </a:r>
          </a:p>
          <a:p>
            <a:pPr marL="0" indent="0">
              <a:buNone/>
            </a:pPr>
            <a:r>
              <a:rPr lang="en-US" dirty="0" smtClean="0"/>
              <a:t>DECIMAL = NUM . \. . NUM</a:t>
            </a:r>
          </a:p>
          <a:p>
            <a:pPr marL="0" indent="0">
              <a:buNone/>
            </a:pPr>
            <a:r>
              <a:rPr lang="en-US" dirty="0" smtClean="0"/>
              <a:t>1.5</a:t>
            </a:r>
          </a:p>
          <a:p>
            <a:pPr marL="0" indent="0">
              <a:buNone/>
            </a:pPr>
            <a:r>
              <a:rPr lang="en-US" dirty="0" smtClean="0"/>
              <a:t>2.10</a:t>
            </a:r>
          </a:p>
          <a:p>
            <a:pPr marL="0" indent="0">
              <a:buNone/>
            </a:pPr>
            <a:r>
              <a:rPr lang="en-US" dirty="0" smtClean="0"/>
              <a:t>1.01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DECIMAL = NUM . \. . digit*</a:t>
            </a:r>
          </a:p>
          <a:p>
            <a:pPr marL="0" indent="0">
              <a:buNone/>
            </a:pPr>
            <a:r>
              <a:rPr lang="en-US" dirty="0" smtClean="0"/>
              <a:t>1.5</a:t>
            </a:r>
          </a:p>
          <a:p>
            <a:pPr marL="0" indent="0">
              <a:buNone/>
            </a:pPr>
            <a:r>
              <a:rPr lang="en-US" dirty="0" smtClean="0"/>
              <a:t>2.10</a:t>
            </a:r>
          </a:p>
          <a:p>
            <a:pPr marL="0" indent="0">
              <a:buNone/>
            </a:pPr>
            <a:r>
              <a:rPr lang="en-US" dirty="0" smtClean="0"/>
              <a:t>1.01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DECIMAL = NUM . \. . digit . digit*</a:t>
            </a:r>
          </a:p>
          <a:p>
            <a:pPr marL="0" indent="0">
              <a:buNone/>
            </a:pPr>
            <a:r>
              <a:rPr lang="en-US" dirty="0" smtClean="0"/>
              <a:t>1.5</a:t>
            </a:r>
          </a:p>
          <a:p>
            <a:pPr marL="0" indent="0">
              <a:buNone/>
            </a:pPr>
            <a:r>
              <a:rPr lang="en-US" dirty="0" smtClean="0"/>
              <a:t>2.10</a:t>
            </a:r>
          </a:p>
          <a:p>
            <a:pPr marL="0" indent="0">
              <a:buNone/>
            </a:pPr>
            <a:r>
              <a:rPr lang="en-US" dirty="0" smtClean="0"/>
              <a:t>1.01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</a:p>
          <a:p>
            <a:pPr marL="0" indent="0">
              <a:buNone/>
            </a:pPr>
            <a:r>
              <a:rPr lang="en-US" dirty="0" smtClean="0"/>
              <a:t>0.00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98700" y="1943100"/>
            <a:ext cx="2438400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8700" y="1600201"/>
            <a:ext cx="3848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here we mean a regular expression that matches the one-character string dot </a:t>
            </a:r>
            <a:r>
              <a:rPr lang="en-US" i="1" dirty="0" smtClean="0">
                <a:solidFill>
                  <a:schemeClr val="tx2"/>
                </a:solidFill>
              </a:rPr>
              <a:t>. </a:t>
            </a:r>
            <a:r>
              <a:rPr lang="en-US" dirty="0" smtClean="0"/>
              <a:t>However, to differentiate between the regular expression concatenation operator . and the character </a:t>
            </a:r>
            <a:r>
              <a:rPr lang="en-US" i="1" dirty="0" smtClean="0">
                <a:solidFill>
                  <a:schemeClr val="tx2"/>
                </a:solidFill>
              </a:rPr>
              <a:t>.</a:t>
            </a:r>
            <a:r>
              <a:rPr lang="en-US" dirty="0" smtClean="0"/>
              <a:t>, we escape the . with a \ (similar to strings where \n represents the newline character in a string). This means that we also need to escape \ with a \ so that the regular expression \\ matches the string containing the single character </a:t>
            </a:r>
            <a:r>
              <a:rPr lang="en-US" i="1" dirty="0" smtClean="0">
                <a:solidFill>
                  <a:schemeClr val="tx2"/>
                </a:solidFill>
              </a:rPr>
              <a:t>\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238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job of the </a:t>
            </a:r>
            <a:r>
              <a:rPr lang="en-US" dirty="0" err="1" smtClean="0"/>
              <a:t>lexer</a:t>
            </a:r>
            <a:r>
              <a:rPr lang="en-US" dirty="0" smtClean="0"/>
              <a:t> is to turn a series of bytes (composed from the alphabet) into a sequence of tokens</a:t>
            </a:r>
          </a:p>
          <a:p>
            <a:pPr lvl="1"/>
            <a:r>
              <a:rPr lang="en-US" dirty="0" smtClean="0"/>
              <a:t>The API that we will discuss in this class will refer to the </a:t>
            </a:r>
            <a:r>
              <a:rPr lang="en-US" dirty="0" err="1" smtClean="0"/>
              <a:t>lexer</a:t>
            </a:r>
            <a:r>
              <a:rPr lang="en-US" dirty="0" smtClean="0"/>
              <a:t> as having a function called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getToken</a:t>
            </a:r>
            <a:r>
              <a:rPr lang="en-US" dirty="0" smtClean="0"/>
              <a:t>(), which returns the next token from the input steam each time it is called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Tokens are specified using regular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68" t="836" r="11649" b="-1"/>
          <a:stretch/>
        </p:blipFill>
        <p:spPr>
          <a:xfrm>
            <a:off x="999270" y="4561032"/>
            <a:ext cx="895182" cy="11889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94452" y="5155520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33543" y="4761621"/>
            <a:ext cx="1105738" cy="78779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1170" y="5750016"/>
            <a:ext cx="9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3952" y="4935958"/>
            <a:ext cx="96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9281" y="5155516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1852" y="4745458"/>
            <a:ext cx="91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5252" y="476161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943" y="4832350"/>
            <a:ext cx="355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NUM, ID, NUM, OPERATOR, ID, DECIMAL,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Given these tokens:</a:t>
            </a:r>
          </a:p>
          <a:p>
            <a:pPr marL="0" indent="0">
              <a:buNone/>
            </a:pPr>
            <a:r>
              <a:rPr lang="en-US" dirty="0"/>
              <a:t>ID = </a:t>
            </a:r>
            <a:r>
              <a:rPr lang="en-US" dirty="0" smtClean="0"/>
              <a:t>letter . (</a:t>
            </a:r>
            <a:r>
              <a:rPr lang="en-US" dirty="0"/>
              <a:t>letter | digit | _ </a:t>
            </a:r>
            <a:r>
              <a:rPr lang="en-US" dirty="0" smtClean="0"/>
              <a:t>)*</a:t>
            </a:r>
          </a:p>
          <a:p>
            <a:pPr marL="0" indent="0">
              <a:buNone/>
            </a:pPr>
            <a:r>
              <a:rPr lang="en-US" dirty="0"/>
              <a:t>DOT = </a:t>
            </a:r>
            <a:r>
              <a:rPr lang="en-US" dirty="0" smtClean="0"/>
              <a:t>\.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 = </a:t>
            </a:r>
            <a:r>
              <a:rPr lang="en-US" dirty="0" err="1"/>
              <a:t>pdigit</a:t>
            </a:r>
            <a:r>
              <a:rPr lang="en-US" dirty="0"/>
              <a:t> . (digit)* | 0</a:t>
            </a:r>
          </a:p>
          <a:p>
            <a:pPr marL="0" indent="0">
              <a:buNone/>
            </a:pPr>
            <a:r>
              <a:rPr lang="en-US" dirty="0"/>
              <a:t>DECIMAL = NUM </a:t>
            </a:r>
            <a:r>
              <a:rPr lang="en-US" dirty="0" smtClean="0"/>
              <a:t>. DOT . </a:t>
            </a:r>
            <a:r>
              <a:rPr lang="en-US" dirty="0"/>
              <a:t>digit . digit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token does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getToken</a:t>
            </a:r>
            <a:r>
              <a:rPr lang="en-US" dirty="0" smtClean="0"/>
              <a:t>() return on this string: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1.1abc1.2</a:t>
            </a:r>
          </a:p>
          <a:p>
            <a:pPr marL="0" indent="0">
              <a:buNone/>
            </a:pPr>
            <a:r>
              <a:rPr lang="en-US" dirty="0" smtClean="0"/>
              <a:t>NUM?</a:t>
            </a:r>
          </a:p>
          <a:p>
            <a:pPr marL="0" indent="0">
              <a:buNone/>
            </a:pPr>
            <a:r>
              <a:rPr lang="en-US" dirty="0" smtClean="0"/>
              <a:t>DECIMAL?</a:t>
            </a:r>
          </a:p>
          <a:p>
            <a:pPr marL="0" indent="0">
              <a:buNone/>
            </a:pPr>
            <a:r>
              <a:rPr lang="en-US" dirty="0" smtClean="0"/>
              <a:t>ID?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Matching Prefix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next input symbol, find the longest string that matches a token</a:t>
            </a:r>
          </a:p>
          <a:p>
            <a:r>
              <a:rPr lang="en-US" dirty="0" smtClean="0"/>
              <a:t>Break ties by giving preference to token listed first in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263057"/>
              </p:ext>
            </p:extLst>
          </p:nvPr>
        </p:nvGraphicFramePr>
        <p:xfrm>
          <a:off x="457200" y="258791"/>
          <a:ext cx="82296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31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Matching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Potential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Longest Match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DECIMAL, 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NUM,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NUM,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DECIMAL, 3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u="sng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1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2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3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4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</a:t>
                      </a:r>
                      <a:r>
                        <a:rPr lang="en-US" sz="1600" baseline="0" dirty="0" smtClean="0"/>
                        <a:t> 4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</a:t>
                      </a:r>
                      <a:r>
                        <a:rPr lang="en-US" sz="1600" i="1" u="sng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abc1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DOT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DOT,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DOT,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</a:t>
                      </a:r>
                      <a:r>
                        <a:rPr lang="en-US" sz="1600" i="1" u="sng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NUM,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NUM,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1" y="721901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983" y="1091233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78" y="1412440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847" y="1759196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379" y="2069642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297" y="2413952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379" y="2749420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59" y="3086001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6227" y="3417995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795" y="374998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0087" y="410238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9289" y="442873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0087" y="4764207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19379" y="5101845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55240" y="543166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8915" y="5782906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2372" y="6094635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621451"/>
              </p:ext>
            </p:extLst>
          </p:nvPr>
        </p:nvGraphicFramePr>
        <p:xfrm>
          <a:off x="457200" y="258791"/>
          <a:ext cx="82296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31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Matching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Potential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Longest Match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DECIMAL, 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NUM,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NUM,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DECIMAL, 3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u="sng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1.1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1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2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3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 4</a:t>
                      </a:r>
                      <a:endParaRPr lang="en-US" sz="1600" dirty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abc1.2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ID,</a:t>
                      </a:r>
                      <a:r>
                        <a:rPr lang="en-US" sz="1600" baseline="0" dirty="0" smtClean="0"/>
                        <a:t> 4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</a:t>
                      </a:r>
                      <a:r>
                        <a:rPr lang="en-US" sz="1600" i="1" u="sng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abc1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DOT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DOT,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DOT,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</a:t>
                      </a:r>
                      <a:r>
                        <a:rPr lang="en-US" sz="1600" i="1" u="sng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NUM, 1</a:t>
                      </a:r>
                    </a:p>
                  </a:txBody>
                  <a:tcPr/>
                </a:tc>
              </a:tr>
              <a:tr h="331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NUM,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1" y="721901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983" y="1091233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78" y="1412440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847" y="1759196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379" y="2069642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297" y="2413952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379" y="2749420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59" y="3086001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6227" y="3417995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795" y="374998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0087" y="410238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9289" y="442873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0087" y="4764207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19379" y="5101845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55240" y="5431669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8915" y="5782906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2372" y="6094635"/>
            <a:ext cx="139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198" y="573882"/>
            <a:ext cx="8348402" cy="3443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1198" y="909350"/>
            <a:ext cx="8348402" cy="3888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1198" y="1299016"/>
            <a:ext cx="8348402" cy="3255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1198" y="1626358"/>
            <a:ext cx="8348402" cy="3352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1198" y="1959539"/>
            <a:ext cx="8348402" cy="315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198" y="2274694"/>
            <a:ext cx="8348402" cy="3481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1198" y="2622843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7799" y="2951574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1198" y="3285774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1198" y="3618660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1198" y="3955346"/>
            <a:ext cx="8348402" cy="3496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1198" y="4304433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1198" y="4644447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799" y="4984595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7799" y="5317481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7799" y="5657404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7799" y="5993985"/>
            <a:ext cx="8348402" cy="3365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Mariner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92" y="1487924"/>
            <a:ext cx="3714416" cy="4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a series of bytes</a:t>
            </a:r>
          </a:p>
          <a:p>
            <a:pPr lvl="1"/>
            <a:r>
              <a:rPr lang="en-US" dirty="0"/>
              <a:t>How to get from a string of characters to program execution?</a:t>
            </a:r>
          </a:p>
          <a:p>
            <a:r>
              <a:rPr lang="en-US" dirty="0"/>
              <a:t>We must first assemble the string of characters into something that a program can </a:t>
            </a:r>
            <a:r>
              <a:rPr lang="en-US" dirty="0" smtClean="0"/>
              <a:t>understand</a:t>
            </a:r>
          </a:p>
          <a:p>
            <a:r>
              <a:rPr lang="en-US" dirty="0" smtClean="0"/>
              <a:t>Output is a series of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some programming languages, whitespace is not significant at all</a:t>
            </a:r>
          </a:p>
          <a:p>
            <a:pPr lvl="1"/>
            <a:r>
              <a:rPr lang="en-US" dirty="0" smtClean="0"/>
              <a:t>In most programming language, whitespace is not always significant</a:t>
            </a:r>
          </a:p>
          <a:p>
            <a:pPr lvl="2"/>
            <a:r>
              <a:rPr lang="en-US" dirty="0" smtClean="0"/>
              <a:t>( 5 + 10 ) vs. (5+10)</a:t>
            </a:r>
          </a:p>
          <a:p>
            <a:r>
              <a:rPr lang="en-US" dirty="0" smtClean="0"/>
              <a:t>In Fortran, whitespace is ignored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 15 I = 1,100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 15 I = 1.100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DO15I = 1.100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Variable assignment instead of a loop!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English, we have an alphabet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/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However, we also have a higher abstraction than letter in the alphabet</a:t>
            </a:r>
          </a:p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Defined in a dictionary</a:t>
            </a:r>
          </a:p>
          <a:p>
            <a:pPr lvl="1"/>
            <a:r>
              <a:rPr lang="en-US" dirty="0" smtClean="0"/>
              <a:t>Categorized into</a:t>
            </a:r>
          </a:p>
          <a:p>
            <a:pPr lvl="2"/>
            <a:r>
              <a:rPr lang="en-US" dirty="0" smtClean="0"/>
              <a:t>Nouns</a:t>
            </a:r>
          </a:p>
          <a:p>
            <a:pPr lvl="2"/>
            <a:r>
              <a:rPr lang="en-US" dirty="0" smtClean="0"/>
              <a:t>Verbs</a:t>
            </a:r>
          </a:p>
          <a:p>
            <a:pPr lvl="2"/>
            <a:r>
              <a:rPr lang="en-US" dirty="0" smtClean="0"/>
              <a:t>Adverbs</a:t>
            </a:r>
          </a:p>
          <a:p>
            <a:pPr lvl="2"/>
            <a:r>
              <a:rPr lang="en-US" dirty="0" smtClean="0"/>
              <a:t>Articles</a:t>
            </a:r>
          </a:p>
          <a:p>
            <a:r>
              <a:rPr lang="en-US" dirty="0" smtClean="0"/>
              <a:t>Sentences</a:t>
            </a:r>
          </a:p>
          <a:p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a programming language, we also have an alphabet (the symbols that are important in the specific language)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dirty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>, … </a:t>
            </a:r>
          </a:p>
          <a:p>
            <a:r>
              <a:rPr lang="en-US" dirty="0" smtClean="0"/>
              <a:t>Just as in English, we create abstractions of the low-level alphabet</a:t>
            </a:r>
          </a:p>
          <a:p>
            <a:r>
              <a:rPr lang="en-US" dirty="0" smtClean="0"/>
              <a:t>Tokens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==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&lt;=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Tokens are precisely specified using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Alphabet symbols together make a string</a:t>
            </a:r>
          </a:p>
          <a:p>
            <a:r>
              <a:rPr lang="en-US" dirty="0" smtClean="0"/>
              <a:t>We define </a:t>
            </a:r>
            <a:r>
              <a:rPr lang="en-US" dirty="0"/>
              <a:t>a string over an alphabet </a:t>
            </a:r>
            <a:r>
              <a:rPr lang="en-US" dirty="0" smtClean="0"/>
              <a:t>𝛴 as a finite sequence of symbols from 𝛴</a:t>
            </a:r>
          </a:p>
          <a:p>
            <a:r>
              <a:rPr lang="en-US" dirty="0" smtClean="0"/>
              <a:t>𝜺 is the empty string, an empty sequence of symbols</a:t>
            </a:r>
          </a:p>
          <a:p>
            <a:r>
              <a:rPr lang="en-US" dirty="0" smtClean="0"/>
              <a:t>Concatenating 𝜺 with a string s gives s</a:t>
            </a:r>
          </a:p>
          <a:p>
            <a:pPr lvl="1"/>
            <a:r>
              <a:rPr lang="en-US" dirty="0" smtClean="0"/>
              <a:t>𝜺s = s</a:t>
            </a:r>
            <a:r>
              <a:rPr lang="en-US" dirty="0"/>
              <a:t> </a:t>
            </a:r>
            <a:r>
              <a:rPr lang="en-US" dirty="0" smtClean="0"/>
              <a:t>𝜺 = s</a:t>
            </a:r>
          </a:p>
          <a:p>
            <a:r>
              <a:rPr lang="en-US" dirty="0" smtClean="0"/>
              <a:t>In our examples, strings will be stylized differently, either</a:t>
            </a:r>
          </a:p>
          <a:p>
            <a:pPr lvl="1"/>
            <a:r>
              <a:rPr lang="en-US" dirty="0" smtClean="0"/>
              <a:t>"in between double quotes"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italic and dark blue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𝛴 represents the set of all symbols in an alphabet</a:t>
            </a:r>
          </a:p>
          <a:p>
            <a:r>
              <a:rPr lang="en-US" dirty="0" smtClean="0"/>
              <a:t>We define 𝛴* as the set of all strings over 𝛴</a:t>
            </a:r>
          </a:p>
          <a:p>
            <a:pPr lvl="1"/>
            <a:r>
              <a:rPr lang="en-US" dirty="0" smtClean="0"/>
              <a:t> 𝛴* contains all the strings that can be created by combining the alphabet symbols into a string</a:t>
            </a:r>
          </a:p>
          <a:p>
            <a:r>
              <a:rPr lang="en-US" dirty="0" smtClean="0"/>
              <a:t>A language L over alphabet 𝛴 is a set of strings over 𝛴</a:t>
            </a:r>
          </a:p>
          <a:p>
            <a:pPr lvl="1"/>
            <a:r>
              <a:rPr lang="en-US" dirty="0" smtClean="0"/>
              <a:t>A language L is a subset of 𝛴*</a:t>
            </a:r>
          </a:p>
          <a:p>
            <a:r>
              <a:rPr lang="en-US" dirty="0" smtClean="0"/>
              <a:t>Is 𝛴 infinite?</a:t>
            </a:r>
          </a:p>
          <a:p>
            <a:r>
              <a:rPr lang="en-US" dirty="0" smtClean="0"/>
              <a:t>Is 𝛴* infinite?</a:t>
            </a:r>
          </a:p>
          <a:p>
            <a:r>
              <a:rPr lang="en-US" dirty="0" smtClean="0"/>
              <a:t>Is L infinite?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Tokens are typically specified using regular expressions</a:t>
            </a:r>
          </a:p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Compact</a:t>
            </a:r>
          </a:p>
          <a:p>
            <a:pPr lvl="1"/>
            <a:r>
              <a:rPr lang="en-US" dirty="0" smtClean="0"/>
              <a:t>Expressive</a:t>
            </a:r>
          </a:p>
          <a:p>
            <a:pPr lvl="1"/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Widely used</a:t>
            </a:r>
          </a:p>
          <a:p>
            <a:pPr lvl="1"/>
            <a:r>
              <a:rPr lang="en-US" dirty="0" smtClean="0"/>
              <a:t>Easy to generate an efficient program to match a regular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must first define the syntax of regular expressions</a:t>
            </a:r>
          </a:p>
          <a:p>
            <a:r>
              <a:rPr lang="en-US" dirty="0" smtClean="0"/>
              <a:t>A regular </a:t>
            </a:r>
            <a:r>
              <a:rPr lang="en-US" dirty="0"/>
              <a:t>e</a:t>
            </a:r>
            <a:r>
              <a:rPr lang="en-US" dirty="0" smtClean="0"/>
              <a:t>xpression is either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∅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𝜺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a, where a is an element of the alphabet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| R</a:t>
            </a:r>
            <a:r>
              <a:rPr lang="en-US" baseline="-25000" dirty="0" smtClean="0"/>
              <a:t>2</a:t>
            </a:r>
            <a:r>
              <a:rPr lang="en-US" dirty="0" smtClean="0"/>
              <a:t>, where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are regular expressions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. R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where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are regular </a:t>
            </a:r>
            <a:r>
              <a:rPr lang="en-US" dirty="0" smtClean="0"/>
              <a:t>expressions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(R), where R is a regular expression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R*, where R is a regular expression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107678</TotalTime>
  <Words>2072</Words>
  <Application>Microsoft Office PowerPoint</Application>
  <PresentationFormat>On-screen Show (4:3)</PresentationFormat>
  <Paragraphs>419</Paragraphs>
  <Slides>30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adam_seclab_theme</vt:lpstr>
      <vt:lpstr>Lexical Analysis</vt:lpstr>
      <vt:lpstr>Language Syntax</vt:lpstr>
      <vt:lpstr>Language Syntax</vt:lpstr>
      <vt:lpstr>Language Syntax</vt:lpstr>
      <vt:lpstr>Language Syntax</vt:lpstr>
      <vt:lpstr>Strings</vt:lpstr>
      <vt:lpstr>Languages</vt:lpstr>
      <vt:lpstr>Regular Expressions</vt:lpstr>
      <vt:lpstr>Regular Expressions</vt:lpstr>
      <vt:lpstr>Regular Expressions</vt:lpstr>
      <vt:lpstr>L(R1 | R2) = L(R1) ∪ L(R2)</vt:lpstr>
      <vt:lpstr>L(R1 | R2) = L(R1) ∪ L(R2)</vt:lpstr>
      <vt:lpstr>L(R1 . R2) = L(R1) . L(R2)</vt:lpstr>
      <vt:lpstr>L(R1 . R2) = L(R1) . L(R2)</vt:lpstr>
      <vt:lpstr>Operator Precedence</vt:lpstr>
      <vt:lpstr>Regular Expressions</vt:lpstr>
      <vt:lpstr>Kleene Star</vt:lpstr>
      <vt:lpstr>L(R*) = ∪i≥0 Li(R)</vt:lpstr>
      <vt:lpstr>L(R*) = ∪i≥0 Li(R)</vt:lpstr>
      <vt:lpstr>Tokens</vt:lpstr>
      <vt:lpstr>Tokens</vt:lpstr>
      <vt:lpstr>Tokens</vt:lpstr>
      <vt:lpstr>Tokens</vt:lpstr>
      <vt:lpstr>Lexical Analysis</vt:lpstr>
      <vt:lpstr>Lexical Analysis</vt:lpstr>
      <vt:lpstr>Longest Matching Prefix Rule</vt:lpstr>
      <vt:lpstr>PowerPoint Presentation</vt:lpstr>
      <vt:lpstr>PowerPoint Presentation</vt:lpstr>
      <vt:lpstr>Mariner 1</vt:lpstr>
      <vt:lpstr>Lexical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2597</cp:revision>
  <cp:lastPrinted>2011-10-05T20:20:50Z</cp:lastPrinted>
  <dcterms:created xsi:type="dcterms:W3CDTF">2011-09-20T20:28:25Z</dcterms:created>
  <dcterms:modified xsi:type="dcterms:W3CDTF">2016-07-01T23:02:11Z</dcterms:modified>
</cp:coreProperties>
</file>