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47" r:id="rId1"/>
  </p:sldMasterIdLst>
  <p:notesMasterIdLst>
    <p:notesMasterId r:id="rId52"/>
  </p:notesMasterIdLst>
  <p:handoutMasterIdLst>
    <p:handoutMasterId r:id="rId53"/>
  </p:handoutMasterIdLst>
  <p:sldIdLst>
    <p:sldId id="256" r:id="rId2"/>
    <p:sldId id="258" r:id="rId3"/>
    <p:sldId id="259" r:id="rId4"/>
    <p:sldId id="260" r:id="rId5"/>
    <p:sldId id="261" r:id="rId6"/>
    <p:sldId id="262" r:id="rId7"/>
    <p:sldId id="263" r:id="rId8"/>
    <p:sldId id="275" r:id="rId9"/>
    <p:sldId id="268" r:id="rId10"/>
    <p:sldId id="269" r:id="rId11"/>
    <p:sldId id="264" r:id="rId12"/>
    <p:sldId id="265" r:id="rId13"/>
    <p:sldId id="266" r:id="rId14"/>
    <p:sldId id="267" r:id="rId15"/>
    <p:sldId id="270" r:id="rId16"/>
    <p:sldId id="271" r:id="rId17"/>
    <p:sldId id="276" r:id="rId18"/>
    <p:sldId id="277" r:id="rId19"/>
    <p:sldId id="278" r:id="rId20"/>
    <p:sldId id="280" r:id="rId21"/>
    <p:sldId id="279" r:id="rId22"/>
    <p:sldId id="281" r:id="rId23"/>
    <p:sldId id="287" r:id="rId24"/>
    <p:sldId id="288" r:id="rId25"/>
    <p:sldId id="289" r:id="rId26"/>
    <p:sldId id="284" r:id="rId27"/>
    <p:sldId id="283" r:id="rId28"/>
    <p:sldId id="285" r:id="rId29"/>
    <p:sldId id="290" r:id="rId30"/>
    <p:sldId id="291" r:id="rId31"/>
    <p:sldId id="293" r:id="rId32"/>
    <p:sldId id="313" r:id="rId33"/>
    <p:sldId id="286" r:id="rId34"/>
    <p:sldId id="296" r:id="rId35"/>
    <p:sldId id="294" r:id="rId36"/>
    <p:sldId id="295" r:id="rId37"/>
    <p:sldId id="297" r:id="rId38"/>
    <p:sldId id="298" r:id="rId39"/>
    <p:sldId id="314" r:id="rId40"/>
    <p:sldId id="299" r:id="rId41"/>
    <p:sldId id="300" r:id="rId42"/>
    <p:sldId id="301" r:id="rId43"/>
    <p:sldId id="303" r:id="rId44"/>
    <p:sldId id="304" r:id="rId45"/>
    <p:sldId id="306" r:id="rId46"/>
    <p:sldId id="307" r:id="rId47"/>
    <p:sldId id="309" r:id="rId48"/>
    <p:sldId id="311" r:id="rId49"/>
    <p:sldId id="312" r:id="rId50"/>
    <p:sldId id="31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p15:clr>
            <a:srgbClr val="A4A3A4"/>
          </p15:clr>
        </p15:guide>
        <p15:guide id="2" pos="4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2" autoAdjust="0"/>
    <p:restoredTop sz="89544" autoAdjust="0"/>
  </p:normalViewPr>
  <p:slideViewPr>
    <p:cSldViewPr snapToGrid="0" snapToObjects="1">
      <p:cViewPr varScale="1">
        <p:scale>
          <a:sx n="63" d="100"/>
          <a:sy n="63" d="100"/>
        </p:scale>
        <p:origin x="1650" y="90"/>
      </p:cViewPr>
      <p:guideLst>
        <p:guide orient="horz" pos="2472"/>
        <p:guide pos="4336"/>
      </p:guideLst>
    </p:cSldViewPr>
  </p:slideViewPr>
  <p:outlineViewPr>
    <p:cViewPr>
      <p:scale>
        <a:sx n="33" d="100"/>
        <a:sy n="33" d="100"/>
      </p:scale>
      <p:origin x="16" y="200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9" d="100"/>
          <a:sy n="79" d="100"/>
        </p:scale>
        <p:origin x="-33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2F0151-EC07-934A-AE26-1DBB68DC41B8}" type="datetimeFigureOut">
              <a:rPr lang="en-US" smtClean="0"/>
              <a:t>7/6/2016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B47CE2-62FE-FC4C-963B-9645AF7FF934}" type="slidenum">
              <a:rPr lang="en-US" smtClean="0"/>
              <a:t>‹#›</a:t>
            </a:fld>
            <a:endParaRPr lang="en-US" dirty="0"/>
          </a:p>
        </p:txBody>
      </p:sp>
    </p:spTree>
    <p:extLst>
      <p:ext uri="{BB962C8B-B14F-4D97-AF65-F5344CB8AC3E}">
        <p14:creationId xmlns:p14="http://schemas.microsoft.com/office/powerpoint/2010/main" val="925978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8267C-E060-7343-A0FE-934AF6E9F7DE}" type="datetimeFigureOut">
              <a:rPr lang="en-US" smtClean="0"/>
              <a:t>7/6/2016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2F925-CF16-7049-971D-A8B2B4D2E0E3}" type="slidenum">
              <a:rPr lang="en-US" smtClean="0"/>
              <a:t>‹#›</a:t>
            </a:fld>
            <a:endParaRPr lang="en-US" dirty="0"/>
          </a:p>
        </p:txBody>
      </p:sp>
    </p:spTree>
    <p:extLst>
      <p:ext uri="{BB962C8B-B14F-4D97-AF65-F5344CB8AC3E}">
        <p14:creationId xmlns:p14="http://schemas.microsoft.com/office/powerpoint/2010/main" val="40598878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a:t>
            </a:fld>
            <a:endParaRPr lang="en-US"/>
          </a:p>
        </p:txBody>
      </p:sp>
    </p:spTree>
    <p:extLst>
      <p:ext uri="{BB962C8B-B14F-4D97-AF65-F5344CB8AC3E}">
        <p14:creationId xmlns:p14="http://schemas.microsoft.com/office/powerpoint/2010/main" val="952597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50</a:t>
            </a:fld>
            <a:endParaRPr lang="en-US" dirty="0"/>
          </a:p>
        </p:txBody>
      </p:sp>
    </p:spTree>
    <p:extLst>
      <p:ext uri="{BB962C8B-B14F-4D97-AF65-F5344CB8AC3E}">
        <p14:creationId xmlns:p14="http://schemas.microsoft.com/office/powerpoint/2010/main" val="80196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Change this at some points to be neither a leftmost or a rightmost derivation</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a:t>
            </a:fld>
            <a:endParaRPr lang="en-US" dirty="0"/>
          </a:p>
        </p:txBody>
      </p:sp>
    </p:spTree>
    <p:extLst>
      <p:ext uri="{BB962C8B-B14F-4D97-AF65-F5344CB8AC3E}">
        <p14:creationId xmlns:p14="http://schemas.microsoft.com/office/powerpoint/2010/main" val="180496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computation does this parse tree represent?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12</a:t>
            </a:fld>
            <a:endParaRPr lang="en-US" dirty="0"/>
          </a:p>
        </p:txBody>
      </p:sp>
    </p:spTree>
    <p:extLst>
      <p:ext uri="{BB962C8B-B14F-4D97-AF65-F5344CB8AC3E}">
        <p14:creationId xmlns:p14="http://schemas.microsoft.com/office/powerpoint/2010/main" val="43936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13</a:t>
            </a:fld>
            <a:endParaRPr lang="en-US" dirty="0"/>
          </a:p>
        </p:txBody>
      </p:sp>
    </p:spTree>
    <p:extLst>
      <p:ext uri="{BB962C8B-B14F-4D97-AF65-F5344CB8AC3E}">
        <p14:creationId xmlns:p14="http://schemas.microsoft.com/office/powerpoint/2010/main" val="40606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16</a:t>
            </a:fld>
            <a:endParaRPr lang="en-US" dirty="0"/>
          </a:p>
        </p:txBody>
      </p:sp>
    </p:spTree>
    <p:extLst>
      <p:ext uri="{BB962C8B-B14F-4D97-AF65-F5344CB8AC3E}">
        <p14:creationId xmlns:p14="http://schemas.microsoft.com/office/powerpoint/2010/main" val="130951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get into efficient parsing</a:t>
            </a:r>
            <a:r>
              <a:rPr lang="en-US" baseline="0" dirty="0" smtClean="0"/>
              <a:t> first to discuss the homework assignment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17</a:t>
            </a:fld>
            <a:endParaRPr lang="en-US" dirty="0"/>
          </a:p>
        </p:txBody>
      </p:sp>
    </p:spTree>
    <p:extLst>
      <p:ext uri="{BB962C8B-B14F-4D97-AF65-F5344CB8AC3E}">
        <p14:creationId xmlns:p14="http://schemas.microsoft.com/office/powerpoint/2010/main" val="108489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this</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18</a:t>
            </a:fld>
            <a:endParaRPr lang="en-US" dirty="0"/>
          </a:p>
        </p:txBody>
      </p:sp>
    </p:spTree>
    <p:extLst>
      <p:ext uri="{BB962C8B-B14F-4D97-AF65-F5344CB8AC3E}">
        <p14:creationId xmlns:p14="http://schemas.microsoft.com/office/powerpoint/2010/main" val="21399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doing the animations, don't</a:t>
            </a:r>
            <a:r>
              <a:rPr lang="en-US" baseline="0" dirty="0" smtClean="0"/>
              <a:t> show S at start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20</a:t>
            </a:fld>
            <a:endParaRPr lang="en-US" dirty="0"/>
          </a:p>
        </p:txBody>
      </p:sp>
    </p:spTree>
    <p:extLst>
      <p:ext uri="{BB962C8B-B14F-4D97-AF65-F5344CB8AC3E}">
        <p14:creationId xmlns:p14="http://schemas.microsoft.com/office/powerpoint/2010/main" val="266427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25</a:t>
            </a:fld>
            <a:endParaRPr lang="en-US" dirty="0"/>
          </a:p>
        </p:txBody>
      </p:sp>
    </p:spTree>
    <p:extLst>
      <p:ext uri="{BB962C8B-B14F-4D97-AF65-F5344CB8AC3E}">
        <p14:creationId xmlns:p14="http://schemas.microsoft.com/office/powerpoint/2010/main" val="162115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1808025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51318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19276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a:p>
        </p:txBody>
      </p:sp>
    </p:spTree>
    <p:extLst>
      <p:ext uri="{BB962C8B-B14F-4D97-AF65-F5344CB8AC3E}">
        <p14:creationId xmlns:p14="http://schemas.microsoft.com/office/powerpoint/2010/main" val="21734406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19265315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814312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005068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6"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089913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5"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86155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2754ED01-E2A0-4C1E-8E21-014B99041579}" type="slidenum">
              <a:rPr lang="en-US" smtClean="0"/>
              <a:pPr/>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9429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44138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186"/>
          <p:cNvPicPr>
            <a:picLocks noChangeAspect="1" noChangeArrowheads="1"/>
          </p:cNvPicPr>
          <p:nvPr userDrawn="1"/>
        </p:nvPicPr>
        <p:blipFill>
          <a:blip r:embed="rId13" cstate="print"/>
          <a:srcRect/>
          <a:stretch>
            <a:fillRect/>
          </a:stretch>
        </p:blipFill>
        <p:spPr bwMode="auto">
          <a:xfrm>
            <a:off x="8242300" y="6356353"/>
            <a:ext cx="444500" cy="200025"/>
          </a:xfrm>
          <a:prstGeom prst="rect">
            <a:avLst/>
          </a:prstGeom>
          <a:noFill/>
          <a:ln w="9525">
            <a:noFill/>
            <a:miter lim="800000"/>
            <a:headEnd/>
            <a:tailEnd/>
          </a:ln>
        </p:spPr>
      </p:pic>
    </p:spTree>
    <p:extLst>
      <p:ext uri="{BB962C8B-B14F-4D97-AF65-F5344CB8AC3E}">
        <p14:creationId xmlns:p14="http://schemas.microsoft.com/office/powerpoint/2010/main" val="2988045441"/>
      </p:ext>
    </p:extLst>
  </p:cSld>
  <p:clrMap bg1="lt1" tx1="dk1" bg2="lt2" tx2="dk2" accent1="accent1" accent2="accent2" accent3="accent3" accent4="accent4" accent5="accent5" accent6="accent6" hlink="hlink" folHlink="folHlink"/>
  <p:sldLayoutIdLst>
    <p:sldLayoutId id="2147484548"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Syntax Analysis</a:t>
            </a:r>
            <a:endParaRPr lang="en-US" noProof="0" dirty="0"/>
          </a:p>
        </p:txBody>
      </p:sp>
      <p:sp>
        <p:nvSpPr>
          <p:cNvPr id="3" name="Subtitle 2"/>
          <p:cNvSpPr>
            <a:spLocks noGrp="1"/>
          </p:cNvSpPr>
          <p:nvPr>
            <p:ph type="subTitle" idx="1"/>
          </p:nvPr>
        </p:nvSpPr>
        <p:spPr>
          <a:xfrm>
            <a:off x="1371600" y="3886199"/>
            <a:ext cx="6400800" cy="2059281"/>
          </a:xfrm>
        </p:spPr>
        <p:txBody>
          <a:bodyPr>
            <a:normAutofit/>
          </a:bodyPr>
          <a:lstStyle/>
          <a:p>
            <a:r>
              <a:rPr lang="en-US" noProof="0" dirty="0" smtClean="0"/>
              <a:t>CSE 340 </a:t>
            </a:r>
            <a:r>
              <a:rPr lang="en-US" dirty="0"/>
              <a:t>– Principles of Programming </a:t>
            </a:r>
            <a:r>
              <a:rPr lang="en-US" dirty="0" smtClean="0"/>
              <a:t>Languages</a:t>
            </a:r>
          </a:p>
          <a:p>
            <a:r>
              <a:rPr lang="en-US" dirty="0" smtClean="0"/>
              <a:t>Summer 2016</a:t>
            </a:r>
            <a:endParaRPr lang="en-US" dirty="0"/>
          </a:p>
        </p:txBody>
      </p:sp>
    </p:spTree>
    <p:extLst>
      <p:ext uri="{BB962C8B-B14F-4D97-AF65-F5344CB8AC3E}">
        <p14:creationId xmlns:p14="http://schemas.microsoft.com/office/powerpoint/2010/main" val="813896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Rightmost Derivation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Always expand the rightmost nonterminal</a:t>
            </a:r>
          </a:p>
          <a:p>
            <a:endParaRPr lang="en-US" dirty="0"/>
          </a:p>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NUM</a:t>
            </a:r>
          </a:p>
          <a:p>
            <a:pPr marL="0" indent="0">
              <a:buNone/>
            </a:pPr>
            <a:endParaRPr lang="en-US" dirty="0"/>
          </a:p>
          <a:p>
            <a:pPr marL="0" indent="0">
              <a:buNone/>
            </a:pPr>
            <a:r>
              <a:rPr lang="en-US" dirty="0" err="1" smtClean="0"/>
              <a:t>Exp</a:t>
            </a:r>
            <a:r>
              <a:rPr lang="en-US" dirty="0" smtClean="0"/>
              <a:t> </a:t>
            </a:r>
            <a:r>
              <a:rPr lang="en-US" dirty="0"/>
              <a:t>⇒ </a:t>
            </a:r>
            <a:r>
              <a:rPr lang="en-US" dirty="0" err="1"/>
              <a:t>Exp</a:t>
            </a:r>
            <a:r>
              <a:rPr lang="en-US" dirty="0"/>
              <a:t> * </a:t>
            </a:r>
            <a:r>
              <a:rPr lang="en-US" dirty="0" err="1"/>
              <a:t>Exp</a:t>
            </a:r>
            <a:r>
              <a:rPr lang="en-US" dirty="0"/>
              <a:t> ⇒ </a:t>
            </a:r>
            <a:r>
              <a:rPr lang="en-US" dirty="0" err="1"/>
              <a:t>Exp</a:t>
            </a:r>
            <a:r>
              <a:rPr lang="en-US" dirty="0"/>
              <a:t> * 3 ⇒ </a:t>
            </a:r>
            <a:r>
              <a:rPr lang="en-US" dirty="0" err="1"/>
              <a:t>Exp</a:t>
            </a:r>
            <a:r>
              <a:rPr lang="en-US" dirty="0"/>
              <a:t> + </a:t>
            </a:r>
            <a:r>
              <a:rPr lang="en-US" dirty="0" err="1"/>
              <a:t>Exp</a:t>
            </a:r>
            <a:r>
              <a:rPr lang="en-US" dirty="0"/>
              <a:t> * 3 ⇒ </a:t>
            </a:r>
            <a:r>
              <a:rPr lang="en-US" dirty="0" err="1"/>
              <a:t>Exp</a:t>
            </a:r>
            <a:r>
              <a:rPr lang="en-US" dirty="0"/>
              <a:t> + 2 * 3 ⇒ 1 + 2 * </a:t>
            </a:r>
            <a:r>
              <a:rPr lang="en-US" dirty="0" smtClean="0"/>
              <a:t>3</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10</a:t>
            </a:fld>
            <a:endParaRPr lang="en-US"/>
          </a:p>
        </p:txBody>
      </p:sp>
    </p:spTree>
    <p:extLst>
      <p:ext uri="{BB962C8B-B14F-4D97-AF65-F5344CB8AC3E}">
        <p14:creationId xmlns:p14="http://schemas.microsoft.com/office/powerpoint/2010/main" val="59829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Tree</a:t>
            </a:r>
            <a:endParaRPr lang="en-US" dirty="0"/>
          </a:p>
        </p:txBody>
      </p:sp>
      <p:sp>
        <p:nvSpPr>
          <p:cNvPr id="3" name="Content Placeholder 2"/>
          <p:cNvSpPr>
            <a:spLocks noGrp="1"/>
          </p:cNvSpPr>
          <p:nvPr>
            <p:ph idx="1"/>
          </p:nvPr>
        </p:nvSpPr>
        <p:spPr/>
        <p:txBody>
          <a:bodyPr/>
          <a:lstStyle/>
          <a:p>
            <a:r>
              <a:rPr lang="en-US" dirty="0" smtClean="0"/>
              <a:t>We can also represent derivations using a parse tree</a:t>
            </a:r>
          </a:p>
          <a:p>
            <a:pPr lvl="1"/>
            <a:r>
              <a:rPr lang="en-US" dirty="0" smtClean="0"/>
              <a:t>May sound familiar</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11</a:t>
            </a:fld>
            <a:endParaRPr lang="en-US"/>
          </a:p>
        </p:txBody>
      </p:sp>
      <p:pic>
        <p:nvPicPr>
          <p:cNvPr id="5" name="Picture 4"/>
          <p:cNvPicPr>
            <a:picLocks noChangeAspect="1"/>
          </p:cNvPicPr>
          <p:nvPr/>
        </p:nvPicPr>
        <p:blipFill rotWithShape="1">
          <a:blip r:embed="rId2"/>
          <a:srcRect l="11768" t="836" r="11649" b="-1"/>
          <a:stretch/>
        </p:blipFill>
        <p:spPr>
          <a:xfrm>
            <a:off x="575653" y="3503220"/>
            <a:ext cx="895182" cy="1188984"/>
          </a:xfrm>
          <a:prstGeom prst="rect">
            <a:avLst/>
          </a:prstGeom>
        </p:spPr>
      </p:pic>
      <p:cxnSp>
        <p:nvCxnSpPr>
          <p:cNvPr id="6" name="Straight Arrow Connector 5"/>
          <p:cNvCxnSpPr/>
          <p:nvPr/>
        </p:nvCxnSpPr>
        <p:spPr>
          <a:xfrm>
            <a:off x="1470835" y="4097708"/>
            <a:ext cx="939091" cy="4"/>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409926" y="3703809"/>
            <a:ext cx="1105738" cy="787798"/>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7553" y="4692204"/>
            <a:ext cx="984082" cy="369332"/>
          </a:xfrm>
          <a:prstGeom prst="rect">
            <a:avLst/>
          </a:prstGeom>
          <a:noFill/>
        </p:spPr>
        <p:txBody>
          <a:bodyPr wrap="square" rtlCol="0">
            <a:spAutoFit/>
          </a:bodyPr>
          <a:lstStyle/>
          <a:p>
            <a:pPr algn="ctr"/>
            <a:r>
              <a:rPr lang="en-US" dirty="0" smtClean="0"/>
              <a:t>Source</a:t>
            </a:r>
            <a:endParaRPr lang="en-US" dirty="0"/>
          </a:p>
        </p:txBody>
      </p:sp>
      <p:sp>
        <p:nvSpPr>
          <p:cNvPr id="9" name="TextBox 8"/>
          <p:cNvSpPr txBox="1"/>
          <p:nvPr/>
        </p:nvSpPr>
        <p:spPr>
          <a:xfrm>
            <a:off x="2550335" y="3878146"/>
            <a:ext cx="965329" cy="369332"/>
          </a:xfrm>
          <a:prstGeom prst="rect">
            <a:avLst/>
          </a:prstGeom>
          <a:noFill/>
        </p:spPr>
        <p:txBody>
          <a:bodyPr wrap="square" rtlCol="0">
            <a:spAutoFit/>
          </a:bodyPr>
          <a:lstStyle/>
          <a:p>
            <a:r>
              <a:rPr lang="en-US" dirty="0" err="1" smtClean="0"/>
              <a:t>Lexer</a:t>
            </a:r>
            <a:endParaRPr lang="en-US" dirty="0"/>
          </a:p>
        </p:txBody>
      </p:sp>
      <p:cxnSp>
        <p:nvCxnSpPr>
          <p:cNvPr id="10" name="Straight Arrow Connector 9"/>
          <p:cNvCxnSpPr/>
          <p:nvPr/>
        </p:nvCxnSpPr>
        <p:spPr>
          <a:xfrm>
            <a:off x="3515664" y="4097704"/>
            <a:ext cx="939091" cy="4"/>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28235" y="3687646"/>
            <a:ext cx="915892" cy="646331"/>
          </a:xfrm>
          <a:prstGeom prst="rect">
            <a:avLst/>
          </a:prstGeom>
          <a:noFill/>
        </p:spPr>
        <p:txBody>
          <a:bodyPr wrap="none" rtlCol="0">
            <a:spAutoFit/>
          </a:bodyPr>
          <a:lstStyle/>
          <a:p>
            <a:r>
              <a:rPr lang="en-US" dirty="0" smtClean="0"/>
              <a:t>Tokens</a:t>
            </a:r>
          </a:p>
          <a:p>
            <a:endParaRPr lang="en-US" dirty="0"/>
          </a:p>
        </p:txBody>
      </p:sp>
      <p:sp>
        <p:nvSpPr>
          <p:cNvPr id="12" name="Rectangle 11"/>
          <p:cNvSpPr/>
          <p:nvPr/>
        </p:nvSpPr>
        <p:spPr>
          <a:xfrm>
            <a:off x="4454755" y="3703809"/>
            <a:ext cx="1105738" cy="787798"/>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595164" y="3878146"/>
            <a:ext cx="965329" cy="369332"/>
          </a:xfrm>
          <a:prstGeom prst="rect">
            <a:avLst/>
          </a:prstGeom>
          <a:noFill/>
        </p:spPr>
        <p:txBody>
          <a:bodyPr wrap="square" rtlCol="0">
            <a:spAutoFit/>
          </a:bodyPr>
          <a:lstStyle/>
          <a:p>
            <a:r>
              <a:rPr lang="en-US" dirty="0" smtClean="0"/>
              <a:t>Parser</a:t>
            </a:r>
            <a:endParaRPr lang="en-US" dirty="0"/>
          </a:p>
        </p:txBody>
      </p:sp>
      <p:cxnSp>
        <p:nvCxnSpPr>
          <p:cNvPr id="14" name="Straight Arrow Connector 13"/>
          <p:cNvCxnSpPr/>
          <p:nvPr/>
        </p:nvCxnSpPr>
        <p:spPr>
          <a:xfrm>
            <a:off x="5584926" y="4097703"/>
            <a:ext cx="939091" cy="4"/>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622759" y="3497534"/>
            <a:ext cx="787395" cy="923330"/>
          </a:xfrm>
          <a:prstGeom prst="rect">
            <a:avLst/>
          </a:prstGeom>
          <a:noFill/>
        </p:spPr>
        <p:txBody>
          <a:bodyPr wrap="none" rtlCol="0">
            <a:spAutoFit/>
          </a:bodyPr>
          <a:lstStyle/>
          <a:p>
            <a:pPr algn="ctr"/>
            <a:r>
              <a:rPr lang="en-US" dirty="0" smtClean="0"/>
              <a:t>Parse</a:t>
            </a:r>
          </a:p>
          <a:p>
            <a:pPr algn="ctr"/>
            <a:r>
              <a:rPr lang="en-US" dirty="0" smtClean="0"/>
              <a:t>Tree</a:t>
            </a:r>
          </a:p>
          <a:p>
            <a:pPr algn="ctr"/>
            <a:endParaRPr lang="en-US" dirty="0"/>
          </a:p>
        </p:txBody>
      </p:sp>
      <p:sp>
        <p:nvSpPr>
          <p:cNvPr id="16" name="TextBox 15"/>
          <p:cNvSpPr txBox="1"/>
          <p:nvPr/>
        </p:nvSpPr>
        <p:spPr>
          <a:xfrm>
            <a:off x="1521635" y="3703804"/>
            <a:ext cx="761747" cy="646331"/>
          </a:xfrm>
          <a:prstGeom prst="rect">
            <a:avLst/>
          </a:prstGeom>
          <a:noFill/>
        </p:spPr>
        <p:txBody>
          <a:bodyPr wrap="none" rtlCol="0">
            <a:spAutoFit/>
          </a:bodyPr>
          <a:lstStyle/>
          <a:p>
            <a:r>
              <a:rPr lang="en-US" dirty="0" smtClean="0"/>
              <a:t>Bytes</a:t>
            </a:r>
          </a:p>
          <a:p>
            <a:endParaRPr lang="en-US" dirty="0"/>
          </a:p>
        </p:txBody>
      </p:sp>
    </p:spTree>
    <p:extLst>
      <p:ext uri="{BB962C8B-B14F-4D97-AF65-F5344CB8AC3E}">
        <p14:creationId xmlns:p14="http://schemas.microsoft.com/office/powerpoint/2010/main" val="7154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animBg="1"/>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Tree</a:t>
            </a:r>
            <a:endParaRPr lang="en-US" dirty="0"/>
          </a:p>
        </p:txBody>
      </p:sp>
      <p:sp>
        <p:nvSpPr>
          <p:cNvPr id="3" name="Content Placeholder 2"/>
          <p:cNvSpPr>
            <a:spLocks noGrp="1"/>
          </p:cNvSpPr>
          <p:nvPr>
            <p:ph idx="1"/>
          </p:nvPr>
        </p:nvSpPr>
        <p:spPr>
          <a:xfrm>
            <a:off x="457200" y="1600201"/>
            <a:ext cx="8229600" cy="1041001"/>
          </a:xfrm>
        </p:spPr>
        <p:txBody>
          <a:bodyPr>
            <a:normAutofit lnSpcReduction="10000"/>
          </a:bodyPr>
          <a:lstStyle/>
          <a:p>
            <a:pPr marL="0" indent="0">
              <a:buNone/>
            </a:pPr>
            <a:r>
              <a:rPr lang="en-US" dirty="0" err="1"/>
              <a:t>Exp</a:t>
            </a:r>
            <a:r>
              <a:rPr lang="en-US" dirty="0"/>
              <a:t> ⇒ </a:t>
            </a:r>
            <a:r>
              <a:rPr lang="en-US" dirty="0" err="1"/>
              <a:t>Exp</a:t>
            </a:r>
            <a:r>
              <a:rPr lang="en-US" dirty="0"/>
              <a:t> * </a:t>
            </a:r>
            <a:r>
              <a:rPr lang="en-US" dirty="0" err="1"/>
              <a:t>Exp</a:t>
            </a:r>
            <a:r>
              <a:rPr lang="en-US" dirty="0"/>
              <a:t> ⇒ </a:t>
            </a:r>
            <a:r>
              <a:rPr lang="en-US" dirty="0" err="1"/>
              <a:t>Exp</a:t>
            </a:r>
            <a:r>
              <a:rPr lang="en-US" dirty="0"/>
              <a:t> * 3 ⇒ </a:t>
            </a:r>
            <a:r>
              <a:rPr lang="en-US" dirty="0" err="1"/>
              <a:t>Exp</a:t>
            </a:r>
            <a:r>
              <a:rPr lang="en-US" dirty="0"/>
              <a:t> + </a:t>
            </a:r>
            <a:r>
              <a:rPr lang="en-US" dirty="0" err="1"/>
              <a:t>Exp</a:t>
            </a:r>
            <a:r>
              <a:rPr lang="en-US" dirty="0"/>
              <a:t> * 3 ⇒ </a:t>
            </a:r>
            <a:r>
              <a:rPr lang="en-US" dirty="0" err="1"/>
              <a:t>Exp</a:t>
            </a:r>
            <a:r>
              <a:rPr lang="en-US" dirty="0"/>
              <a:t> + 2 * 3 ⇒1 + 2 * 3</a:t>
            </a:r>
          </a:p>
          <a:p>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12</a:t>
            </a:fld>
            <a:endParaRPr lang="en-US"/>
          </a:p>
        </p:txBody>
      </p:sp>
      <p:sp>
        <p:nvSpPr>
          <p:cNvPr id="5" name="Oval 4"/>
          <p:cNvSpPr/>
          <p:nvPr/>
        </p:nvSpPr>
        <p:spPr>
          <a:xfrm>
            <a:off x="4011112" y="2639164"/>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6" name="Oval 5"/>
          <p:cNvSpPr/>
          <p:nvPr/>
        </p:nvSpPr>
        <p:spPr>
          <a:xfrm>
            <a:off x="2457885" y="3783464"/>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7" name="Oval 6"/>
          <p:cNvSpPr/>
          <p:nvPr/>
        </p:nvSpPr>
        <p:spPr>
          <a:xfrm>
            <a:off x="5564337" y="3783945"/>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cxnSp>
        <p:nvCxnSpPr>
          <p:cNvPr id="9" name="Straight Arrow Connector 8"/>
          <p:cNvCxnSpPr>
            <a:stCxn id="5" idx="3"/>
            <a:endCxn id="6" idx="0"/>
          </p:cNvCxnSpPr>
          <p:nvPr/>
        </p:nvCxnSpPr>
        <p:spPr>
          <a:xfrm flipH="1">
            <a:off x="3128028" y="3173746"/>
            <a:ext cx="1079364" cy="60971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5"/>
            <a:endCxn id="7" idx="0"/>
          </p:cNvCxnSpPr>
          <p:nvPr/>
        </p:nvCxnSpPr>
        <p:spPr>
          <a:xfrm>
            <a:off x="5155117" y="3173746"/>
            <a:ext cx="1079363" cy="61019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4"/>
            <a:endCxn id="14" idx="0"/>
          </p:cNvCxnSpPr>
          <p:nvPr/>
        </p:nvCxnSpPr>
        <p:spPr>
          <a:xfrm flipH="1">
            <a:off x="4681253" y="3265466"/>
            <a:ext cx="2" cy="51799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011110" y="378346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cxnSp>
        <p:nvCxnSpPr>
          <p:cNvPr id="19" name="Straight Arrow Connector 18"/>
          <p:cNvCxnSpPr>
            <a:stCxn id="7" idx="4"/>
            <a:endCxn id="20" idx="0"/>
          </p:cNvCxnSpPr>
          <p:nvPr/>
        </p:nvCxnSpPr>
        <p:spPr>
          <a:xfrm>
            <a:off x="6234480" y="4410247"/>
            <a:ext cx="0" cy="35545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5564337" y="4765706"/>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768959" y="4765706"/>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24" name="Oval 23"/>
          <p:cNvSpPr/>
          <p:nvPr/>
        </p:nvSpPr>
        <p:spPr>
          <a:xfrm>
            <a:off x="2457885" y="4765706"/>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sp>
        <p:nvSpPr>
          <p:cNvPr id="25" name="Oval 24"/>
          <p:cNvSpPr/>
          <p:nvPr/>
        </p:nvSpPr>
        <p:spPr>
          <a:xfrm>
            <a:off x="4011112" y="4765706"/>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26" name="Oval 25"/>
          <p:cNvSpPr/>
          <p:nvPr/>
        </p:nvSpPr>
        <p:spPr>
          <a:xfrm>
            <a:off x="4011111" y="575469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2</a:t>
            </a:r>
            <a:endParaRPr lang="en-US" dirty="0"/>
          </a:p>
        </p:txBody>
      </p:sp>
      <p:sp>
        <p:nvSpPr>
          <p:cNvPr id="27" name="Oval 26"/>
          <p:cNvSpPr/>
          <p:nvPr/>
        </p:nvSpPr>
        <p:spPr>
          <a:xfrm>
            <a:off x="768959" y="575469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1</a:t>
            </a:r>
            <a:endParaRPr lang="en-US" dirty="0"/>
          </a:p>
        </p:txBody>
      </p:sp>
      <p:cxnSp>
        <p:nvCxnSpPr>
          <p:cNvPr id="32" name="Straight Arrow Connector 31"/>
          <p:cNvCxnSpPr>
            <a:stCxn id="6" idx="4"/>
            <a:endCxn id="24" idx="0"/>
          </p:cNvCxnSpPr>
          <p:nvPr/>
        </p:nvCxnSpPr>
        <p:spPr>
          <a:xfrm>
            <a:off x="3128028" y="4409766"/>
            <a:ext cx="0" cy="35594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 idx="5"/>
            <a:endCxn id="25" idx="0"/>
          </p:cNvCxnSpPr>
          <p:nvPr/>
        </p:nvCxnSpPr>
        <p:spPr>
          <a:xfrm>
            <a:off x="3601890" y="4318046"/>
            <a:ext cx="1079365" cy="44766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3"/>
            <a:endCxn id="23" idx="0"/>
          </p:cNvCxnSpPr>
          <p:nvPr/>
        </p:nvCxnSpPr>
        <p:spPr>
          <a:xfrm flipH="1">
            <a:off x="1439102" y="4318046"/>
            <a:ext cx="1215063" cy="44766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3" idx="4"/>
            <a:endCxn id="27" idx="0"/>
          </p:cNvCxnSpPr>
          <p:nvPr/>
        </p:nvCxnSpPr>
        <p:spPr>
          <a:xfrm>
            <a:off x="1439102" y="5392008"/>
            <a:ext cx="0" cy="36268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25" idx="4"/>
            <a:endCxn id="26" idx="0"/>
          </p:cNvCxnSpPr>
          <p:nvPr/>
        </p:nvCxnSpPr>
        <p:spPr>
          <a:xfrm flipH="1">
            <a:off x="4681254" y="5392008"/>
            <a:ext cx="1" cy="36268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04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20"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Parsing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Derivations and parse tree can show how to generate strings that are in the language described by the grammar</a:t>
            </a:r>
          </a:p>
          <a:p>
            <a:r>
              <a:rPr lang="en-US" dirty="0" smtClean="0"/>
              <a:t>However, we need to turn a sequence of tokens into a parse tree</a:t>
            </a:r>
          </a:p>
          <a:p>
            <a:r>
              <a:rPr lang="en-US" dirty="0" smtClean="0"/>
              <a:t>Parsing is the process of determining the derivation or parse tree from a sequence of tokens</a:t>
            </a:r>
          </a:p>
          <a:p>
            <a:r>
              <a:rPr lang="en-US" dirty="0" smtClean="0"/>
              <a:t>Two major parsing problems:</a:t>
            </a:r>
          </a:p>
          <a:p>
            <a:pPr lvl="1"/>
            <a:r>
              <a:rPr lang="en-US" dirty="0" smtClean="0"/>
              <a:t>Ambiguous grammars</a:t>
            </a:r>
          </a:p>
          <a:p>
            <a:pPr lvl="1"/>
            <a:r>
              <a:rPr lang="en-US" dirty="0" smtClean="0"/>
              <a:t>Efficient parsing</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13</a:t>
            </a:fld>
            <a:endParaRPr lang="en-US"/>
          </a:p>
        </p:txBody>
      </p:sp>
    </p:spTree>
    <p:extLst>
      <p:ext uri="{BB962C8B-B14F-4D97-AF65-F5344CB8AC3E}">
        <p14:creationId xmlns:p14="http://schemas.microsoft.com/office/powerpoint/2010/main" val="12591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 Grammars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NUM</a:t>
            </a:r>
          </a:p>
          <a:p>
            <a:pPr marL="0" indent="0">
              <a:buNone/>
            </a:pPr>
            <a:endParaRPr lang="en-US" dirty="0" smtClean="0"/>
          </a:p>
          <a:p>
            <a:pPr marL="0" indent="0">
              <a:buNone/>
            </a:pPr>
            <a:r>
              <a:rPr lang="en-US" dirty="0" smtClean="0"/>
              <a:t>How to parse </a:t>
            </a:r>
            <a:r>
              <a:rPr lang="en-US" i="1" dirty="0" smtClean="0">
                <a:solidFill>
                  <a:schemeClr val="tx2"/>
                </a:solidFill>
              </a:rPr>
              <a:t>1 + 2 * 3</a:t>
            </a:r>
            <a:r>
              <a:rPr lang="en-US" dirty="0" smtClean="0"/>
              <a:t>?</a:t>
            </a:r>
          </a:p>
          <a:p>
            <a:pPr marL="0" indent="0">
              <a:buNone/>
            </a:pPr>
            <a:endParaRPr lang="en-US" dirty="0" smtClean="0"/>
          </a:p>
          <a:p>
            <a:pPr marL="0" indent="0">
              <a:buNone/>
            </a:pP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1 + </a:t>
            </a:r>
            <a:r>
              <a:rPr lang="en-US" dirty="0" err="1" smtClean="0"/>
              <a:t>Exp</a:t>
            </a:r>
            <a:r>
              <a:rPr lang="en-US" dirty="0" smtClean="0"/>
              <a:t> * </a:t>
            </a:r>
            <a:r>
              <a:rPr lang="en-US" dirty="0" err="1" smtClean="0"/>
              <a:t>Exp</a:t>
            </a:r>
            <a:r>
              <a:rPr lang="en-US" dirty="0" smtClean="0"/>
              <a:t> ⇒ 1 + 2 * </a:t>
            </a:r>
            <a:r>
              <a:rPr lang="en-US" dirty="0" err="1" smtClean="0"/>
              <a:t>Exp</a:t>
            </a:r>
            <a:r>
              <a:rPr lang="en-US" dirty="0" smtClean="0"/>
              <a:t> ⇒ 1 + 2 * 3</a:t>
            </a:r>
          </a:p>
          <a:p>
            <a:pPr marL="0" indent="0">
              <a:buNone/>
            </a:pPr>
            <a:endParaRPr lang="en-US" dirty="0"/>
          </a:p>
          <a:p>
            <a:pPr marL="0" indent="0">
              <a:buNone/>
            </a:pPr>
            <a:r>
              <a:rPr lang="en-US" dirty="0" err="1" smtClean="0"/>
              <a:t>Exp</a:t>
            </a:r>
            <a:r>
              <a:rPr lang="en-US" dirty="0" smtClean="0"/>
              <a:t> ⇒ </a:t>
            </a:r>
            <a:r>
              <a:rPr lang="en-US" dirty="0" err="1" smtClean="0"/>
              <a:t>Exp</a:t>
            </a:r>
            <a:r>
              <a:rPr lang="en-US" dirty="0" smtClean="0"/>
              <a:t> + </a:t>
            </a:r>
            <a:r>
              <a:rPr lang="en-US" dirty="0" err="1" smtClean="0"/>
              <a:t>Exp</a:t>
            </a:r>
            <a:r>
              <a:rPr lang="en-US" dirty="0" smtClean="0"/>
              <a:t> ⇒ 1 + </a:t>
            </a:r>
            <a:r>
              <a:rPr lang="en-US" dirty="0" err="1" smtClean="0"/>
              <a:t>Exp</a:t>
            </a:r>
            <a:r>
              <a:rPr lang="en-US" dirty="0" smtClean="0"/>
              <a:t> ⇒ 1 + </a:t>
            </a:r>
            <a:r>
              <a:rPr lang="en-US" dirty="0" err="1" smtClean="0"/>
              <a:t>Exp</a:t>
            </a:r>
            <a:r>
              <a:rPr lang="en-US" dirty="0" smtClean="0"/>
              <a:t> * </a:t>
            </a:r>
            <a:r>
              <a:rPr lang="en-US" dirty="0" err="1" smtClean="0"/>
              <a:t>Exp</a:t>
            </a:r>
            <a:r>
              <a:rPr lang="en-US" dirty="0" smtClean="0"/>
              <a:t> ⇒ 1 + 2 * </a:t>
            </a:r>
            <a:r>
              <a:rPr lang="en-US" dirty="0" err="1" smtClean="0"/>
              <a:t>Exp</a:t>
            </a:r>
            <a:r>
              <a:rPr lang="en-US" dirty="0" smtClean="0"/>
              <a:t> ⇒ 1 + 2 * 3</a:t>
            </a:r>
          </a:p>
          <a:p>
            <a:endParaRPr lang="en-US" dirty="0" smtClean="0"/>
          </a:p>
          <a:p>
            <a:endParaRPr lang="en-US" dirty="0">
              <a:solidFill>
                <a:schemeClr val="tx2"/>
              </a:solidFill>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14</a:t>
            </a:fld>
            <a:endParaRPr lang="en-US"/>
          </a:p>
        </p:txBody>
      </p:sp>
    </p:spTree>
    <p:extLst>
      <p:ext uri="{BB962C8B-B14F-4D97-AF65-F5344CB8AC3E}">
        <p14:creationId xmlns:p14="http://schemas.microsoft.com/office/powerpoint/2010/main" val="19516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Grammars</a:t>
            </a:r>
          </a:p>
        </p:txBody>
      </p:sp>
      <p:sp>
        <p:nvSpPr>
          <p:cNvPr id="3" name="Content Placeholder 2"/>
          <p:cNvSpPr>
            <a:spLocks noGrp="1"/>
          </p:cNvSpPr>
          <p:nvPr>
            <p:ph idx="1"/>
          </p:nvPr>
        </p:nvSpPr>
        <p:spPr>
          <a:xfrm>
            <a:off x="457200" y="1600201"/>
            <a:ext cx="8229600" cy="1010121"/>
          </a:xfrm>
        </p:spPr>
        <p:txBody>
          <a:bodyPr/>
          <a:lstStyle/>
          <a:p>
            <a:pPr marL="0" indent="0">
              <a:buNone/>
            </a:pPr>
            <a:r>
              <a:rPr lang="en-US" i="1" dirty="0">
                <a:solidFill>
                  <a:schemeClr val="tx2"/>
                </a:solidFill>
              </a:rPr>
              <a:t>1 + 2 * 3</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15</a:t>
            </a:fld>
            <a:endParaRPr lang="en-US"/>
          </a:p>
        </p:txBody>
      </p:sp>
      <p:grpSp>
        <p:nvGrpSpPr>
          <p:cNvPr id="276" name="Group 275"/>
          <p:cNvGrpSpPr/>
          <p:nvPr/>
        </p:nvGrpSpPr>
        <p:grpSpPr>
          <a:xfrm>
            <a:off x="114301" y="2921000"/>
            <a:ext cx="4000500" cy="2558295"/>
            <a:chOff x="768959" y="2639164"/>
            <a:chExt cx="6135663" cy="3741832"/>
          </a:xfrm>
        </p:grpSpPr>
        <p:sp>
          <p:nvSpPr>
            <p:cNvPr id="5" name="Oval 4"/>
            <p:cNvSpPr/>
            <p:nvPr/>
          </p:nvSpPr>
          <p:spPr>
            <a:xfrm>
              <a:off x="4011112" y="2639164"/>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6" name="Oval 5"/>
            <p:cNvSpPr/>
            <p:nvPr/>
          </p:nvSpPr>
          <p:spPr>
            <a:xfrm>
              <a:off x="2457885" y="3783464"/>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7" name="Oval 6"/>
            <p:cNvSpPr/>
            <p:nvPr/>
          </p:nvSpPr>
          <p:spPr>
            <a:xfrm>
              <a:off x="5564337" y="3783945"/>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cxnSp>
          <p:nvCxnSpPr>
            <p:cNvPr id="8" name="Straight Arrow Connector 7"/>
            <p:cNvCxnSpPr>
              <a:stCxn id="8" idx="3"/>
              <a:endCxn id="9" idx="0"/>
            </p:cNvCxnSpPr>
            <p:nvPr/>
          </p:nvCxnSpPr>
          <p:spPr>
            <a:xfrm flipH="1">
              <a:off x="3128028" y="3173746"/>
              <a:ext cx="1079364" cy="60971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8" idx="5"/>
              <a:endCxn id="10" idx="0"/>
            </p:cNvCxnSpPr>
            <p:nvPr/>
          </p:nvCxnSpPr>
          <p:spPr>
            <a:xfrm>
              <a:off x="5155117" y="3173746"/>
              <a:ext cx="1079363" cy="61019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4"/>
              <a:endCxn id="17" idx="0"/>
            </p:cNvCxnSpPr>
            <p:nvPr/>
          </p:nvCxnSpPr>
          <p:spPr>
            <a:xfrm flipH="1">
              <a:off x="4681253" y="3265466"/>
              <a:ext cx="2" cy="51799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4011110" y="378346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cxnSp>
          <p:nvCxnSpPr>
            <p:cNvPr id="12" name="Straight Arrow Connector 11"/>
            <p:cNvCxnSpPr>
              <a:stCxn id="10" idx="4"/>
              <a:endCxn id="23" idx="0"/>
            </p:cNvCxnSpPr>
            <p:nvPr/>
          </p:nvCxnSpPr>
          <p:spPr>
            <a:xfrm>
              <a:off x="6234480" y="4410247"/>
              <a:ext cx="0" cy="35545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5564337" y="4765706"/>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a:t>
              </a:r>
              <a:endParaRPr lang="en-US" dirty="0"/>
            </a:p>
          </p:txBody>
        </p:sp>
        <p:sp>
          <p:nvSpPr>
            <p:cNvPr id="14" name="Oval 13"/>
            <p:cNvSpPr/>
            <p:nvPr/>
          </p:nvSpPr>
          <p:spPr>
            <a:xfrm>
              <a:off x="768959" y="4765706"/>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15" name="Oval 14"/>
            <p:cNvSpPr/>
            <p:nvPr/>
          </p:nvSpPr>
          <p:spPr>
            <a:xfrm>
              <a:off x="2457885" y="4765706"/>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sp>
          <p:nvSpPr>
            <p:cNvPr id="16" name="Oval 15"/>
            <p:cNvSpPr/>
            <p:nvPr/>
          </p:nvSpPr>
          <p:spPr>
            <a:xfrm>
              <a:off x="4011112" y="4765706"/>
              <a:ext cx="1340285" cy="6263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17" name="Oval 16"/>
            <p:cNvSpPr/>
            <p:nvPr/>
          </p:nvSpPr>
          <p:spPr>
            <a:xfrm>
              <a:off x="4011111" y="575469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2</a:t>
              </a:r>
              <a:endParaRPr lang="en-US" dirty="0"/>
            </a:p>
          </p:txBody>
        </p:sp>
        <p:sp>
          <p:nvSpPr>
            <p:cNvPr id="18" name="Oval 17"/>
            <p:cNvSpPr/>
            <p:nvPr/>
          </p:nvSpPr>
          <p:spPr>
            <a:xfrm>
              <a:off x="768959" y="5754694"/>
              <a:ext cx="1340285" cy="62630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1</a:t>
              </a:r>
              <a:endParaRPr lang="en-US" dirty="0"/>
            </a:p>
          </p:txBody>
        </p:sp>
        <p:cxnSp>
          <p:nvCxnSpPr>
            <p:cNvPr id="19" name="Straight Arrow Connector 18"/>
            <p:cNvCxnSpPr>
              <a:stCxn id="9" idx="4"/>
            </p:cNvCxnSpPr>
            <p:nvPr/>
          </p:nvCxnSpPr>
          <p:spPr>
            <a:xfrm>
              <a:off x="3128028" y="4409766"/>
              <a:ext cx="0" cy="35594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5"/>
            </p:cNvCxnSpPr>
            <p:nvPr/>
          </p:nvCxnSpPr>
          <p:spPr>
            <a:xfrm>
              <a:off x="3601890" y="4318046"/>
              <a:ext cx="1079365" cy="44766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3"/>
            </p:cNvCxnSpPr>
            <p:nvPr/>
          </p:nvCxnSpPr>
          <p:spPr>
            <a:xfrm flipH="1">
              <a:off x="1439102" y="4318046"/>
              <a:ext cx="1215063" cy="447660"/>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439102" y="5392008"/>
              <a:ext cx="0" cy="36268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681254" y="5392008"/>
              <a:ext cx="1" cy="36268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317" name="Oval 316"/>
          <p:cNvSpPr/>
          <p:nvPr/>
        </p:nvSpPr>
        <p:spPr>
          <a:xfrm>
            <a:off x="5630335" y="2921000"/>
            <a:ext cx="873876" cy="428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Exp</a:t>
            </a:r>
            <a:endParaRPr lang="en-US" dirty="0"/>
          </a:p>
        </p:txBody>
      </p:sp>
      <p:sp>
        <p:nvSpPr>
          <p:cNvPr id="318" name="Oval 317"/>
          <p:cNvSpPr/>
          <p:nvPr/>
        </p:nvSpPr>
        <p:spPr>
          <a:xfrm>
            <a:off x="4617619" y="3703359"/>
            <a:ext cx="873876" cy="428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319" name="Oval 318"/>
          <p:cNvSpPr/>
          <p:nvPr/>
        </p:nvSpPr>
        <p:spPr>
          <a:xfrm>
            <a:off x="6643050" y="3703688"/>
            <a:ext cx="873876" cy="428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cxnSp>
        <p:nvCxnSpPr>
          <p:cNvPr id="320" name="Straight Arrow Connector 319"/>
          <p:cNvCxnSpPr>
            <a:stCxn id="322" idx="3"/>
            <a:endCxn id="323" idx="0"/>
          </p:cNvCxnSpPr>
          <p:nvPr/>
        </p:nvCxnSpPr>
        <p:spPr>
          <a:xfrm flipH="1">
            <a:off x="5054557" y="3286494"/>
            <a:ext cx="703754" cy="416865"/>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1" name="Straight Arrow Connector 320"/>
          <p:cNvCxnSpPr>
            <a:stCxn id="322" idx="5"/>
            <a:endCxn id="324" idx="0"/>
          </p:cNvCxnSpPr>
          <p:nvPr/>
        </p:nvCxnSpPr>
        <p:spPr>
          <a:xfrm>
            <a:off x="6376235" y="3286494"/>
            <a:ext cx="703753" cy="417194"/>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2" name="Straight Arrow Connector 321"/>
          <p:cNvCxnSpPr>
            <a:stCxn id="322" idx="4"/>
            <a:endCxn id="331" idx="0"/>
          </p:cNvCxnSpPr>
          <p:nvPr/>
        </p:nvCxnSpPr>
        <p:spPr>
          <a:xfrm flipH="1">
            <a:off x="6067272" y="3349203"/>
            <a:ext cx="1" cy="35415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323" name="Oval 322"/>
          <p:cNvSpPr/>
          <p:nvPr/>
        </p:nvSpPr>
        <p:spPr>
          <a:xfrm>
            <a:off x="5630334" y="3703359"/>
            <a:ext cx="873876" cy="42820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t>
            </a:r>
          </a:p>
        </p:txBody>
      </p:sp>
      <p:cxnSp>
        <p:nvCxnSpPr>
          <p:cNvPr id="324" name="Straight Arrow Connector 323"/>
          <p:cNvCxnSpPr>
            <a:stCxn id="324" idx="4"/>
          </p:cNvCxnSpPr>
          <p:nvPr/>
        </p:nvCxnSpPr>
        <p:spPr>
          <a:xfrm>
            <a:off x="7079988" y="4131892"/>
            <a:ext cx="0" cy="24302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325" name="Oval 324"/>
          <p:cNvSpPr/>
          <p:nvPr/>
        </p:nvSpPr>
        <p:spPr>
          <a:xfrm>
            <a:off x="6643050" y="4374919"/>
            <a:ext cx="873876" cy="42820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sp>
        <p:nvSpPr>
          <p:cNvPr id="326" name="Oval 325"/>
          <p:cNvSpPr/>
          <p:nvPr/>
        </p:nvSpPr>
        <p:spPr>
          <a:xfrm>
            <a:off x="7783741" y="4374919"/>
            <a:ext cx="873876" cy="428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327" name="Oval 326"/>
          <p:cNvSpPr/>
          <p:nvPr/>
        </p:nvSpPr>
        <p:spPr>
          <a:xfrm>
            <a:off x="4617619" y="4374919"/>
            <a:ext cx="873876" cy="42820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1</a:t>
            </a:r>
            <a:endParaRPr lang="en-US" dirty="0"/>
          </a:p>
        </p:txBody>
      </p:sp>
      <p:sp>
        <p:nvSpPr>
          <p:cNvPr id="328" name="Oval 327"/>
          <p:cNvSpPr/>
          <p:nvPr/>
        </p:nvSpPr>
        <p:spPr>
          <a:xfrm>
            <a:off x="5630335" y="4374919"/>
            <a:ext cx="873876" cy="4282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Exp</a:t>
            </a:r>
            <a:endParaRPr lang="en-US" dirty="0"/>
          </a:p>
        </p:txBody>
      </p:sp>
      <p:sp>
        <p:nvSpPr>
          <p:cNvPr id="329" name="Oval 328"/>
          <p:cNvSpPr/>
          <p:nvPr/>
        </p:nvSpPr>
        <p:spPr>
          <a:xfrm>
            <a:off x="5630334" y="5051092"/>
            <a:ext cx="873876" cy="42820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2</a:t>
            </a:r>
            <a:endParaRPr lang="en-US" dirty="0"/>
          </a:p>
        </p:txBody>
      </p:sp>
      <p:sp>
        <p:nvSpPr>
          <p:cNvPr id="330" name="Oval 329"/>
          <p:cNvSpPr/>
          <p:nvPr/>
        </p:nvSpPr>
        <p:spPr>
          <a:xfrm>
            <a:off x="7783741" y="5051092"/>
            <a:ext cx="873876" cy="42820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3</a:t>
            </a:r>
            <a:endParaRPr lang="en-US" dirty="0"/>
          </a:p>
        </p:txBody>
      </p:sp>
      <p:cxnSp>
        <p:nvCxnSpPr>
          <p:cNvPr id="331" name="Straight Arrow Connector 330"/>
          <p:cNvCxnSpPr>
            <a:stCxn id="323" idx="4"/>
          </p:cNvCxnSpPr>
          <p:nvPr/>
        </p:nvCxnSpPr>
        <p:spPr>
          <a:xfrm>
            <a:off x="5054557" y="4131563"/>
            <a:ext cx="0" cy="243357"/>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a:stCxn id="319" idx="3"/>
          </p:cNvCxnSpPr>
          <p:nvPr/>
        </p:nvCxnSpPr>
        <p:spPr>
          <a:xfrm flipH="1">
            <a:off x="6067273" y="4069182"/>
            <a:ext cx="703753" cy="30573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a:stCxn id="319" idx="5"/>
            <a:endCxn id="326" idx="1"/>
          </p:cNvCxnSpPr>
          <p:nvPr/>
        </p:nvCxnSpPr>
        <p:spPr>
          <a:xfrm>
            <a:off x="7388950" y="4069182"/>
            <a:ext cx="522767" cy="36844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a:off x="8220679" y="4803123"/>
            <a:ext cx="0" cy="24796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flipH="1">
            <a:off x="6067273" y="4803123"/>
            <a:ext cx="1" cy="247969"/>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10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animBg="1"/>
      <p:bldP spid="318" grpId="0" animBg="1"/>
      <p:bldP spid="319" grpId="0" animBg="1"/>
      <p:bldP spid="323" grpId="0" animBg="1"/>
      <p:bldP spid="325" grpId="0" animBg="1"/>
      <p:bldP spid="326" grpId="0" animBg="1"/>
      <p:bldP spid="327" grpId="0" animBg="1"/>
      <p:bldP spid="328" grpId="0" animBg="1"/>
      <p:bldP spid="329" grpId="0" animBg="1"/>
      <p:bldP spid="3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Grammars</a:t>
            </a:r>
          </a:p>
        </p:txBody>
      </p:sp>
      <p:sp>
        <p:nvSpPr>
          <p:cNvPr id="3" name="Content Placeholder 2"/>
          <p:cNvSpPr>
            <a:spLocks noGrp="1"/>
          </p:cNvSpPr>
          <p:nvPr>
            <p:ph idx="1"/>
          </p:nvPr>
        </p:nvSpPr>
        <p:spPr/>
        <p:txBody>
          <a:bodyPr>
            <a:normAutofit fontScale="92500" lnSpcReduction="10000"/>
          </a:bodyPr>
          <a:lstStyle/>
          <a:p>
            <a:r>
              <a:rPr lang="en-US" dirty="0" smtClean="0"/>
              <a:t>A grammar is ambiguous if there exists two different leftmost derivations, or two different rightmost derivations, or two different parse trees for any string in the grammar</a:t>
            </a:r>
          </a:p>
          <a:p>
            <a:r>
              <a:rPr lang="en-US" dirty="0" smtClean="0"/>
              <a:t>Is English ambiguous?</a:t>
            </a:r>
          </a:p>
          <a:p>
            <a:pPr lvl="1"/>
            <a:r>
              <a:rPr lang="en-US" dirty="0" smtClean="0"/>
              <a:t>I saw a man on a hill with a telescope.</a:t>
            </a:r>
          </a:p>
          <a:p>
            <a:r>
              <a:rPr lang="en-US" dirty="0" smtClean="0"/>
              <a:t>Ambiguity is not desirable in a programming language</a:t>
            </a:r>
          </a:p>
          <a:p>
            <a:pPr lvl="1"/>
            <a:r>
              <a:rPr lang="en-US" dirty="0" smtClean="0"/>
              <a:t>Unlike in English, we don't want the compiler to read your mind and try to infer what you meant</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16</a:t>
            </a:fld>
            <a:endParaRPr lang="en-US"/>
          </a:p>
        </p:txBody>
      </p:sp>
    </p:spTree>
    <p:extLst>
      <p:ext uri="{BB962C8B-B14F-4D97-AF65-F5344CB8AC3E}">
        <p14:creationId xmlns:p14="http://schemas.microsoft.com/office/powerpoint/2010/main" val="2123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Approaches</a:t>
            </a:r>
            <a:endParaRPr lang="en-US" dirty="0"/>
          </a:p>
        </p:txBody>
      </p:sp>
      <p:sp>
        <p:nvSpPr>
          <p:cNvPr id="3" name="Content Placeholder 2"/>
          <p:cNvSpPr>
            <a:spLocks noGrp="1"/>
          </p:cNvSpPr>
          <p:nvPr>
            <p:ph idx="1"/>
          </p:nvPr>
        </p:nvSpPr>
        <p:spPr/>
        <p:txBody>
          <a:bodyPr/>
          <a:lstStyle/>
          <a:p>
            <a:r>
              <a:rPr lang="en-US" dirty="0" smtClean="0"/>
              <a:t>Various ways to turn strings into parse tree</a:t>
            </a:r>
          </a:p>
          <a:p>
            <a:pPr lvl="1"/>
            <a:r>
              <a:rPr lang="en-US" dirty="0" smtClean="0"/>
              <a:t>Bottom-up parsing, where you start from the terminals and work your way up</a:t>
            </a:r>
          </a:p>
          <a:p>
            <a:pPr lvl="1"/>
            <a:r>
              <a:rPr lang="en-US" dirty="0" smtClean="0"/>
              <a:t>Top-down parsing, where you start from the starting non-terminal and work your way down</a:t>
            </a:r>
          </a:p>
          <a:p>
            <a:r>
              <a:rPr lang="en-US" dirty="0" smtClean="0"/>
              <a:t>In this class, we will focus exclusively on top-down parsing</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17</a:t>
            </a:fld>
            <a:endParaRPr lang="en-US"/>
          </a:p>
        </p:txBody>
      </p:sp>
    </p:spTree>
    <p:extLst>
      <p:ext uri="{BB962C8B-B14F-4D97-AF65-F5344CB8AC3E}">
        <p14:creationId xmlns:p14="http://schemas.microsoft.com/office/powerpoint/2010/main" val="11959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Parsing</a:t>
            </a:r>
            <a:endParaRPr lang="en-US" dirty="0"/>
          </a:p>
        </p:txBody>
      </p:sp>
      <p:sp>
        <p:nvSpPr>
          <p:cNvPr id="3" name="Content Placeholder 2"/>
          <p:cNvSpPr>
            <a:spLocks noGrp="1"/>
          </p:cNvSpPr>
          <p:nvPr>
            <p:ph idx="1"/>
          </p:nvPr>
        </p:nvSpPr>
        <p:spPr>
          <a:xfrm>
            <a:off x="457200" y="1262358"/>
            <a:ext cx="3475529" cy="5033245"/>
          </a:xfrm>
        </p:spPr>
        <p:txBody>
          <a:bodyPr>
            <a:noAutofit/>
          </a:bodyPr>
          <a:lstStyle/>
          <a:p>
            <a:pPr marL="0" indent="0">
              <a:buNone/>
            </a:pPr>
            <a:r>
              <a:rPr lang="en-US" sz="1600" dirty="0"/>
              <a:t>S → A | B | C</a:t>
            </a:r>
          </a:p>
          <a:p>
            <a:pPr marL="0" indent="0">
              <a:buNone/>
            </a:pPr>
            <a:r>
              <a:rPr lang="en-US" sz="1600" dirty="0"/>
              <a:t>A → a</a:t>
            </a:r>
          </a:p>
          <a:p>
            <a:pPr marL="0" indent="0">
              <a:buNone/>
            </a:pPr>
            <a:r>
              <a:rPr lang="en-US" sz="1600" dirty="0"/>
              <a:t>B → Bb | b</a:t>
            </a:r>
          </a:p>
          <a:p>
            <a:pPr marL="0" indent="0">
              <a:buNone/>
            </a:pPr>
            <a:r>
              <a:rPr lang="en-US" sz="1600" dirty="0"/>
              <a:t>C → Cc | </a:t>
            </a:r>
            <a:r>
              <a:rPr lang="en-US" sz="1600" dirty="0" smtClean="0"/>
              <a:t>𝜺</a:t>
            </a:r>
            <a:endParaRPr lang="en-US" sz="1600" dirty="0"/>
          </a:p>
          <a:p>
            <a:pPr marL="0" indent="0">
              <a:buNone/>
            </a:pPr>
            <a:r>
              <a:rPr lang="en-US" sz="1600" dirty="0" err="1" smtClean="0">
                <a:latin typeface="Consolas" charset="0"/>
                <a:ea typeface="Consolas" charset="0"/>
                <a:cs typeface="Consolas" charset="0"/>
              </a:rPr>
              <a:t>parse_S</a:t>
            </a:r>
            <a:r>
              <a:rPr lang="en-US" sz="1600" dirty="0" smtClean="0">
                <a:latin typeface="Consolas" charset="0"/>
                <a:ea typeface="Consolas" charset="0"/>
                <a:cs typeface="Consolas" charset="0"/>
              </a:rPr>
              <a:t>() {</a:t>
            </a:r>
          </a:p>
          <a:p>
            <a:pPr marL="0" indent="0">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t_type</a:t>
            </a:r>
            <a:r>
              <a:rPr lang="en-US" sz="1600" dirty="0" smtClean="0">
                <a:latin typeface="Consolas" charset="0"/>
                <a:ea typeface="Consolas" charset="0"/>
                <a:cs typeface="Consolas" charset="0"/>
              </a:rPr>
              <a:t> = </a:t>
            </a:r>
            <a:r>
              <a:rPr lang="en-US" sz="1600" dirty="0" err="1" smtClean="0">
                <a:latin typeface="Consolas" charset="0"/>
                <a:ea typeface="Consolas" charset="0"/>
                <a:cs typeface="Consolas" charset="0"/>
              </a:rPr>
              <a:t>getToken</a:t>
            </a:r>
            <a:r>
              <a:rPr lang="en-US" sz="1600" dirty="0" smtClean="0">
                <a:latin typeface="Consolas" charset="0"/>
                <a:ea typeface="Consolas" charset="0"/>
                <a:cs typeface="Consolas" charset="0"/>
              </a:rPr>
              <a:t>()</a:t>
            </a:r>
          </a:p>
          <a:p>
            <a:pPr marL="0" indent="0">
              <a:buNone/>
            </a:pP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if (</a:t>
            </a:r>
            <a:r>
              <a:rPr lang="en-US" sz="1600" dirty="0" err="1" smtClean="0">
                <a:latin typeface="Consolas" charset="0"/>
                <a:ea typeface="Consolas" charset="0"/>
                <a:cs typeface="Consolas" charset="0"/>
              </a:rPr>
              <a:t>t_type</a:t>
            </a:r>
            <a:r>
              <a:rPr lang="en-US" sz="1600" dirty="0" smtClean="0">
                <a:latin typeface="Consolas" charset="0"/>
                <a:ea typeface="Consolas" charset="0"/>
                <a:cs typeface="Consolas" charset="0"/>
              </a:rPr>
              <a:t> == a) {</a:t>
            </a:r>
          </a:p>
          <a:p>
            <a:pPr marL="0" indent="0">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ungetToken</a:t>
            </a:r>
            <a:r>
              <a:rPr lang="en-US" sz="1600" dirty="0" smtClean="0">
                <a:latin typeface="Consolas" charset="0"/>
                <a:ea typeface="Consolas" charset="0"/>
                <a:cs typeface="Consolas" charset="0"/>
              </a:rPr>
              <a:t>()</a:t>
            </a:r>
          </a:p>
          <a:p>
            <a:pPr marL="0" indent="0">
              <a:buNone/>
            </a:pP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parse_A</a:t>
            </a:r>
            <a:r>
              <a:rPr lang="en-US" sz="1600" dirty="0" smtClean="0">
                <a:latin typeface="Consolas" charset="0"/>
                <a:ea typeface="Consolas" charset="0"/>
                <a:cs typeface="Consolas" charset="0"/>
              </a:rPr>
              <a:t>()</a:t>
            </a:r>
          </a:p>
          <a:p>
            <a:pPr marL="0" indent="0">
              <a:buNone/>
            </a:pP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check_eof</a:t>
            </a:r>
            <a:r>
              <a:rPr lang="en-US" sz="1600" dirty="0" smtClean="0">
                <a:latin typeface="Consolas" charset="0"/>
                <a:ea typeface="Consolas" charset="0"/>
                <a:cs typeface="Consolas" charset="0"/>
              </a:rPr>
              <a:t>()</a:t>
            </a:r>
          </a:p>
          <a:p>
            <a:pPr marL="0" indent="0">
              <a:buNone/>
            </a:pPr>
            <a:r>
              <a:rPr lang="en-US" sz="1600" dirty="0" smtClean="0">
                <a:latin typeface="Consolas" charset="0"/>
                <a:ea typeface="Consolas" charset="0"/>
                <a:cs typeface="Consolas" charset="0"/>
              </a:rPr>
              <a:t>	}</a:t>
            </a:r>
          </a:p>
          <a:p>
            <a:pPr marL="0" indent="0">
              <a:buNone/>
            </a:pP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else if (</a:t>
            </a:r>
            <a:r>
              <a:rPr lang="en-US" sz="1600" dirty="0" err="1" smtClean="0">
                <a:latin typeface="Consolas" charset="0"/>
                <a:ea typeface="Consolas" charset="0"/>
                <a:cs typeface="Consolas" charset="0"/>
              </a:rPr>
              <a:t>t_type</a:t>
            </a:r>
            <a:r>
              <a:rPr lang="en-US" sz="1600" dirty="0" smtClean="0">
                <a:latin typeface="Consolas" charset="0"/>
                <a:ea typeface="Consolas" charset="0"/>
                <a:cs typeface="Consolas" charset="0"/>
              </a:rPr>
              <a:t> == b) {</a:t>
            </a:r>
          </a:p>
          <a:p>
            <a:pPr marL="0" indent="0">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ungetToken</a:t>
            </a:r>
            <a:r>
              <a:rPr lang="en-US" sz="1600" dirty="0" smtClean="0">
                <a:latin typeface="Consolas" charset="0"/>
                <a:ea typeface="Consolas" charset="0"/>
                <a:cs typeface="Consolas" charset="0"/>
              </a:rPr>
              <a:t>()</a:t>
            </a:r>
          </a:p>
          <a:p>
            <a:pPr marL="0" indent="0">
              <a:buNone/>
            </a:pPr>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parse_B</a:t>
            </a:r>
            <a:r>
              <a:rPr lang="en-US" sz="1600" dirty="0" smtClean="0">
                <a:latin typeface="Consolas" charset="0"/>
                <a:ea typeface="Consolas" charset="0"/>
                <a:cs typeface="Consolas" charset="0"/>
              </a:rPr>
              <a:t>()</a:t>
            </a:r>
          </a:p>
          <a:p>
            <a:pPr marL="0" indent="0">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check_eof</a:t>
            </a:r>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a:p>
            <a:pPr marL="0" indent="0">
              <a:buNone/>
            </a:pPr>
            <a:r>
              <a:rPr lang="en-US" sz="1600" dirty="0" smtClean="0">
                <a:latin typeface="Consolas" charset="0"/>
                <a:ea typeface="Consolas" charset="0"/>
                <a:cs typeface="Consolas" charset="0"/>
              </a:rPr>
              <a:t>	}</a:t>
            </a:r>
          </a:p>
        </p:txBody>
      </p:sp>
      <p:sp>
        <p:nvSpPr>
          <p:cNvPr id="4" name="Slide Number Placeholder 3"/>
          <p:cNvSpPr>
            <a:spLocks noGrp="1"/>
          </p:cNvSpPr>
          <p:nvPr>
            <p:ph type="sldNum" sz="quarter" idx="12"/>
          </p:nvPr>
        </p:nvSpPr>
        <p:spPr/>
        <p:txBody>
          <a:bodyPr/>
          <a:lstStyle/>
          <a:p>
            <a:fld id="{FCFB7E3C-6220-8942-988C-3F6E25750AD7}" type="slidenum">
              <a:rPr lang="en-US" smtClean="0"/>
              <a:t>18</a:t>
            </a:fld>
            <a:endParaRPr lang="en-US"/>
          </a:p>
        </p:txBody>
      </p:sp>
      <p:sp>
        <p:nvSpPr>
          <p:cNvPr id="5" name="Content Placeholder 2"/>
          <p:cNvSpPr txBox="1">
            <a:spLocks/>
          </p:cNvSpPr>
          <p:nvPr/>
        </p:nvSpPr>
        <p:spPr>
          <a:xfrm>
            <a:off x="4557652" y="2791753"/>
            <a:ext cx="3475529" cy="50332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smtClean="0">
                <a:latin typeface="Consolas" charset="0"/>
                <a:ea typeface="Consolas" charset="0"/>
                <a:cs typeface="Consolas" charset="0"/>
              </a:rPr>
              <a:t>	else if (</a:t>
            </a:r>
            <a:r>
              <a:rPr lang="en-US" sz="1600" dirty="0" err="1" smtClean="0">
                <a:latin typeface="Consolas" charset="0"/>
                <a:ea typeface="Consolas" charset="0"/>
                <a:cs typeface="Consolas" charset="0"/>
              </a:rPr>
              <a:t>t_type</a:t>
            </a:r>
            <a:r>
              <a:rPr lang="en-US" sz="1600" dirty="0" smtClean="0">
                <a:latin typeface="Consolas" charset="0"/>
                <a:ea typeface="Consolas" charset="0"/>
                <a:cs typeface="Consolas" charset="0"/>
              </a:rPr>
              <a:t> == c) {</a:t>
            </a:r>
          </a:p>
          <a:p>
            <a:pPr marL="0" indent="0">
              <a:buFont typeface="Arial"/>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ungetToken</a:t>
            </a:r>
            <a:r>
              <a:rPr lang="en-US" sz="1600" dirty="0" smtClean="0">
                <a:latin typeface="Consolas" charset="0"/>
                <a:ea typeface="Consolas" charset="0"/>
                <a:cs typeface="Consolas" charset="0"/>
              </a:rPr>
              <a:t>()</a:t>
            </a:r>
          </a:p>
          <a:p>
            <a:pPr marL="0" indent="0">
              <a:buFont typeface="Arial"/>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parse_C</a:t>
            </a:r>
            <a:r>
              <a:rPr lang="en-US" sz="1600" dirty="0" smtClean="0">
                <a:latin typeface="Consolas" charset="0"/>
                <a:ea typeface="Consolas" charset="0"/>
                <a:cs typeface="Consolas" charset="0"/>
              </a:rPr>
              <a:t>()</a:t>
            </a:r>
          </a:p>
          <a:p>
            <a:pPr marL="0" indent="0">
              <a:buFont typeface="Arial"/>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check_eof</a:t>
            </a:r>
            <a:r>
              <a:rPr lang="en-US" sz="1600" dirty="0" smtClean="0">
                <a:latin typeface="Consolas" charset="0"/>
                <a:ea typeface="Consolas" charset="0"/>
                <a:cs typeface="Consolas" charset="0"/>
              </a:rPr>
              <a:t>()</a:t>
            </a:r>
          </a:p>
          <a:p>
            <a:pPr marL="0" indent="0">
              <a:buFont typeface="Arial"/>
              <a:buNone/>
            </a:pPr>
            <a:r>
              <a:rPr lang="en-US" sz="1600" dirty="0" smtClean="0">
                <a:latin typeface="Consolas" charset="0"/>
                <a:ea typeface="Consolas" charset="0"/>
                <a:cs typeface="Consolas" charset="0"/>
              </a:rPr>
              <a:t>	}</a:t>
            </a:r>
          </a:p>
          <a:p>
            <a:pPr marL="0" indent="0">
              <a:buFont typeface="Arial"/>
              <a:buNone/>
            </a:pPr>
            <a:r>
              <a:rPr lang="en-US" sz="1600" dirty="0" smtClean="0">
                <a:latin typeface="Consolas" charset="0"/>
                <a:ea typeface="Consolas" charset="0"/>
                <a:cs typeface="Consolas" charset="0"/>
              </a:rPr>
              <a:t>	else if (</a:t>
            </a:r>
            <a:r>
              <a:rPr lang="en-US" sz="1600" dirty="0" err="1" smtClean="0">
                <a:latin typeface="Consolas" charset="0"/>
                <a:ea typeface="Consolas" charset="0"/>
                <a:cs typeface="Consolas" charset="0"/>
              </a:rPr>
              <a:t>t_type</a:t>
            </a:r>
            <a:r>
              <a:rPr lang="en-US" sz="1600" dirty="0" smtClean="0">
                <a:latin typeface="Consolas" charset="0"/>
                <a:ea typeface="Consolas" charset="0"/>
                <a:cs typeface="Consolas" charset="0"/>
              </a:rPr>
              <a:t> == </a:t>
            </a:r>
            <a:r>
              <a:rPr lang="en-US" sz="1600" dirty="0" err="1" smtClean="0">
                <a:latin typeface="Consolas" charset="0"/>
                <a:ea typeface="Consolas" charset="0"/>
                <a:cs typeface="Consolas" charset="0"/>
              </a:rPr>
              <a:t>eof</a:t>
            </a:r>
            <a:r>
              <a:rPr lang="en-US" sz="1600" dirty="0" smtClean="0">
                <a:latin typeface="Consolas" charset="0"/>
                <a:ea typeface="Consolas" charset="0"/>
                <a:cs typeface="Consolas" charset="0"/>
              </a:rPr>
              <a:t>) {</a:t>
            </a:r>
          </a:p>
          <a:p>
            <a:pPr marL="0" indent="0">
              <a:buFont typeface="Arial"/>
              <a:buNone/>
            </a:pPr>
            <a:r>
              <a:rPr lang="en-US" sz="1600" dirty="0" smtClean="0">
                <a:latin typeface="Consolas" charset="0"/>
                <a:ea typeface="Consolas" charset="0"/>
                <a:cs typeface="Consolas" charset="0"/>
              </a:rPr>
              <a:t> 		// do EOF stuff</a:t>
            </a:r>
          </a:p>
          <a:p>
            <a:pPr marL="0" indent="0">
              <a:buFont typeface="Arial"/>
              <a:buNone/>
            </a:pPr>
            <a:r>
              <a:rPr lang="en-US" sz="1600" dirty="0" smtClean="0">
                <a:latin typeface="Consolas" charset="0"/>
                <a:ea typeface="Consolas" charset="0"/>
                <a:cs typeface="Consolas" charset="0"/>
              </a:rPr>
              <a:t>	}</a:t>
            </a:r>
          </a:p>
          <a:p>
            <a:pPr marL="0" indent="0">
              <a:buFont typeface="Arial"/>
              <a:buNone/>
            </a:pPr>
            <a:r>
              <a:rPr lang="en-US" sz="1600" dirty="0" smtClean="0">
                <a:latin typeface="Consolas" charset="0"/>
                <a:ea typeface="Consolas" charset="0"/>
                <a:cs typeface="Consolas" charset="0"/>
              </a:rPr>
              <a:t>	else {</a:t>
            </a:r>
          </a:p>
          <a:p>
            <a:pPr marL="0" indent="0">
              <a:buFont typeface="Arial"/>
              <a:buNone/>
            </a:pPr>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syntax_error</a:t>
            </a:r>
            <a:r>
              <a:rPr lang="en-US" sz="1600" dirty="0" smtClean="0">
                <a:latin typeface="Consolas" charset="0"/>
                <a:ea typeface="Consolas" charset="0"/>
                <a:cs typeface="Consolas" charset="0"/>
              </a:rPr>
              <a:t>()</a:t>
            </a:r>
          </a:p>
          <a:p>
            <a:pPr marL="0" indent="0">
              <a:buFont typeface="Arial"/>
              <a:buNone/>
            </a:pPr>
            <a:r>
              <a:rPr lang="en-US" sz="1600" dirty="0" smtClean="0">
                <a:latin typeface="Consolas" charset="0"/>
                <a:ea typeface="Consolas" charset="0"/>
                <a:cs typeface="Consolas" charset="0"/>
              </a:rPr>
              <a:t>	}</a:t>
            </a:r>
          </a:p>
          <a:p>
            <a:pPr marL="0" indent="0">
              <a:buFont typeface="Arial"/>
              <a:buNone/>
            </a:pPr>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Tree>
    <p:extLst>
      <p:ext uri="{BB962C8B-B14F-4D97-AF65-F5344CB8AC3E}">
        <p14:creationId xmlns:p14="http://schemas.microsoft.com/office/powerpoint/2010/main" val="22169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Recursive Descent Parsers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Predictive </a:t>
            </a:r>
            <a:r>
              <a:rPr lang="en-US" dirty="0"/>
              <a:t>recursive </a:t>
            </a:r>
            <a:r>
              <a:rPr lang="en-US" dirty="0" smtClean="0"/>
              <a:t>descent parser are efficient top-down parsers</a:t>
            </a:r>
          </a:p>
          <a:p>
            <a:pPr lvl="1"/>
            <a:r>
              <a:rPr lang="en-US" dirty="0" smtClean="0"/>
              <a:t>Efficient because they only look at next token, no backtracking/guessing</a:t>
            </a:r>
          </a:p>
          <a:p>
            <a:r>
              <a:rPr lang="en-US" dirty="0" smtClean="0"/>
              <a:t>To determine if a language allows a predictive recursive descent parser, we need to define the following functions</a:t>
            </a:r>
          </a:p>
          <a:p>
            <a:r>
              <a:rPr lang="en-US" dirty="0" smtClean="0"/>
              <a:t>FIRST(α), where α is a sequence of grammar symbols (non-terminals, terminals, and 𝜺)</a:t>
            </a:r>
          </a:p>
          <a:p>
            <a:pPr lvl="1"/>
            <a:r>
              <a:rPr lang="en-US" dirty="0" smtClean="0"/>
              <a:t>FIRST(α) returns the set of terminals and 𝜺 that begin strings derived from α</a:t>
            </a:r>
          </a:p>
          <a:p>
            <a:r>
              <a:rPr lang="en-US" dirty="0" smtClean="0"/>
              <a:t>FOLLOW(A), where A is a non-terminal</a:t>
            </a:r>
          </a:p>
          <a:p>
            <a:pPr lvl="1"/>
            <a:r>
              <a:rPr lang="en-US" dirty="0" smtClean="0"/>
              <a:t>FOLLOW(A) returns the set of terminals and $ (end of file) that can appear immediately after the non-terminal A </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19</a:t>
            </a:fld>
            <a:endParaRPr lang="en-US"/>
          </a:p>
        </p:txBody>
      </p:sp>
    </p:spTree>
    <p:extLst>
      <p:ext uri="{BB962C8B-B14F-4D97-AF65-F5344CB8AC3E}">
        <p14:creationId xmlns:p14="http://schemas.microsoft.com/office/powerpoint/2010/main" val="18149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goal of syntax analysis is to transform the sequence of tokens from the </a:t>
            </a:r>
            <a:r>
              <a:rPr lang="en-US" dirty="0" err="1" smtClean="0"/>
              <a:t>lexer</a:t>
            </a:r>
            <a:r>
              <a:rPr lang="en-US" dirty="0" smtClean="0"/>
              <a:t> into something useful</a:t>
            </a:r>
          </a:p>
          <a:p>
            <a:r>
              <a:rPr lang="en-US" dirty="0" smtClean="0"/>
              <a:t>However, we need a way to specify and check if the sequence of tokens is valid</a:t>
            </a:r>
          </a:p>
          <a:p>
            <a:pPr lvl="1"/>
            <a:r>
              <a:rPr lang="en-US" dirty="0" smtClean="0"/>
              <a:t>NUM PLUS NUM</a:t>
            </a:r>
          </a:p>
          <a:p>
            <a:pPr lvl="1"/>
            <a:r>
              <a:rPr lang="en-US" dirty="0" smtClean="0"/>
              <a:t>DECIMAL DOT NUM </a:t>
            </a:r>
          </a:p>
          <a:p>
            <a:pPr lvl="1"/>
            <a:r>
              <a:rPr lang="en-US" dirty="0" smtClean="0"/>
              <a:t>ID DOT ID</a:t>
            </a:r>
          </a:p>
          <a:p>
            <a:pPr lvl="1"/>
            <a:r>
              <a:rPr lang="en-US" dirty="0" smtClean="0"/>
              <a:t>DOT DOT DOT NUM ID DOT ID</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a:t>
            </a:fld>
            <a:endParaRPr lang="en-US"/>
          </a:p>
        </p:txBody>
      </p:sp>
    </p:spTree>
    <p:extLst>
      <p:ext uri="{BB962C8B-B14F-4D97-AF65-F5344CB8AC3E}">
        <p14:creationId xmlns:p14="http://schemas.microsoft.com/office/powerpoint/2010/main" val="12312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 → A | B | C</a:t>
            </a:r>
          </a:p>
          <a:p>
            <a:pPr marL="0" indent="0">
              <a:buNone/>
            </a:pPr>
            <a:r>
              <a:rPr lang="en-US" dirty="0" smtClean="0"/>
              <a:t>A → a</a:t>
            </a:r>
          </a:p>
          <a:p>
            <a:pPr marL="0" indent="0">
              <a:buNone/>
            </a:pPr>
            <a:r>
              <a:rPr lang="en-US" dirty="0" smtClean="0"/>
              <a:t>B → Bb | b</a:t>
            </a:r>
          </a:p>
          <a:p>
            <a:pPr marL="0" indent="0">
              <a:buNone/>
            </a:pPr>
            <a:r>
              <a:rPr lang="en-US" dirty="0" smtClean="0"/>
              <a:t>C → Cc | 𝜺</a:t>
            </a:r>
          </a:p>
          <a:p>
            <a:pPr marL="0" indent="0">
              <a:buNone/>
            </a:pPr>
            <a:endParaRPr lang="en-US" dirty="0"/>
          </a:p>
          <a:p>
            <a:pPr marL="0" indent="0">
              <a:buNone/>
            </a:pPr>
            <a:r>
              <a:rPr lang="en-US" dirty="0" smtClean="0"/>
              <a:t>FIRST(S) = { a, b, c, 𝜺 }</a:t>
            </a:r>
          </a:p>
          <a:p>
            <a:pPr marL="0" indent="0">
              <a:buNone/>
            </a:pPr>
            <a:r>
              <a:rPr lang="en-US" dirty="0" smtClean="0"/>
              <a:t>FIRST(A) = { a }</a:t>
            </a:r>
          </a:p>
          <a:p>
            <a:pPr marL="0" indent="0">
              <a:buNone/>
            </a:pPr>
            <a:r>
              <a:rPr lang="en-US" dirty="0" smtClean="0"/>
              <a:t>FIRST(B) = { b }</a:t>
            </a:r>
          </a:p>
          <a:p>
            <a:pPr marL="0" indent="0">
              <a:buNone/>
            </a:pPr>
            <a:r>
              <a:rPr lang="en-US" dirty="0" smtClean="0"/>
              <a:t>FIRST(C) = { 𝜺, c }</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20</a:t>
            </a:fld>
            <a:endParaRPr lang="en-US"/>
          </a:p>
        </p:txBody>
      </p:sp>
      <p:sp>
        <p:nvSpPr>
          <p:cNvPr id="5" name="Rectangle 4"/>
          <p:cNvSpPr/>
          <p:nvPr/>
        </p:nvSpPr>
        <p:spPr>
          <a:xfrm>
            <a:off x="2563789" y="3863182"/>
            <a:ext cx="2360102"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5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FIRST(α)</a:t>
            </a:r>
            <a:endParaRPr lang="en-US" dirty="0"/>
          </a:p>
        </p:txBody>
      </p:sp>
      <p:sp>
        <p:nvSpPr>
          <p:cNvPr id="3" name="Content Placeholder 2"/>
          <p:cNvSpPr>
            <a:spLocks noGrp="1"/>
          </p:cNvSpPr>
          <p:nvPr>
            <p:ph idx="1"/>
          </p:nvPr>
        </p:nvSpPr>
        <p:spPr>
          <a:xfrm>
            <a:off x="457200" y="1600201"/>
            <a:ext cx="8229600" cy="4756151"/>
          </a:xfrm>
        </p:spPr>
        <p:txBody>
          <a:bodyPr>
            <a:normAutofit/>
          </a:bodyPr>
          <a:lstStyle/>
          <a:p>
            <a:pPr marL="0" indent="0">
              <a:buNone/>
            </a:pPr>
            <a:r>
              <a:rPr lang="en-US" sz="2000" dirty="0" smtClean="0"/>
              <a:t>First, start out with empty FIRST() sets for all non-terminals in the grammar </a:t>
            </a:r>
          </a:p>
          <a:p>
            <a:pPr marL="0" indent="0">
              <a:buNone/>
            </a:pPr>
            <a:r>
              <a:rPr lang="en-US" sz="2000" dirty="0" smtClean="0"/>
              <a:t>Then, apply the following rules until the FIRST() sets do not change:</a:t>
            </a:r>
          </a:p>
          <a:p>
            <a:pPr marL="514350" indent="-514350">
              <a:buFont typeface="+mj-lt"/>
              <a:buAutoNum type="arabicPeriod"/>
            </a:pPr>
            <a:r>
              <a:rPr lang="en-US" sz="2000" dirty="0" smtClean="0"/>
              <a:t>FIRST(x) = { x } if x is a terminal</a:t>
            </a:r>
          </a:p>
          <a:p>
            <a:pPr marL="514350" indent="-514350">
              <a:buFont typeface="+mj-lt"/>
              <a:buAutoNum type="arabicPeriod"/>
            </a:pPr>
            <a:r>
              <a:rPr lang="en-US" sz="2000" dirty="0" smtClean="0"/>
              <a:t>FIRST(𝜺) = { 𝜺 }</a:t>
            </a:r>
          </a:p>
          <a:p>
            <a:pPr marL="514350" indent="-514350">
              <a:buFont typeface="+mj-lt"/>
              <a:buAutoNum type="arabicPeriod"/>
            </a:pPr>
            <a:r>
              <a:rPr lang="en-US" sz="2000" dirty="0" smtClean="0"/>
              <a:t>If A → Bα is a production rule, then add FIRST(B) – { 𝜺 } to FIRST(A)</a:t>
            </a:r>
          </a:p>
          <a:p>
            <a:pPr marL="514350" indent="-514350">
              <a:buFont typeface="+mj-lt"/>
              <a:buAutoNum type="arabicPeriod"/>
            </a:pPr>
            <a:r>
              <a:rPr lang="en-US" sz="2000" dirty="0" smtClean="0"/>
              <a:t>If A → B</a:t>
            </a:r>
            <a:r>
              <a:rPr lang="en-US" sz="2000" baseline="-25000" dirty="0" smtClean="0"/>
              <a:t>0</a:t>
            </a:r>
            <a:r>
              <a:rPr lang="en-US" sz="2000" dirty="0" smtClean="0"/>
              <a:t>B</a:t>
            </a:r>
            <a:r>
              <a:rPr lang="en-US" sz="2000" baseline="-25000" dirty="0" smtClean="0"/>
              <a:t>1</a:t>
            </a:r>
            <a:r>
              <a:rPr lang="en-US" sz="2000" dirty="0" smtClean="0"/>
              <a:t>B</a:t>
            </a:r>
            <a:r>
              <a:rPr lang="en-US" sz="2000" baseline="-25000" dirty="0" smtClean="0"/>
              <a:t>2</a:t>
            </a:r>
            <a:r>
              <a:rPr lang="en-US" sz="2000" dirty="0" smtClean="0"/>
              <a:t>…B</a:t>
            </a:r>
            <a:r>
              <a:rPr lang="en-US" sz="2000" baseline="-25000" dirty="0" smtClean="0"/>
              <a:t>i</a:t>
            </a:r>
            <a:r>
              <a:rPr lang="en-US" sz="2000" dirty="0" smtClean="0"/>
              <a:t>B</a:t>
            </a:r>
            <a:r>
              <a:rPr lang="en-US" sz="2000" baseline="-25000" dirty="0" smtClean="0"/>
              <a:t>i+1</a:t>
            </a:r>
            <a:r>
              <a:rPr lang="en-US" sz="2000" dirty="0" smtClean="0"/>
              <a:t>…B</a:t>
            </a:r>
            <a:r>
              <a:rPr lang="en-US" sz="2000" baseline="-25000" dirty="0" smtClean="0"/>
              <a:t>k</a:t>
            </a:r>
            <a:r>
              <a:rPr lang="en-US" sz="2000" dirty="0" smtClean="0"/>
              <a:t> and 𝜺 ∈ FIRST(B</a:t>
            </a:r>
            <a:r>
              <a:rPr lang="en-US" sz="2000" baseline="-25000" dirty="0" smtClean="0"/>
              <a:t>0</a:t>
            </a:r>
            <a:r>
              <a:rPr lang="en-US" sz="2000" dirty="0" smtClean="0"/>
              <a:t>) and 𝜺 ∈ FIRST(B</a:t>
            </a:r>
            <a:r>
              <a:rPr lang="en-US" sz="2000" baseline="-25000" dirty="0" smtClean="0"/>
              <a:t>1</a:t>
            </a:r>
            <a:r>
              <a:rPr lang="en-US" sz="2000" dirty="0" smtClean="0"/>
              <a:t>) and 𝜺 ∈ FIRST(B</a:t>
            </a:r>
            <a:r>
              <a:rPr lang="en-US" sz="2000" baseline="-25000" dirty="0" smtClean="0"/>
              <a:t>2</a:t>
            </a:r>
            <a:r>
              <a:rPr lang="en-US" sz="2000" dirty="0" smtClean="0"/>
              <a:t>) and … and 𝜺 ∈ FIRST(B</a:t>
            </a:r>
            <a:r>
              <a:rPr lang="en-US" sz="2000" baseline="-25000" dirty="0" smtClean="0"/>
              <a:t>i</a:t>
            </a:r>
            <a:r>
              <a:rPr lang="en-US" sz="2000" dirty="0" smtClean="0"/>
              <a:t>), then add FIRST(B</a:t>
            </a:r>
            <a:r>
              <a:rPr lang="en-US" sz="2000" baseline="-25000" dirty="0" smtClean="0"/>
              <a:t>i+1</a:t>
            </a:r>
            <a:r>
              <a:rPr lang="en-US" sz="2000" dirty="0" smtClean="0"/>
              <a:t>) – { 𝜺 } to FIRST(A)</a:t>
            </a:r>
          </a:p>
          <a:p>
            <a:pPr marL="514350" indent="-514350">
              <a:buFont typeface="+mj-lt"/>
              <a:buAutoNum type="arabicPeriod"/>
            </a:pPr>
            <a:r>
              <a:rPr lang="en-US" sz="2000" dirty="0" smtClean="0"/>
              <a:t>If A → B</a:t>
            </a:r>
            <a:r>
              <a:rPr lang="en-US" sz="2000" baseline="-25000" dirty="0" smtClean="0"/>
              <a:t>0</a:t>
            </a:r>
            <a:r>
              <a:rPr lang="en-US" sz="2000" dirty="0" smtClean="0"/>
              <a:t>B</a:t>
            </a:r>
            <a:r>
              <a:rPr lang="en-US" sz="2000" baseline="-25000" dirty="0" smtClean="0"/>
              <a:t>1</a:t>
            </a:r>
            <a:r>
              <a:rPr lang="en-US" sz="2000" dirty="0" smtClean="0"/>
              <a:t>B</a:t>
            </a:r>
            <a:r>
              <a:rPr lang="en-US" sz="2000" baseline="-25000" dirty="0" smtClean="0"/>
              <a:t>2</a:t>
            </a:r>
            <a:r>
              <a:rPr lang="en-US" sz="2000" dirty="0" smtClean="0"/>
              <a:t>…B</a:t>
            </a:r>
            <a:r>
              <a:rPr lang="en-US" sz="2000" baseline="-25000" dirty="0" smtClean="0"/>
              <a:t>k</a:t>
            </a:r>
            <a:r>
              <a:rPr lang="en-US" sz="2000" dirty="0" smtClean="0"/>
              <a:t> and </a:t>
            </a:r>
            <a:r>
              <a:rPr lang="en-US" sz="2000" dirty="0"/>
              <a:t>FIRST(B</a:t>
            </a:r>
            <a:r>
              <a:rPr lang="en-US" sz="2000" baseline="-25000" dirty="0"/>
              <a:t>0</a:t>
            </a:r>
            <a:r>
              <a:rPr lang="en-US" sz="2000" dirty="0"/>
              <a:t>) and 𝜺 ∈ FIRST(B</a:t>
            </a:r>
            <a:r>
              <a:rPr lang="en-US" sz="2000" baseline="-25000" dirty="0"/>
              <a:t>1</a:t>
            </a:r>
            <a:r>
              <a:rPr lang="en-US" sz="2000" dirty="0"/>
              <a:t>) and 𝜺 ∈ FIRST(B</a:t>
            </a:r>
            <a:r>
              <a:rPr lang="en-US" sz="2000" baseline="-25000" dirty="0"/>
              <a:t>2</a:t>
            </a:r>
            <a:r>
              <a:rPr lang="en-US" sz="2000" dirty="0"/>
              <a:t>) and … and 𝜺 ∈ </a:t>
            </a:r>
            <a:r>
              <a:rPr lang="en-US" sz="2000" dirty="0" smtClean="0"/>
              <a:t>FIRST(B</a:t>
            </a:r>
            <a:r>
              <a:rPr lang="en-US" sz="2000" baseline="-25000" dirty="0" smtClean="0"/>
              <a:t>k</a:t>
            </a:r>
            <a:r>
              <a:rPr lang="en-US" sz="2000" dirty="0" smtClean="0"/>
              <a:t>), then add </a:t>
            </a:r>
            <a:r>
              <a:rPr lang="en-US" sz="2000" dirty="0"/>
              <a:t>𝜺 </a:t>
            </a:r>
            <a:r>
              <a:rPr lang="en-US" sz="2000" dirty="0" smtClean="0"/>
              <a:t>to FIRST(A)</a:t>
            </a:r>
            <a:endParaRPr lang="en-US" sz="2000" dirty="0"/>
          </a:p>
        </p:txBody>
      </p:sp>
      <p:sp>
        <p:nvSpPr>
          <p:cNvPr id="4" name="Slide Number Placeholder 3"/>
          <p:cNvSpPr>
            <a:spLocks noGrp="1"/>
          </p:cNvSpPr>
          <p:nvPr>
            <p:ph type="sldNum" sz="quarter" idx="12"/>
          </p:nvPr>
        </p:nvSpPr>
        <p:spPr/>
        <p:txBody>
          <a:bodyPr/>
          <a:lstStyle/>
          <a:p>
            <a:fld id="{FCFB7E3C-6220-8942-988C-3F6E25750AD7}" type="slidenum">
              <a:rPr lang="en-US" smtClean="0"/>
              <a:t>21</a:t>
            </a:fld>
            <a:endParaRPr lang="en-US"/>
          </a:p>
        </p:txBody>
      </p:sp>
    </p:spTree>
    <p:extLst>
      <p:ext uri="{BB962C8B-B14F-4D97-AF65-F5344CB8AC3E}">
        <p14:creationId xmlns:p14="http://schemas.microsoft.com/office/powerpoint/2010/main" val="25869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FIRST Sets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 → ABCD</a:t>
            </a:r>
          </a:p>
          <a:p>
            <a:pPr marL="0" indent="0">
              <a:buNone/>
            </a:pPr>
            <a:r>
              <a:rPr lang="en-US" dirty="0" smtClean="0"/>
              <a:t>A → CD | </a:t>
            </a:r>
            <a:r>
              <a:rPr lang="en-US" dirty="0" err="1" smtClean="0"/>
              <a:t>aA</a:t>
            </a:r>
            <a:endParaRPr lang="en-US" dirty="0" smtClean="0"/>
          </a:p>
          <a:p>
            <a:pPr marL="0" indent="0">
              <a:buNone/>
            </a:pPr>
            <a:r>
              <a:rPr lang="en-US" dirty="0" smtClean="0"/>
              <a:t>B → b</a:t>
            </a:r>
          </a:p>
          <a:p>
            <a:pPr marL="0" indent="0">
              <a:buNone/>
            </a:pPr>
            <a:r>
              <a:rPr lang="en-US" dirty="0" smtClean="0"/>
              <a:t>C → </a:t>
            </a:r>
            <a:r>
              <a:rPr lang="en-US" dirty="0" err="1" smtClean="0"/>
              <a:t>cC</a:t>
            </a:r>
            <a:r>
              <a:rPr lang="en-US" dirty="0" smtClean="0"/>
              <a:t> | 𝜺</a:t>
            </a:r>
          </a:p>
          <a:p>
            <a:pPr marL="0" indent="0">
              <a:buNone/>
            </a:pPr>
            <a:r>
              <a:rPr lang="en-US" dirty="0" smtClean="0"/>
              <a:t>D → </a:t>
            </a:r>
            <a:r>
              <a:rPr lang="en-US" dirty="0" err="1" smtClean="0"/>
              <a:t>dD</a:t>
            </a:r>
            <a:r>
              <a:rPr lang="en-US" dirty="0" smtClean="0"/>
              <a:t> | 𝜺</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FCFB7E3C-6220-8942-988C-3F6E25750AD7}"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853594"/>
              </p:ext>
            </p:extLst>
          </p:nvPr>
        </p:nvGraphicFramePr>
        <p:xfrm>
          <a:off x="2262434" y="1600201"/>
          <a:ext cx="6702458" cy="4525964"/>
        </p:xfrm>
        <a:graphic>
          <a:graphicData uri="http://schemas.openxmlformats.org/drawingml/2006/table">
            <a:tbl>
              <a:tblPr firstRow="1" bandRow="1">
                <a:tableStyleId>{5C22544A-7EE6-4342-B048-85BDC9FD1C3A}</a:tableStyleId>
              </a:tblPr>
              <a:tblGrid>
                <a:gridCol w="1226790"/>
                <a:gridCol w="1227469"/>
                <a:gridCol w="1467212"/>
                <a:gridCol w="1371314"/>
                <a:gridCol w="140967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811197">
                <a:tc>
                  <a:txBody>
                    <a:bodyPr/>
                    <a:lstStyle/>
                    <a:p>
                      <a:r>
                        <a:rPr lang="en-US" dirty="0" smtClean="0"/>
                        <a:t>FIRST(S) =</a:t>
                      </a:r>
                      <a:r>
                        <a:rPr lang="en-US" baseline="0" dirty="0" smtClean="0"/>
                        <a:t> {}</a:t>
                      </a:r>
                    </a:p>
                  </a:txBody>
                  <a:tcPr/>
                </a:tc>
                <a:tc>
                  <a:txBody>
                    <a:bodyPr/>
                    <a:lstStyle/>
                    <a:p>
                      <a:r>
                        <a:rPr lang="en-US" dirty="0" smtClean="0"/>
                        <a:t>FIRST(S) = { </a:t>
                      </a:r>
                      <a:r>
                        <a:rPr lang="en-US" baseline="0" dirty="0" smtClean="0"/>
                        <a:t> }</a:t>
                      </a:r>
                      <a:endParaRPr lang="en-US" dirty="0"/>
                    </a:p>
                  </a:txBody>
                  <a:tcPr/>
                </a:tc>
                <a:tc>
                  <a:txBody>
                    <a:bodyPr/>
                    <a:lstStyle/>
                    <a:p>
                      <a:r>
                        <a:rPr lang="en-US" dirty="0" smtClean="0"/>
                        <a:t>FIRST(S) = { a }</a:t>
                      </a:r>
                      <a:endParaRPr lang="en-US" dirty="0"/>
                    </a:p>
                  </a:txBody>
                  <a:tcPr/>
                </a:tc>
                <a:tc>
                  <a:txBody>
                    <a:bodyPr/>
                    <a:lstStyle/>
                    <a:p>
                      <a:r>
                        <a:rPr lang="en-US" dirty="0" smtClean="0"/>
                        <a:t>FIRST(S) = { a, c, d, b</a:t>
                      </a:r>
                      <a:r>
                        <a:rPr lang="en-US" baseline="0" dirty="0" smtClean="0"/>
                        <a:t>}</a:t>
                      </a:r>
                      <a:endParaRPr lang="en-US" dirty="0"/>
                    </a:p>
                  </a:txBody>
                  <a:tcPr/>
                </a:tc>
                <a:tc>
                  <a:txBody>
                    <a:bodyPr/>
                    <a:lstStyle/>
                    <a:p>
                      <a:r>
                        <a:rPr lang="en-US" dirty="0" smtClean="0"/>
                        <a:t>FIRST(S) = { a, c, d, b }</a:t>
                      </a:r>
                      <a:endParaRPr lang="en-US" dirty="0"/>
                    </a:p>
                  </a:txBody>
                  <a:tcPr/>
                </a:tc>
              </a:tr>
              <a:tr h="811197">
                <a:tc>
                  <a:txBody>
                    <a:bodyPr/>
                    <a:lstStyle/>
                    <a:p>
                      <a:r>
                        <a:rPr lang="en-US" dirty="0" smtClean="0"/>
                        <a:t>FIRST(A) = {}</a:t>
                      </a:r>
                    </a:p>
                  </a:txBody>
                  <a:tcPr/>
                </a:tc>
                <a:tc>
                  <a:txBody>
                    <a:bodyPr/>
                    <a:lstStyle/>
                    <a:p>
                      <a:r>
                        <a:rPr lang="en-US" dirty="0" smtClean="0"/>
                        <a:t>FIRST(A) = {</a:t>
                      </a:r>
                      <a:r>
                        <a:rPr lang="en-US" baseline="0" dirty="0" smtClean="0"/>
                        <a:t> a }</a:t>
                      </a:r>
                      <a:endParaRPr lang="en-US" dirty="0"/>
                    </a:p>
                  </a:txBody>
                  <a:tcPr/>
                </a:tc>
                <a:tc>
                  <a:txBody>
                    <a:bodyPr/>
                    <a:lstStyle/>
                    <a:p>
                      <a:r>
                        <a:rPr lang="en-US" dirty="0" smtClean="0"/>
                        <a:t>FIRST(A) = { a, c, d, 𝜺 } </a:t>
                      </a:r>
                      <a:endParaRPr lang="en-US" dirty="0"/>
                    </a:p>
                  </a:txBody>
                  <a:tcPr/>
                </a:tc>
                <a:tc>
                  <a:txBody>
                    <a:bodyPr/>
                    <a:lstStyle/>
                    <a:p>
                      <a:r>
                        <a:rPr lang="en-US" dirty="0" smtClean="0"/>
                        <a:t>FIRST(A)</a:t>
                      </a:r>
                      <a:r>
                        <a:rPr lang="en-US" baseline="0" dirty="0" smtClean="0"/>
                        <a:t> = { a, c, d, 𝜺 }</a:t>
                      </a:r>
                      <a:endParaRPr lang="en-US" dirty="0"/>
                    </a:p>
                  </a:txBody>
                  <a:tcPr/>
                </a:tc>
                <a:tc>
                  <a:txBody>
                    <a:bodyPr/>
                    <a:lstStyle/>
                    <a:p>
                      <a:r>
                        <a:rPr lang="en-US" dirty="0" smtClean="0"/>
                        <a:t>FIRST(A)</a:t>
                      </a:r>
                      <a:r>
                        <a:rPr lang="en-US" baseline="0" dirty="0" smtClean="0"/>
                        <a:t> = { a, c, d, 𝜺 }</a:t>
                      </a:r>
                      <a:endParaRPr lang="en-US" dirty="0"/>
                    </a:p>
                  </a:txBody>
                  <a:tcPr/>
                </a:tc>
              </a:tr>
              <a:tr h="811197">
                <a:tc>
                  <a:txBody>
                    <a:bodyPr/>
                    <a:lstStyle/>
                    <a:p>
                      <a:r>
                        <a:rPr lang="en-US" dirty="0" smtClean="0"/>
                        <a:t>FIRST(B) = {}</a:t>
                      </a:r>
                    </a:p>
                  </a:txBody>
                  <a:tcPr/>
                </a:tc>
                <a:tc>
                  <a:txBody>
                    <a:bodyPr/>
                    <a:lstStyle/>
                    <a:p>
                      <a:r>
                        <a:rPr lang="en-US" dirty="0" smtClean="0"/>
                        <a:t>FIRST(B) = { b }</a:t>
                      </a:r>
                      <a:endParaRPr lang="en-US" dirty="0"/>
                    </a:p>
                  </a:txBody>
                  <a:tcPr/>
                </a:tc>
                <a:tc>
                  <a:txBody>
                    <a:bodyPr/>
                    <a:lstStyle/>
                    <a:p>
                      <a:r>
                        <a:rPr lang="en-US" dirty="0" smtClean="0"/>
                        <a:t>FIRST(B) = { b }</a:t>
                      </a:r>
                      <a:endParaRPr lang="en-US" dirty="0"/>
                    </a:p>
                  </a:txBody>
                  <a:tcPr/>
                </a:tc>
                <a:tc>
                  <a:txBody>
                    <a:bodyPr/>
                    <a:lstStyle/>
                    <a:p>
                      <a:r>
                        <a:rPr lang="en-US" dirty="0" smtClean="0"/>
                        <a:t>FIRST(B) = { b</a:t>
                      </a:r>
                      <a:r>
                        <a:rPr lang="en-US" baseline="0" dirty="0" smtClean="0"/>
                        <a:t> }</a:t>
                      </a:r>
                      <a:endParaRPr lang="en-US" dirty="0"/>
                    </a:p>
                  </a:txBody>
                  <a:tcPr/>
                </a:tc>
                <a:tc>
                  <a:txBody>
                    <a:bodyPr/>
                    <a:lstStyle/>
                    <a:p>
                      <a:r>
                        <a:rPr lang="en-US" dirty="0" smtClean="0"/>
                        <a:t>FIRST(B) = {</a:t>
                      </a:r>
                      <a:r>
                        <a:rPr lang="en-US" baseline="0" dirty="0" smtClean="0"/>
                        <a:t> b }</a:t>
                      </a:r>
                      <a:endParaRPr lang="en-US" dirty="0"/>
                    </a:p>
                  </a:txBody>
                  <a:tcPr/>
                </a:tc>
              </a:tr>
              <a:tr h="811197">
                <a:tc>
                  <a:txBody>
                    <a:bodyPr/>
                    <a:lstStyle/>
                    <a:p>
                      <a:r>
                        <a:rPr lang="en-US" dirty="0" smtClean="0"/>
                        <a:t>FIRST(C) = {}</a:t>
                      </a:r>
                    </a:p>
                  </a:txBody>
                  <a:tcPr/>
                </a:tc>
                <a:tc>
                  <a:txBody>
                    <a:bodyPr/>
                    <a:lstStyle/>
                    <a:p>
                      <a:r>
                        <a:rPr lang="en-US" dirty="0" smtClean="0"/>
                        <a:t>FIRST(C) = { </a:t>
                      </a:r>
                      <a:r>
                        <a:rPr lang="en-US" baseline="0" dirty="0" smtClean="0"/>
                        <a:t>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a:t>
                      </a:r>
                      <a:r>
                        <a:rPr lang="en-US" baseline="0" dirty="0" smtClean="0"/>
                        <a:t> 𝜺 }</a:t>
                      </a:r>
                      <a:endParaRPr lang="en-US" dirty="0"/>
                    </a:p>
                  </a:txBody>
                  <a:tcPr/>
                </a:tc>
              </a:tr>
              <a:tr h="811197">
                <a:tc>
                  <a:txBody>
                    <a:bodyPr/>
                    <a:lstStyle/>
                    <a:p>
                      <a:r>
                        <a:rPr lang="en-US" dirty="0" smtClean="0"/>
                        <a:t>FIRST(D) = {}</a:t>
                      </a:r>
                    </a:p>
                  </a:txBody>
                  <a:tcPr/>
                </a:tc>
                <a:tc>
                  <a:txBody>
                    <a:bodyPr/>
                    <a:lstStyle/>
                    <a:p>
                      <a:r>
                        <a:rPr lang="en-US" dirty="0" smtClean="0"/>
                        <a:t>FIRST(D) = { d,</a:t>
                      </a:r>
                      <a:r>
                        <a:rPr lang="en-US" baseline="0" dirty="0" smtClean="0"/>
                        <a:t> 𝜺</a:t>
                      </a:r>
                      <a:r>
                        <a:rPr lang="en-US" dirty="0" smtClean="0"/>
                        <a:t> }</a:t>
                      </a:r>
                      <a:endParaRPr lang="en-US" dirty="0"/>
                    </a:p>
                  </a:txBody>
                  <a:tcPr/>
                </a:tc>
                <a:tc>
                  <a:txBody>
                    <a:bodyPr/>
                    <a:lstStyle/>
                    <a:p>
                      <a:r>
                        <a:rPr lang="en-US" dirty="0" smtClean="0"/>
                        <a:t>FIRST(D) = { d, 𝜺 }</a:t>
                      </a:r>
                      <a:endParaRPr lang="en-US" dirty="0"/>
                    </a:p>
                  </a:txBody>
                  <a:tcPr/>
                </a:tc>
                <a:tc>
                  <a:txBody>
                    <a:bodyPr/>
                    <a:lstStyle/>
                    <a:p>
                      <a:r>
                        <a:rPr lang="en-US" dirty="0" smtClean="0"/>
                        <a:t>FIRST(D) = { d, 𝜺 }</a:t>
                      </a:r>
                      <a:endParaRPr lang="en-US" dirty="0"/>
                    </a:p>
                  </a:txBody>
                  <a:tcPr/>
                </a:tc>
                <a:tc>
                  <a:txBody>
                    <a:bodyPr/>
                    <a:lstStyle/>
                    <a:p>
                      <a:r>
                        <a:rPr lang="en-US" dirty="0" smtClean="0"/>
                        <a:t>FIRST(D)</a:t>
                      </a:r>
                      <a:r>
                        <a:rPr lang="en-US" baseline="0" dirty="0" smtClean="0"/>
                        <a:t> = { d, 𝜺 }</a:t>
                      </a:r>
                      <a:endParaRPr lang="en-US" dirty="0"/>
                    </a:p>
                  </a:txBody>
                  <a:tcPr/>
                </a:tc>
              </a:tr>
            </a:tbl>
          </a:graphicData>
        </a:graphic>
      </p:graphicFrame>
    </p:spTree>
    <p:extLst>
      <p:ext uri="{BB962C8B-B14F-4D97-AF65-F5344CB8AC3E}">
        <p14:creationId xmlns:p14="http://schemas.microsoft.com/office/powerpoint/2010/main" val="172320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FIRST Sets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 → ABCD</a:t>
            </a:r>
          </a:p>
          <a:p>
            <a:pPr marL="0" indent="0">
              <a:buNone/>
            </a:pPr>
            <a:r>
              <a:rPr lang="en-US" dirty="0" smtClean="0"/>
              <a:t>A → CD | </a:t>
            </a:r>
            <a:r>
              <a:rPr lang="en-US" dirty="0" err="1" smtClean="0"/>
              <a:t>aA</a:t>
            </a:r>
            <a:endParaRPr lang="en-US" dirty="0" smtClean="0"/>
          </a:p>
          <a:p>
            <a:pPr marL="0" indent="0">
              <a:buNone/>
            </a:pPr>
            <a:r>
              <a:rPr lang="en-US" dirty="0" smtClean="0"/>
              <a:t>B → b</a:t>
            </a:r>
          </a:p>
          <a:p>
            <a:pPr marL="0" indent="0">
              <a:buNone/>
            </a:pPr>
            <a:r>
              <a:rPr lang="en-US" dirty="0" smtClean="0"/>
              <a:t>C → </a:t>
            </a:r>
            <a:r>
              <a:rPr lang="en-US" dirty="0" err="1" smtClean="0"/>
              <a:t>cC</a:t>
            </a:r>
            <a:r>
              <a:rPr lang="en-US" dirty="0" smtClean="0"/>
              <a:t> | 𝜺</a:t>
            </a:r>
          </a:p>
          <a:p>
            <a:pPr marL="0" indent="0">
              <a:buNone/>
            </a:pPr>
            <a:r>
              <a:rPr lang="en-US" dirty="0" smtClean="0"/>
              <a:t>D → </a:t>
            </a:r>
            <a:r>
              <a:rPr lang="en-US" dirty="0" err="1" smtClean="0"/>
              <a:t>dD</a:t>
            </a:r>
            <a:r>
              <a:rPr lang="en-US" dirty="0" smtClean="0"/>
              <a:t> | 𝜺</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FCFB7E3C-6220-8942-988C-3F6E25750AD7}" type="slidenum">
              <a:rPr lang="en-US" smtClean="0"/>
              <a:t>23</a:t>
            </a:fld>
            <a:endParaRPr lang="en-US"/>
          </a:p>
        </p:txBody>
      </p:sp>
      <p:graphicFrame>
        <p:nvGraphicFramePr>
          <p:cNvPr id="5" name="Table 4"/>
          <p:cNvGraphicFramePr>
            <a:graphicFrameLocks noGrp="1"/>
          </p:cNvGraphicFramePr>
          <p:nvPr/>
        </p:nvGraphicFramePr>
        <p:xfrm>
          <a:off x="2262434" y="1600201"/>
          <a:ext cx="6702458" cy="4525964"/>
        </p:xfrm>
        <a:graphic>
          <a:graphicData uri="http://schemas.openxmlformats.org/drawingml/2006/table">
            <a:tbl>
              <a:tblPr firstRow="1" bandRow="1">
                <a:tableStyleId>{5C22544A-7EE6-4342-B048-85BDC9FD1C3A}</a:tableStyleId>
              </a:tblPr>
              <a:tblGrid>
                <a:gridCol w="1226790"/>
                <a:gridCol w="1227469"/>
                <a:gridCol w="1467212"/>
                <a:gridCol w="1371314"/>
                <a:gridCol w="140967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811197">
                <a:tc>
                  <a:txBody>
                    <a:bodyPr/>
                    <a:lstStyle/>
                    <a:p>
                      <a:r>
                        <a:rPr lang="en-US" dirty="0" smtClean="0"/>
                        <a:t>FIRST(S) =</a:t>
                      </a:r>
                      <a:r>
                        <a:rPr lang="en-US" baseline="0" dirty="0" smtClean="0"/>
                        <a:t> {}</a:t>
                      </a:r>
                    </a:p>
                  </a:txBody>
                  <a:tcPr/>
                </a:tc>
                <a:tc>
                  <a:txBody>
                    <a:bodyPr/>
                    <a:lstStyle/>
                    <a:p>
                      <a:r>
                        <a:rPr lang="en-US" dirty="0" smtClean="0"/>
                        <a:t>FIRST(S) = { </a:t>
                      </a:r>
                      <a:r>
                        <a:rPr lang="en-US" baseline="0" dirty="0" smtClean="0"/>
                        <a:t> }</a:t>
                      </a:r>
                      <a:endParaRPr lang="en-US" dirty="0"/>
                    </a:p>
                  </a:txBody>
                  <a:tcPr/>
                </a:tc>
                <a:tc>
                  <a:txBody>
                    <a:bodyPr/>
                    <a:lstStyle/>
                    <a:p>
                      <a:r>
                        <a:rPr lang="en-US" dirty="0" smtClean="0"/>
                        <a:t>FIRST(S) = { a }</a:t>
                      </a:r>
                      <a:endParaRPr lang="en-US" dirty="0"/>
                    </a:p>
                  </a:txBody>
                  <a:tcPr/>
                </a:tc>
                <a:tc>
                  <a:txBody>
                    <a:bodyPr/>
                    <a:lstStyle/>
                    <a:p>
                      <a:r>
                        <a:rPr lang="en-US" dirty="0" smtClean="0"/>
                        <a:t>FIRST(S) = { a, c, d, b</a:t>
                      </a:r>
                      <a:r>
                        <a:rPr lang="en-US" baseline="0" dirty="0" smtClean="0"/>
                        <a:t>}</a:t>
                      </a:r>
                      <a:endParaRPr lang="en-US" dirty="0"/>
                    </a:p>
                  </a:txBody>
                  <a:tcPr/>
                </a:tc>
                <a:tc>
                  <a:txBody>
                    <a:bodyPr/>
                    <a:lstStyle/>
                    <a:p>
                      <a:r>
                        <a:rPr lang="en-US" dirty="0" smtClean="0"/>
                        <a:t>FIRST(S) = { a, c, d, b }</a:t>
                      </a:r>
                      <a:endParaRPr lang="en-US" dirty="0"/>
                    </a:p>
                  </a:txBody>
                  <a:tcPr/>
                </a:tc>
              </a:tr>
              <a:tr h="811197">
                <a:tc>
                  <a:txBody>
                    <a:bodyPr/>
                    <a:lstStyle/>
                    <a:p>
                      <a:r>
                        <a:rPr lang="en-US" dirty="0" smtClean="0"/>
                        <a:t>FIRST(A) = {}</a:t>
                      </a:r>
                    </a:p>
                  </a:txBody>
                  <a:tcPr/>
                </a:tc>
                <a:tc>
                  <a:txBody>
                    <a:bodyPr/>
                    <a:lstStyle/>
                    <a:p>
                      <a:r>
                        <a:rPr lang="en-US" dirty="0" smtClean="0"/>
                        <a:t>FIRST(A) = {</a:t>
                      </a:r>
                      <a:r>
                        <a:rPr lang="en-US" baseline="0" dirty="0" smtClean="0"/>
                        <a:t> a }</a:t>
                      </a:r>
                      <a:endParaRPr lang="en-US" dirty="0"/>
                    </a:p>
                  </a:txBody>
                  <a:tcPr/>
                </a:tc>
                <a:tc>
                  <a:txBody>
                    <a:bodyPr/>
                    <a:lstStyle/>
                    <a:p>
                      <a:r>
                        <a:rPr lang="en-US" dirty="0" smtClean="0"/>
                        <a:t>FIRST(A) = { a, c, d, 𝜺 } </a:t>
                      </a:r>
                      <a:endParaRPr lang="en-US" dirty="0"/>
                    </a:p>
                  </a:txBody>
                  <a:tcPr/>
                </a:tc>
                <a:tc>
                  <a:txBody>
                    <a:bodyPr/>
                    <a:lstStyle/>
                    <a:p>
                      <a:r>
                        <a:rPr lang="en-US" dirty="0" smtClean="0"/>
                        <a:t>FIRST(A)</a:t>
                      </a:r>
                      <a:r>
                        <a:rPr lang="en-US" baseline="0" dirty="0" smtClean="0"/>
                        <a:t> = { a, c, d, 𝜺 }</a:t>
                      </a:r>
                      <a:endParaRPr lang="en-US" dirty="0"/>
                    </a:p>
                  </a:txBody>
                  <a:tcPr/>
                </a:tc>
                <a:tc>
                  <a:txBody>
                    <a:bodyPr/>
                    <a:lstStyle/>
                    <a:p>
                      <a:r>
                        <a:rPr lang="en-US" dirty="0" smtClean="0"/>
                        <a:t>FIRST(A)</a:t>
                      </a:r>
                      <a:r>
                        <a:rPr lang="en-US" baseline="0" dirty="0" smtClean="0"/>
                        <a:t> = { a, c, d, 𝜺 }</a:t>
                      </a:r>
                      <a:endParaRPr lang="en-US" dirty="0"/>
                    </a:p>
                  </a:txBody>
                  <a:tcPr/>
                </a:tc>
              </a:tr>
              <a:tr h="811197">
                <a:tc>
                  <a:txBody>
                    <a:bodyPr/>
                    <a:lstStyle/>
                    <a:p>
                      <a:r>
                        <a:rPr lang="en-US" dirty="0" smtClean="0"/>
                        <a:t>FIRST(B) = {}</a:t>
                      </a:r>
                    </a:p>
                  </a:txBody>
                  <a:tcPr/>
                </a:tc>
                <a:tc>
                  <a:txBody>
                    <a:bodyPr/>
                    <a:lstStyle/>
                    <a:p>
                      <a:r>
                        <a:rPr lang="en-US" dirty="0" smtClean="0"/>
                        <a:t>FIRST(B) = { b }</a:t>
                      </a:r>
                      <a:endParaRPr lang="en-US" dirty="0"/>
                    </a:p>
                  </a:txBody>
                  <a:tcPr/>
                </a:tc>
                <a:tc>
                  <a:txBody>
                    <a:bodyPr/>
                    <a:lstStyle/>
                    <a:p>
                      <a:r>
                        <a:rPr lang="en-US" dirty="0" smtClean="0"/>
                        <a:t>FIRST(B) = { b }</a:t>
                      </a:r>
                      <a:endParaRPr lang="en-US" dirty="0"/>
                    </a:p>
                  </a:txBody>
                  <a:tcPr/>
                </a:tc>
                <a:tc>
                  <a:txBody>
                    <a:bodyPr/>
                    <a:lstStyle/>
                    <a:p>
                      <a:r>
                        <a:rPr lang="en-US" dirty="0" smtClean="0"/>
                        <a:t>FIRST(B) = { b</a:t>
                      </a:r>
                      <a:r>
                        <a:rPr lang="en-US" baseline="0" dirty="0" smtClean="0"/>
                        <a:t> }</a:t>
                      </a:r>
                      <a:endParaRPr lang="en-US" dirty="0"/>
                    </a:p>
                  </a:txBody>
                  <a:tcPr/>
                </a:tc>
                <a:tc>
                  <a:txBody>
                    <a:bodyPr/>
                    <a:lstStyle/>
                    <a:p>
                      <a:r>
                        <a:rPr lang="en-US" dirty="0" smtClean="0"/>
                        <a:t>FIRST(B) = {</a:t>
                      </a:r>
                      <a:r>
                        <a:rPr lang="en-US" baseline="0" dirty="0" smtClean="0"/>
                        <a:t> b }</a:t>
                      </a:r>
                      <a:endParaRPr lang="en-US" dirty="0"/>
                    </a:p>
                  </a:txBody>
                  <a:tcPr/>
                </a:tc>
              </a:tr>
              <a:tr h="811197">
                <a:tc>
                  <a:txBody>
                    <a:bodyPr/>
                    <a:lstStyle/>
                    <a:p>
                      <a:r>
                        <a:rPr lang="en-US" dirty="0" smtClean="0"/>
                        <a:t>FIRST(C) = {}</a:t>
                      </a:r>
                    </a:p>
                  </a:txBody>
                  <a:tcPr/>
                </a:tc>
                <a:tc>
                  <a:txBody>
                    <a:bodyPr/>
                    <a:lstStyle/>
                    <a:p>
                      <a:r>
                        <a:rPr lang="en-US" dirty="0" smtClean="0"/>
                        <a:t>FIRST(C) = { </a:t>
                      </a:r>
                      <a:r>
                        <a:rPr lang="en-US" baseline="0" dirty="0" smtClean="0"/>
                        <a:t>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a:t>
                      </a:r>
                      <a:r>
                        <a:rPr lang="en-US" baseline="0" dirty="0" smtClean="0"/>
                        <a:t> 𝜺 }</a:t>
                      </a:r>
                      <a:endParaRPr lang="en-US" dirty="0"/>
                    </a:p>
                  </a:txBody>
                  <a:tcPr/>
                </a:tc>
              </a:tr>
              <a:tr h="811197">
                <a:tc>
                  <a:txBody>
                    <a:bodyPr/>
                    <a:lstStyle/>
                    <a:p>
                      <a:r>
                        <a:rPr lang="en-US" dirty="0" smtClean="0"/>
                        <a:t>FIRST(D) = {}</a:t>
                      </a:r>
                    </a:p>
                  </a:txBody>
                  <a:tcPr/>
                </a:tc>
                <a:tc>
                  <a:txBody>
                    <a:bodyPr/>
                    <a:lstStyle/>
                    <a:p>
                      <a:r>
                        <a:rPr lang="en-US" dirty="0" smtClean="0"/>
                        <a:t>FIRST(D) = { d,</a:t>
                      </a:r>
                      <a:r>
                        <a:rPr lang="en-US" baseline="0" dirty="0" smtClean="0"/>
                        <a:t> 𝜺</a:t>
                      </a:r>
                      <a:r>
                        <a:rPr lang="en-US" dirty="0" smtClean="0"/>
                        <a:t> }</a:t>
                      </a:r>
                      <a:endParaRPr lang="en-US" dirty="0"/>
                    </a:p>
                  </a:txBody>
                  <a:tcPr/>
                </a:tc>
                <a:tc>
                  <a:txBody>
                    <a:bodyPr/>
                    <a:lstStyle/>
                    <a:p>
                      <a:r>
                        <a:rPr lang="en-US" dirty="0" smtClean="0"/>
                        <a:t>FIRST(D) = { d, 𝜺 }</a:t>
                      </a:r>
                      <a:endParaRPr lang="en-US" dirty="0"/>
                    </a:p>
                  </a:txBody>
                  <a:tcPr/>
                </a:tc>
                <a:tc>
                  <a:txBody>
                    <a:bodyPr/>
                    <a:lstStyle/>
                    <a:p>
                      <a:r>
                        <a:rPr lang="en-US" dirty="0" smtClean="0"/>
                        <a:t>FIRST(D) = { d, 𝜺 }</a:t>
                      </a:r>
                      <a:endParaRPr lang="en-US" dirty="0"/>
                    </a:p>
                  </a:txBody>
                  <a:tcPr/>
                </a:tc>
                <a:tc>
                  <a:txBody>
                    <a:bodyPr/>
                    <a:lstStyle/>
                    <a:p>
                      <a:r>
                        <a:rPr lang="en-US" dirty="0" smtClean="0"/>
                        <a:t>FIRST(D)</a:t>
                      </a:r>
                      <a:r>
                        <a:rPr lang="en-US" baseline="0" dirty="0" smtClean="0"/>
                        <a:t> = { d, 𝜺 }</a:t>
                      </a:r>
                      <a:endParaRPr lang="en-US" dirty="0"/>
                    </a:p>
                  </a:txBody>
                  <a:tcPr/>
                </a:tc>
              </a:tr>
            </a:tbl>
          </a:graphicData>
        </a:graphic>
      </p:graphicFrame>
      <p:sp>
        <p:nvSpPr>
          <p:cNvPr id="6" name="Rectangle 5"/>
          <p:cNvSpPr/>
          <p:nvPr/>
        </p:nvSpPr>
        <p:spPr>
          <a:xfrm>
            <a:off x="2192942" y="2052124"/>
            <a:ext cx="6788134" cy="40902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51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FIRST Sets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 → ABCD</a:t>
            </a:r>
          </a:p>
          <a:p>
            <a:pPr marL="0" indent="0">
              <a:buNone/>
            </a:pPr>
            <a:r>
              <a:rPr lang="en-US" dirty="0" smtClean="0"/>
              <a:t>A → CD | </a:t>
            </a:r>
            <a:r>
              <a:rPr lang="en-US" dirty="0" err="1" smtClean="0"/>
              <a:t>aA</a:t>
            </a:r>
            <a:endParaRPr lang="en-US" dirty="0" smtClean="0"/>
          </a:p>
          <a:p>
            <a:pPr marL="0" indent="0">
              <a:buNone/>
            </a:pPr>
            <a:r>
              <a:rPr lang="en-US" dirty="0" smtClean="0"/>
              <a:t>B → b</a:t>
            </a:r>
          </a:p>
          <a:p>
            <a:pPr marL="0" indent="0">
              <a:buNone/>
            </a:pPr>
            <a:r>
              <a:rPr lang="en-US" dirty="0" smtClean="0"/>
              <a:t>C → </a:t>
            </a:r>
            <a:r>
              <a:rPr lang="en-US" dirty="0" err="1" smtClean="0"/>
              <a:t>cC</a:t>
            </a:r>
            <a:r>
              <a:rPr lang="en-US" dirty="0" smtClean="0"/>
              <a:t> | 𝜺</a:t>
            </a:r>
          </a:p>
          <a:p>
            <a:pPr marL="0" indent="0">
              <a:buNone/>
            </a:pPr>
            <a:r>
              <a:rPr lang="en-US" dirty="0" smtClean="0"/>
              <a:t>D → </a:t>
            </a:r>
            <a:r>
              <a:rPr lang="en-US" dirty="0" err="1" smtClean="0"/>
              <a:t>dD</a:t>
            </a:r>
            <a:r>
              <a:rPr lang="en-US" dirty="0" smtClean="0"/>
              <a:t> | 𝜺</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FCFB7E3C-6220-8942-988C-3F6E25750AD7}" type="slidenum">
              <a:rPr lang="en-US" smtClean="0"/>
              <a:t>24</a:t>
            </a:fld>
            <a:endParaRPr lang="en-US"/>
          </a:p>
        </p:txBody>
      </p:sp>
      <p:graphicFrame>
        <p:nvGraphicFramePr>
          <p:cNvPr id="5" name="Table 4"/>
          <p:cNvGraphicFramePr>
            <a:graphicFrameLocks noGrp="1"/>
          </p:cNvGraphicFramePr>
          <p:nvPr/>
        </p:nvGraphicFramePr>
        <p:xfrm>
          <a:off x="2262434" y="1600201"/>
          <a:ext cx="6702458" cy="4525964"/>
        </p:xfrm>
        <a:graphic>
          <a:graphicData uri="http://schemas.openxmlformats.org/drawingml/2006/table">
            <a:tbl>
              <a:tblPr firstRow="1" bandRow="1">
                <a:tableStyleId>{5C22544A-7EE6-4342-B048-85BDC9FD1C3A}</a:tableStyleId>
              </a:tblPr>
              <a:tblGrid>
                <a:gridCol w="1226790"/>
                <a:gridCol w="1227469"/>
                <a:gridCol w="1467212"/>
                <a:gridCol w="1371314"/>
                <a:gridCol w="140967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811197">
                <a:tc>
                  <a:txBody>
                    <a:bodyPr/>
                    <a:lstStyle/>
                    <a:p>
                      <a:r>
                        <a:rPr lang="en-US" dirty="0" smtClean="0"/>
                        <a:t>FIRST(S) =</a:t>
                      </a:r>
                      <a:r>
                        <a:rPr lang="en-US" baseline="0" dirty="0" smtClean="0"/>
                        <a:t> {}</a:t>
                      </a:r>
                    </a:p>
                  </a:txBody>
                  <a:tcPr/>
                </a:tc>
                <a:tc>
                  <a:txBody>
                    <a:bodyPr/>
                    <a:lstStyle/>
                    <a:p>
                      <a:r>
                        <a:rPr lang="en-US" dirty="0" smtClean="0"/>
                        <a:t>FIRST(S) = { </a:t>
                      </a:r>
                      <a:r>
                        <a:rPr lang="en-US" baseline="0" dirty="0" smtClean="0"/>
                        <a:t> }</a:t>
                      </a:r>
                      <a:endParaRPr lang="en-US" dirty="0"/>
                    </a:p>
                  </a:txBody>
                  <a:tcPr/>
                </a:tc>
                <a:tc>
                  <a:txBody>
                    <a:bodyPr/>
                    <a:lstStyle/>
                    <a:p>
                      <a:r>
                        <a:rPr lang="en-US" dirty="0" smtClean="0"/>
                        <a:t>FIRST(S) = { a }</a:t>
                      </a:r>
                      <a:endParaRPr lang="en-US" dirty="0"/>
                    </a:p>
                  </a:txBody>
                  <a:tcPr/>
                </a:tc>
                <a:tc>
                  <a:txBody>
                    <a:bodyPr/>
                    <a:lstStyle/>
                    <a:p>
                      <a:r>
                        <a:rPr lang="en-US" dirty="0" smtClean="0"/>
                        <a:t>FIRST(S) = { a, c, d, b</a:t>
                      </a:r>
                      <a:r>
                        <a:rPr lang="en-US" baseline="0" dirty="0" smtClean="0"/>
                        <a:t>}</a:t>
                      </a:r>
                      <a:endParaRPr lang="en-US" dirty="0"/>
                    </a:p>
                  </a:txBody>
                  <a:tcPr/>
                </a:tc>
                <a:tc>
                  <a:txBody>
                    <a:bodyPr/>
                    <a:lstStyle/>
                    <a:p>
                      <a:r>
                        <a:rPr lang="en-US" dirty="0" smtClean="0"/>
                        <a:t>FIRST(S) = { a, c, d, b }</a:t>
                      </a:r>
                      <a:endParaRPr lang="en-US" dirty="0"/>
                    </a:p>
                  </a:txBody>
                  <a:tcPr/>
                </a:tc>
              </a:tr>
              <a:tr h="811197">
                <a:tc>
                  <a:txBody>
                    <a:bodyPr/>
                    <a:lstStyle/>
                    <a:p>
                      <a:r>
                        <a:rPr lang="en-US" dirty="0" smtClean="0"/>
                        <a:t>FIRST(A) = {}</a:t>
                      </a:r>
                    </a:p>
                  </a:txBody>
                  <a:tcPr/>
                </a:tc>
                <a:tc>
                  <a:txBody>
                    <a:bodyPr/>
                    <a:lstStyle/>
                    <a:p>
                      <a:r>
                        <a:rPr lang="en-US" dirty="0" smtClean="0"/>
                        <a:t>FIRST(A) = {</a:t>
                      </a:r>
                      <a:r>
                        <a:rPr lang="en-US" baseline="0" dirty="0" smtClean="0"/>
                        <a:t> a }</a:t>
                      </a:r>
                      <a:endParaRPr lang="en-US" dirty="0"/>
                    </a:p>
                  </a:txBody>
                  <a:tcPr/>
                </a:tc>
                <a:tc>
                  <a:txBody>
                    <a:bodyPr/>
                    <a:lstStyle/>
                    <a:p>
                      <a:r>
                        <a:rPr lang="en-US" dirty="0" smtClean="0"/>
                        <a:t>FIRST(A) = { a, c, d, 𝜺 } </a:t>
                      </a:r>
                      <a:endParaRPr lang="en-US" dirty="0"/>
                    </a:p>
                  </a:txBody>
                  <a:tcPr/>
                </a:tc>
                <a:tc>
                  <a:txBody>
                    <a:bodyPr/>
                    <a:lstStyle/>
                    <a:p>
                      <a:r>
                        <a:rPr lang="en-US" dirty="0" smtClean="0"/>
                        <a:t>FIRST(A)</a:t>
                      </a:r>
                      <a:r>
                        <a:rPr lang="en-US" baseline="0" dirty="0" smtClean="0"/>
                        <a:t> = { a, c, d, 𝜺 }</a:t>
                      </a:r>
                      <a:endParaRPr lang="en-US" dirty="0"/>
                    </a:p>
                  </a:txBody>
                  <a:tcPr/>
                </a:tc>
                <a:tc>
                  <a:txBody>
                    <a:bodyPr/>
                    <a:lstStyle/>
                    <a:p>
                      <a:r>
                        <a:rPr lang="en-US" dirty="0" smtClean="0"/>
                        <a:t>FIRST(A)</a:t>
                      </a:r>
                      <a:r>
                        <a:rPr lang="en-US" baseline="0" dirty="0" smtClean="0"/>
                        <a:t> = { a, c, d, 𝜺 }</a:t>
                      </a:r>
                      <a:endParaRPr lang="en-US" dirty="0"/>
                    </a:p>
                  </a:txBody>
                  <a:tcPr/>
                </a:tc>
              </a:tr>
              <a:tr h="811197">
                <a:tc>
                  <a:txBody>
                    <a:bodyPr/>
                    <a:lstStyle/>
                    <a:p>
                      <a:r>
                        <a:rPr lang="en-US" dirty="0" smtClean="0"/>
                        <a:t>FIRST(B) = {}</a:t>
                      </a:r>
                    </a:p>
                  </a:txBody>
                  <a:tcPr/>
                </a:tc>
                <a:tc>
                  <a:txBody>
                    <a:bodyPr/>
                    <a:lstStyle/>
                    <a:p>
                      <a:r>
                        <a:rPr lang="en-US" dirty="0" smtClean="0"/>
                        <a:t>FIRST(B) = { b }</a:t>
                      </a:r>
                      <a:endParaRPr lang="en-US" dirty="0"/>
                    </a:p>
                  </a:txBody>
                  <a:tcPr/>
                </a:tc>
                <a:tc>
                  <a:txBody>
                    <a:bodyPr/>
                    <a:lstStyle/>
                    <a:p>
                      <a:r>
                        <a:rPr lang="en-US" dirty="0" smtClean="0"/>
                        <a:t>FIRST(B) = { b }</a:t>
                      </a:r>
                      <a:endParaRPr lang="en-US" dirty="0"/>
                    </a:p>
                  </a:txBody>
                  <a:tcPr/>
                </a:tc>
                <a:tc>
                  <a:txBody>
                    <a:bodyPr/>
                    <a:lstStyle/>
                    <a:p>
                      <a:r>
                        <a:rPr lang="en-US" dirty="0" smtClean="0"/>
                        <a:t>FIRST(B) = { b</a:t>
                      </a:r>
                      <a:r>
                        <a:rPr lang="en-US" baseline="0" dirty="0" smtClean="0"/>
                        <a:t> }</a:t>
                      </a:r>
                      <a:endParaRPr lang="en-US" dirty="0"/>
                    </a:p>
                  </a:txBody>
                  <a:tcPr/>
                </a:tc>
                <a:tc>
                  <a:txBody>
                    <a:bodyPr/>
                    <a:lstStyle/>
                    <a:p>
                      <a:r>
                        <a:rPr lang="en-US" dirty="0" smtClean="0"/>
                        <a:t>FIRST(B) = {</a:t>
                      </a:r>
                      <a:r>
                        <a:rPr lang="en-US" baseline="0" dirty="0" smtClean="0"/>
                        <a:t> b }</a:t>
                      </a:r>
                      <a:endParaRPr lang="en-US" dirty="0"/>
                    </a:p>
                  </a:txBody>
                  <a:tcPr/>
                </a:tc>
              </a:tr>
              <a:tr h="811197">
                <a:tc>
                  <a:txBody>
                    <a:bodyPr/>
                    <a:lstStyle/>
                    <a:p>
                      <a:r>
                        <a:rPr lang="en-US" dirty="0" smtClean="0"/>
                        <a:t>FIRST(C) = {}</a:t>
                      </a:r>
                    </a:p>
                  </a:txBody>
                  <a:tcPr/>
                </a:tc>
                <a:tc>
                  <a:txBody>
                    <a:bodyPr/>
                    <a:lstStyle/>
                    <a:p>
                      <a:r>
                        <a:rPr lang="en-US" dirty="0" smtClean="0"/>
                        <a:t>FIRST(C) = { </a:t>
                      </a:r>
                      <a:r>
                        <a:rPr lang="en-US" baseline="0" dirty="0" smtClean="0"/>
                        <a:t>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a:t>
                      </a:r>
                      <a:r>
                        <a:rPr lang="en-US" baseline="0" dirty="0" smtClean="0"/>
                        <a:t> 𝜺 }</a:t>
                      </a:r>
                      <a:endParaRPr lang="en-US" dirty="0"/>
                    </a:p>
                  </a:txBody>
                  <a:tcPr/>
                </a:tc>
              </a:tr>
              <a:tr h="811197">
                <a:tc>
                  <a:txBody>
                    <a:bodyPr/>
                    <a:lstStyle/>
                    <a:p>
                      <a:r>
                        <a:rPr lang="en-US" dirty="0" smtClean="0"/>
                        <a:t>FIRST(D) = {}</a:t>
                      </a:r>
                    </a:p>
                  </a:txBody>
                  <a:tcPr/>
                </a:tc>
                <a:tc>
                  <a:txBody>
                    <a:bodyPr/>
                    <a:lstStyle/>
                    <a:p>
                      <a:r>
                        <a:rPr lang="en-US" dirty="0" smtClean="0"/>
                        <a:t>FIRST(D) = { d,</a:t>
                      </a:r>
                      <a:r>
                        <a:rPr lang="en-US" baseline="0" dirty="0" smtClean="0"/>
                        <a:t> 𝜺</a:t>
                      </a:r>
                      <a:r>
                        <a:rPr lang="en-US" dirty="0" smtClean="0"/>
                        <a:t> }</a:t>
                      </a:r>
                      <a:endParaRPr lang="en-US" dirty="0"/>
                    </a:p>
                  </a:txBody>
                  <a:tcPr/>
                </a:tc>
                <a:tc>
                  <a:txBody>
                    <a:bodyPr/>
                    <a:lstStyle/>
                    <a:p>
                      <a:r>
                        <a:rPr lang="en-US" dirty="0" smtClean="0"/>
                        <a:t>FIRST(D) = { d, 𝜺 }</a:t>
                      </a:r>
                      <a:endParaRPr lang="en-US" dirty="0"/>
                    </a:p>
                  </a:txBody>
                  <a:tcPr/>
                </a:tc>
                <a:tc>
                  <a:txBody>
                    <a:bodyPr/>
                    <a:lstStyle/>
                    <a:p>
                      <a:r>
                        <a:rPr lang="en-US" dirty="0" smtClean="0"/>
                        <a:t>FIRST(D) = { d, 𝜺 }</a:t>
                      </a:r>
                      <a:endParaRPr lang="en-US" dirty="0"/>
                    </a:p>
                  </a:txBody>
                  <a:tcPr/>
                </a:tc>
                <a:tc>
                  <a:txBody>
                    <a:bodyPr/>
                    <a:lstStyle/>
                    <a:p>
                      <a:r>
                        <a:rPr lang="en-US" dirty="0" smtClean="0"/>
                        <a:t>FIRST(D)</a:t>
                      </a:r>
                      <a:r>
                        <a:rPr lang="en-US" baseline="0" dirty="0" smtClean="0"/>
                        <a:t> = { d, 𝜺 }</a:t>
                      </a:r>
                      <a:endParaRPr lang="en-US" dirty="0"/>
                    </a:p>
                  </a:txBody>
                  <a:tcPr/>
                </a:tc>
              </a:tr>
            </a:tbl>
          </a:graphicData>
        </a:graphic>
      </p:graphicFrame>
      <p:sp>
        <p:nvSpPr>
          <p:cNvPr id="6" name="Rectangle 5"/>
          <p:cNvSpPr/>
          <p:nvPr/>
        </p:nvSpPr>
        <p:spPr>
          <a:xfrm>
            <a:off x="3487666" y="2052124"/>
            <a:ext cx="5493409" cy="40902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03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S → ABCD</a:t>
            </a:r>
          </a:p>
          <a:p>
            <a:pPr marL="0" indent="0">
              <a:buNone/>
            </a:pPr>
            <a:r>
              <a:rPr lang="en-US" dirty="0" smtClean="0"/>
              <a:t>A → CD | </a:t>
            </a:r>
            <a:r>
              <a:rPr lang="en-US" dirty="0" err="1" smtClean="0"/>
              <a:t>aA</a:t>
            </a:r>
            <a:endParaRPr lang="en-US" dirty="0" smtClean="0"/>
          </a:p>
          <a:p>
            <a:pPr marL="0" indent="0">
              <a:buNone/>
            </a:pPr>
            <a:r>
              <a:rPr lang="en-US" dirty="0" smtClean="0"/>
              <a:t>B → b</a:t>
            </a:r>
          </a:p>
          <a:p>
            <a:pPr marL="0" indent="0">
              <a:buNone/>
            </a:pPr>
            <a:r>
              <a:rPr lang="en-US" dirty="0" smtClean="0"/>
              <a:t>C → </a:t>
            </a:r>
            <a:r>
              <a:rPr lang="en-US" dirty="0" err="1" smtClean="0"/>
              <a:t>cC</a:t>
            </a:r>
            <a:r>
              <a:rPr lang="en-US" dirty="0" smtClean="0"/>
              <a:t> | 𝜺</a:t>
            </a:r>
          </a:p>
          <a:p>
            <a:pPr marL="0" indent="0">
              <a:buNone/>
            </a:pPr>
            <a:r>
              <a:rPr lang="en-US" dirty="0" smtClean="0"/>
              <a:t>D → </a:t>
            </a:r>
            <a:r>
              <a:rPr lang="en-US" dirty="0" err="1" smtClean="0"/>
              <a:t>dD</a:t>
            </a:r>
            <a:r>
              <a:rPr lang="en-US" dirty="0" smtClean="0"/>
              <a:t> | 𝜺</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FCFB7E3C-6220-8942-988C-3F6E25750AD7}" type="slidenum">
              <a:rPr lang="en-US" smtClean="0"/>
              <a:t>25</a:t>
            </a:fld>
            <a:endParaRPr lang="en-US"/>
          </a:p>
        </p:txBody>
      </p:sp>
      <p:graphicFrame>
        <p:nvGraphicFramePr>
          <p:cNvPr id="5" name="Table 4"/>
          <p:cNvGraphicFramePr>
            <a:graphicFrameLocks noGrp="1"/>
          </p:cNvGraphicFramePr>
          <p:nvPr/>
        </p:nvGraphicFramePr>
        <p:xfrm>
          <a:off x="2262434" y="1600201"/>
          <a:ext cx="6702458" cy="4525964"/>
        </p:xfrm>
        <a:graphic>
          <a:graphicData uri="http://schemas.openxmlformats.org/drawingml/2006/table">
            <a:tbl>
              <a:tblPr firstRow="1" bandRow="1">
                <a:tableStyleId>{5C22544A-7EE6-4342-B048-85BDC9FD1C3A}</a:tableStyleId>
              </a:tblPr>
              <a:tblGrid>
                <a:gridCol w="1226790"/>
                <a:gridCol w="1227469"/>
                <a:gridCol w="1467212"/>
                <a:gridCol w="1371314"/>
                <a:gridCol w="140967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811197">
                <a:tc>
                  <a:txBody>
                    <a:bodyPr/>
                    <a:lstStyle/>
                    <a:p>
                      <a:r>
                        <a:rPr lang="en-US" dirty="0" smtClean="0"/>
                        <a:t>FIRST(S) =</a:t>
                      </a:r>
                      <a:r>
                        <a:rPr lang="en-US" baseline="0" dirty="0" smtClean="0"/>
                        <a:t> {}</a:t>
                      </a:r>
                    </a:p>
                  </a:txBody>
                  <a:tcPr/>
                </a:tc>
                <a:tc>
                  <a:txBody>
                    <a:bodyPr/>
                    <a:lstStyle/>
                    <a:p>
                      <a:r>
                        <a:rPr lang="en-US" dirty="0" smtClean="0"/>
                        <a:t>FIRST(S) = { </a:t>
                      </a:r>
                      <a:r>
                        <a:rPr lang="en-US" baseline="0" dirty="0" smtClean="0"/>
                        <a:t> }</a:t>
                      </a:r>
                      <a:endParaRPr lang="en-US" dirty="0"/>
                    </a:p>
                  </a:txBody>
                  <a:tcPr/>
                </a:tc>
                <a:tc>
                  <a:txBody>
                    <a:bodyPr/>
                    <a:lstStyle/>
                    <a:p>
                      <a:r>
                        <a:rPr lang="en-US" dirty="0" smtClean="0"/>
                        <a:t>FIRST(S) = { a }</a:t>
                      </a:r>
                      <a:endParaRPr lang="en-US" dirty="0"/>
                    </a:p>
                  </a:txBody>
                  <a:tcPr/>
                </a:tc>
                <a:tc>
                  <a:txBody>
                    <a:bodyPr/>
                    <a:lstStyle/>
                    <a:p>
                      <a:r>
                        <a:rPr lang="en-US" dirty="0" smtClean="0"/>
                        <a:t>FIRST(S) = { a, c, d, b</a:t>
                      </a:r>
                      <a:r>
                        <a:rPr lang="en-US" baseline="0" dirty="0" smtClean="0"/>
                        <a:t>}</a:t>
                      </a:r>
                      <a:endParaRPr lang="en-US" dirty="0"/>
                    </a:p>
                  </a:txBody>
                  <a:tcPr/>
                </a:tc>
                <a:tc>
                  <a:txBody>
                    <a:bodyPr/>
                    <a:lstStyle/>
                    <a:p>
                      <a:r>
                        <a:rPr lang="en-US" dirty="0" smtClean="0"/>
                        <a:t>FIRST(S) = { a, c, d, b }</a:t>
                      </a:r>
                      <a:endParaRPr lang="en-US" dirty="0"/>
                    </a:p>
                  </a:txBody>
                  <a:tcPr/>
                </a:tc>
              </a:tr>
              <a:tr h="811197">
                <a:tc>
                  <a:txBody>
                    <a:bodyPr/>
                    <a:lstStyle/>
                    <a:p>
                      <a:r>
                        <a:rPr lang="en-US" dirty="0" smtClean="0"/>
                        <a:t>FIRST(A) = {}</a:t>
                      </a:r>
                    </a:p>
                  </a:txBody>
                  <a:tcPr/>
                </a:tc>
                <a:tc>
                  <a:txBody>
                    <a:bodyPr/>
                    <a:lstStyle/>
                    <a:p>
                      <a:r>
                        <a:rPr lang="en-US" dirty="0" smtClean="0"/>
                        <a:t>FIRST(A) = {</a:t>
                      </a:r>
                      <a:r>
                        <a:rPr lang="en-US" baseline="0" dirty="0" smtClean="0"/>
                        <a:t> a }</a:t>
                      </a:r>
                      <a:endParaRPr lang="en-US" dirty="0"/>
                    </a:p>
                  </a:txBody>
                  <a:tcPr/>
                </a:tc>
                <a:tc>
                  <a:txBody>
                    <a:bodyPr/>
                    <a:lstStyle/>
                    <a:p>
                      <a:r>
                        <a:rPr lang="en-US" dirty="0" smtClean="0"/>
                        <a:t>FIRST(A) = { a, c, d, 𝜺 } </a:t>
                      </a:r>
                      <a:endParaRPr lang="en-US" dirty="0"/>
                    </a:p>
                  </a:txBody>
                  <a:tcPr/>
                </a:tc>
                <a:tc>
                  <a:txBody>
                    <a:bodyPr/>
                    <a:lstStyle/>
                    <a:p>
                      <a:r>
                        <a:rPr lang="en-US" dirty="0" smtClean="0"/>
                        <a:t>FIRST(A)</a:t>
                      </a:r>
                      <a:r>
                        <a:rPr lang="en-US" baseline="0" dirty="0" smtClean="0"/>
                        <a:t> = { a, c, d, 𝜺 }</a:t>
                      </a:r>
                      <a:endParaRPr lang="en-US" dirty="0"/>
                    </a:p>
                  </a:txBody>
                  <a:tcPr/>
                </a:tc>
                <a:tc>
                  <a:txBody>
                    <a:bodyPr/>
                    <a:lstStyle/>
                    <a:p>
                      <a:r>
                        <a:rPr lang="en-US" dirty="0" smtClean="0"/>
                        <a:t>FIRST(A)</a:t>
                      </a:r>
                      <a:r>
                        <a:rPr lang="en-US" baseline="0" dirty="0" smtClean="0"/>
                        <a:t> = { a, c, d, 𝜺 }</a:t>
                      </a:r>
                      <a:endParaRPr lang="en-US" dirty="0"/>
                    </a:p>
                  </a:txBody>
                  <a:tcPr/>
                </a:tc>
              </a:tr>
              <a:tr h="811197">
                <a:tc>
                  <a:txBody>
                    <a:bodyPr/>
                    <a:lstStyle/>
                    <a:p>
                      <a:r>
                        <a:rPr lang="en-US" dirty="0" smtClean="0"/>
                        <a:t>FIRST(B) = {}</a:t>
                      </a:r>
                    </a:p>
                  </a:txBody>
                  <a:tcPr/>
                </a:tc>
                <a:tc>
                  <a:txBody>
                    <a:bodyPr/>
                    <a:lstStyle/>
                    <a:p>
                      <a:r>
                        <a:rPr lang="en-US" dirty="0" smtClean="0"/>
                        <a:t>FIRST(B) = { b }</a:t>
                      </a:r>
                      <a:endParaRPr lang="en-US" dirty="0"/>
                    </a:p>
                  </a:txBody>
                  <a:tcPr/>
                </a:tc>
                <a:tc>
                  <a:txBody>
                    <a:bodyPr/>
                    <a:lstStyle/>
                    <a:p>
                      <a:r>
                        <a:rPr lang="en-US" dirty="0" smtClean="0"/>
                        <a:t>FIRST(B) = { b }</a:t>
                      </a:r>
                      <a:endParaRPr lang="en-US" dirty="0"/>
                    </a:p>
                  </a:txBody>
                  <a:tcPr/>
                </a:tc>
                <a:tc>
                  <a:txBody>
                    <a:bodyPr/>
                    <a:lstStyle/>
                    <a:p>
                      <a:r>
                        <a:rPr lang="en-US" dirty="0" smtClean="0"/>
                        <a:t>FIRST(B) = { b</a:t>
                      </a:r>
                      <a:r>
                        <a:rPr lang="en-US" baseline="0" dirty="0" smtClean="0"/>
                        <a:t> }</a:t>
                      </a:r>
                      <a:endParaRPr lang="en-US" dirty="0"/>
                    </a:p>
                  </a:txBody>
                  <a:tcPr/>
                </a:tc>
                <a:tc>
                  <a:txBody>
                    <a:bodyPr/>
                    <a:lstStyle/>
                    <a:p>
                      <a:r>
                        <a:rPr lang="en-US" dirty="0" smtClean="0"/>
                        <a:t>FIRST(B) = {</a:t>
                      </a:r>
                      <a:r>
                        <a:rPr lang="en-US" baseline="0" dirty="0" smtClean="0"/>
                        <a:t> b }</a:t>
                      </a:r>
                      <a:endParaRPr lang="en-US" dirty="0"/>
                    </a:p>
                  </a:txBody>
                  <a:tcPr/>
                </a:tc>
              </a:tr>
              <a:tr h="811197">
                <a:tc>
                  <a:txBody>
                    <a:bodyPr/>
                    <a:lstStyle/>
                    <a:p>
                      <a:r>
                        <a:rPr lang="en-US" dirty="0" smtClean="0"/>
                        <a:t>FIRST(C) = {}</a:t>
                      </a:r>
                    </a:p>
                  </a:txBody>
                  <a:tcPr/>
                </a:tc>
                <a:tc>
                  <a:txBody>
                    <a:bodyPr/>
                    <a:lstStyle/>
                    <a:p>
                      <a:r>
                        <a:rPr lang="en-US" dirty="0" smtClean="0"/>
                        <a:t>FIRST(C) = { </a:t>
                      </a:r>
                      <a:r>
                        <a:rPr lang="en-US" baseline="0" dirty="0" smtClean="0"/>
                        <a:t>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 𝜺 }</a:t>
                      </a:r>
                      <a:endParaRPr lang="en-US" dirty="0"/>
                    </a:p>
                  </a:txBody>
                  <a:tcPr/>
                </a:tc>
                <a:tc>
                  <a:txBody>
                    <a:bodyPr/>
                    <a:lstStyle/>
                    <a:p>
                      <a:r>
                        <a:rPr lang="en-US" dirty="0" smtClean="0"/>
                        <a:t>FIRST(C) = { c,</a:t>
                      </a:r>
                      <a:r>
                        <a:rPr lang="en-US" baseline="0" dirty="0" smtClean="0"/>
                        <a:t> 𝜺 }</a:t>
                      </a:r>
                      <a:endParaRPr lang="en-US" dirty="0"/>
                    </a:p>
                  </a:txBody>
                  <a:tcPr/>
                </a:tc>
              </a:tr>
              <a:tr h="811197">
                <a:tc>
                  <a:txBody>
                    <a:bodyPr/>
                    <a:lstStyle/>
                    <a:p>
                      <a:r>
                        <a:rPr lang="en-US" dirty="0" smtClean="0"/>
                        <a:t>FIRST(D) = {}</a:t>
                      </a:r>
                    </a:p>
                  </a:txBody>
                  <a:tcPr/>
                </a:tc>
                <a:tc>
                  <a:txBody>
                    <a:bodyPr/>
                    <a:lstStyle/>
                    <a:p>
                      <a:r>
                        <a:rPr lang="en-US" dirty="0" smtClean="0"/>
                        <a:t>FIRST(D) = { d,</a:t>
                      </a:r>
                      <a:r>
                        <a:rPr lang="en-US" baseline="0" dirty="0" smtClean="0"/>
                        <a:t> 𝜺</a:t>
                      </a:r>
                      <a:r>
                        <a:rPr lang="en-US" dirty="0" smtClean="0"/>
                        <a:t> }</a:t>
                      </a:r>
                      <a:endParaRPr lang="en-US" dirty="0"/>
                    </a:p>
                  </a:txBody>
                  <a:tcPr/>
                </a:tc>
                <a:tc>
                  <a:txBody>
                    <a:bodyPr/>
                    <a:lstStyle/>
                    <a:p>
                      <a:r>
                        <a:rPr lang="en-US" dirty="0" smtClean="0"/>
                        <a:t>FIRST(D) = { d, 𝜺 }</a:t>
                      </a:r>
                      <a:endParaRPr lang="en-US" dirty="0"/>
                    </a:p>
                  </a:txBody>
                  <a:tcPr/>
                </a:tc>
                <a:tc>
                  <a:txBody>
                    <a:bodyPr/>
                    <a:lstStyle/>
                    <a:p>
                      <a:r>
                        <a:rPr lang="en-US" dirty="0" smtClean="0"/>
                        <a:t>FIRST(D) = { d, 𝜺 }</a:t>
                      </a:r>
                      <a:endParaRPr lang="en-US" dirty="0"/>
                    </a:p>
                  </a:txBody>
                  <a:tcPr/>
                </a:tc>
                <a:tc>
                  <a:txBody>
                    <a:bodyPr/>
                    <a:lstStyle/>
                    <a:p>
                      <a:r>
                        <a:rPr lang="en-US" dirty="0" smtClean="0"/>
                        <a:t>FIRST(D)</a:t>
                      </a:r>
                      <a:r>
                        <a:rPr lang="en-US" baseline="0" dirty="0" smtClean="0"/>
                        <a:t> = { d, 𝜺 }</a:t>
                      </a:r>
                      <a:endParaRPr lang="en-US" dirty="0"/>
                    </a:p>
                  </a:txBody>
                  <a:tcPr/>
                </a:tc>
              </a:tr>
            </a:tbl>
          </a:graphicData>
        </a:graphic>
      </p:graphicFrame>
      <p:sp>
        <p:nvSpPr>
          <p:cNvPr id="6" name="Rectangle 5"/>
          <p:cNvSpPr/>
          <p:nvPr/>
        </p:nvSpPr>
        <p:spPr>
          <a:xfrm>
            <a:off x="3503850" y="2065140"/>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503850" y="2427353"/>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503849" y="2874438"/>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503848" y="3236651"/>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03847" y="3689994"/>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03847" y="4045949"/>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503847" y="4511987"/>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503847" y="4871290"/>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503846" y="5314504"/>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503845" y="5670459"/>
            <a:ext cx="1205715"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745266" y="2052125"/>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745266" y="2414338"/>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745265" y="2861423"/>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745264" y="321554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745263" y="366167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745262" y="4015795"/>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745262" y="4477041"/>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745261" y="481086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745260" y="5276550"/>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745260" y="5627712"/>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178044" y="2052125"/>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177556" y="2414338"/>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177554" y="2861422"/>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177554" y="321263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197672" y="3683650"/>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6197671" y="4034862"/>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179873" y="4506067"/>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179872" y="4857279"/>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197671" y="531018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197670" y="5661396"/>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568303" y="2065140"/>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568302" y="2416352"/>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7568302" y="2863342"/>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7568301" y="3214554"/>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7572342" y="3690491"/>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7572341" y="4041703"/>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568301" y="4517640"/>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7568300" y="4876943"/>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596213" y="5307585"/>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596212" y="5658797"/>
            <a:ext cx="1396589" cy="3593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itle 1"/>
          <p:cNvSpPr txBox="1">
            <a:spLocks/>
          </p:cNvSpPr>
          <p:nvPr/>
        </p:nvSpPr>
        <p:spPr>
          <a:xfrm>
            <a:off x="1" y="27917"/>
            <a:ext cx="9144000" cy="1598628"/>
          </a:xfrm>
          <a:prstGeom prst="rect">
            <a:avLst/>
          </a:prstGeom>
        </p:spPr>
        <p:txBody>
          <a:bodyPr vert="horz" lIns="91440" tIns="45720" rIns="91440" bIns="45720" rtlCol="0" anchor="ctr">
            <a:normAutofit fontScale="3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14350" indent="-514350" algn="l">
              <a:lnSpc>
                <a:spcPct val="120000"/>
              </a:lnSpc>
              <a:buFont typeface="+mj-lt"/>
              <a:buAutoNum type="arabicPeriod"/>
            </a:pPr>
            <a:r>
              <a:rPr lang="en-US" dirty="0"/>
              <a:t>FIRST(x) = { x } if x is a terminal</a:t>
            </a:r>
          </a:p>
          <a:p>
            <a:pPr marL="514350" indent="-514350" algn="l">
              <a:lnSpc>
                <a:spcPct val="120000"/>
              </a:lnSpc>
              <a:buFont typeface="+mj-lt"/>
              <a:buAutoNum type="arabicPeriod"/>
            </a:pPr>
            <a:r>
              <a:rPr lang="en-US" dirty="0"/>
              <a:t>FIRST(𝜺) = { 𝜺 }</a:t>
            </a:r>
          </a:p>
          <a:p>
            <a:pPr marL="514350" indent="-514350" algn="l">
              <a:lnSpc>
                <a:spcPct val="120000"/>
              </a:lnSpc>
              <a:buFont typeface="+mj-lt"/>
              <a:buAutoNum type="arabicPeriod"/>
            </a:pPr>
            <a:r>
              <a:rPr lang="en-US" dirty="0"/>
              <a:t>If A → Bα is a production rule, then add FIRST(B) – { 𝜺 } to FIRST(A)</a:t>
            </a:r>
          </a:p>
          <a:p>
            <a:pPr marL="514350" indent="-514350" algn="l">
              <a:lnSpc>
                <a:spcPct val="120000"/>
              </a:lnSpc>
              <a:buFont typeface="+mj-lt"/>
              <a:buAutoNum type="arabicPeriod"/>
            </a:pPr>
            <a:r>
              <a:rPr lang="en-US" dirty="0"/>
              <a:t>If A → 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i</a:t>
            </a:r>
            <a:r>
              <a:rPr lang="en-US" dirty="0"/>
              <a:t>B</a:t>
            </a:r>
            <a:r>
              <a:rPr lang="en-US" baseline="-25000" dirty="0"/>
              <a:t>i+1</a:t>
            </a:r>
            <a:r>
              <a:rPr lang="en-US" dirty="0"/>
              <a:t>…B</a:t>
            </a:r>
            <a:r>
              <a:rPr lang="en-US" baseline="-25000" dirty="0"/>
              <a:t>k</a:t>
            </a:r>
            <a:r>
              <a:rPr lang="en-US" dirty="0"/>
              <a:t> and 𝜺 ∈ FIRST(B</a:t>
            </a:r>
            <a:r>
              <a:rPr lang="en-US" baseline="-25000" dirty="0"/>
              <a:t>0</a:t>
            </a:r>
            <a:r>
              <a:rPr lang="en-US" dirty="0"/>
              <a:t>) and 𝜺 ∈ FIRST(B</a:t>
            </a:r>
            <a:r>
              <a:rPr lang="en-US" baseline="-25000" dirty="0"/>
              <a:t>1</a:t>
            </a:r>
            <a:r>
              <a:rPr lang="en-US" dirty="0"/>
              <a:t>) and 𝜺 ∈ FIRST(B</a:t>
            </a:r>
            <a:r>
              <a:rPr lang="en-US" baseline="-25000" dirty="0"/>
              <a:t>2</a:t>
            </a:r>
            <a:r>
              <a:rPr lang="en-US" dirty="0"/>
              <a:t>) and … and 𝜺 ∈ FIRST(B</a:t>
            </a:r>
            <a:r>
              <a:rPr lang="en-US" baseline="-25000" dirty="0"/>
              <a:t>i</a:t>
            </a:r>
            <a:r>
              <a:rPr lang="en-US" dirty="0"/>
              <a:t>), then add FIRST(B</a:t>
            </a:r>
            <a:r>
              <a:rPr lang="en-US" baseline="-25000" dirty="0"/>
              <a:t>i+1</a:t>
            </a:r>
            <a:r>
              <a:rPr lang="en-US" dirty="0"/>
              <a:t>) – { 𝜺 } to FIRST(A)</a:t>
            </a:r>
          </a:p>
          <a:p>
            <a:pPr marL="514350" indent="-514350" algn="l">
              <a:lnSpc>
                <a:spcPct val="120000"/>
              </a:lnSpc>
              <a:buFont typeface="+mj-lt"/>
              <a:buAutoNum type="arabicPeriod"/>
            </a:pPr>
            <a:r>
              <a:rPr lang="en-US" dirty="0"/>
              <a:t>If A → 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k</a:t>
            </a:r>
            <a:r>
              <a:rPr lang="en-US" dirty="0"/>
              <a:t> and FIRST(B</a:t>
            </a:r>
            <a:r>
              <a:rPr lang="en-US" baseline="-25000" dirty="0"/>
              <a:t>0</a:t>
            </a:r>
            <a:r>
              <a:rPr lang="en-US" dirty="0"/>
              <a:t>) and 𝜺 ∈ FIRST(B</a:t>
            </a:r>
            <a:r>
              <a:rPr lang="en-US" baseline="-25000" dirty="0"/>
              <a:t>1</a:t>
            </a:r>
            <a:r>
              <a:rPr lang="en-US" dirty="0"/>
              <a:t>) and 𝜺 ∈ FIRST(B</a:t>
            </a:r>
            <a:r>
              <a:rPr lang="en-US" baseline="-25000" dirty="0"/>
              <a:t>2</a:t>
            </a:r>
            <a:r>
              <a:rPr lang="en-US" dirty="0"/>
              <a:t>) and … and 𝜺 ∈ FIRST(B</a:t>
            </a:r>
            <a:r>
              <a:rPr lang="en-US" baseline="-25000" dirty="0"/>
              <a:t>k</a:t>
            </a:r>
            <a:r>
              <a:rPr lang="en-US" dirty="0"/>
              <a:t>), then add ∈ to FIRST(A</a:t>
            </a:r>
            <a:r>
              <a:rPr lang="en-US" dirty="0" smtClean="0"/>
              <a:t>)</a:t>
            </a:r>
            <a:endParaRPr lang="en-US" dirty="0"/>
          </a:p>
        </p:txBody>
      </p:sp>
    </p:spTree>
    <p:extLst>
      <p:ext uri="{BB962C8B-B14F-4D97-AF65-F5344CB8AC3E}">
        <p14:creationId xmlns:p14="http://schemas.microsoft.com/office/powerpoint/2010/main" val="155070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9">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9">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9">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9">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9">
                                            <p:txEl>
                                              <p:pRg st="4" end="4"/>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9">
                                            <p:txEl>
                                              <p:pRg st="2" end="2"/>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9">
                                            <p:txEl>
                                              <p:pRg st="0" end="0"/>
                                            </p:txEl>
                                          </p:spTgt>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9">
                                            <p:txEl>
                                              <p:pRg st="2" end="2"/>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9">
                                            <p:txEl>
                                              <p:pRg st="3" end="3"/>
                                            </p:txEl>
                                          </p:spTgt>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49">
                                            <p:txEl>
                                              <p:pRg st="2" end="2"/>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9">
                                            <p:txEl>
                                              <p:pRg st="4" end="4"/>
                                            </p:txEl>
                                          </p:spTgt>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49">
                                            <p:txEl>
                                              <p:pRg st="3" end="3"/>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49">
                                            <p:txEl>
                                              <p:pRg st="4" end="4"/>
                                            </p:txEl>
                                          </p:spTgt>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2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2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0" nodeType="clickEffect">
                                  <p:stCondLst>
                                    <p:cond delay="0"/>
                                  </p:stCondLst>
                                  <p:childTnLst>
                                    <p:set>
                                      <p:cBhvr>
                                        <p:cTn id="130" dur="1" fill="hold">
                                          <p:stCondLst>
                                            <p:cond delay="0"/>
                                          </p:stCondLst>
                                        </p:cTn>
                                        <p:tgtEl>
                                          <p:spTgt spid="2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27"/>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9">
                                            <p:txEl>
                                              <p:pRg st="3" end="3"/>
                                            </p:txEl>
                                          </p:spTgt>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49">
                                            <p:txEl>
                                              <p:pRg st="2" end="2"/>
                                            </p:txEl>
                                          </p:spTgt>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0" nodeType="clickEffect">
                                  <p:stCondLst>
                                    <p:cond delay="0"/>
                                  </p:stCondLst>
                                  <p:childTnLst>
                                    <p:set>
                                      <p:cBhvr>
                                        <p:cTn id="148" dur="1" fill="hold">
                                          <p:stCondLst>
                                            <p:cond delay="0"/>
                                          </p:stCondLst>
                                        </p:cTn>
                                        <p:tgtEl>
                                          <p:spTgt spid="28"/>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49">
                                            <p:txEl>
                                              <p:pRg st="3" end="3"/>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0" nodeType="click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0" nodeType="clickEffect">
                                  <p:stCondLst>
                                    <p:cond delay="0"/>
                                  </p:stCondLst>
                                  <p:childTnLst>
                                    <p:set>
                                      <p:cBhvr>
                                        <p:cTn id="158" dur="1" fill="hold">
                                          <p:stCondLst>
                                            <p:cond delay="0"/>
                                          </p:stCondLst>
                                        </p:cTn>
                                        <p:tgtEl>
                                          <p:spTgt spid="3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3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0" nodeType="clickEffect">
                                  <p:stCondLst>
                                    <p:cond delay="0"/>
                                  </p:stCondLst>
                                  <p:childTnLst>
                                    <p:set>
                                      <p:cBhvr>
                                        <p:cTn id="166" dur="1" fill="hold">
                                          <p:stCondLst>
                                            <p:cond delay="0"/>
                                          </p:stCondLst>
                                        </p:cTn>
                                        <p:tgtEl>
                                          <p:spTgt spid="32"/>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0" nodeType="click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0" nodeType="clickEffect">
                                  <p:stCondLst>
                                    <p:cond delay="0"/>
                                  </p:stCondLst>
                                  <p:childTnLst>
                                    <p:set>
                                      <p:cBhvr>
                                        <p:cTn id="174" dur="1" fill="hold">
                                          <p:stCondLst>
                                            <p:cond delay="0"/>
                                          </p:stCondLst>
                                        </p:cTn>
                                        <p:tgtEl>
                                          <p:spTgt spid="34"/>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0" nodeType="clickEffect">
                                  <p:stCondLst>
                                    <p:cond delay="0"/>
                                  </p:stCondLst>
                                  <p:childTnLst>
                                    <p:set>
                                      <p:cBhvr>
                                        <p:cTn id="178" dur="1" fill="hold">
                                          <p:stCondLst>
                                            <p:cond delay="0"/>
                                          </p:stCondLst>
                                        </p:cTn>
                                        <p:tgtEl>
                                          <p:spTgt spid="35"/>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36"/>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0" nodeType="click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0" nodeType="click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0" nodeType="clickEffect">
                                  <p:stCondLst>
                                    <p:cond delay="0"/>
                                  </p:stCondLst>
                                  <p:childTnLst>
                                    <p:set>
                                      <p:cBhvr>
                                        <p:cTn id="194" dur="1" fill="hold">
                                          <p:stCondLst>
                                            <p:cond delay="0"/>
                                          </p:stCondLst>
                                        </p:cTn>
                                        <p:tgtEl>
                                          <p:spTgt spid="39"/>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0" nodeType="clickEffect">
                                  <p:stCondLst>
                                    <p:cond delay="0"/>
                                  </p:stCondLst>
                                  <p:childTnLst>
                                    <p:set>
                                      <p:cBhvr>
                                        <p:cTn id="198" dur="1" fill="hold">
                                          <p:stCondLst>
                                            <p:cond delay="0"/>
                                          </p:stCondLst>
                                        </p:cTn>
                                        <p:tgtEl>
                                          <p:spTgt spid="40"/>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0" nodeType="clickEffect">
                                  <p:stCondLst>
                                    <p:cond delay="0"/>
                                  </p:stCondLst>
                                  <p:childTnLst>
                                    <p:set>
                                      <p:cBhvr>
                                        <p:cTn id="202" dur="1" fill="hold">
                                          <p:stCondLst>
                                            <p:cond delay="0"/>
                                          </p:stCondLst>
                                        </p:cTn>
                                        <p:tgtEl>
                                          <p:spTgt spid="4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0" nodeType="clickEffect">
                                  <p:stCondLst>
                                    <p:cond delay="0"/>
                                  </p:stCondLst>
                                  <p:childTnLst>
                                    <p:set>
                                      <p:cBhvr>
                                        <p:cTn id="206" dur="1" fill="hold">
                                          <p:stCondLst>
                                            <p:cond delay="0"/>
                                          </p:stCondLst>
                                        </p:cTn>
                                        <p:tgtEl>
                                          <p:spTgt spid="42"/>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0"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44"/>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0" nodeType="clickEffect">
                                  <p:stCondLst>
                                    <p:cond delay="0"/>
                                  </p:stCondLst>
                                  <p:childTnLst>
                                    <p:set>
                                      <p:cBhvr>
                                        <p:cTn id="218" dur="1" fill="hold">
                                          <p:stCondLst>
                                            <p:cond delay="0"/>
                                          </p:stCondLst>
                                        </p:cTn>
                                        <p:tgtEl>
                                          <p:spTgt spid="45"/>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0" nodeType="clickEffect">
                                  <p:stCondLst>
                                    <p:cond delay="0"/>
                                  </p:stCondLst>
                                  <p:childTnLst>
                                    <p:set>
                                      <p:cBhvr>
                                        <p:cTn id="22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FOLLOW(A), where A is a </a:t>
            </a:r>
            <a:r>
              <a:rPr lang="en-US" dirty="0" smtClean="0"/>
              <a:t>non-terminal, returns </a:t>
            </a:r>
            <a:r>
              <a:rPr lang="en-US" dirty="0"/>
              <a:t>the set of terminals and $ (end of file) that can appear immediately after the non-terminal A </a:t>
            </a:r>
          </a:p>
          <a:p>
            <a:pPr marL="0" indent="0">
              <a:buNone/>
            </a:pPr>
            <a:endParaRPr lang="en-US" dirty="0" smtClean="0"/>
          </a:p>
          <a:p>
            <a:pPr marL="0" indent="0">
              <a:buNone/>
            </a:pPr>
            <a:r>
              <a:rPr lang="en-US" dirty="0" smtClean="0"/>
              <a:t>S </a:t>
            </a:r>
            <a:r>
              <a:rPr lang="en-US" dirty="0"/>
              <a:t>→ A | B | C</a:t>
            </a:r>
          </a:p>
          <a:p>
            <a:pPr marL="0" indent="0">
              <a:buNone/>
            </a:pPr>
            <a:r>
              <a:rPr lang="en-US" dirty="0"/>
              <a:t>A → a</a:t>
            </a:r>
          </a:p>
          <a:p>
            <a:pPr marL="0" indent="0">
              <a:buNone/>
            </a:pPr>
            <a:r>
              <a:rPr lang="en-US" dirty="0"/>
              <a:t>B → Bb | b</a:t>
            </a:r>
          </a:p>
          <a:p>
            <a:pPr marL="0" indent="0">
              <a:buNone/>
            </a:pPr>
            <a:r>
              <a:rPr lang="en-US" dirty="0"/>
              <a:t>C → Cc | 𝜺</a:t>
            </a:r>
          </a:p>
          <a:p>
            <a:pPr marL="0" indent="0">
              <a:buNone/>
            </a:pPr>
            <a:endParaRPr lang="en-US" dirty="0" smtClean="0"/>
          </a:p>
          <a:p>
            <a:pPr marL="0" indent="0">
              <a:buNone/>
            </a:pPr>
            <a:r>
              <a:rPr lang="en-US" dirty="0" smtClean="0"/>
              <a:t>FOLLOW(S) = { $ }</a:t>
            </a:r>
          </a:p>
          <a:p>
            <a:pPr marL="0" indent="0">
              <a:buNone/>
            </a:pPr>
            <a:r>
              <a:rPr lang="en-US" dirty="0" smtClean="0"/>
              <a:t>FOLLOW(A) = { $ }</a:t>
            </a:r>
          </a:p>
          <a:p>
            <a:pPr marL="0" indent="0">
              <a:buNone/>
            </a:pPr>
            <a:r>
              <a:rPr lang="en-US" dirty="0" smtClean="0"/>
              <a:t>FOLLOW(B) = { b, $ }</a:t>
            </a:r>
          </a:p>
          <a:p>
            <a:pPr marL="0" indent="0">
              <a:buNone/>
            </a:pPr>
            <a:r>
              <a:rPr lang="en-US" dirty="0" smtClean="0"/>
              <a:t>FOLLOW(C) = { c, $ }</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26</a:t>
            </a:fld>
            <a:endParaRPr lang="en-US"/>
          </a:p>
        </p:txBody>
      </p:sp>
    </p:spTree>
    <p:extLst>
      <p:ext uri="{BB962C8B-B14F-4D97-AF65-F5344CB8AC3E}">
        <p14:creationId xmlns:p14="http://schemas.microsoft.com/office/powerpoint/2010/main" val="69828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FOLLOW(A)</a:t>
            </a:r>
            <a:endParaRPr lang="en-US" dirty="0"/>
          </a:p>
        </p:txBody>
      </p:sp>
      <p:sp>
        <p:nvSpPr>
          <p:cNvPr id="3" name="Content Placeholder 2"/>
          <p:cNvSpPr>
            <a:spLocks noGrp="1"/>
          </p:cNvSpPr>
          <p:nvPr>
            <p:ph idx="1"/>
          </p:nvPr>
        </p:nvSpPr>
        <p:spPr>
          <a:xfrm>
            <a:off x="457199" y="1600201"/>
            <a:ext cx="8419763" cy="4756151"/>
          </a:xfrm>
        </p:spPr>
        <p:txBody>
          <a:bodyPr>
            <a:normAutofit fontScale="62500" lnSpcReduction="20000"/>
          </a:bodyPr>
          <a:lstStyle/>
          <a:p>
            <a:pPr marL="0" indent="0">
              <a:buNone/>
            </a:pPr>
            <a:r>
              <a:rPr lang="en-US" dirty="0" smtClean="0"/>
              <a:t>First, calculate FIRST sets. </a:t>
            </a:r>
          </a:p>
          <a:p>
            <a:pPr marL="0" indent="0">
              <a:buNone/>
            </a:pPr>
            <a:r>
              <a:rPr lang="en-US" dirty="0" smtClean="0"/>
              <a:t>Then, initialize empty FOLLOW sets for all non-terminals in the grammar</a:t>
            </a:r>
          </a:p>
          <a:p>
            <a:pPr marL="0" indent="0">
              <a:buNone/>
            </a:pPr>
            <a:r>
              <a:rPr lang="en-US" dirty="0" smtClean="0"/>
              <a:t>Finally, apply the following rules until the FOLLOW sets do not change:</a:t>
            </a:r>
          </a:p>
          <a:p>
            <a:pPr marL="514350" indent="-514350">
              <a:lnSpc>
                <a:spcPct val="120000"/>
              </a:lnSpc>
              <a:buFont typeface="+mj-lt"/>
              <a:buAutoNum type="arabicPeriod"/>
            </a:pPr>
            <a:r>
              <a:rPr lang="en-US" dirty="0" smtClean="0"/>
              <a:t>If S is the starting symbol of the grammar, then add $ to FOLLOW(S)</a:t>
            </a:r>
          </a:p>
          <a:p>
            <a:pPr marL="514350" indent="-514350">
              <a:lnSpc>
                <a:spcPct val="120000"/>
              </a:lnSpc>
              <a:buFont typeface="+mj-lt"/>
              <a:buAutoNum type="arabicPeriod"/>
            </a:pPr>
            <a:r>
              <a:rPr lang="en-US" dirty="0" smtClean="0"/>
              <a:t>If B → αA, then add FOLLOW(B) to FOLLOW(A)</a:t>
            </a:r>
          </a:p>
          <a:p>
            <a:pPr marL="514350" indent="-514350">
              <a:lnSpc>
                <a:spcPct val="120000"/>
              </a:lnSpc>
              <a:buFont typeface="+mj-lt"/>
              <a:buAutoNum type="arabicPeriod"/>
            </a:pPr>
            <a:r>
              <a:rPr lang="en-US" dirty="0" smtClean="0"/>
              <a:t>If B → αAC</a:t>
            </a:r>
            <a:r>
              <a:rPr lang="en-US" baseline="-25000" dirty="0" smtClean="0"/>
              <a:t>0</a:t>
            </a:r>
            <a:r>
              <a:rPr lang="en-US" dirty="0" smtClean="0"/>
              <a:t>C</a:t>
            </a:r>
            <a:r>
              <a:rPr lang="en-US" baseline="-25000" dirty="0" smtClean="0"/>
              <a:t>1</a:t>
            </a:r>
            <a:r>
              <a:rPr lang="en-US" dirty="0" smtClean="0"/>
              <a:t>C</a:t>
            </a:r>
            <a:r>
              <a:rPr lang="en-US" baseline="-25000" dirty="0" smtClean="0"/>
              <a:t>2</a:t>
            </a:r>
            <a:r>
              <a:rPr lang="en-US" dirty="0" smtClean="0"/>
              <a:t>…</a:t>
            </a:r>
            <a:r>
              <a:rPr lang="en-US" dirty="0" err="1" smtClean="0"/>
              <a:t>C</a:t>
            </a:r>
            <a:r>
              <a:rPr lang="en-US" baseline="-25000" dirty="0" err="1" smtClean="0"/>
              <a:t>k</a:t>
            </a:r>
            <a:r>
              <a:rPr lang="en-US" dirty="0" smtClean="0"/>
              <a:t> and 𝜺 ∈ FIRST(C</a:t>
            </a:r>
            <a:r>
              <a:rPr lang="en-US" baseline="-25000" dirty="0" smtClean="0"/>
              <a:t>0</a:t>
            </a:r>
            <a:r>
              <a:rPr lang="en-US" dirty="0" smtClean="0"/>
              <a:t>) and 𝜺 ∈ FIRST(C</a:t>
            </a:r>
            <a:r>
              <a:rPr lang="en-US" baseline="-25000" dirty="0" smtClean="0"/>
              <a:t>1</a:t>
            </a:r>
            <a:r>
              <a:rPr lang="en-US" dirty="0" smtClean="0"/>
              <a:t>) and 𝜺 ∈FIRST(C</a:t>
            </a:r>
            <a:r>
              <a:rPr lang="en-US" baseline="-25000" dirty="0" smtClean="0"/>
              <a:t>2</a:t>
            </a:r>
            <a:r>
              <a:rPr lang="en-US" dirty="0" smtClean="0"/>
              <a:t>) and … and 𝜺 ∈ FIRST(</a:t>
            </a:r>
            <a:r>
              <a:rPr lang="en-US" dirty="0" err="1" smtClean="0"/>
              <a:t>C</a:t>
            </a:r>
            <a:r>
              <a:rPr lang="en-US" baseline="-25000" dirty="0" err="1" smtClean="0"/>
              <a:t>k</a:t>
            </a:r>
            <a:r>
              <a:rPr lang="en-US" dirty="0" smtClean="0"/>
              <a:t>), then add FOLLOW(B) to FOLLOW(A)</a:t>
            </a:r>
          </a:p>
          <a:p>
            <a:pPr marL="514350" indent="-514350">
              <a:lnSpc>
                <a:spcPct val="120000"/>
              </a:lnSpc>
              <a:buFont typeface="+mj-lt"/>
              <a:buAutoNum type="arabicPeriod"/>
            </a:pPr>
            <a:r>
              <a:rPr lang="en-US" dirty="0" smtClean="0"/>
              <a:t>If B → αAC</a:t>
            </a:r>
            <a:r>
              <a:rPr lang="en-US" baseline="-25000" dirty="0" smtClean="0"/>
              <a:t>0</a:t>
            </a:r>
            <a:r>
              <a:rPr lang="en-US" dirty="0" smtClean="0"/>
              <a:t>C</a:t>
            </a:r>
            <a:r>
              <a:rPr lang="en-US" baseline="-25000" dirty="0" smtClean="0"/>
              <a:t>1</a:t>
            </a:r>
            <a:r>
              <a:rPr lang="en-US" dirty="0" smtClean="0"/>
              <a:t>C</a:t>
            </a:r>
            <a:r>
              <a:rPr lang="en-US" baseline="-25000" dirty="0" smtClean="0"/>
              <a:t>2</a:t>
            </a:r>
            <a:r>
              <a:rPr lang="en-US" dirty="0" smtClean="0"/>
              <a:t>…</a:t>
            </a:r>
            <a:r>
              <a:rPr lang="en-US" dirty="0" err="1" smtClean="0"/>
              <a:t>C</a:t>
            </a:r>
            <a:r>
              <a:rPr lang="en-US" baseline="-25000" dirty="0" err="1" smtClean="0"/>
              <a:t>k</a:t>
            </a:r>
            <a:r>
              <a:rPr lang="en-US" dirty="0" smtClean="0"/>
              <a:t>, then add FIRST(C</a:t>
            </a:r>
            <a:r>
              <a:rPr lang="en-US" baseline="-25000" dirty="0" smtClean="0"/>
              <a:t>0</a:t>
            </a:r>
            <a:r>
              <a:rPr lang="en-US" dirty="0" smtClean="0"/>
              <a:t>) – { 𝜺 } to FOLLOW(A)</a:t>
            </a:r>
          </a:p>
          <a:p>
            <a:pPr marL="514350" indent="-514350">
              <a:lnSpc>
                <a:spcPct val="120000"/>
              </a:lnSpc>
              <a:buFont typeface="+mj-lt"/>
              <a:buAutoNum type="arabicPeriod"/>
            </a:pPr>
            <a:r>
              <a:rPr lang="en-US" dirty="0" smtClean="0"/>
              <a:t>If B → αAC</a:t>
            </a:r>
            <a:r>
              <a:rPr lang="en-US" baseline="-25000" dirty="0" smtClean="0"/>
              <a:t>0</a:t>
            </a:r>
            <a:r>
              <a:rPr lang="en-US" dirty="0" smtClean="0"/>
              <a:t>C</a:t>
            </a:r>
            <a:r>
              <a:rPr lang="en-US" baseline="-25000" dirty="0" smtClean="0"/>
              <a:t>1</a:t>
            </a:r>
            <a:r>
              <a:rPr lang="en-US" dirty="0" smtClean="0"/>
              <a:t>C</a:t>
            </a:r>
            <a:r>
              <a:rPr lang="en-US" baseline="-25000" dirty="0" smtClean="0"/>
              <a:t>2</a:t>
            </a:r>
            <a:r>
              <a:rPr lang="en-US" dirty="0" smtClean="0"/>
              <a:t>…C</a:t>
            </a:r>
            <a:r>
              <a:rPr lang="en-US" baseline="-25000" dirty="0" smtClean="0"/>
              <a:t>i</a:t>
            </a:r>
            <a:r>
              <a:rPr lang="en-US" dirty="0" smtClean="0"/>
              <a:t>C</a:t>
            </a:r>
            <a:r>
              <a:rPr lang="en-US" baseline="-25000" dirty="0" smtClean="0"/>
              <a:t>i+1</a:t>
            </a:r>
            <a:r>
              <a:rPr lang="en-US" dirty="0" smtClean="0"/>
              <a:t>…</a:t>
            </a:r>
            <a:r>
              <a:rPr lang="en-US" dirty="0" err="1" smtClean="0"/>
              <a:t>C</a:t>
            </a:r>
            <a:r>
              <a:rPr lang="en-US" baseline="-25000" dirty="0" err="1" smtClean="0"/>
              <a:t>k</a:t>
            </a:r>
            <a:r>
              <a:rPr lang="en-US" dirty="0" smtClean="0"/>
              <a:t> and </a:t>
            </a:r>
            <a:r>
              <a:rPr lang="en-US" dirty="0"/>
              <a:t>𝜺 ∈ FIRST(C</a:t>
            </a:r>
            <a:r>
              <a:rPr lang="en-US" baseline="-25000" dirty="0"/>
              <a:t>0</a:t>
            </a:r>
            <a:r>
              <a:rPr lang="en-US" dirty="0"/>
              <a:t>) and 𝜺 ∈ FIRST(C</a:t>
            </a:r>
            <a:r>
              <a:rPr lang="en-US" baseline="-25000" dirty="0"/>
              <a:t>1</a:t>
            </a:r>
            <a:r>
              <a:rPr lang="en-US" dirty="0"/>
              <a:t>) and 𝜺 ∈FIRST(C</a:t>
            </a:r>
            <a:r>
              <a:rPr lang="en-US" baseline="-25000" dirty="0"/>
              <a:t>2</a:t>
            </a:r>
            <a:r>
              <a:rPr lang="en-US" dirty="0"/>
              <a:t>) and … and 𝜺 ∈ </a:t>
            </a:r>
            <a:r>
              <a:rPr lang="en-US" dirty="0" smtClean="0"/>
              <a:t>FIRST(C</a:t>
            </a:r>
            <a:r>
              <a:rPr lang="en-US" baseline="-25000" dirty="0" smtClean="0"/>
              <a:t>i</a:t>
            </a:r>
            <a:r>
              <a:rPr lang="en-US" dirty="0" smtClean="0"/>
              <a:t>), then add FIRST(C</a:t>
            </a:r>
            <a:r>
              <a:rPr lang="en-US" baseline="-25000" dirty="0" smtClean="0"/>
              <a:t>i+1</a:t>
            </a:r>
            <a:r>
              <a:rPr lang="en-US" dirty="0" smtClean="0"/>
              <a:t>) – { 𝜺 } to FOLLOW(A)</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27</a:t>
            </a:fld>
            <a:endParaRPr lang="en-US"/>
          </a:p>
        </p:txBody>
      </p:sp>
    </p:spTree>
    <p:extLst>
      <p:ext uri="{BB962C8B-B14F-4D97-AF65-F5344CB8AC3E}">
        <p14:creationId xmlns:p14="http://schemas.microsoft.com/office/powerpoint/2010/main" val="17706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FOLLOW Sets</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28</a:t>
            </a:fld>
            <a:endParaRPr lang="en-US"/>
          </a:p>
        </p:txBody>
      </p:sp>
      <p:sp>
        <p:nvSpPr>
          <p:cNvPr id="6" name="Content Placeholder 2"/>
          <p:cNvSpPr>
            <a:spLocks noGrp="1"/>
          </p:cNvSpPr>
          <p:nvPr>
            <p:ph idx="1"/>
          </p:nvPr>
        </p:nvSpPr>
        <p:spPr>
          <a:xfrm>
            <a:off x="97104" y="1600201"/>
            <a:ext cx="8589696" cy="4525963"/>
          </a:xfrm>
        </p:spPr>
        <p:txBody>
          <a:bodyPr>
            <a:normAutofit fontScale="40000" lnSpcReduction="20000"/>
          </a:bodyPr>
          <a:lstStyle/>
          <a:p>
            <a:pPr marL="0" indent="0">
              <a:buNone/>
            </a:pPr>
            <a:r>
              <a:rPr lang="en-US" sz="4500" dirty="0" smtClean="0"/>
              <a:t>S → ABCD</a:t>
            </a:r>
          </a:p>
          <a:p>
            <a:pPr marL="0" indent="0">
              <a:buNone/>
            </a:pPr>
            <a:r>
              <a:rPr lang="en-US" sz="4500" dirty="0" smtClean="0"/>
              <a:t>A → CD | </a:t>
            </a:r>
            <a:r>
              <a:rPr lang="en-US" sz="4500" dirty="0" err="1" smtClean="0"/>
              <a:t>aA</a:t>
            </a:r>
            <a:endParaRPr lang="en-US" sz="4500" dirty="0" smtClean="0"/>
          </a:p>
          <a:p>
            <a:pPr marL="0" indent="0">
              <a:buNone/>
            </a:pPr>
            <a:r>
              <a:rPr lang="en-US" sz="4500" dirty="0" smtClean="0"/>
              <a:t>B → b</a:t>
            </a:r>
          </a:p>
          <a:p>
            <a:pPr marL="0" indent="0">
              <a:buNone/>
            </a:pPr>
            <a:r>
              <a:rPr lang="en-US" sz="4500" dirty="0" smtClean="0"/>
              <a:t>C → </a:t>
            </a:r>
            <a:r>
              <a:rPr lang="en-US" sz="4500" dirty="0" err="1" smtClean="0"/>
              <a:t>cC</a:t>
            </a:r>
            <a:r>
              <a:rPr lang="en-US" sz="4500" dirty="0" smtClean="0"/>
              <a:t> | 𝜺</a:t>
            </a:r>
          </a:p>
          <a:p>
            <a:pPr marL="0" indent="0">
              <a:buNone/>
            </a:pPr>
            <a:r>
              <a:rPr lang="en-US" sz="4500" dirty="0" smtClean="0"/>
              <a:t>D → </a:t>
            </a:r>
            <a:r>
              <a:rPr lang="en-US" sz="4500" dirty="0" err="1" smtClean="0"/>
              <a:t>dD</a:t>
            </a:r>
            <a:r>
              <a:rPr lang="en-US" sz="4500" dirty="0" smtClean="0"/>
              <a:t> | 𝜺</a:t>
            </a:r>
          </a:p>
          <a:p>
            <a:pPr marL="0" indent="0">
              <a:buNone/>
            </a:pPr>
            <a:endParaRPr lang="en-US" sz="4500" dirty="0" smtClean="0"/>
          </a:p>
          <a:p>
            <a:pPr marL="0" indent="0" fontAlgn="t">
              <a:buNone/>
            </a:pPr>
            <a:r>
              <a:rPr lang="en-US" sz="4500" dirty="0"/>
              <a:t>FIRST(S) = { a, c, d, b }</a:t>
            </a:r>
          </a:p>
          <a:p>
            <a:pPr marL="0" indent="0" fontAlgn="t">
              <a:buNone/>
            </a:pPr>
            <a:r>
              <a:rPr lang="en-US" sz="4500" dirty="0"/>
              <a:t>FIRST(A) = { a, c, d, 𝜺 }</a:t>
            </a:r>
          </a:p>
          <a:p>
            <a:pPr marL="0" indent="0" fontAlgn="t">
              <a:buNone/>
            </a:pPr>
            <a:r>
              <a:rPr lang="en-US" sz="4500" dirty="0"/>
              <a:t>FIRST(B) = { b }</a:t>
            </a:r>
          </a:p>
          <a:p>
            <a:pPr marL="0" indent="0" fontAlgn="t">
              <a:buNone/>
            </a:pPr>
            <a:r>
              <a:rPr lang="en-US" sz="4500" dirty="0"/>
              <a:t>FIRST(C) = { c, 𝜺 }</a:t>
            </a:r>
          </a:p>
          <a:p>
            <a:pPr marL="0" indent="0" fontAlgn="t">
              <a:buNone/>
            </a:pPr>
            <a:r>
              <a:rPr lang="en-US" sz="4500" dirty="0"/>
              <a:t>FIRST(D) = { d, 𝜺 }</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695509880"/>
              </p:ext>
            </p:extLst>
          </p:nvPr>
        </p:nvGraphicFramePr>
        <p:xfrm>
          <a:off x="2756048" y="1600200"/>
          <a:ext cx="4567244" cy="4525964"/>
        </p:xfrm>
        <a:graphic>
          <a:graphicData uri="http://schemas.openxmlformats.org/drawingml/2006/table">
            <a:tbl>
              <a:tblPr firstRow="1" bandRow="1">
                <a:tableStyleId>{5C22544A-7EE6-4342-B048-85BDC9FD1C3A}</a:tableStyleId>
              </a:tblPr>
              <a:tblGrid>
                <a:gridCol w="1557007"/>
                <a:gridCol w="1488934"/>
                <a:gridCol w="152130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r>
              <a:tr h="811197">
                <a:tc>
                  <a:txBody>
                    <a:bodyPr/>
                    <a:lstStyle/>
                    <a:p>
                      <a:r>
                        <a:rPr lang="en-US" dirty="0" smtClean="0"/>
                        <a:t>FOLLOW(S) =</a:t>
                      </a:r>
                      <a:r>
                        <a:rPr lang="en-US" baseline="0" dirty="0" smtClean="0"/>
                        <a:t> {}</a:t>
                      </a:r>
                    </a:p>
                  </a:txBody>
                  <a:tcPr/>
                </a:tc>
                <a:tc>
                  <a:txBody>
                    <a:bodyPr/>
                    <a:lstStyle/>
                    <a:p>
                      <a:r>
                        <a:rPr lang="en-US" dirty="0" smtClean="0"/>
                        <a:t>FOLLOW(S) = { $</a:t>
                      </a:r>
                      <a:r>
                        <a:rPr lang="en-US" baseline="0" dirty="0" smtClean="0"/>
                        <a:t> }</a:t>
                      </a:r>
                      <a:endParaRPr lang="en-US" dirty="0"/>
                    </a:p>
                  </a:txBody>
                  <a:tcPr/>
                </a:tc>
                <a:tc>
                  <a:txBody>
                    <a:bodyPr/>
                    <a:lstStyle/>
                    <a:p>
                      <a:r>
                        <a:rPr lang="en-US" dirty="0" smtClean="0"/>
                        <a:t>FOLLOW(S) = { $ }</a:t>
                      </a:r>
                      <a:endParaRPr lang="en-US" dirty="0"/>
                    </a:p>
                  </a:txBody>
                  <a:tcPr/>
                </a:tc>
              </a:tr>
              <a:tr h="811197">
                <a:tc>
                  <a:txBody>
                    <a:bodyPr/>
                    <a:lstStyle/>
                    <a:p>
                      <a:r>
                        <a:rPr lang="en-US" dirty="0" smtClean="0"/>
                        <a:t>FOLLOW(A) = {}</a:t>
                      </a:r>
                    </a:p>
                  </a:txBody>
                  <a:tcPr/>
                </a:tc>
                <a:tc>
                  <a:txBody>
                    <a:bodyPr/>
                    <a:lstStyle/>
                    <a:p>
                      <a:r>
                        <a:rPr lang="en-US" dirty="0" smtClean="0"/>
                        <a:t>FOLLOW(A) = {</a:t>
                      </a:r>
                      <a:r>
                        <a:rPr lang="en-US" baseline="0" dirty="0" smtClean="0"/>
                        <a:t> b }</a:t>
                      </a:r>
                      <a:endParaRPr lang="en-US" dirty="0"/>
                    </a:p>
                  </a:txBody>
                  <a:tcPr/>
                </a:tc>
                <a:tc>
                  <a:txBody>
                    <a:bodyPr/>
                    <a:lstStyle/>
                    <a:p>
                      <a:r>
                        <a:rPr lang="en-US" dirty="0" smtClean="0"/>
                        <a:t>FOLLOW(A) = { b } </a:t>
                      </a:r>
                      <a:endParaRPr lang="en-US" dirty="0"/>
                    </a:p>
                  </a:txBody>
                  <a:tcPr/>
                </a:tc>
              </a:tr>
              <a:tr h="811197">
                <a:tc>
                  <a:txBody>
                    <a:bodyPr/>
                    <a:lstStyle/>
                    <a:p>
                      <a:r>
                        <a:rPr lang="en-US" dirty="0" smtClean="0"/>
                        <a:t>FOLLOW(B) = {}</a:t>
                      </a:r>
                    </a:p>
                  </a:txBody>
                  <a:tcPr/>
                </a:tc>
                <a:tc>
                  <a:txBody>
                    <a:bodyPr/>
                    <a:lstStyle/>
                    <a:p>
                      <a:r>
                        <a:rPr lang="en-US" dirty="0" smtClean="0"/>
                        <a:t>FOLLOW(B) = { $,</a:t>
                      </a:r>
                      <a:r>
                        <a:rPr lang="en-US" baseline="0" dirty="0" smtClean="0"/>
                        <a:t> c, d</a:t>
                      </a:r>
                      <a:r>
                        <a:rPr lang="en-US" dirty="0" smtClean="0"/>
                        <a:t> }</a:t>
                      </a:r>
                      <a:endParaRPr lang="en-US" dirty="0"/>
                    </a:p>
                  </a:txBody>
                  <a:tcPr/>
                </a:tc>
                <a:tc>
                  <a:txBody>
                    <a:bodyPr/>
                    <a:lstStyle/>
                    <a:p>
                      <a:r>
                        <a:rPr lang="en-US" dirty="0" smtClean="0"/>
                        <a:t>FOLLOW(B) = { $, c, d }</a:t>
                      </a:r>
                      <a:endParaRPr lang="en-US" dirty="0"/>
                    </a:p>
                  </a:txBody>
                  <a:tcPr/>
                </a:tc>
              </a:tr>
              <a:tr h="811197">
                <a:tc>
                  <a:txBody>
                    <a:bodyPr/>
                    <a:lstStyle/>
                    <a:p>
                      <a:r>
                        <a:rPr lang="en-US" dirty="0" smtClean="0"/>
                        <a:t>FOLLOW(C) = {}</a:t>
                      </a:r>
                    </a:p>
                  </a:txBody>
                  <a:tcPr/>
                </a:tc>
                <a:tc>
                  <a:txBody>
                    <a:bodyPr/>
                    <a:lstStyle/>
                    <a:p>
                      <a:r>
                        <a:rPr lang="en-US" dirty="0" smtClean="0"/>
                        <a:t>FOLLOW(C) = { </a:t>
                      </a:r>
                      <a:r>
                        <a:rPr lang="en-US" baseline="0" dirty="0" smtClean="0"/>
                        <a:t>$, d, b }</a:t>
                      </a:r>
                      <a:endParaRPr lang="en-US" dirty="0"/>
                    </a:p>
                  </a:txBody>
                  <a:tcPr/>
                </a:tc>
                <a:tc>
                  <a:txBody>
                    <a:bodyPr/>
                    <a:lstStyle/>
                    <a:p>
                      <a:r>
                        <a:rPr lang="en-US" dirty="0" smtClean="0"/>
                        <a:t>FOLLOW(C) = { $, d, b }</a:t>
                      </a:r>
                      <a:endParaRPr lang="en-US" dirty="0"/>
                    </a:p>
                  </a:txBody>
                  <a:tcPr/>
                </a:tc>
              </a:tr>
              <a:tr h="811197">
                <a:tc>
                  <a:txBody>
                    <a:bodyPr/>
                    <a:lstStyle/>
                    <a:p>
                      <a:r>
                        <a:rPr lang="en-US" dirty="0" smtClean="0"/>
                        <a:t>FOLLOW(D) = {}</a:t>
                      </a:r>
                    </a:p>
                  </a:txBody>
                  <a:tcPr/>
                </a:tc>
                <a:tc>
                  <a:txBody>
                    <a:bodyPr/>
                    <a:lstStyle/>
                    <a:p>
                      <a:r>
                        <a:rPr lang="en-US" dirty="0" smtClean="0"/>
                        <a:t>FOLLOW(D) = { $,</a:t>
                      </a:r>
                      <a:r>
                        <a:rPr lang="en-US" baseline="0" dirty="0" smtClean="0"/>
                        <a:t> b</a:t>
                      </a:r>
                      <a:r>
                        <a:rPr lang="en-US" dirty="0" smtClean="0"/>
                        <a:t> }</a:t>
                      </a:r>
                      <a:endParaRPr lang="en-US" dirty="0"/>
                    </a:p>
                  </a:txBody>
                  <a:tcPr/>
                </a:tc>
                <a:tc>
                  <a:txBody>
                    <a:bodyPr/>
                    <a:lstStyle/>
                    <a:p>
                      <a:r>
                        <a:rPr lang="en-US" dirty="0" smtClean="0"/>
                        <a:t>FOLLOW(D) = { $, b }</a:t>
                      </a:r>
                      <a:endParaRPr lang="en-US" dirty="0"/>
                    </a:p>
                  </a:txBody>
                  <a:tcPr/>
                </a:tc>
              </a:tr>
            </a:tbl>
          </a:graphicData>
        </a:graphic>
      </p:graphicFrame>
    </p:spTree>
    <p:extLst>
      <p:ext uri="{BB962C8B-B14F-4D97-AF65-F5344CB8AC3E}">
        <p14:creationId xmlns:p14="http://schemas.microsoft.com/office/powerpoint/2010/main" val="162102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FOLLOW Sets</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29</a:t>
            </a:fld>
            <a:endParaRPr lang="en-US"/>
          </a:p>
        </p:txBody>
      </p:sp>
      <p:sp>
        <p:nvSpPr>
          <p:cNvPr id="6" name="Content Placeholder 2"/>
          <p:cNvSpPr>
            <a:spLocks noGrp="1"/>
          </p:cNvSpPr>
          <p:nvPr>
            <p:ph idx="1"/>
          </p:nvPr>
        </p:nvSpPr>
        <p:spPr>
          <a:xfrm>
            <a:off x="97104" y="1600201"/>
            <a:ext cx="8589696" cy="4525963"/>
          </a:xfrm>
        </p:spPr>
        <p:txBody>
          <a:bodyPr>
            <a:normAutofit fontScale="40000" lnSpcReduction="20000"/>
          </a:bodyPr>
          <a:lstStyle/>
          <a:p>
            <a:pPr marL="0" indent="0">
              <a:buNone/>
            </a:pPr>
            <a:r>
              <a:rPr lang="en-US" sz="4500" dirty="0" smtClean="0"/>
              <a:t>S → ABCD</a:t>
            </a:r>
          </a:p>
          <a:p>
            <a:pPr marL="0" indent="0">
              <a:buNone/>
            </a:pPr>
            <a:r>
              <a:rPr lang="en-US" sz="4500" dirty="0" smtClean="0"/>
              <a:t>A → CD | </a:t>
            </a:r>
            <a:r>
              <a:rPr lang="en-US" sz="4500" dirty="0" err="1" smtClean="0"/>
              <a:t>aA</a:t>
            </a:r>
            <a:endParaRPr lang="en-US" sz="4500" dirty="0" smtClean="0"/>
          </a:p>
          <a:p>
            <a:pPr marL="0" indent="0">
              <a:buNone/>
            </a:pPr>
            <a:r>
              <a:rPr lang="en-US" sz="4500" dirty="0" smtClean="0"/>
              <a:t>B → b</a:t>
            </a:r>
          </a:p>
          <a:p>
            <a:pPr marL="0" indent="0">
              <a:buNone/>
            </a:pPr>
            <a:r>
              <a:rPr lang="en-US" sz="4500" dirty="0" smtClean="0"/>
              <a:t>C → </a:t>
            </a:r>
            <a:r>
              <a:rPr lang="en-US" sz="4500" dirty="0" err="1" smtClean="0"/>
              <a:t>cC</a:t>
            </a:r>
            <a:r>
              <a:rPr lang="en-US" sz="4500" dirty="0" smtClean="0"/>
              <a:t> | 𝜺</a:t>
            </a:r>
          </a:p>
          <a:p>
            <a:pPr marL="0" indent="0">
              <a:buNone/>
            </a:pPr>
            <a:r>
              <a:rPr lang="en-US" sz="4500" dirty="0" smtClean="0"/>
              <a:t>D → </a:t>
            </a:r>
            <a:r>
              <a:rPr lang="en-US" sz="4500" dirty="0" err="1" smtClean="0"/>
              <a:t>dD</a:t>
            </a:r>
            <a:r>
              <a:rPr lang="en-US" sz="4500" dirty="0" smtClean="0"/>
              <a:t> | 𝜺</a:t>
            </a:r>
          </a:p>
          <a:p>
            <a:pPr marL="0" indent="0">
              <a:buNone/>
            </a:pPr>
            <a:endParaRPr lang="en-US" sz="4500" dirty="0" smtClean="0"/>
          </a:p>
          <a:p>
            <a:pPr marL="0" indent="0" fontAlgn="t">
              <a:buNone/>
            </a:pPr>
            <a:r>
              <a:rPr lang="en-US" sz="4500" dirty="0"/>
              <a:t>FIRST(S) = { a, c, d, b }</a:t>
            </a:r>
          </a:p>
          <a:p>
            <a:pPr marL="0" indent="0" fontAlgn="t">
              <a:buNone/>
            </a:pPr>
            <a:r>
              <a:rPr lang="en-US" sz="4500" dirty="0"/>
              <a:t>FIRST(A) = { a, c, d, 𝜺 }</a:t>
            </a:r>
          </a:p>
          <a:p>
            <a:pPr marL="0" indent="0" fontAlgn="t">
              <a:buNone/>
            </a:pPr>
            <a:r>
              <a:rPr lang="en-US" sz="4500" dirty="0"/>
              <a:t>FIRST(B) = { b }</a:t>
            </a:r>
          </a:p>
          <a:p>
            <a:pPr marL="0" indent="0" fontAlgn="t">
              <a:buNone/>
            </a:pPr>
            <a:r>
              <a:rPr lang="en-US" sz="4500" dirty="0"/>
              <a:t>FIRST(C) = { c, 𝜺 }</a:t>
            </a:r>
          </a:p>
          <a:p>
            <a:pPr marL="0" indent="0" fontAlgn="t">
              <a:buNone/>
            </a:pPr>
            <a:r>
              <a:rPr lang="en-US" sz="4500" dirty="0"/>
              <a:t>FIRST(D) = { d, 𝜺 }</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7" name="Table 6"/>
          <p:cNvGraphicFramePr>
            <a:graphicFrameLocks noGrp="1"/>
          </p:cNvGraphicFramePr>
          <p:nvPr>
            <p:extLst/>
          </p:nvPr>
        </p:nvGraphicFramePr>
        <p:xfrm>
          <a:off x="2756048" y="1600200"/>
          <a:ext cx="4567244" cy="4525964"/>
        </p:xfrm>
        <a:graphic>
          <a:graphicData uri="http://schemas.openxmlformats.org/drawingml/2006/table">
            <a:tbl>
              <a:tblPr firstRow="1" bandRow="1">
                <a:tableStyleId>{5C22544A-7EE6-4342-B048-85BDC9FD1C3A}</a:tableStyleId>
              </a:tblPr>
              <a:tblGrid>
                <a:gridCol w="1557007"/>
                <a:gridCol w="1488934"/>
                <a:gridCol w="152130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r>
              <a:tr h="811197">
                <a:tc>
                  <a:txBody>
                    <a:bodyPr/>
                    <a:lstStyle/>
                    <a:p>
                      <a:r>
                        <a:rPr lang="en-US" dirty="0" smtClean="0"/>
                        <a:t>FOLLOW(S) =</a:t>
                      </a:r>
                      <a:r>
                        <a:rPr lang="en-US" baseline="0" dirty="0" smtClean="0"/>
                        <a:t> {}</a:t>
                      </a:r>
                    </a:p>
                  </a:txBody>
                  <a:tcPr/>
                </a:tc>
                <a:tc>
                  <a:txBody>
                    <a:bodyPr/>
                    <a:lstStyle/>
                    <a:p>
                      <a:r>
                        <a:rPr lang="en-US" dirty="0" smtClean="0"/>
                        <a:t>FOLLOW(S) = { $</a:t>
                      </a:r>
                      <a:r>
                        <a:rPr lang="en-US" baseline="0" dirty="0" smtClean="0"/>
                        <a:t> }</a:t>
                      </a:r>
                      <a:endParaRPr lang="en-US" dirty="0"/>
                    </a:p>
                  </a:txBody>
                  <a:tcPr/>
                </a:tc>
                <a:tc>
                  <a:txBody>
                    <a:bodyPr/>
                    <a:lstStyle/>
                    <a:p>
                      <a:r>
                        <a:rPr lang="en-US" dirty="0" smtClean="0"/>
                        <a:t>FOLLOW(S) = { $ }</a:t>
                      </a:r>
                      <a:endParaRPr lang="en-US" dirty="0"/>
                    </a:p>
                  </a:txBody>
                  <a:tcPr/>
                </a:tc>
              </a:tr>
              <a:tr h="811197">
                <a:tc>
                  <a:txBody>
                    <a:bodyPr/>
                    <a:lstStyle/>
                    <a:p>
                      <a:r>
                        <a:rPr lang="en-US" dirty="0" smtClean="0"/>
                        <a:t>FOLLOW(A) = {}</a:t>
                      </a:r>
                    </a:p>
                  </a:txBody>
                  <a:tcPr/>
                </a:tc>
                <a:tc>
                  <a:txBody>
                    <a:bodyPr/>
                    <a:lstStyle/>
                    <a:p>
                      <a:r>
                        <a:rPr lang="en-US" dirty="0" smtClean="0"/>
                        <a:t>FOLLOW(A) = {</a:t>
                      </a:r>
                      <a:r>
                        <a:rPr lang="en-US" baseline="0" dirty="0" smtClean="0"/>
                        <a:t> b }</a:t>
                      </a:r>
                      <a:endParaRPr lang="en-US" dirty="0"/>
                    </a:p>
                  </a:txBody>
                  <a:tcPr/>
                </a:tc>
                <a:tc>
                  <a:txBody>
                    <a:bodyPr/>
                    <a:lstStyle/>
                    <a:p>
                      <a:r>
                        <a:rPr lang="en-US" dirty="0" smtClean="0"/>
                        <a:t>FOLLOW(A) = { b } </a:t>
                      </a:r>
                      <a:endParaRPr lang="en-US" dirty="0"/>
                    </a:p>
                  </a:txBody>
                  <a:tcPr/>
                </a:tc>
              </a:tr>
              <a:tr h="811197">
                <a:tc>
                  <a:txBody>
                    <a:bodyPr/>
                    <a:lstStyle/>
                    <a:p>
                      <a:r>
                        <a:rPr lang="en-US" dirty="0" smtClean="0"/>
                        <a:t>FOLLOW(B) = {}</a:t>
                      </a:r>
                    </a:p>
                  </a:txBody>
                  <a:tcPr/>
                </a:tc>
                <a:tc>
                  <a:txBody>
                    <a:bodyPr/>
                    <a:lstStyle/>
                    <a:p>
                      <a:r>
                        <a:rPr lang="en-US" dirty="0" smtClean="0"/>
                        <a:t>FOLLOW(B) = { $,</a:t>
                      </a:r>
                      <a:r>
                        <a:rPr lang="en-US" baseline="0" dirty="0" smtClean="0"/>
                        <a:t> c, d</a:t>
                      </a:r>
                      <a:r>
                        <a:rPr lang="en-US" dirty="0" smtClean="0"/>
                        <a:t> }</a:t>
                      </a:r>
                      <a:endParaRPr lang="en-US" dirty="0"/>
                    </a:p>
                  </a:txBody>
                  <a:tcPr/>
                </a:tc>
                <a:tc>
                  <a:txBody>
                    <a:bodyPr/>
                    <a:lstStyle/>
                    <a:p>
                      <a:r>
                        <a:rPr lang="en-US" dirty="0" smtClean="0"/>
                        <a:t>FOLLOW(B) = { $, c, d }</a:t>
                      </a:r>
                      <a:endParaRPr lang="en-US" dirty="0"/>
                    </a:p>
                  </a:txBody>
                  <a:tcPr/>
                </a:tc>
              </a:tr>
              <a:tr h="811197">
                <a:tc>
                  <a:txBody>
                    <a:bodyPr/>
                    <a:lstStyle/>
                    <a:p>
                      <a:r>
                        <a:rPr lang="en-US" dirty="0" smtClean="0"/>
                        <a:t>FOLLOW(C) = {}</a:t>
                      </a:r>
                    </a:p>
                  </a:txBody>
                  <a:tcPr/>
                </a:tc>
                <a:tc>
                  <a:txBody>
                    <a:bodyPr/>
                    <a:lstStyle/>
                    <a:p>
                      <a:r>
                        <a:rPr lang="en-US" dirty="0" smtClean="0"/>
                        <a:t>FOLLOW(C) = { </a:t>
                      </a:r>
                      <a:r>
                        <a:rPr lang="en-US" baseline="0" dirty="0" smtClean="0"/>
                        <a:t>$, d, b }</a:t>
                      </a:r>
                      <a:endParaRPr lang="en-US" dirty="0"/>
                    </a:p>
                  </a:txBody>
                  <a:tcPr/>
                </a:tc>
                <a:tc>
                  <a:txBody>
                    <a:bodyPr/>
                    <a:lstStyle/>
                    <a:p>
                      <a:r>
                        <a:rPr lang="en-US" dirty="0" smtClean="0"/>
                        <a:t>FOLLOW(C) = { $, d, b }</a:t>
                      </a:r>
                      <a:endParaRPr lang="en-US" dirty="0"/>
                    </a:p>
                  </a:txBody>
                  <a:tcPr/>
                </a:tc>
              </a:tr>
              <a:tr h="811197">
                <a:tc>
                  <a:txBody>
                    <a:bodyPr/>
                    <a:lstStyle/>
                    <a:p>
                      <a:r>
                        <a:rPr lang="en-US" dirty="0" smtClean="0"/>
                        <a:t>FOLLOW(D) = {}</a:t>
                      </a:r>
                    </a:p>
                  </a:txBody>
                  <a:tcPr/>
                </a:tc>
                <a:tc>
                  <a:txBody>
                    <a:bodyPr/>
                    <a:lstStyle/>
                    <a:p>
                      <a:r>
                        <a:rPr lang="en-US" dirty="0" smtClean="0"/>
                        <a:t>FOLLOW(D) = { $,</a:t>
                      </a:r>
                      <a:r>
                        <a:rPr lang="en-US" baseline="0" dirty="0" smtClean="0"/>
                        <a:t> b</a:t>
                      </a:r>
                      <a:r>
                        <a:rPr lang="en-US" dirty="0" smtClean="0"/>
                        <a:t> }</a:t>
                      </a:r>
                      <a:endParaRPr lang="en-US" dirty="0"/>
                    </a:p>
                  </a:txBody>
                  <a:tcPr/>
                </a:tc>
                <a:tc>
                  <a:txBody>
                    <a:bodyPr/>
                    <a:lstStyle/>
                    <a:p>
                      <a:r>
                        <a:rPr lang="en-US" dirty="0" smtClean="0"/>
                        <a:t>FOLLOW(D) = { $, b }</a:t>
                      </a:r>
                      <a:endParaRPr lang="en-US" dirty="0"/>
                    </a:p>
                  </a:txBody>
                  <a:tcPr/>
                </a:tc>
              </a:tr>
            </a:tbl>
          </a:graphicData>
        </a:graphic>
      </p:graphicFrame>
      <p:sp>
        <p:nvSpPr>
          <p:cNvPr id="8" name="Rectangle 7"/>
          <p:cNvSpPr/>
          <p:nvPr/>
        </p:nvSpPr>
        <p:spPr>
          <a:xfrm>
            <a:off x="2662278" y="2035941"/>
            <a:ext cx="5493409" cy="40902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Regular Expressions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PROGRAM = STATEMENT*</a:t>
            </a:r>
          </a:p>
          <a:p>
            <a:pPr marL="0" indent="0">
              <a:buNone/>
            </a:pPr>
            <a:r>
              <a:rPr lang="en-US" dirty="0" smtClean="0"/>
              <a:t>STATEMENT = EXPRESSION | IF_STMT | WHILE_STMT | …</a:t>
            </a:r>
          </a:p>
          <a:p>
            <a:pPr marL="0" indent="0">
              <a:buNone/>
            </a:pPr>
            <a:r>
              <a:rPr lang="en-US" dirty="0" smtClean="0"/>
              <a:t>OP = + | - | * | /</a:t>
            </a:r>
          </a:p>
          <a:p>
            <a:pPr marL="0" indent="0">
              <a:buNone/>
            </a:pPr>
            <a:r>
              <a:rPr lang="en-US" dirty="0" smtClean="0"/>
              <a:t>EXPRESSION = (NUM | ID | DECIMAL) OP (NUM | ID | DECIMAL)</a:t>
            </a:r>
          </a:p>
          <a:p>
            <a:pPr marL="0" indent="0">
              <a:buNone/>
            </a:pPr>
            <a:endParaRPr lang="en-US" dirty="0"/>
          </a:p>
          <a:p>
            <a:pPr marL="0" indent="0">
              <a:buNone/>
            </a:pPr>
            <a:r>
              <a:rPr lang="en-US" i="1" dirty="0" smtClean="0">
                <a:solidFill>
                  <a:schemeClr val="tx2"/>
                </a:solidFill>
              </a:rPr>
              <a:t>5 + 10</a:t>
            </a:r>
          </a:p>
          <a:p>
            <a:pPr marL="0" indent="0">
              <a:buNone/>
            </a:pPr>
            <a:r>
              <a:rPr lang="en-US" i="1" dirty="0" smtClean="0">
                <a:solidFill>
                  <a:schemeClr val="tx2"/>
                </a:solidFill>
              </a:rPr>
              <a:t>foo - bar</a:t>
            </a:r>
          </a:p>
          <a:p>
            <a:pPr marL="0" indent="0">
              <a:buNone/>
            </a:pPr>
            <a:r>
              <a:rPr lang="en-US" i="1" dirty="0" smtClean="0">
                <a:solidFill>
                  <a:schemeClr val="tx2"/>
                </a:solidFill>
              </a:rPr>
              <a:t>1 + 2 + 3</a:t>
            </a:r>
          </a:p>
          <a:p>
            <a:pPr lvl="1"/>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a:t>
            </a:fld>
            <a:endParaRPr lang="en-US"/>
          </a:p>
        </p:txBody>
      </p:sp>
    </p:spTree>
    <p:extLst>
      <p:ext uri="{BB962C8B-B14F-4D97-AF65-F5344CB8AC3E}">
        <p14:creationId xmlns:p14="http://schemas.microsoft.com/office/powerpoint/2010/main" val="6861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FOLLOW Sets</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30</a:t>
            </a:fld>
            <a:endParaRPr lang="en-US"/>
          </a:p>
        </p:txBody>
      </p:sp>
      <p:sp>
        <p:nvSpPr>
          <p:cNvPr id="6" name="Content Placeholder 2"/>
          <p:cNvSpPr>
            <a:spLocks noGrp="1"/>
          </p:cNvSpPr>
          <p:nvPr>
            <p:ph idx="1"/>
          </p:nvPr>
        </p:nvSpPr>
        <p:spPr>
          <a:xfrm>
            <a:off x="97104" y="1600201"/>
            <a:ext cx="8589696" cy="4525963"/>
          </a:xfrm>
        </p:spPr>
        <p:txBody>
          <a:bodyPr>
            <a:normAutofit fontScale="40000" lnSpcReduction="20000"/>
          </a:bodyPr>
          <a:lstStyle/>
          <a:p>
            <a:pPr marL="0" indent="0">
              <a:buNone/>
            </a:pPr>
            <a:r>
              <a:rPr lang="en-US" sz="4500" dirty="0" smtClean="0"/>
              <a:t>S → ABCD</a:t>
            </a:r>
          </a:p>
          <a:p>
            <a:pPr marL="0" indent="0">
              <a:buNone/>
            </a:pPr>
            <a:r>
              <a:rPr lang="en-US" sz="4500" dirty="0" smtClean="0"/>
              <a:t>A → CD | </a:t>
            </a:r>
            <a:r>
              <a:rPr lang="en-US" sz="4500" dirty="0" err="1" smtClean="0"/>
              <a:t>aA</a:t>
            </a:r>
            <a:endParaRPr lang="en-US" sz="4500" dirty="0" smtClean="0"/>
          </a:p>
          <a:p>
            <a:pPr marL="0" indent="0">
              <a:buNone/>
            </a:pPr>
            <a:r>
              <a:rPr lang="en-US" sz="4500" dirty="0" smtClean="0"/>
              <a:t>B → b</a:t>
            </a:r>
          </a:p>
          <a:p>
            <a:pPr marL="0" indent="0">
              <a:buNone/>
            </a:pPr>
            <a:r>
              <a:rPr lang="en-US" sz="4500" dirty="0" smtClean="0"/>
              <a:t>C → </a:t>
            </a:r>
            <a:r>
              <a:rPr lang="en-US" sz="4500" dirty="0" err="1" smtClean="0"/>
              <a:t>cC</a:t>
            </a:r>
            <a:r>
              <a:rPr lang="en-US" sz="4500" dirty="0" smtClean="0"/>
              <a:t> | 𝜺</a:t>
            </a:r>
          </a:p>
          <a:p>
            <a:pPr marL="0" indent="0">
              <a:buNone/>
            </a:pPr>
            <a:r>
              <a:rPr lang="en-US" sz="4500" dirty="0" smtClean="0"/>
              <a:t>D → </a:t>
            </a:r>
            <a:r>
              <a:rPr lang="en-US" sz="4500" dirty="0" err="1" smtClean="0"/>
              <a:t>dD</a:t>
            </a:r>
            <a:r>
              <a:rPr lang="en-US" sz="4500" dirty="0" smtClean="0"/>
              <a:t> | 𝜺</a:t>
            </a:r>
          </a:p>
          <a:p>
            <a:pPr marL="0" indent="0">
              <a:buNone/>
            </a:pPr>
            <a:endParaRPr lang="en-US" sz="4500" dirty="0" smtClean="0"/>
          </a:p>
          <a:p>
            <a:pPr marL="0" indent="0" fontAlgn="t">
              <a:buNone/>
            </a:pPr>
            <a:r>
              <a:rPr lang="en-US" sz="4500" dirty="0"/>
              <a:t>FIRST(S) = { a, c, d, b }</a:t>
            </a:r>
          </a:p>
          <a:p>
            <a:pPr marL="0" indent="0" fontAlgn="t">
              <a:buNone/>
            </a:pPr>
            <a:r>
              <a:rPr lang="en-US" sz="4500" dirty="0"/>
              <a:t>FIRST(A) = { a, c, d, 𝜺 }</a:t>
            </a:r>
          </a:p>
          <a:p>
            <a:pPr marL="0" indent="0" fontAlgn="t">
              <a:buNone/>
            </a:pPr>
            <a:r>
              <a:rPr lang="en-US" sz="4500" dirty="0"/>
              <a:t>FIRST(B) = { b }</a:t>
            </a:r>
          </a:p>
          <a:p>
            <a:pPr marL="0" indent="0" fontAlgn="t">
              <a:buNone/>
            </a:pPr>
            <a:r>
              <a:rPr lang="en-US" sz="4500" dirty="0"/>
              <a:t>FIRST(C) = { c, 𝜺 }</a:t>
            </a:r>
          </a:p>
          <a:p>
            <a:pPr marL="0" indent="0" fontAlgn="t">
              <a:buNone/>
            </a:pPr>
            <a:r>
              <a:rPr lang="en-US" sz="4500" dirty="0"/>
              <a:t>FIRST(D) = { d, 𝜺 }</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7" name="Table 6"/>
          <p:cNvGraphicFramePr>
            <a:graphicFrameLocks noGrp="1"/>
          </p:cNvGraphicFramePr>
          <p:nvPr>
            <p:extLst/>
          </p:nvPr>
        </p:nvGraphicFramePr>
        <p:xfrm>
          <a:off x="2756048" y="1600200"/>
          <a:ext cx="4567244" cy="4525964"/>
        </p:xfrm>
        <a:graphic>
          <a:graphicData uri="http://schemas.openxmlformats.org/drawingml/2006/table">
            <a:tbl>
              <a:tblPr firstRow="1" bandRow="1">
                <a:tableStyleId>{5C22544A-7EE6-4342-B048-85BDC9FD1C3A}</a:tableStyleId>
              </a:tblPr>
              <a:tblGrid>
                <a:gridCol w="1557007"/>
                <a:gridCol w="1488934"/>
                <a:gridCol w="152130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a:p>
                  </a:txBody>
                  <a:tcPr/>
                </a:tc>
              </a:tr>
              <a:tr h="811197">
                <a:tc>
                  <a:txBody>
                    <a:bodyPr/>
                    <a:lstStyle/>
                    <a:p>
                      <a:r>
                        <a:rPr lang="en-US" dirty="0" smtClean="0"/>
                        <a:t>FOLLOW(S) =</a:t>
                      </a:r>
                      <a:r>
                        <a:rPr lang="en-US" baseline="0" dirty="0" smtClean="0"/>
                        <a:t> {}</a:t>
                      </a:r>
                    </a:p>
                  </a:txBody>
                  <a:tcPr/>
                </a:tc>
                <a:tc>
                  <a:txBody>
                    <a:bodyPr/>
                    <a:lstStyle/>
                    <a:p>
                      <a:r>
                        <a:rPr lang="en-US" dirty="0" smtClean="0"/>
                        <a:t>FOLLOW(S) = { $</a:t>
                      </a:r>
                      <a:r>
                        <a:rPr lang="en-US" baseline="0" dirty="0" smtClean="0"/>
                        <a:t> }</a:t>
                      </a:r>
                      <a:endParaRPr lang="en-US" dirty="0"/>
                    </a:p>
                  </a:txBody>
                  <a:tcPr/>
                </a:tc>
                <a:tc>
                  <a:txBody>
                    <a:bodyPr/>
                    <a:lstStyle/>
                    <a:p>
                      <a:r>
                        <a:rPr lang="en-US" dirty="0" smtClean="0"/>
                        <a:t>FOLLOW(S) = { $ }</a:t>
                      </a:r>
                      <a:endParaRPr lang="en-US" dirty="0"/>
                    </a:p>
                  </a:txBody>
                  <a:tcPr/>
                </a:tc>
              </a:tr>
              <a:tr h="811197">
                <a:tc>
                  <a:txBody>
                    <a:bodyPr/>
                    <a:lstStyle/>
                    <a:p>
                      <a:r>
                        <a:rPr lang="en-US" dirty="0" smtClean="0"/>
                        <a:t>FOLLOW(A) = {}</a:t>
                      </a:r>
                    </a:p>
                  </a:txBody>
                  <a:tcPr/>
                </a:tc>
                <a:tc>
                  <a:txBody>
                    <a:bodyPr/>
                    <a:lstStyle/>
                    <a:p>
                      <a:r>
                        <a:rPr lang="en-US" dirty="0" smtClean="0"/>
                        <a:t>FOLLOW(A) = {</a:t>
                      </a:r>
                      <a:r>
                        <a:rPr lang="en-US" baseline="0" dirty="0" smtClean="0"/>
                        <a:t> b }</a:t>
                      </a:r>
                      <a:endParaRPr lang="en-US" dirty="0"/>
                    </a:p>
                  </a:txBody>
                  <a:tcPr/>
                </a:tc>
                <a:tc>
                  <a:txBody>
                    <a:bodyPr/>
                    <a:lstStyle/>
                    <a:p>
                      <a:r>
                        <a:rPr lang="en-US" dirty="0" smtClean="0"/>
                        <a:t>FOLLOW(A) = { b } </a:t>
                      </a:r>
                      <a:endParaRPr lang="en-US" dirty="0"/>
                    </a:p>
                  </a:txBody>
                  <a:tcPr/>
                </a:tc>
              </a:tr>
              <a:tr h="811197">
                <a:tc>
                  <a:txBody>
                    <a:bodyPr/>
                    <a:lstStyle/>
                    <a:p>
                      <a:r>
                        <a:rPr lang="en-US" dirty="0" smtClean="0"/>
                        <a:t>FOLLOW(B) = {}</a:t>
                      </a:r>
                    </a:p>
                  </a:txBody>
                  <a:tcPr/>
                </a:tc>
                <a:tc>
                  <a:txBody>
                    <a:bodyPr/>
                    <a:lstStyle/>
                    <a:p>
                      <a:r>
                        <a:rPr lang="en-US" dirty="0" smtClean="0"/>
                        <a:t>FOLLOW(B) = { $,</a:t>
                      </a:r>
                      <a:r>
                        <a:rPr lang="en-US" baseline="0" dirty="0" smtClean="0"/>
                        <a:t> c, d</a:t>
                      </a:r>
                      <a:r>
                        <a:rPr lang="en-US" dirty="0" smtClean="0"/>
                        <a:t> }</a:t>
                      </a:r>
                      <a:endParaRPr lang="en-US" dirty="0"/>
                    </a:p>
                  </a:txBody>
                  <a:tcPr/>
                </a:tc>
                <a:tc>
                  <a:txBody>
                    <a:bodyPr/>
                    <a:lstStyle/>
                    <a:p>
                      <a:r>
                        <a:rPr lang="en-US" dirty="0" smtClean="0"/>
                        <a:t>FOLLOW(B) = { $, c, d }</a:t>
                      </a:r>
                      <a:endParaRPr lang="en-US" dirty="0"/>
                    </a:p>
                  </a:txBody>
                  <a:tcPr/>
                </a:tc>
              </a:tr>
              <a:tr h="811197">
                <a:tc>
                  <a:txBody>
                    <a:bodyPr/>
                    <a:lstStyle/>
                    <a:p>
                      <a:r>
                        <a:rPr lang="en-US" dirty="0" smtClean="0"/>
                        <a:t>FOLLOW(C) = {}</a:t>
                      </a:r>
                    </a:p>
                  </a:txBody>
                  <a:tcPr/>
                </a:tc>
                <a:tc>
                  <a:txBody>
                    <a:bodyPr/>
                    <a:lstStyle/>
                    <a:p>
                      <a:r>
                        <a:rPr lang="en-US" dirty="0" smtClean="0"/>
                        <a:t>FOLLOW(C) = { </a:t>
                      </a:r>
                      <a:r>
                        <a:rPr lang="en-US" baseline="0" dirty="0" smtClean="0"/>
                        <a:t>$, d, b }</a:t>
                      </a:r>
                      <a:endParaRPr lang="en-US" dirty="0"/>
                    </a:p>
                  </a:txBody>
                  <a:tcPr/>
                </a:tc>
                <a:tc>
                  <a:txBody>
                    <a:bodyPr/>
                    <a:lstStyle/>
                    <a:p>
                      <a:r>
                        <a:rPr lang="en-US" dirty="0" smtClean="0"/>
                        <a:t>FOLLOW(C) = { $, d, b }</a:t>
                      </a:r>
                      <a:endParaRPr lang="en-US" dirty="0"/>
                    </a:p>
                  </a:txBody>
                  <a:tcPr/>
                </a:tc>
              </a:tr>
              <a:tr h="811197">
                <a:tc>
                  <a:txBody>
                    <a:bodyPr/>
                    <a:lstStyle/>
                    <a:p>
                      <a:r>
                        <a:rPr lang="en-US" dirty="0" smtClean="0"/>
                        <a:t>FOLLOW(D) = {}</a:t>
                      </a:r>
                    </a:p>
                  </a:txBody>
                  <a:tcPr/>
                </a:tc>
                <a:tc>
                  <a:txBody>
                    <a:bodyPr/>
                    <a:lstStyle/>
                    <a:p>
                      <a:r>
                        <a:rPr lang="en-US" dirty="0" smtClean="0"/>
                        <a:t>FOLLOW(D) = { $,</a:t>
                      </a:r>
                      <a:r>
                        <a:rPr lang="en-US" baseline="0" dirty="0" smtClean="0"/>
                        <a:t> b</a:t>
                      </a:r>
                      <a:r>
                        <a:rPr lang="en-US" dirty="0" smtClean="0"/>
                        <a:t> }</a:t>
                      </a:r>
                      <a:endParaRPr lang="en-US" dirty="0"/>
                    </a:p>
                  </a:txBody>
                  <a:tcPr/>
                </a:tc>
                <a:tc>
                  <a:txBody>
                    <a:bodyPr/>
                    <a:lstStyle/>
                    <a:p>
                      <a:r>
                        <a:rPr lang="en-US" dirty="0" smtClean="0"/>
                        <a:t>FOLLOW(D) = { $, b }</a:t>
                      </a:r>
                      <a:endParaRPr lang="en-US" dirty="0"/>
                    </a:p>
                  </a:txBody>
                  <a:tcPr/>
                </a:tc>
              </a:tr>
            </a:tbl>
          </a:graphicData>
        </a:graphic>
      </p:graphicFrame>
      <p:sp>
        <p:nvSpPr>
          <p:cNvPr id="8" name="Rectangle 7"/>
          <p:cNvSpPr/>
          <p:nvPr/>
        </p:nvSpPr>
        <p:spPr>
          <a:xfrm>
            <a:off x="4321147" y="2035941"/>
            <a:ext cx="3834540" cy="40902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FB7E3C-6220-8942-988C-3F6E25750AD7}" type="slidenum">
              <a:rPr lang="en-US" smtClean="0"/>
              <a:t>31</a:t>
            </a:fld>
            <a:endParaRPr lang="en-US"/>
          </a:p>
        </p:txBody>
      </p:sp>
      <p:sp>
        <p:nvSpPr>
          <p:cNvPr id="6" name="Content Placeholder 2"/>
          <p:cNvSpPr>
            <a:spLocks noGrp="1"/>
          </p:cNvSpPr>
          <p:nvPr>
            <p:ph idx="1"/>
          </p:nvPr>
        </p:nvSpPr>
        <p:spPr>
          <a:xfrm>
            <a:off x="97104" y="1705397"/>
            <a:ext cx="8589696" cy="4525963"/>
          </a:xfrm>
        </p:spPr>
        <p:txBody>
          <a:bodyPr>
            <a:normAutofit fontScale="40000" lnSpcReduction="20000"/>
          </a:bodyPr>
          <a:lstStyle/>
          <a:p>
            <a:pPr marL="0" indent="0">
              <a:buNone/>
            </a:pPr>
            <a:r>
              <a:rPr lang="en-US" sz="4500" dirty="0" smtClean="0"/>
              <a:t>S → ABCD</a:t>
            </a:r>
          </a:p>
          <a:p>
            <a:pPr marL="0" indent="0">
              <a:buNone/>
            </a:pPr>
            <a:r>
              <a:rPr lang="en-US" sz="4500" dirty="0" smtClean="0"/>
              <a:t>A → CD | </a:t>
            </a:r>
            <a:r>
              <a:rPr lang="en-US" sz="4500" dirty="0" err="1" smtClean="0"/>
              <a:t>aA</a:t>
            </a:r>
            <a:endParaRPr lang="en-US" sz="4500" dirty="0" smtClean="0"/>
          </a:p>
          <a:p>
            <a:pPr marL="0" indent="0">
              <a:buNone/>
            </a:pPr>
            <a:r>
              <a:rPr lang="en-US" sz="4500" dirty="0" smtClean="0"/>
              <a:t>B → b</a:t>
            </a:r>
          </a:p>
          <a:p>
            <a:pPr marL="0" indent="0">
              <a:buNone/>
            </a:pPr>
            <a:r>
              <a:rPr lang="en-US" sz="4500" dirty="0" smtClean="0"/>
              <a:t>C → </a:t>
            </a:r>
            <a:r>
              <a:rPr lang="en-US" sz="4500" dirty="0" err="1" smtClean="0"/>
              <a:t>cC</a:t>
            </a:r>
            <a:r>
              <a:rPr lang="en-US" sz="4500" dirty="0" smtClean="0"/>
              <a:t> | 𝜺</a:t>
            </a:r>
          </a:p>
          <a:p>
            <a:pPr marL="0" indent="0">
              <a:buNone/>
            </a:pPr>
            <a:r>
              <a:rPr lang="en-US" sz="4500" dirty="0" smtClean="0"/>
              <a:t>D → </a:t>
            </a:r>
            <a:r>
              <a:rPr lang="en-US" sz="4500" dirty="0" err="1" smtClean="0"/>
              <a:t>dD</a:t>
            </a:r>
            <a:r>
              <a:rPr lang="en-US" sz="4500" dirty="0" smtClean="0"/>
              <a:t> | 𝜺</a:t>
            </a:r>
          </a:p>
          <a:p>
            <a:pPr marL="0" indent="0">
              <a:buNone/>
            </a:pPr>
            <a:endParaRPr lang="en-US" sz="4500" dirty="0" smtClean="0"/>
          </a:p>
          <a:p>
            <a:pPr marL="0" indent="0" fontAlgn="t">
              <a:buNone/>
            </a:pPr>
            <a:r>
              <a:rPr lang="en-US" sz="4500" dirty="0"/>
              <a:t>FIRST(S) = { a, c, d, b }</a:t>
            </a:r>
          </a:p>
          <a:p>
            <a:pPr marL="0" indent="0" fontAlgn="t">
              <a:buNone/>
            </a:pPr>
            <a:r>
              <a:rPr lang="en-US" sz="4500" dirty="0"/>
              <a:t>FIRST(A) = { a, c, d, 𝜺 }</a:t>
            </a:r>
          </a:p>
          <a:p>
            <a:pPr marL="0" indent="0" fontAlgn="t">
              <a:buNone/>
            </a:pPr>
            <a:r>
              <a:rPr lang="en-US" sz="4500" dirty="0"/>
              <a:t>FIRST(B) = { b }</a:t>
            </a:r>
          </a:p>
          <a:p>
            <a:pPr marL="0" indent="0" fontAlgn="t">
              <a:buNone/>
            </a:pPr>
            <a:r>
              <a:rPr lang="en-US" sz="4500" dirty="0"/>
              <a:t>FIRST(C) = { c, 𝜺 }</a:t>
            </a:r>
          </a:p>
          <a:p>
            <a:pPr marL="0" indent="0" fontAlgn="t">
              <a:buNone/>
            </a:pPr>
            <a:r>
              <a:rPr lang="en-US" sz="4500" dirty="0"/>
              <a:t>FIRST(D) = { d, 𝜺 }</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533550421"/>
              </p:ext>
            </p:extLst>
          </p:nvPr>
        </p:nvGraphicFramePr>
        <p:xfrm>
          <a:off x="3023573" y="1705443"/>
          <a:ext cx="4567244" cy="4525964"/>
        </p:xfrm>
        <a:graphic>
          <a:graphicData uri="http://schemas.openxmlformats.org/drawingml/2006/table">
            <a:tbl>
              <a:tblPr firstRow="1" bandRow="1">
                <a:tableStyleId>{5C22544A-7EE6-4342-B048-85BDC9FD1C3A}</a:tableStyleId>
              </a:tblPr>
              <a:tblGrid>
                <a:gridCol w="1557007"/>
                <a:gridCol w="1488934"/>
                <a:gridCol w="152130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dirty="0"/>
                    </a:p>
                  </a:txBody>
                  <a:tcPr/>
                </a:tc>
              </a:tr>
              <a:tr h="811197">
                <a:tc>
                  <a:txBody>
                    <a:bodyPr/>
                    <a:lstStyle/>
                    <a:p>
                      <a:r>
                        <a:rPr lang="en-US" dirty="0" smtClean="0"/>
                        <a:t>FOLLOW(S) =</a:t>
                      </a:r>
                      <a:r>
                        <a:rPr lang="en-US" baseline="0" dirty="0" smtClean="0"/>
                        <a:t> {}</a:t>
                      </a:r>
                    </a:p>
                  </a:txBody>
                  <a:tcPr/>
                </a:tc>
                <a:tc>
                  <a:txBody>
                    <a:bodyPr/>
                    <a:lstStyle/>
                    <a:p>
                      <a:r>
                        <a:rPr lang="en-US" dirty="0" smtClean="0"/>
                        <a:t>FOLLOW(S) = { $</a:t>
                      </a:r>
                      <a:r>
                        <a:rPr lang="en-US" baseline="0" dirty="0" smtClean="0"/>
                        <a:t> }</a:t>
                      </a:r>
                      <a:endParaRPr lang="en-US" dirty="0"/>
                    </a:p>
                  </a:txBody>
                  <a:tcPr/>
                </a:tc>
                <a:tc>
                  <a:txBody>
                    <a:bodyPr/>
                    <a:lstStyle/>
                    <a:p>
                      <a:r>
                        <a:rPr lang="en-US" dirty="0" smtClean="0"/>
                        <a:t>FOLLOW(S) = { $ }</a:t>
                      </a:r>
                      <a:endParaRPr lang="en-US" dirty="0"/>
                    </a:p>
                  </a:txBody>
                  <a:tcPr/>
                </a:tc>
              </a:tr>
              <a:tr h="811197">
                <a:tc>
                  <a:txBody>
                    <a:bodyPr/>
                    <a:lstStyle/>
                    <a:p>
                      <a:r>
                        <a:rPr lang="en-US" dirty="0" smtClean="0"/>
                        <a:t>FOLLOW(A) = {}</a:t>
                      </a:r>
                    </a:p>
                  </a:txBody>
                  <a:tcPr/>
                </a:tc>
                <a:tc>
                  <a:txBody>
                    <a:bodyPr/>
                    <a:lstStyle/>
                    <a:p>
                      <a:r>
                        <a:rPr lang="en-US" dirty="0" smtClean="0"/>
                        <a:t>FOLLOW(A) = {</a:t>
                      </a:r>
                      <a:r>
                        <a:rPr lang="en-US" baseline="0" dirty="0" smtClean="0"/>
                        <a:t> b }</a:t>
                      </a:r>
                      <a:endParaRPr lang="en-US" dirty="0"/>
                    </a:p>
                  </a:txBody>
                  <a:tcPr/>
                </a:tc>
                <a:tc>
                  <a:txBody>
                    <a:bodyPr/>
                    <a:lstStyle/>
                    <a:p>
                      <a:r>
                        <a:rPr lang="en-US" dirty="0" smtClean="0"/>
                        <a:t>FOLLOW(A) = { b } </a:t>
                      </a:r>
                      <a:endParaRPr lang="en-US" dirty="0"/>
                    </a:p>
                  </a:txBody>
                  <a:tcPr/>
                </a:tc>
              </a:tr>
              <a:tr h="811197">
                <a:tc>
                  <a:txBody>
                    <a:bodyPr/>
                    <a:lstStyle/>
                    <a:p>
                      <a:r>
                        <a:rPr lang="en-US" dirty="0" smtClean="0"/>
                        <a:t>FOLLOW(B) = {}</a:t>
                      </a:r>
                    </a:p>
                  </a:txBody>
                  <a:tcPr/>
                </a:tc>
                <a:tc>
                  <a:txBody>
                    <a:bodyPr/>
                    <a:lstStyle/>
                    <a:p>
                      <a:r>
                        <a:rPr lang="en-US" dirty="0" smtClean="0"/>
                        <a:t>FOLLOW(B) = { $,</a:t>
                      </a:r>
                      <a:r>
                        <a:rPr lang="en-US" baseline="0" dirty="0" smtClean="0"/>
                        <a:t> c, d</a:t>
                      </a:r>
                      <a:r>
                        <a:rPr lang="en-US" dirty="0" smtClean="0"/>
                        <a:t> }</a:t>
                      </a:r>
                      <a:endParaRPr lang="en-US" dirty="0"/>
                    </a:p>
                  </a:txBody>
                  <a:tcPr/>
                </a:tc>
                <a:tc>
                  <a:txBody>
                    <a:bodyPr/>
                    <a:lstStyle/>
                    <a:p>
                      <a:r>
                        <a:rPr lang="en-US" dirty="0" smtClean="0"/>
                        <a:t>FOLLOW(B) = { $, c, d }</a:t>
                      </a:r>
                      <a:endParaRPr lang="en-US" dirty="0"/>
                    </a:p>
                  </a:txBody>
                  <a:tcPr/>
                </a:tc>
              </a:tr>
              <a:tr h="811197">
                <a:tc>
                  <a:txBody>
                    <a:bodyPr/>
                    <a:lstStyle/>
                    <a:p>
                      <a:r>
                        <a:rPr lang="en-US" dirty="0" smtClean="0"/>
                        <a:t>FOLLOW(C) = {}</a:t>
                      </a:r>
                    </a:p>
                  </a:txBody>
                  <a:tcPr/>
                </a:tc>
                <a:tc>
                  <a:txBody>
                    <a:bodyPr/>
                    <a:lstStyle/>
                    <a:p>
                      <a:r>
                        <a:rPr lang="en-US" dirty="0" smtClean="0"/>
                        <a:t>FOLLOW(C) = { </a:t>
                      </a:r>
                      <a:r>
                        <a:rPr lang="en-US" baseline="0" dirty="0" smtClean="0"/>
                        <a:t>$, d, b }</a:t>
                      </a:r>
                      <a:endParaRPr lang="en-US" dirty="0"/>
                    </a:p>
                  </a:txBody>
                  <a:tcPr/>
                </a:tc>
                <a:tc>
                  <a:txBody>
                    <a:bodyPr/>
                    <a:lstStyle/>
                    <a:p>
                      <a:r>
                        <a:rPr lang="en-US" dirty="0" smtClean="0"/>
                        <a:t>FOLLOW(C) = { $, d, b }</a:t>
                      </a:r>
                      <a:endParaRPr lang="en-US" dirty="0"/>
                    </a:p>
                  </a:txBody>
                  <a:tcPr/>
                </a:tc>
              </a:tr>
              <a:tr h="811197">
                <a:tc>
                  <a:txBody>
                    <a:bodyPr/>
                    <a:lstStyle/>
                    <a:p>
                      <a:r>
                        <a:rPr lang="en-US" dirty="0" smtClean="0"/>
                        <a:t>FOLLOW(D) = {}</a:t>
                      </a:r>
                    </a:p>
                  </a:txBody>
                  <a:tcPr/>
                </a:tc>
                <a:tc>
                  <a:txBody>
                    <a:bodyPr/>
                    <a:lstStyle/>
                    <a:p>
                      <a:r>
                        <a:rPr lang="en-US" dirty="0" smtClean="0"/>
                        <a:t>FOLLOW(D) = { $,</a:t>
                      </a:r>
                      <a:r>
                        <a:rPr lang="en-US" baseline="0" dirty="0" smtClean="0"/>
                        <a:t> b</a:t>
                      </a:r>
                      <a:r>
                        <a:rPr lang="en-US" dirty="0" smtClean="0"/>
                        <a:t> }</a:t>
                      </a:r>
                      <a:endParaRPr lang="en-US" dirty="0"/>
                    </a:p>
                  </a:txBody>
                  <a:tcPr/>
                </a:tc>
                <a:tc>
                  <a:txBody>
                    <a:bodyPr/>
                    <a:lstStyle/>
                    <a:p>
                      <a:r>
                        <a:rPr lang="en-US" dirty="0" smtClean="0"/>
                        <a:t>FOLLOW(D) = { $, b }</a:t>
                      </a:r>
                      <a:endParaRPr lang="en-US" dirty="0"/>
                    </a:p>
                  </a:txBody>
                  <a:tcPr/>
                </a:tc>
              </a:tr>
            </a:tbl>
          </a:graphicData>
        </a:graphic>
      </p:graphicFrame>
      <p:sp>
        <p:nvSpPr>
          <p:cNvPr id="10" name="Title 1"/>
          <p:cNvSpPr txBox="1">
            <a:spLocks/>
          </p:cNvSpPr>
          <p:nvPr/>
        </p:nvSpPr>
        <p:spPr>
          <a:xfrm>
            <a:off x="1" y="27917"/>
            <a:ext cx="9144000" cy="159862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14350" indent="-514350" algn="l">
              <a:buFont typeface="+mj-lt"/>
              <a:buAutoNum type="arabicPeriod"/>
            </a:pPr>
            <a:r>
              <a:rPr lang="en-US" sz="1500" dirty="0"/>
              <a:t>If S is the starting symbol of the grammar, then add $ to FOLLOW(S)</a:t>
            </a:r>
          </a:p>
          <a:p>
            <a:pPr marL="514350" indent="-514350" algn="l">
              <a:buFont typeface="+mj-lt"/>
              <a:buAutoNum type="arabicPeriod"/>
            </a:pPr>
            <a:r>
              <a:rPr lang="en-US" sz="1500" dirty="0"/>
              <a:t>If B → αA, then add FOLLOW(B) to FOLLOW(A)</a:t>
            </a:r>
          </a:p>
          <a:p>
            <a:pPr marL="514350" indent="-514350" algn="l">
              <a:buFont typeface="+mj-lt"/>
              <a:buAutoNum type="arabicPeriod"/>
            </a:pPr>
            <a:r>
              <a:rPr lang="en-US" sz="1500" dirty="0"/>
              <a:t>If B → αAC0C1C2…</a:t>
            </a:r>
            <a:r>
              <a:rPr lang="en-US" sz="1500" dirty="0" err="1"/>
              <a:t>Ck</a:t>
            </a:r>
            <a:r>
              <a:rPr lang="en-US" sz="1500" dirty="0"/>
              <a:t> and 𝜺 ∈ FIRST(C0) and 𝜺 ∈ FIRST(C1) and 𝜺 ∈FIRST(C2) and … and 𝜺 ∈ FIRST(</a:t>
            </a:r>
            <a:r>
              <a:rPr lang="en-US" sz="1500" dirty="0" err="1"/>
              <a:t>Ck</a:t>
            </a:r>
            <a:r>
              <a:rPr lang="en-US" sz="1500" dirty="0"/>
              <a:t>), then add FOLLOW(B) to FOLLOW(A)</a:t>
            </a:r>
          </a:p>
          <a:p>
            <a:pPr marL="514350" indent="-514350" algn="l">
              <a:buFont typeface="+mj-lt"/>
              <a:buAutoNum type="arabicPeriod"/>
            </a:pPr>
            <a:r>
              <a:rPr lang="en-US" sz="1500" dirty="0"/>
              <a:t>If B → αAC0C1C2…</a:t>
            </a:r>
            <a:r>
              <a:rPr lang="en-US" sz="1500" dirty="0" err="1"/>
              <a:t>Ck</a:t>
            </a:r>
            <a:r>
              <a:rPr lang="en-US" sz="1500" dirty="0"/>
              <a:t>, then add FIRST(C0) – { 𝜺 } to FOLLOW(A)</a:t>
            </a:r>
          </a:p>
          <a:p>
            <a:pPr marL="514350" indent="-514350" algn="l">
              <a:buFont typeface="+mj-lt"/>
              <a:buAutoNum type="arabicPeriod"/>
            </a:pPr>
            <a:r>
              <a:rPr lang="en-US" sz="1500" dirty="0"/>
              <a:t>If B → αAC0C1C2…CiCi+1…</a:t>
            </a:r>
            <a:r>
              <a:rPr lang="en-US" sz="1500" dirty="0" err="1"/>
              <a:t>Ck</a:t>
            </a:r>
            <a:r>
              <a:rPr lang="en-US" sz="1500" dirty="0"/>
              <a:t> and 𝜺 ∈ FIRST(C0) and 𝜺 ∈ FIRST(C1) and 𝜺 ∈FIRST(C2) and … and 𝜺 ∈ FIRST(Ci), then add FIRST(Ci+1) – { 𝜺 } to FOLLOW(A)</a:t>
            </a:r>
          </a:p>
        </p:txBody>
      </p:sp>
    </p:spTree>
    <p:extLst>
      <p:ext uri="{BB962C8B-B14F-4D97-AF65-F5344CB8AC3E}">
        <p14:creationId xmlns:p14="http://schemas.microsoft.com/office/powerpoint/2010/main" val="152315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FB7E3C-6220-8942-988C-3F6E25750AD7}" type="slidenum">
              <a:rPr lang="en-US" smtClean="0"/>
              <a:t>32</a:t>
            </a:fld>
            <a:endParaRPr lang="en-US"/>
          </a:p>
        </p:txBody>
      </p:sp>
      <p:sp>
        <p:nvSpPr>
          <p:cNvPr id="6" name="Content Placeholder 2"/>
          <p:cNvSpPr>
            <a:spLocks noGrp="1"/>
          </p:cNvSpPr>
          <p:nvPr>
            <p:ph idx="1"/>
          </p:nvPr>
        </p:nvSpPr>
        <p:spPr>
          <a:xfrm>
            <a:off x="97104" y="1705397"/>
            <a:ext cx="8589696" cy="4525963"/>
          </a:xfrm>
        </p:spPr>
        <p:txBody>
          <a:bodyPr>
            <a:normAutofit fontScale="40000" lnSpcReduction="20000"/>
          </a:bodyPr>
          <a:lstStyle/>
          <a:p>
            <a:pPr marL="0" indent="0">
              <a:buNone/>
            </a:pPr>
            <a:r>
              <a:rPr lang="en-US" sz="4500" dirty="0" smtClean="0"/>
              <a:t>S → ABCD</a:t>
            </a:r>
          </a:p>
          <a:p>
            <a:pPr marL="0" indent="0">
              <a:buNone/>
            </a:pPr>
            <a:r>
              <a:rPr lang="en-US" sz="4500" dirty="0" smtClean="0"/>
              <a:t>A → CD | </a:t>
            </a:r>
            <a:r>
              <a:rPr lang="en-US" sz="4500" dirty="0" err="1" smtClean="0"/>
              <a:t>aA</a:t>
            </a:r>
            <a:endParaRPr lang="en-US" sz="4500" dirty="0" smtClean="0"/>
          </a:p>
          <a:p>
            <a:pPr marL="0" indent="0">
              <a:buNone/>
            </a:pPr>
            <a:r>
              <a:rPr lang="en-US" sz="4500" dirty="0" smtClean="0"/>
              <a:t>B → b</a:t>
            </a:r>
          </a:p>
          <a:p>
            <a:pPr marL="0" indent="0">
              <a:buNone/>
            </a:pPr>
            <a:r>
              <a:rPr lang="en-US" sz="4500" dirty="0" smtClean="0"/>
              <a:t>C → </a:t>
            </a:r>
            <a:r>
              <a:rPr lang="en-US" sz="4500" dirty="0" err="1" smtClean="0"/>
              <a:t>cC</a:t>
            </a:r>
            <a:r>
              <a:rPr lang="en-US" sz="4500" dirty="0" smtClean="0"/>
              <a:t> | 𝜺</a:t>
            </a:r>
          </a:p>
          <a:p>
            <a:pPr marL="0" indent="0">
              <a:buNone/>
            </a:pPr>
            <a:r>
              <a:rPr lang="en-US" sz="4500" dirty="0" smtClean="0"/>
              <a:t>D → </a:t>
            </a:r>
            <a:r>
              <a:rPr lang="en-US" sz="4500" dirty="0" err="1" smtClean="0"/>
              <a:t>dD</a:t>
            </a:r>
            <a:r>
              <a:rPr lang="en-US" sz="4500" dirty="0" smtClean="0"/>
              <a:t> | 𝜺</a:t>
            </a:r>
          </a:p>
          <a:p>
            <a:pPr marL="0" indent="0">
              <a:buNone/>
            </a:pPr>
            <a:endParaRPr lang="en-US" sz="4500" dirty="0" smtClean="0"/>
          </a:p>
          <a:p>
            <a:pPr marL="0" indent="0" fontAlgn="t">
              <a:buNone/>
            </a:pPr>
            <a:r>
              <a:rPr lang="en-US" sz="4500" dirty="0"/>
              <a:t>FIRST(S) = { a, c, d, b }</a:t>
            </a:r>
          </a:p>
          <a:p>
            <a:pPr marL="0" indent="0" fontAlgn="t">
              <a:buNone/>
            </a:pPr>
            <a:r>
              <a:rPr lang="en-US" sz="4500" dirty="0"/>
              <a:t>FIRST(A) = { a, c, d, 𝜺 }</a:t>
            </a:r>
          </a:p>
          <a:p>
            <a:pPr marL="0" indent="0" fontAlgn="t">
              <a:buNone/>
            </a:pPr>
            <a:r>
              <a:rPr lang="en-US" sz="4500" dirty="0"/>
              <a:t>FIRST(B) = { b }</a:t>
            </a:r>
          </a:p>
          <a:p>
            <a:pPr marL="0" indent="0" fontAlgn="t">
              <a:buNone/>
            </a:pPr>
            <a:r>
              <a:rPr lang="en-US" sz="4500" dirty="0"/>
              <a:t>FIRST(C) = { c, 𝜺 }</a:t>
            </a:r>
          </a:p>
          <a:p>
            <a:pPr marL="0" indent="0" fontAlgn="t">
              <a:buNone/>
            </a:pPr>
            <a:r>
              <a:rPr lang="en-US" sz="4500" dirty="0"/>
              <a:t>FIRST(D) = { d, 𝜺 }</a:t>
            </a:r>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7" name="Table 6"/>
          <p:cNvGraphicFramePr>
            <a:graphicFrameLocks noGrp="1"/>
          </p:cNvGraphicFramePr>
          <p:nvPr>
            <p:extLst/>
          </p:nvPr>
        </p:nvGraphicFramePr>
        <p:xfrm>
          <a:off x="3023573" y="1705443"/>
          <a:ext cx="4567244" cy="4525964"/>
        </p:xfrm>
        <a:graphic>
          <a:graphicData uri="http://schemas.openxmlformats.org/drawingml/2006/table">
            <a:tbl>
              <a:tblPr firstRow="1" bandRow="1">
                <a:tableStyleId>{5C22544A-7EE6-4342-B048-85BDC9FD1C3A}</a:tableStyleId>
              </a:tblPr>
              <a:tblGrid>
                <a:gridCol w="1557007"/>
                <a:gridCol w="1488934"/>
                <a:gridCol w="1521303"/>
              </a:tblGrid>
              <a:tr h="469979">
                <a:tc>
                  <a:txBody>
                    <a:bodyPr/>
                    <a:lstStyle/>
                    <a:p>
                      <a:r>
                        <a:rPr lang="en-US" dirty="0" smtClean="0"/>
                        <a:t>INITIAL</a:t>
                      </a:r>
                      <a:endParaRPr lang="en-US" dirty="0"/>
                    </a:p>
                  </a:txBody>
                  <a:tcPr/>
                </a:tc>
                <a:tc>
                  <a:txBody>
                    <a:bodyPr/>
                    <a:lstStyle/>
                    <a:p>
                      <a:endParaRPr lang="en-US" dirty="0"/>
                    </a:p>
                  </a:txBody>
                  <a:tcPr/>
                </a:tc>
                <a:tc>
                  <a:txBody>
                    <a:bodyPr/>
                    <a:lstStyle/>
                    <a:p>
                      <a:endParaRPr lang="en-US" dirty="0"/>
                    </a:p>
                  </a:txBody>
                  <a:tcPr/>
                </a:tc>
              </a:tr>
              <a:tr h="811197">
                <a:tc>
                  <a:txBody>
                    <a:bodyPr/>
                    <a:lstStyle/>
                    <a:p>
                      <a:r>
                        <a:rPr lang="en-US" dirty="0" smtClean="0"/>
                        <a:t>FOLLOW(S) =</a:t>
                      </a:r>
                      <a:r>
                        <a:rPr lang="en-US" baseline="0" dirty="0" smtClean="0"/>
                        <a:t> {}</a:t>
                      </a:r>
                    </a:p>
                  </a:txBody>
                  <a:tcPr/>
                </a:tc>
                <a:tc>
                  <a:txBody>
                    <a:bodyPr/>
                    <a:lstStyle/>
                    <a:p>
                      <a:r>
                        <a:rPr lang="en-US" dirty="0" smtClean="0"/>
                        <a:t>FOLLOW(S) = { $</a:t>
                      </a:r>
                      <a:r>
                        <a:rPr lang="en-US" baseline="0" dirty="0" smtClean="0"/>
                        <a:t> }</a:t>
                      </a:r>
                      <a:endParaRPr lang="en-US" dirty="0"/>
                    </a:p>
                  </a:txBody>
                  <a:tcPr/>
                </a:tc>
                <a:tc>
                  <a:txBody>
                    <a:bodyPr/>
                    <a:lstStyle/>
                    <a:p>
                      <a:r>
                        <a:rPr lang="en-US" dirty="0" smtClean="0"/>
                        <a:t>FOLLOW(S) = { $ }</a:t>
                      </a:r>
                      <a:endParaRPr lang="en-US" dirty="0"/>
                    </a:p>
                  </a:txBody>
                  <a:tcPr/>
                </a:tc>
              </a:tr>
              <a:tr h="811197">
                <a:tc>
                  <a:txBody>
                    <a:bodyPr/>
                    <a:lstStyle/>
                    <a:p>
                      <a:r>
                        <a:rPr lang="en-US" dirty="0" smtClean="0"/>
                        <a:t>FOLLOW(A) = {}</a:t>
                      </a:r>
                    </a:p>
                  </a:txBody>
                  <a:tcPr/>
                </a:tc>
                <a:tc>
                  <a:txBody>
                    <a:bodyPr/>
                    <a:lstStyle/>
                    <a:p>
                      <a:r>
                        <a:rPr lang="en-US" dirty="0" smtClean="0"/>
                        <a:t>FOLLOW(A) = {</a:t>
                      </a:r>
                      <a:r>
                        <a:rPr lang="en-US" baseline="0" dirty="0" smtClean="0"/>
                        <a:t> b }</a:t>
                      </a:r>
                      <a:endParaRPr lang="en-US" dirty="0"/>
                    </a:p>
                  </a:txBody>
                  <a:tcPr/>
                </a:tc>
                <a:tc>
                  <a:txBody>
                    <a:bodyPr/>
                    <a:lstStyle/>
                    <a:p>
                      <a:r>
                        <a:rPr lang="en-US" dirty="0" smtClean="0"/>
                        <a:t>FOLLOW(A) = { b } </a:t>
                      </a:r>
                      <a:endParaRPr lang="en-US" dirty="0"/>
                    </a:p>
                  </a:txBody>
                  <a:tcPr/>
                </a:tc>
              </a:tr>
              <a:tr h="811197">
                <a:tc>
                  <a:txBody>
                    <a:bodyPr/>
                    <a:lstStyle/>
                    <a:p>
                      <a:r>
                        <a:rPr lang="en-US" dirty="0" smtClean="0"/>
                        <a:t>FOLLOW(B) = {}</a:t>
                      </a:r>
                    </a:p>
                  </a:txBody>
                  <a:tcPr/>
                </a:tc>
                <a:tc>
                  <a:txBody>
                    <a:bodyPr/>
                    <a:lstStyle/>
                    <a:p>
                      <a:r>
                        <a:rPr lang="en-US" dirty="0" smtClean="0"/>
                        <a:t>FOLLOW(B) = { $,</a:t>
                      </a:r>
                      <a:r>
                        <a:rPr lang="en-US" baseline="0" dirty="0" smtClean="0"/>
                        <a:t> c, d</a:t>
                      </a:r>
                      <a:r>
                        <a:rPr lang="en-US" dirty="0" smtClean="0"/>
                        <a:t> }</a:t>
                      </a:r>
                      <a:endParaRPr lang="en-US" dirty="0"/>
                    </a:p>
                  </a:txBody>
                  <a:tcPr/>
                </a:tc>
                <a:tc>
                  <a:txBody>
                    <a:bodyPr/>
                    <a:lstStyle/>
                    <a:p>
                      <a:r>
                        <a:rPr lang="en-US" dirty="0" smtClean="0"/>
                        <a:t>FOLLOW(B) = { $, c, d }</a:t>
                      </a:r>
                      <a:endParaRPr lang="en-US" dirty="0"/>
                    </a:p>
                  </a:txBody>
                  <a:tcPr/>
                </a:tc>
              </a:tr>
              <a:tr h="811197">
                <a:tc>
                  <a:txBody>
                    <a:bodyPr/>
                    <a:lstStyle/>
                    <a:p>
                      <a:r>
                        <a:rPr lang="en-US" dirty="0" smtClean="0"/>
                        <a:t>FOLLOW(C) = {}</a:t>
                      </a:r>
                    </a:p>
                  </a:txBody>
                  <a:tcPr/>
                </a:tc>
                <a:tc>
                  <a:txBody>
                    <a:bodyPr/>
                    <a:lstStyle/>
                    <a:p>
                      <a:r>
                        <a:rPr lang="en-US" dirty="0" smtClean="0"/>
                        <a:t>FOLLOW(C) = { </a:t>
                      </a:r>
                      <a:r>
                        <a:rPr lang="en-US" baseline="0" dirty="0" smtClean="0"/>
                        <a:t>$, d, b }</a:t>
                      </a:r>
                      <a:endParaRPr lang="en-US" dirty="0"/>
                    </a:p>
                  </a:txBody>
                  <a:tcPr/>
                </a:tc>
                <a:tc>
                  <a:txBody>
                    <a:bodyPr/>
                    <a:lstStyle/>
                    <a:p>
                      <a:r>
                        <a:rPr lang="en-US" dirty="0" smtClean="0"/>
                        <a:t>FOLLOW(C) = { $, d, b }</a:t>
                      </a:r>
                      <a:endParaRPr lang="en-US" dirty="0"/>
                    </a:p>
                  </a:txBody>
                  <a:tcPr/>
                </a:tc>
              </a:tr>
              <a:tr h="811197">
                <a:tc>
                  <a:txBody>
                    <a:bodyPr/>
                    <a:lstStyle/>
                    <a:p>
                      <a:r>
                        <a:rPr lang="en-US" dirty="0" smtClean="0"/>
                        <a:t>FOLLOW(D) = {}</a:t>
                      </a:r>
                    </a:p>
                  </a:txBody>
                  <a:tcPr/>
                </a:tc>
                <a:tc>
                  <a:txBody>
                    <a:bodyPr/>
                    <a:lstStyle/>
                    <a:p>
                      <a:r>
                        <a:rPr lang="en-US" dirty="0" smtClean="0"/>
                        <a:t>FOLLOW(D) = { $,</a:t>
                      </a:r>
                      <a:r>
                        <a:rPr lang="en-US" baseline="0" dirty="0" smtClean="0"/>
                        <a:t> b</a:t>
                      </a:r>
                      <a:r>
                        <a:rPr lang="en-US" dirty="0" smtClean="0"/>
                        <a:t> }</a:t>
                      </a:r>
                      <a:endParaRPr lang="en-US" dirty="0"/>
                    </a:p>
                  </a:txBody>
                  <a:tcPr/>
                </a:tc>
                <a:tc>
                  <a:txBody>
                    <a:bodyPr/>
                    <a:lstStyle/>
                    <a:p>
                      <a:r>
                        <a:rPr lang="en-US" dirty="0" smtClean="0"/>
                        <a:t>FOLLOW(D) = { $, b }</a:t>
                      </a:r>
                      <a:endParaRPr lang="en-US" dirty="0"/>
                    </a:p>
                  </a:txBody>
                  <a:tcPr/>
                </a:tc>
              </a:tr>
            </a:tbl>
          </a:graphicData>
        </a:graphic>
      </p:graphicFrame>
      <p:sp>
        <p:nvSpPr>
          <p:cNvPr id="10" name="Title 1"/>
          <p:cNvSpPr txBox="1">
            <a:spLocks/>
          </p:cNvSpPr>
          <p:nvPr/>
        </p:nvSpPr>
        <p:spPr>
          <a:xfrm>
            <a:off x="1" y="27917"/>
            <a:ext cx="9144000" cy="159862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14350" indent="-514350" algn="l">
              <a:buFont typeface="+mj-lt"/>
              <a:buAutoNum type="arabicPeriod"/>
            </a:pPr>
            <a:r>
              <a:rPr lang="en-US" sz="1500" dirty="0"/>
              <a:t>If S is the starting symbol of the grammar, then add $ to FOLLOW(S)</a:t>
            </a:r>
          </a:p>
          <a:p>
            <a:pPr marL="514350" indent="-514350" algn="l">
              <a:buFont typeface="+mj-lt"/>
              <a:buAutoNum type="arabicPeriod"/>
            </a:pPr>
            <a:r>
              <a:rPr lang="en-US" sz="1500" dirty="0"/>
              <a:t>If B → αA, then add FOLLOW(B) to FOLLOW(A)</a:t>
            </a:r>
          </a:p>
          <a:p>
            <a:pPr marL="514350" indent="-514350" algn="l">
              <a:buFont typeface="+mj-lt"/>
              <a:buAutoNum type="arabicPeriod"/>
            </a:pPr>
            <a:r>
              <a:rPr lang="en-US" sz="1500" dirty="0"/>
              <a:t>If B → αAC</a:t>
            </a:r>
            <a:r>
              <a:rPr lang="en-US" sz="1500" baseline="-25000" dirty="0"/>
              <a:t>0</a:t>
            </a:r>
            <a:r>
              <a:rPr lang="en-US" sz="1500" dirty="0"/>
              <a:t>C</a:t>
            </a:r>
            <a:r>
              <a:rPr lang="en-US" sz="1500" baseline="-25000" dirty="0"/>
              <a:t>1</a:t>
            </a:r>
            <a:r>
              <a:rPr lang="en-US" sz="1500" dirty="0"/>
              <a:t>C</a:t>
            </a:r>
            <a:r>
              <a:rPr lang="en-US" sz="1500" baseline="-25000" dirty="0"/>
              <a:t>2</a:t>
            </a:r>
            <a:r>
              <a:rPr lang="en-US" sz="1500" dirty="0"/>
              <a:t>…</a:t>
            </a:r>
            <a:r>
              <a:rPr lang="en-US" sz="1500" dirty="0" err="1"/>
              <a:t>C</a:t>
            </a:r>
            <a:r>
              <a:rPr lang="en-US" sz="1500" baseline="-25000" dirty="0" err="1"/>
              <a:t>k</a:t>
            </a:r>
            <a:r>
              <a:rPr lang="en-US" sz="1500" dirty="0"/>
              <a:t> and 𝜺 ∈ FIRST(C</a:t>
            </a:r>
            <a:r>
              <a:rPr lang="en-US" sz="1500" baseline="-25000" dirty="0"/>
              <a:t>0</a:t>
            </a:r>
            <a:r>
              <a:rPr lang="en-US" sz="1500" dirty="0"/>
              <a:t>) and 𝜺 ∈ FIRST(C</a:t>
            </a:r>
            <a:r>
              <a:rPr lang="en-US" sz="1500" baseline="-25000" dirty="0"/>
              <a:t>1</a:t>
            </a:r>
            <a:r>
              <a:rPr lang="en-US" sz="1500" dirty="0"/>
              <a:t>) and 𝜺 ∈FIRST(C</a:t>
            </a:r>
            <a:r>
              <a:rPr lang="en-US" sz="1500" baseline="-25000" dirty="0"/>
              <a:t>2</a:t>
            </a:r>
            <a:r>
              <a:rPr lang="en-US" sz="1500" dirty="0"/>
              <a:t>) and … and 𝜺 ∈ FIRST(</a:t>
            </a:r>
            <a:r>
              <a:rPr lang="en-US" sz="1500" dirty="0" err="1"/>
              <a:t>C</a:t>
            </a:r>
            <a:r>
              <a:rPr lang="en-US" sz="1500" baseline="-25000" dirty="0" err="1"/>
              <a:t>k</a:t>
            </a:r>
            <a:r>
              <a:rPr lang="en-US" sz="1500" dirty="0"/>
              <a:t>), then add FOLLOW(B) to FOLLOW(A)</a:t>
            </a:r>
          </a:p>
          <a:p>
            <a:pPr marL="514350" indent="-514350" algn="l">
              <a:buFont typeface="+mj-lt"/>
              <a:buAutoNum type="arabicPeriod"/>
            </a:pPr>
            <a:r>
              <a:rPr lang="en-US" sz="1500" dirty="0"/>
              <a:t>If B → αAC</a:t>
            </a:r>
            <a:r>
              <a:rPr lang="en-US" sz="1500" baseline="-25000" dirty="0"/>
              <a:t>0</a:t>
            </a:r>
            <a:r>
              <a:rPr lang="en-US" sz="1500" dirty="0"/>
              <a:t>C</a:t>
            </a:r>
            <a:r>
              <a:rPr lang="en-US" sz="1500" baseline="-25000" dirty="0"/>
              <a:t>1</a:t>
            </a:r>
            <a:r>
              <a:rPr lang="en-US" sz="1500" dirty="0"/>
              <a:t>C</a:t>
            </a:r>
            <a:r>
              <a:rPr lang="en-US" sz="1500" baseline="-25000" dirty="0"/>
              <a:t>2</a:t>
            </a:r>
            <a:r>
              <a:rPr lang="en-US" sz="1500" dirty="0"/>
              <a:t>…</a:t>
            </a:r>
            <a:r>
              <a:rPr lang="en-US" sz="1500" dirty="0" err="1"/>
              <a:t>C</a:t>
            </a:r>
            <a:r>
              <a:rPr lang="en-US" sz="1500" baseline="-25000" dirty="0" err="1"/>
              <a:t>k</a:t>
            </a:r>
            <a:r>
              <a:rPr lang="en-US" sz="1500" dirty="0"/>
              <a:t>, then add FIRST(C</a:t>
            </a:r>
            <a:r>
              <a:rPr lang="en-US" sz="1500" baseline="-25000" dirty="0"/>
              <a:t>0</a:t>
            </a:r>
            <a:r>
              <a:rPr lang="en-US" sz="1500" dirty="0"/>
              <a:t>) – { 𝜺 } to FOLLOW(A)</a:t>
            </a:r>
          </a:p>
          <a:p>
            <a:pPr marL="514350" indent="-514350" algn="l">
              <a:buFont typeface="+mj-lt"/>
              <a:buAutoNum type="arabicPeriod"/>
            </a:pPr>
            <a:r>
              <a:rPr lang="en-US" sz="1500" dirty="0"/>
              <a:t>If B → αAC</a:t>
            </a:r>
            <a:r>
              <a:rPr lang="en-US" sz="1500" baseline="-25000" dirty="0"/>
              <a:t>0</a:t>
            </a:r>
            <a:r>
              <a:rPr lang="en-US" sz="1500" dirty="0"/>
              <a:t>C</a:t>
            </a:r>
            <a:r>
              <a:rPr lang="en-US" sz="1500" baseline="-25000" dirty="0"/>
              <a:t>1</a:t>
            </a:r>
            <a:r>
              <a:rPr lang="en-US" sz="1500" dirty="0"/>
              <a:t>C</a:t>
            </a:r>
            <a:r>
              <a:rPr lang="en-US" sz="1500" baseline="-25000" dirty="0"/>
              <a:t>2</a:t>
            </a:r>
            <a:r>
              <a:rPr lang="en-US" sz="1500" dirty="0"/>
              <a:t>…C</a:t>
            </a:r>
            <a:r>
              <a:rPr lang="en-US" sz="1500" baseline="-25000" dirty="0"/>
              <a:t>i</a:t>
            </a:r>
            <a:r>
              <a:rPr lang="en-US" sz="1500" dirty="0"/>
              <a:t>C</a:t>
            </a:r>
            <a:r>
              <a:rPr lang="en-US" sz="1500" baseline="-25000" dirty="0"/>
              <a:t>i+1</a:t>
            </a:r>
            <a:r>
              <a:rPr lang="en-US" sz="1500" dirty="0"/>
              <a:t>…</a:t>
            </a:r>
            <a:r>
              <a:rPr lang="en-US" sz="1500" dirty="0" err="1"/>
              <a:t>C</a:t>
            </a:r>
            <a:r>
              <a:rPr lang="en-US" sz="1500" baseline="-25000" dirty="0" err="1"/>
              <a:t>k</a:t>
            </a:r>
            <a:r>
              <a:rPr lang="en-US" sz="1500" dirty="0"/>
              <a:t> and 𝜺 ∈ FIRST(C</a:t>
            </a:r>
            <a:r>
              <a:rPr lang="en-US" sz="1500" baseline="-25000" dirty="0"/>
              <a:t>0</a:t>
            </a:r>
            <a:r>
              <a:rPr lang="en-US" sz="1500" dirty="0"/>
              <a:t>) and 𝜺 ∈ FIRST(C</a:t>
            </a:r>
            <a:r>
              <a:rPr lang="en-US" sz="1500" baseline="-25000" dirty="0"/>
              <a:t>1</a:t>
            </a:r>
            <a:r>
              <a:rPr lang="en-US" sz="1500" dirty="0"/>
              <a:t>) and 𝜺 ∈FIRST(C</a:t>
            </a:r>
            <a:r>
              <a:rPr lang="en-US" sz="1500" baseline="-25000" dirty="0"/>
              <a:t>2</a:t>
            </a:r>
            <a:r>
              <a:rPr lang="en-US" sz="1500" dirty="0"/>
              <a:t>) and … and 𝜺 ∈ FIRST(C</a:t>
            </a:r>
            <a:r>
              <a:rPr lang="en-US" sz="1500" baseline="-25000" dirty="0"/>
              <a:t>i</a:t>
            </a:r>
            <a:r>
              <a:rPr lang="en-US" sz="1500" dirty="0"/>
              <a:t>), then add FIRST(C</a:t>
            </a:r>
            <a:r>
              <a:rPr lang="en-US" sz="1500" baseline="-25000" dirty="0"/>
              <a:t>i+1</a:t>
            </a:r>
            <a:r>
              <a:rPr lang="en-US" sz="1500" dirty="0"/>
              <a:t>) – { 𝜺 } to FOLLOW(A)</a:t>
            </a:r>
          </a:p>
        </p:txBody>
      </p:sp>
      <p:sp>
        <p:nvSpPr>
          <p:cNvPr id="8" name="Rectangle 7"/>
          <p:cNvSpPr/>
          <p:nvPr/>
        </p:nvSpPr>
        <p:spPr>
          <a:xfrm>
            <a:off x="4579315" y="2185321"/>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572001" y="2980944"/>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579315" y="3810529"/>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79314" y="4606152"/>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579313" y="5418756"/>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078930" y="2185320"/>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071614" y="2975480"/>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078929" y="3819019"/>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086242" y="4614642"/>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86241" y="5428458"/>
            <a:ext cx="1492301" cy="79562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64592" y="1705397"/>
            <a:ext cx="1207008" cy="269707"/>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64592" y="1966659"/>
            <a:ext cx="1366682" cy="269707"/>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p:cNvSpPr/>
          <p:nvPr/>
        </p:nvSpPr>
        <p:spPr>
          <a:xfrm>
            <a:off x="164592" y="2534204"/>
            <a:ext cx="1207008" cy="269707"/>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163296" y="2803911"/>
            <a:ext cx="1207008" cy="269707"/>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77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0">
                                            <p:txEl>
                                              <p:pRg st="2" end="2"/>
                                            </p:txEl>
                                          </p:spTgt>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2"/>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
                                            <p:txEl>
                                              <p:pRg st="2" end="2"/>
                                            </p:txEl>
                                          </p:spTgt>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childTnLst>
                                </p:cTn>
                              </p:par>
                              <p:par>
                                <p:cTn id="103" presetID="1" presetClass="exit" presetSubtype="0" fill="hold" nodeType="withEffect">
                                  <p:stCondLst>
                                    <p:cond delay="0"/>
                                  </p:stCondLst>
                                  <p:childTnLst>
                                    <p:set>
                                      <p:cBhvr>
                                        <p:cTn id="104"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
                                            <p:txEl>
                                              <p:pRg st="4" end="4"/>
                                            </p:txEl>
                                          </p:spTgt>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9"/>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
                                            <p:txEl>
                                              <p:pRg st="4" end="4"/>
                                            </p:txEl>
                                          </p:spTgt>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2"/>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9"/>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
                                            <p:txEl>
                                              <p:pRg st="1" end="1"/>
                                            </p:txEl>
                                          </p:spTgt>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0">
                                            <p:txEl>
                                              <p:pRg st="1" end="1"/>
                                            </p:txEl>
                                          </p:spTgt>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0">
                                            <p:txEl>
                                              <p:pRg st="3" end="3"/>
                                            </p:txEl>
                                          </p:spTgt>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
                                            <p:txEl>
                                              <p:pRg st="3" end="3"/>
                                            </p:txEl>
                                          </p:spTgt>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10">
                                            <p:txEl>
                                              <p:pRg st="3" end="3"/>
                                            </p:txEl>
                                          </p:spTgt>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3" nodeType="clickEffect">
                                  <p:stCondLst>
                                    <p:cond delay="0"/>
                                  </p:stCondLst>
                                  <p:childTnLst>
                                    <p:set>
                                      <p:cBhvr>
                                        <p:cTn id="158" dur="1" fill="hold">
                                          <p:stCondLst>
                                            <p:cond delay="0"/>
                                          </p:stCondLst>
                                        </p:cTn>
                                        <p:tgtEl>
                                          <p:spTgt spid="2"/>
                                        </p:tgtEl>
                                        <p:attrNameLst>
                                          <p:attrName>style.visibility</p:attrName>
                                        </p:attrNameLst>
                                      </p:cBhvr>
                                      <p:to>
                                        <p:strVal val="hidden"/>
                                      </p:to>
                                    </p:set>
                                  </p:childTnLst>
                                </p:cTn>
                              </p:par>
                              <p:par>
                                <p:cTn id="159" presetID="1" presetClass="exit" presetSubtype="0" fill="hold" grpId="0" nodeType="withEffect">
                                  <p:stCondLst>
                                    <p:cond delay="0"/>
                                  </p:stCondLst>
                                  <p:childTnLst>
                                    <p:set>
                                      <p:cBhvr>
                                        <p:cTn id="160" dur="1" fill="hold">
                                          <p:stCondLst>
                                            <p:cond delay="0"/>
                                          </p:stCondLst>
                                        </p:cTn>
                                        <p:tgtEl>
                                          <p:spTgt spid="11"/>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4" nodeType="clickEffect">
                                  <p:stCondLst>
                                    <p:cond delay="0"/>
                                  </p:stCondLst>
                                  <p:childTnLst>
                                    <p:set>
                                      <p:cBhvr>
                                        <p:cTn id="166" dur="1" fill="hold">
                                          <p:stCondLst>
                                            <p:cond delay="0"/>
                                          </p:stCondLst>
                                        </p:cTn>
                                        <p:tgtEl>
                                          <p:spTgt spid="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10">
                                            <p:txEl>
                                              <p:pRg st="1" end="1"/>
                                            </p:txEl>
                                          </p:spTgt>
                                        </p:tgtEl>
                                        <p:attrNameLst>
                                          <p:attrName>style.visibility</p:attrName>
                                        </p:attrNameLst>
                                      </p:cBhvr>
                                      <p:to>
                                        <p:strVal val="hidden"/>
                                      </p:to>
                                    </p:set>
                                  </p:childTnLst>
                                </p:cTn>
                              </p:par>
                              <p:par>
                                <p:cTn id="175" presetID="1" presetClass="entr" presetSubtype="0" fill="hold" nodeType="withEffect">
                                  <p:stCondLst>
                                    <p:cond delay="0"/>
                                  </p:stCondLst>
                                  <p:childTnLst>
                                    <p:set>
                                      <p:cBhvr>
                                        <p:cTn id="17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10">
                                            <p:txEl>
                                              <p:pRg st="2" end="2"/>
                                            </p:txEl>
                                          </p:spTgt>
                                        </p:tgtEl>
                                        <p:attrNameLst>
                                          <p:attrName>style.visibility</p:attrName>
                                        </p:attrNameLst>
                                      </p:cBhvr>
                                      <p:to>
                                        <p:strVal val="hidden"/>
                                      </p:to>
                                    </p:set>
                                  </p:childTnLst>
                                </p:cTn>
                              </p:par>
                              <p:par>
                                <p:cTn id="181" presetID="1" presetClass="entr" presetSubtype="0" fill="hold" nodeType="withEffect">
                                  <p:stCondLst>
                                    <p:cond delay="0"/>
                                  </p:stCondLst>
                                  <p:childTnLst>
                                    <p:set>
                                      <p:cBhvr>
                                        <p:cTn id="18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nodeType="clickEffect">
                                  <p:stCondLst>
                                    <p:cond delay="0"/>
                                  </p:stCondLst>
                                  <p:childTnLst>
                                    <p:set>
                                      <p:cBhvr>
                                        <p:cTn id="186" dur="1" fill="hold">
                                          <p:stCondLst>
                                            <p:cond delay="0"/>
                                          </p:stCondLst>
                                        </p:cTn>
                                        <p:tgtEl>
                                          <p:spTgt spid="10">
                                            <p:txEl>
                                              <p:pRg st="3" end="3"/>
                                            </p:txEl>
                                          </p:spTgt>
                                        </p:tgtEl>
                                        <p:attrNameLst>
                                          <p:attrName>style.visibility</p:attrName>
                                        </p:attrNameLst>
                                      </p:cBhvr>
                                      <p:to>
                                        <p:strVal val="hidden"/>
                                      </p:to>
                                    </p:set>
                                  </p:childTnLst>
                                </p:cTn>
                              </p:par>
                              <p:par>
                                <p:cTn id="187" presetID="1" presetClass="entr" presetSubtype="0" fill="hold" nodeType="withEffect">
                                  <p:stCondLst>
                                    <p:cond delay="0"/>
                                  </p:stCondLst>
                                  <p:childTnLst>
                                    <p:set>
                                      <p:cBhvr>
                                        <p:cTn id="18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5" nodeType="clickEffect">
                                  <p:stCondLst>
                                    <p:cond delay="0"/>
                                  </p:stCondLst>
                                  <p:childTnLst>
                                    <p:set>
                                      <p:cBhvr>
                                        <p:cTn id="196" dur="1" fill="hold">
                                          <p:stCondLst>
                                            <p:cond delay="0"/>
                                          </p:stCondLst>
                                        </p:cTn>
                                        <p:tgtEl>
                                          <p:spTgt spid="2"/>
                                        </p:tgtEl>
                                        <p:attrNameLst>
                                          <p:attrName>style.visibility</p:attrName>
                                        </p:attrNameLst>
                                      </p:cBhvr>
                                      <p:to>
                                        <p:strVal val="hidden"/>
                                      </p:to>
                                    </p:set>
                                  </p:childTnLst>
                                </p:cTn>
                              </p:par>
                              <p:par>
                                <p:cTn id="197" presetID="1" presetClass="entr" presetSubtype="0" fill="hold" grpId="2" nodeType="withEffect">
                                  <p:stCondLst>
                                    <p:cond delay="0"/>
                                  </p:stCondLst>
                                  <p:childTnLst>
                                    <p:set>
                                      <p:cBhvr>
                                        <p:cTn id="198" dur="1" fill="hold">
                                          <p:stCondLst>
                                            <p:cond delay="0"/>
                                          </p:stCondLst>
                                        </p:cTn>
                                        <p:tgtEl>
                                          <p:spTgt spid="1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10">
                                            <p:txEl>
                                              <p:pRg st="2" end="2"/>
                                            </p:txEl>
                                          </p:spTgt>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0">
                                            <p:txEl>
                                              <p:pRg st="3" end="3"/>
                                            </p:txEl>
                                          </p:spTgt>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10">
                                            <p:txEl>
                                              <p:pRg st="4" end="4"/>
                                            </p:txEl>
                                          </p:spTgt>
                                        </p:tgtEl>
                                        <p:attrNameLst>
                                          <p:attrName>style.visibility</p:attrName>
                                        </p:attrNameLst>
                                      </p:cBhvr>
                                      <p:to>
                                        <p:strVal val="visible"/>
                                      </p:to>
                                    </p:set>
                                  </p:childTnLst>
                                </p:cTn>
                              </p:par>
                              <p:par>
                                <p:cTn id="219" presetID="1" presetClass="exit" presetSubtype="0" fill="hold" nodeType="withEffect">
                                  <p:stCondLst>
                                    <p:cond delay="0"/>
                                  </p:stCondLst>
                                  <p:childTnLst>
                                    <p:set>
                                      <p:cBhvr>
                                        <p:cTn id="220"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3" nodeType="clickEffect">
                                  <p:stCondLst>
                                    <p:cond delay="0"/>
                                  </p:stCondLst>
                                  <p:childTnLst>
                                    <p:set>
                                      <p:cBhvr>
                                        <p:cTn id="228" dur="1" fill="hold">
                                          <p:stCondLst>
                                            <p:cond delay="0"/>
                                          </p:stCondLst>
                                        </p:cTn>
                                        <p:tgtEl>
                                          <p:spTgt spid="19"/>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2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10">
                                            <p:txEl>
                                              <p:pRg st="2" end="2"/>
                                            </p:txEl>
                                          </p:spTgt>
                                        </p:tgtEl>
                                        <p:attrNameLst>
                                          <p:attrName>style.visibility</p:attrName>
                                        </p:attrNameLst>
                                      </p:cBhvr>
                                      <p:to>
                                        <p:strVal val="visible"/>
                                      </p:to>
                                    </p:set>
                                  </p:childTnLst>
                                </p:cTn>
                              </p:par>
                              <p:par>
                                <p:cTn id="239" presetID="1" presetClass="exit" presetSubtype="0" fill="hold" nodeType="withEffect">
                                  <p:stCondLst>
                                    <p:cond delay="0"/>
                                  </p:stCondLst>
                                  <p:childTnLst>
                                    <p:set>
                                      <p:cBhvr>
                                        <p:cTn id="240"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10">
                                            <p:txEl>
                                              <p:pRg st="3" end="3"/>
                                            </p:txEl>
                                          </p:spTgt>
                                        </p:tgtEl>
                                        <p:attrNameLst>
                                          <p:attrName>style.visibility</p:attrName>
                                        </p:attrNameLst>
                                      </p:cBhvr>
                                      <p:to>
                                        <p:strVal val="visible"/>
                                      </p:to>
                                    </p:set>
                                  </p:childTnLst>
                                </p:cTn>
                              </p:par>
                              <p:par>
                                <p:cTn id="245" presetID="1" presetClass="exit" presetSubtype="0" fill="hold" nodeType="withEffect">
                                  <p:stCondLst>
                                    <p:cond delay="0"/>
                                  </p:stCondLst>
                                  <p:childTnLst>
                                    <p:set>
                                      <p:cBhvr>
                                        <p:cTn id="246"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0">
                                            <p:txEl>
                                              <p:pRg st="4" end="4"/>
                                            </p:txEl>
                                          </p:spTgt>
                                        </p:tgtEl>
                                        <p:attrNameLst>
                                          <p:attrName>style.visibility</p:attrName>
                                        </p:attrNameLst>
                                      </p:cBhvr>
                                      <p:to>
                                        <p:strVal val="visible"/>
                                      </p:to>
                                    </p:set>
                                  </p:childTnLst>
                                </p:cTn>
                              </p:par>
                              <p:par>
                                <p:cTn id="251" presetID="1" presetClass="exit" presetSubtype="0" fill="hold" nodeType="withEffect">
                                  <p:stCondLst>
                                    <p:cond delay="0"/>
                                  </p:stCondLst>
                                  <p:childTnLst>
                                    <p:set>
                                      <p:cBhvr>
                                        <p:cTn id="252"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nodeType="clickEffect">
                                  <p:stCondLst>
                                    <p:cond delay="0"/>
                                  </p:stCondLst>
                                  <p:childTnLst>
                                    <p:set>
                                      <p:cBhvr>
                                        <p:cTn id="256" dur="1" fill="hold">
                                          <p:stCondLst>
                                            <p:cond delay="0"/>
                                          </p:stCondLst>
                                        </p:cTn>
                                        <p:tgtEl>
                                          <p:spTgt spid="10">
                                            <p:txEl>
                                              <p:pRg st="4" end="4"/>
                                            </p:txEl>
                                          </p:spTgt>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20"/>
                                        </p:tgtEl>
                                        <p:attrNameLst>
                                          <p:attrName>style.visibility</p:attrName>
                                        </p:attrNameLst>
                                      </p:cBhvr>
                                      <p:to>
                                        <p:strVal val="hidden"/>
                                      </p:to>
                                    </p:set>
                                  </p:childTnLst>
                                </p:cTn>
                              </p:par>
                              <p:par>
                                <p:cTn id="259" presetID="1" presetClass="exit" presetSubtype="0" fill="hold" grpId="0" nodeType="withEffect">
                                  <p:stCondLst>
                                    <p:cond delay="0"/>
                                  </p:stCondLst>
                                  <p:childTnLst>
                                    <p:set>
                                      <p:cBhvr>
                                        <p:cTn id="260" dur="1" fill="hold">
                                          <p:stCondLst>
                                            <p:cond delay="0"/>
                                          </p:stCondLst>
                                        </p:cTn>
                                        <p:tgtEl>
                                          <p:spTgt spid="1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6" nodeType="clickEffect">
                                  <p:stCondLst>
                                    <p:cond delay="0"/>
                                  </p:stCondLst>
                                  <p:childTnLst>
                                    <p:set>
                                      <p:cBhvr>
                                        <p:cTn id="264" dur="1" fill="hold">
                                          <p:stCondLst>
                                            <p:cond delay="0"/>
                                          </p:stCondLst>
                                        </p:cTn>
                                        <p:tgtEl>
                                          <p:spTgt spid="2"/>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10">
                                            <p:txEl>
                                              <p:pRg st="2" end="2"/>
                                            </p:txEl>
                                          </p:spTgt>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10">
                                            <p:txEl>
                                              <p:pRg st="3" end="3"/>
                                            </p:txEl>
                                          </p:spTgt>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10">
                                            <p:txEl>
                                              <p:pRg st="4" end="4"/>
                                            </p:txEl>
                                          </p:spTgt>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nodeType="clickEffect">
                                  <p:stCondLst>
                                    <p:cond delay="0"/>
                                  </p:stCondLst>
                                  <p:childTnLst>
                                    <p:set>
                                      <p:cBhvr>
                                        <p:cTn id="290"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7" nodeType="clickEffect">
                                  <p:stCondLst>
                                    <p:cond delay="0"/>
                                  </p:stCondLst>
                                  <p:childTnLst>
                                    <p:set>
                                      <p:cBhvr>
                                        <p:cTn id="294" dur="1" fill="hold">
                                          <p:stCondLst>
                                            <p:cond delay="0"/>
                                          </p:stCondLst>
                                        </p:cTn>
                                        <p:tgtEl>
                                          <p:spTgt spid="2"/>
                                        </p:tgtEl>
                                        <p:attrNameLst>
                                          <p:attrName>style.visibility</p:attrName>
                                        </p:attrNameLst>
                                      </p:cBhvr>
                                      <p:to>
                                        <p:strVal val="hidden"/>
                                      </p:to>
                                    </p:set>
                                  </p:childTnLst>
                                </p:cTn>
                              </p:par>
                              <p:par>
                                <p:cTn id="295" presetID="1" presetClass="entr" presetSubtype="0" fill="hold" grpId="4" nodeType="withEffect">
                                  <p:stCondLst>
                                    <p:cond delay="0"/>
                                  </p:stCondLst>
                                  <p:childTnLst>
                                    <p:set>
                                      <p:cBhvr>
                                        <p:cTn id="296" dur="1" fill="hold">
                                          <p:stCondLst>
                                            <p:cond delay="0"/>
                                          </p:stCondLst>
                                        </p:cTn>
                                        <p:tgtEl>
                                          <p:spTgt spid="1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nodeType="clickEffect">
                                  <p:stCondLst>
                                    <p:cond delay="0"/>
                                  </p:stCondLst>
                                  <p:childTnLst>
                                    <p:set>
                                      <p:cBhvr>
                                        <p:cTn id="30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nodeType="clickEffect">
                                  <p:stCondLst>
                                    <p:cond delay="0"/>
                                  </p:stCondLst>
                                  <p:childTnLst>
                                    <p:set>
                                      <p:cBhvr>
                                        <p:cTn id="304" dur="1" fill="hold">
                                          <p:stCondLst>
                                            <p:cond delay="0"/>
                                          </p:stCondLst>
                                        </p:cTn>
                                        <p:tgtEl>
                                          <p:spTgt spid="10">
                                            <p:txEl>
                                              <p:pRg st="2" end="2"/>
                                            </p:txEl>
                                          </p:spTgt>
                                        </p:tgtEl>
                                        <p:attrNameLst>
                                          <p:attrName>style.visibility</p:attrName>
                                        </p:attrNameLst>
                                      </p:cBhvr>
                                      <p:to>
                                        <p:strVal val="visible"/>
                                      </p:to>
                                    </p:set>
                                  </p:childTnLst>
                                </p:cTn>
                              </p:par>
                              <p:par>
                                <p:cTn id="305" presetID="1" presetClass="exit" presetSubtype="0" fill="hold" nodeType="withEffect">
                                  <p:stCondLst>
                                    <p:cond delay="0"/>
                                  </p:stCondLst>
                                  <p:childTnLst>
                                    <p:set>
                                      <p:cBhvr>
                                        <p:cTn id="306"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10">
                                            <p:txEl>
                                              <p:pRg st="3" end="3"/>
                                            </p:txEl>
                                          </p:spTgt>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10">
                                            <p:txEl>
                                              <p:pRg st="4" end="4"/>
                                            </p:txEl>
                                          </p:spTgt>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xit" presetSubtype="0" fill="hold" grpId="5" nodeType="clickEffect">
                                  <p:stCondLst>
                                    <p:cond delay="0"/>
                                  </p:stCondLst>
                                  <p:childTnLst>
                                    <p:set>
                                      <p:cBhvr>
                                        <p:cTn id="326" dur="1" fill="hold">
                                          <p:stCondLst>
                                            <p:cond delay="0"/>
                                          </p:stCondLst>
                                        </p:cTn>
                                        <p:tgtEl>
                                          <p:spTgt spid="19"/>
                                        </p:tgtEl>
                                        <p:attrNameLst>
                                          <p:attrName>style.visibility</p:attrName>
                                        </p:attrNameLst>
                                      </p:cBhvr>
                                      <p:to>
                                        <p:strVal val="hidden"/>
                                      </p:to>
                                    </p:set>
                                  </p:childTnLst>
                                </p:cTn>
                              </p:par>
                              <p:par>
                                <p:cTn id="327" presetID="1" presetClass="entr" presetSubtype="0" fill="hold" grpId="0" nodeType="withEffect">
                                  <p:stCondLst>
                                    <p:cond delay="0"/>
                                  </p:stCondLst>
                                  <p:childTnLst>
                                    <p:set>
                                      <p:cBhvr>
                                        <p:cTn id="328" dur="1" fill="hold">
                                          <p:stCondLst>
                                            <p:cond delay="0"/>
                                          </p:stCondLst>
                                        </p:cTn>
                                        <p:tgtEl>
                                          <p:spTgt spid="21"/>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nodeType="clickEffect">
                                  <p:stCondLst>
                                    <p:cond delay="0"/>
                                  </p:stCondLst>
                                  <p:childTnLst>
                                    <p:set>
                                      <p:cBhvr>
                                        <p:cTn id="3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ntr" presetSubtype="0" fill="hold" nodeType="clickEffect">
                                  <p:stCondLst>
                                    <p:cond delay="0"/>
                                  </p:stCondLst>
                                  <p:childTnLst>
                                    <p:set>
                                      <p:cBhvr>
                                        <p:cTn id="336" dur="1" fill="hold">
                                          <p:stCondLst>
                                            <p:cond delay="0"/>
                                          </p:stCondLst>
                                        </p:cTn>
                                        <p:tgtEl>
                                          <p:spTgt spid="10">
                                            <p:txEl>
                                              <p:pRg st="2" end="2"/>
                                            </p:txEl>
                                          </p:spTgt>
                                        </p:tgtEl>
                                        <p:attrNameLst>
                                          <p:attrName>style.visibility</p:attrName>
                                        </p:attrNameLst>
                                      </p:cBhvr>
                                      <p:to>
                                        <p:strVal val="visible"/>
                                      </p:to>
                                    </p:set>
                                  </p:childTnLst>
                                </p:cTn>
                              </p:par>
                              <p:par>
                                <p:cTn id="337" presetID="1" presetClass="exit" presetSubtype="0" fill="hold" nodeType="withEffect">
                                  <p:stCondLst>
                                    <p:cond delay="0"/>
                                  </p:stCondLst>
                                  <p:childTnLst>
                                    <p:set>
                                      <p:cBhvr>
                                        <p:cTn id="338" dur="1" fill="hold">
                                          <p:stCondLst>
                                            <p:cond delay="0"/>
                                          </p:stCondLst>
                                        </p:cTn>
                                        <p:tgtEl>
                                          <p:spTgt spid="10">
                                            <p:txEl>
                                              <p:pRg st="1" end="1"/>
                                            </p:txEl>
                                          </p:spTgt>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nodeType="clickEffect">
                                  <p:stCondLst>
                                    <p:cond delay="0"/>
                                  </p:stCondLst>
                                  <p:childTnLst>
                                    <p:set>
                                      <p:cBhvr>
                                        <p:cTn id="342" dur="1" fill="hold">
                                          <p:stCondLst>
                                            <p:cond delay="0"/>
                                          </p:stCondLst>
                                        </p:cTn>
                                        <p:tgtEl>
                                          <p:spTgt spid="10">
                                            <p:txEl>
                                              <p:pRg st="3" end="3"/>
                                            </p:txEl>
                                          </p:spTgt>
                                        </p:tgtEl>
                                        <p:attrNameLst>
                                          <p:attrName>style.visibility</p:attrName>
                                        </p:attrNameLst>
                                      </p:cBhvr>
                                      <p:to>
                                        <p:strVal val="visible"/>
                                      </p:to>
                                    </p:set>
                                  </p:childTnLst>
                                </p:cTn>
                              </p:par>
                              <p:par>
                                <p:cTn id="343" presetID="1" presetClass="exit" presetSubtype="0" fill="hold" nodeType="withEffect">
                                  <p:stCondLst>
                                    <p:cond delay="0"/>
                                  </p:stCondLst>
                                  <p:childTnLst>
                                    <p:set>
                                      <p:cBhvr>
                                        <p:cTn id="344" dur="1" fill="hold">
                                          <p:stCondLst>
                                            <p:cond delay="0"/>
                                          </p:stCondLst>
                                        </p:cTn>
                                        <p:tgtEl>
                                          <p:spTgt spid="10">
                                            <p:txEl>
                                              <p:pRg st="2" end="2"/>
                                            </p:txEl>
                                          </p:spTgt>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nodeType="clickEffect">
                                  <p:stCondLst>
                                    <p:cond delay="0"/>
                                  </p:stCondLst>
                                  <p:childTnLst>
                                    <p:set>
                                      <p:cBhvr>
                                        <p:cTn id="348" dur="1" fill="hold">
                                          <p:stCondLst>
                                            <p:cond delay="0"/>
                                          </p:stCondLst>
                                        </p:cTn>
                                        <p:tgtEl>
                                          <p:spTgt spid="10">
                                            <p:txEl>
                                              <p:pRg st="4" end="4"/>
                                            </p:txEl>
                                          </p:spTgt>
                                        </p:tgtEl>
                                        <p:attrNameLst>
                                          <p:attrName>style.visibility</p:attrName>
                                        </p:attrNameLst>
                                      </p:cBhvr>
                                      <p:to>
                                        <p:strVal val="visible"/>
                                      </p:to>
                                    </p:set>
                                  </p:childTnLst>
                                </p:cTn>
                              </p:par>
                              <p:par>
                                <p:cTn id="349" presetID="1" presetClass="exit" presetSubtype="0" fill="hold" nodeType="withEffect">
                                  <p:stCondLst>
                                    <p:cond delay="0"/>
                                  </p:stCondLst>
                                  <p:childTnLst>
                                    <p:set>
                                      <p:cBhvr>
                                        <p:cTn id="350" dur="1" fill="hold">
                                          <p:stCondLst>
                                            <p:cond delay="0"/>
                                          </p:stCondLst>
                                        </p:cTn>
                                        <p:tgtEl>
                                          <p:spTgt spid="10">
                                            <p:txEl>
                                              <p:pRg st="3" end="3"/>
                                            </p:txEl>
                                          </p:spTgt>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nodeType="clickEffect">
                                  <p:stCondLst>
                                    <p:cond delay="0"/>
                                  </p:stCondLst>
                                  <p:childTnLst>
                                    <p:set>
                                      <p:cBhvr>
                                        <p:cTn id="354" dur="1" fill="hold">
                                          <p:stCondLst>
                                            <p:cond delay="0"/>
                                          </p:stCondLst>
                                        </p:cTn>
                                        <p:tgtEl>
                                          <p:spTgt spid="10">
                                            <p:txEl>
                                              <p:pRg st="4" end="4"/>
                                            </p:txEl>
                                          </p:spTgt>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grpId="1" nodeType="clickEffect">
                                  <p:stCondLst>
                                    <p:cond delay="0"/>
                                  </p:stCondLst>
                                  <p:childTnLst>
                                    <p:set>
                                      <p:cBhvr>
                                        <p:cTn id="358" dur="1" fill="hold">
                                          <p:stCondLst>
                                            <p:cond delay="0"/>
                                          </p:stCondLst>
                                        </p:cTn>
                                        <p:tgtEl>
                                          <p:spTgt spid="21"/>
                                        </p:tgtEl>
                                        <p:attrNameLst>
                                          <p:attrName>style.visibility</p:attrName>
                                        </p:attrNameLst>
                                      </p:cBhvr>
                                      <p:to>
                                        <p:strVal val="hidden"/>
                                      </p:to>
                                    </p:set>
                                  </p:childTnLst>
                                </p:cTn>
                              </p:par>
                              <p:par>
                                <p:cTn id="359" presetID="1" presetClass="exit" presetSubtype="0" fill="hold" grpId="0" nodeType="withEffect">
                                  <p:stCondLst>
                                    <p:cond delay="0"/>
                                  </p:stCondLst>
                                  <p:childTnLst>
                                    <p:set>
                                      <p:cBhvr>
                                        <p:cTn id="360" dur="1" fill="hold">
                                          <p:stCondLst>
                                            <p:cond delay="0"/>
                                          </p:stCondLst>
                                        </p:cTn>
                                        <p:tgtEl>
                                          <p:spTgt spid="13"/>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nodeType="clickEffect">
                                  <p:stCondLst>
                                    <p:cond delay="0"/>
                                  </p:stCondLst>
                                  <p:childTnLst>
                                    <p:set>
                                      <p:cBhvr>
                                        <p:cTn id="364" dur="1" fill="hold">
                                          <p:stCondLst>
                                            <p:cond delay="0"/>
                                          </p:stCondLst>
                                        </p:cTn>
                                        <p:tgtEl>
                                          <p:spTgt spid="10">
                                            <p:txEl>
                                              <p:pRg st="0" end="0"/>
                                            </p:txEl>
                                          </p:spTgt>
                                        </p:tgtEl>
                                        <p:attrNameLst>
                                          <p:attrName>style.visibility</p:attrName>
                                        </p:attrNameLst>
                                      </p:cBhvr>
                                      <p:to>
                                        <p:strVal val="visible"/>
                                      </p:to>
                                    </p:set>
                                  </p:childTnLst>
                                </p:cTn>
                              </p:par>
                              <p:par>
                                <p:cTn id="365" presetID="1" presetClass="entr" presetSubtype="0" fill="hold" nodeType="withEffect">
                                  <p:stCondLst>
                                    <p:cond delay="0"/>
                                  </p:stCondLst>
                                  <p:childTnLst>
                                    <p:set>
                                      <p:cBhvr>
                                        <p:cTn id="366" dur="1" fill="hold">
                                          <p:stCondLst>
                                            <p:cond delay="0"/>
                                          </p:stCondLst>
                                        </p:cTn>
                                        <p:tgtEl>
                                          <p:spTgt spid="10">
                                            <p:txEl>
                                              <p:pRg st="1" end="1"/>
                                            </p:txEl>
                                          </p:spTgt>
                                        </p:tgtEl>
                                        <p:attrNameLst>
                                          <p:attrName>style.visibility</p:attrName>
                                        </p:attrNameLst>
                                      </p:cBhvr>
                                      <p:to>
                                        <p:strVal val="visible"/>
                                      </p:to>
                                    </p:set>
                                  </p:childTnLst>
                                </p:cTn>
                              </p:par>
                              <p:par>
                                <p:cTn id="367" presetID="1" presetClass="entr" presetSubtype="0" fill="hold" nodeType="withEffect">
                                  <p:stCondLst>
                                    <p:cond delay="0"/>
                                  </p:stCondLst>
                                  <p:childTnLst>
                                    <p:set>
                                      <p:cBhvr>
                                        <p:cTn id="368" dur="1" fill="hold">
                                          <p:stCondLst>
                                            <p:cond delay="0"/>
                                          </p:stCondLst>
                                        </p:cTn>
                                        <p:tgtEl>
                                          <p:spTgt spid="10">
                                            <p:txEl>
                                              <p:pRg st="2" end="2"/>
                                            </p:txEl>
                                          </p:spTgt>
                                        </p:tgtEl>
                                        <p:attrNameLst>
                                          <p:attrName>style.visibility</p:attrName>
                                        </p:attrNameLst>
                                      </p:cBhvr>
                                      <p:to>
                                        <p:strVal val="visible"/>
                                      </p:to>
                                    </p:set>
                                  </p:childTnLst>
                                </p:cTn>
                              </p:par>
                              <p:par>
                                <p:cTn id="369" presetID="1" presetClass="entr" presetSubtype="0" fill="hold" nodeType="withEffect">
                                  <p:stCondLst>
                                    <p:cond delay="0"/>
                                  </p:stCondLst>
                                  <p:childTnLst>
                                    <p:set>
                                      <p:cBhvr>
                                        <p:cTn id="370" dur="1" fill="hold">
                                          <p:stCondLst>
                                            <p:cond delay="0"/>
                                          </p:stCondLst>
                                        </p:cTn>
                                        <p:tgtEl>
                                          <p:spTgt spid="10">
                                            <p:txEl>
                                              <p:pRg st="3" end="3"/>
                                            </p:txEl>
                                          </p:spTgt>
                                        </p:tgtEl>
                                        <p:attrNameLst>
                                          <p:attrName>style.visibility</p:attrName>
                                        </p:attrNameLst>
                                      </p:cBhvr>
                                      <p:to>
                                        <p:strVal val="visible"/>
                                      </p:to>
                                    </p:set>
                                  </p:childTnLst>
                                </p:cTn>
                              </p:par>
                              <p:par>
                                <p:cTn id="371" presetID="1" presetClass="entr" presetSubtype="0" fill="hold" nodeType="withEffect">
                                  <p:stCondLst>
                                    <p:cond delay="0"/>
                                  </p:stCondLst>
                                  <p:childTnLst>
                                    <p:set>
                                      <p:cBhvr>
                                        <p:cTn id="37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presetID="1" presetClass="exit" presetSubtype="0" fill="hold" grpId="0" nodeType="clickEffect">
                                  <p:stCondLst>
                                    <p:cond delay="0"/>
                                  </p:stCondLst>
                                  <p:childTnLst>
                                    <p:set>
                                      <p:cBhvr>
                                        <p:cTn id="376" dur="1" fill="hold">
                                          <p:stCondLst>
                                            <p:cond delay="0"/>
                                          </p:stCondLst>
                                        </p:cTn>
                                        <p:tgtEl>
                                          <p:spTgt spid="14"/>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grpId="8" nodeType="clickEffect">
                                  <p:stCondLst>
                                    <p:cond delay="0"/>
                                  </p:stCondLst>
                                  <p:childTnLst>
                                    <p:set>
                                      <p:cBhvr>
                                        <p:cTn id="380" dur="1" fill="hold">
                                          <p:stCondLst>
                                            <p:cond delay="0"/>
                                          </p:stCondLst>
                                        </p:cTn>
                                        <p:tgtEl>
                                          <p:spTgt spid="2"/>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grpId="6" nodeType="clickEffect">
                                  <p:stCondLst>
                                    <p:cond delay="0"/>
                                  </p:stCondLst>
                                  <p:childTnLst>
                                    <p:set>
                                      <p:cBhvr>
                                        <p:cTn id="384" dur="1" fill="hold">
                                          <p:stCondLst>
                                            <p:cond delay="0"/>
                                          </p:stCondLst>
                                        </p:cTn>
                                        <p:tgtEl>
                                          <p:spTgt spid="19"/>
                                        </p:tgtEl>
                                        <p:attrNameLst>
                                          <p:attrName>style.visibility</p:attrName>
                                        </p:attrNameLst>
                                      </p:cBhvr>
                                      <p:to>
                                        <p:strVal val="visible"/>
                                      </p:to>
                                    </p:set>
                                  </p:childTnLst>
                                </p:cTn>
                              </p:par>
                              <p:par>
                                <p:cTn id="385" presetID="1" presetClass="exit" presetSubtype="0" fill="hold" grpId="9" nodeType="withEffect">
                                  <p:stCondLst>
                                    <p:cond delay="0"/>
                                  </p:stCondLst>
                                  <p:childTnLst>
                                    <p:set>
                                      <p:cBhvr>
                                        <p:cTn id="386" dur="1" fill="hold">
                                          <p:stCondLst>
                                            <p:cond delay="0"/>
                                          </p:stCondLst>
                                        </p:cTn>
                                        <p:tgtEl>
                                          <p:spTgt spid="2"/>
                                        </p:tgtEl>
                                        <p:attrNameLst>
                                          <p:attrName>style.visibility</p:attrName>
                                        </p:attrNameLst>
                                      </p:cBhvr>
                                      <p:to>
                                        <p:strVal val="hidden"/>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0" nodeType="clickEffect">
                                  <p:stCondLst>
                                    <p:cond delay="0"/>
                                  </p:stCondLst>
                                  <p:childTnLst>
                                    <p:set>
                                      <p:cBhvr>
                                        <p:cTn id="390" dur="1" fill="hold">
                                          <p:stCondLst>
                                            <p:cond delay="0"/>
                                          </p:stCondLst>
                                        </p:cTn>
                                        <p:tgtEl>
                                          <p:spTgt spid="15"/>
                                        </p:tgtEl>
                                        <p:attrNameLst>
                                          <p:attrName>style.visibility</p:attrName>
                                        </p:attrNameLst>
                                      </p:cBhvr>
                                      <p:to>
                                        <p:strVal val="hidden"/>
                                      </p:to>
                                    </p:set>
                                  </p:childTnLst>
                                </p:cTn>
                              </p:par>
                              <p:par>
                                <p:cTn id="391" presetID="1" presetClass="exit" presetSubtype="0" fill="hold" grpId="7" nodeType="withEffect">
                                  <p:stCondLst>
                                    <p:cond delay="0"/>
                                  </p:stCondLst>
                                  <p:childTnLst>
                                    <p:set>
                                      <p:cBhvr>
                                        <p:cTn id="392" dur="1" fill="hold">
                                          <p:stCondLst>
                                            <p:cond delay="0"/>
                                          </p:stCondLst>
                                        </p:cTn>
                                        <p:tgtEl>
                                          <p:spTgt spid="19"/>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10" nodeType="clickEffect">
                                  <p:stCondLst>
                                    <p:cond delay="0"/>
                                  </p:stCondLst>
                                  <p:childTnLst>
                                    <p:set>
                                      <p:cBhvr>
                                        <p:cTn id="396" dur="1" fill="hold">
                                          <p:stCondLst>
                                            <p:cond delay="0"/>
                                          </p:stCondLst>
                                        </p:cTn>
                                        <p:tgtEl>
                                          <p:spTgt spid="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11" nodeType="clickEffect">
                                  <p:stCondLst>
                                    <p:cond delay="0"/>
                                  </p:stCondLst>
                                  <p:childTnLst>
                                    <p:set>
                                      <p:cBhvr>
                                        <p:cTn id="400" dur="1" fill="hold">
                                          <p:stCondLst>
                                            <p:cond delay="0"/>
                                          </p:stCondLst>
                                        </p:cTn>
                                        <p:tgtEl>
                                          <p:spTgt spid="2"/>
                                        </p:tgtEl>
                                        <p:attrNameLst>
                                          <p:attrName>style.visibility</p:attrName>
                                        </p:attrNameLst>
                                      </p:cBhvr>
                                      <p:to>
                                        <p:strVal val="hidden"/>
                                      </p:to>
                                    </p:set>
                                  </p:childTnLst>
                                </p:cTn>
                              </p:par>
                            </p:childTnLst>
                          </p:cTn>
                        </p:par>
                      </p:childTnLst>
                    </p:cTn>
                  </p:par>
                  <p:par>
                    <p:cTn id="401" fill="hold">
                      <p:stCondLst>
                        <p:cond delay="indefinite"/>
                      </p:stCondLst>
                      <p:childTnLst>
                        <p:par>
                          <p:cTn id="402" fill="hold">
                            <p:stCondLst>
                              <p:cond delay="0"/>
                            </p:stCondLst>
                            <p:childTnLst>
                              <p:par>
                                <p:cTn id="403" presetID="1" presetClass="exit" presetSubtype="0" fill="hold" grpId="0" nodeType="clickEffect">
                                  <p:stCondLst>
                                    <p:cond delay="0"/>
                                  </p:stCondLst>
                                  <p:childTnLst>
                                    <p:set>
                                      <p:cBhvr>
                                        <p:cTn id="404" dur="1" fill="hold">
                                          <p:stCondLst>
                                            <p:cond delay="0"/>
                                          </p:stCondLst>
                                        </p:cTn>
                                        <p:tgtEl>
                                          <p:spTgt spid="16"/>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12" nodeType="clickEffect">
                                  <p:stCondLst>
                                    <p:cond delay="0"/>
                                  </p:stCondLst>
                                  <p:childTnLst>
                                    <p:set>
                                      <p:cBhvr>
                                        <p:cTn id="408" dur="1" fill="hold">
                                          <p:stCondLst>
                                            <p:cond delay="0"/>
                                          </p:stCondLst>
                                        </p:cTn>
                                        <p:tgtEl>
                                          <p:spTgt spid="2"/>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presetID="1" presetClass="exit" presetSubtype="0" fill="hold" grpId="13" nodeType="clickEffect">
                                  <p:stCondLst>
                                    <p:cond delay="0"/>
                                  </p:stCondLst>
                                  <p:childTnLst>
                                    <p:set>
                                      <p:cBhvr>
                                        <p:cTn id="412" dur="1" fill="hold">
                                          <p:stCondLst>
                                            <p:cond delay="0"/>
                                          </p:stCondLst>
                                        </p:cTn>
                                        <p:tgtEl>
                                          <p:spTgt spid="2"/>
                                        </p:tgtEl>
                                        <p:attrNameLst>
                                          <p:attrName>style.visibility</p:attrName>
                                        </p:attrNameLst>
                                      </p:cBhvr>
                                      <p:to>
                                        <p:strVal val="hidden"/>
                                      </p:to>
                                    </p:set>
                                  </p:childTnLst>
                                </p:cTn>
                              </p:par>
                              <p:par>
                                <p:cTn id="413" presetID="1" presetClass="entr" presetSubtype="0" fill="hold" grpId="8" nodeType="withEffect">
                                  <p:stCondLst>
                                    <p:cond delay="0"/>
                                  </p:stCondLst>
                                  <p:childTnLst>
                                    <p:set>
                                      <p:cBhvr>
                                        <p:cTn id="414" dur="1" fill="hold">
                                          <p:stCondLst>
                                            <p:cond delay="0"/>
                                          </p:stCondLst>
                                        </p:cTn>
                                        <p:tgtEl>
                                          <p:spTgt spid="19"/>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grpId="9" nodeType="clickEffect">
                                  <p:stCondLst>
                                    <p:cond delay="0"/>
                                  </p:stCondLst>
                                  <p:childTnLst>
                                    <p:set>
                                      <p:cBhvr>
                                        <p:cTn id="418" dur="1" fill="hold">
                                          <p:stCondLst>
                                            <p:cond delay="0"/>
                                          </p:stCondLst>
                                        </p:cTn>
                                        <p:tgtEl>
                                          <p:spTgt spid="19"/>
                                        </p:tgtEl>
                                        <p:attrNameLst>
                                          <p:attrName>style.visibility</p:attrName>
                                        </p:attrNameLst>
                                      </p:cBhvr>
                                      <p:to>
                                        <p:strVal val="hidden"/>
                                      </p:to>
                                    </p:set>
                                  </p:childTnLst>
                                </p:cTn>
                              </p:par>
                              <p:par>
                                <p:cTn id="419" presetID="1" presetClass="entr" presetSubtype="0" fill="hold" grpId="2" nodeType="withEffect">
                                  <p:stCondLst>
                                    <p:cond delay="0"/>
                                  </p:stCondLst>
                                  <p:childTnLst>
                                    <p:set>
                                      <p:cBhvr>
                                        <p:cTn id="420" dur="1" fill="hold">
                                          <p:stCondLst>
                                            <p:cond delay="0"/>
                                          </p:stCondLst>
                                        </p:cTn>
                                        <p:tgtEl>
                                          <p:spTgt spid="20"/>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presetID="1" presetClass="exit" presetSubtype="0" fill="hold" grpId="0" nodeType="clickEffect">
                                  <p:stCondLst>
                                    <p:cond delay="0"/>
                                  </p:stCondLst>
                                  <p:childTnLst>
                                    <p:set>
                                      <p:cBhvr>
                                        <p:cTn id="424" dur="1" fill="hold">
                                          <p:stCondLst>
                                            <p:cond delay="0"/>
                                          </p:stCondLst>
                                        </p:cTn>
                                        <p:tgtEl>
                                          <p:spTgt spid="17"/>
                                        </p:tgtEl>
                                        <p:attrNameLst>
                                          <p:attrName>style.visibility</p:attrName>
                                        </p:attrNameLst>
                                      </p:cBhvr>
                                      <p:to>
                                        <p:strVal val="hidden"/>
                                      </p:to>
                                    </p:set>
                                  </p:childTnLst>
                                </p:cTn>
                              </p:par>
                              <p:par>
                                <p:cTn id="425" presetID="1" presetClass="exit" presetSubtype="0" fill="hold" grpId="3" nodeType="withEffect">
                                  <p:stCondLst>
                                    <p:cond delay="0"/>
                                  </p:stCondLst>
                                  <p:childTnLst>
                                    <p:set>
                                      <p:cBhvr>
                                        <p:cTn id="426" dur="1" fill="hold">
                                          <p:stCondLst>
                                            <p:cond delay="0"/>
                                          </p:stCondLst>
                                        </p:cTn>
                                        <p:tgtEl>
                                          <p:spTgt spid="20"/>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14" nodeType="clickEffect">
                                  <p:stCondLst>
                                    <p:cond delay="0"/>
                                  </p:stCondLst>
                                  <p:childTnLst>
                                    <p:set>
                                      <p:cBhvr>
                                        <p:cTn id="430" dur="1" fill="hold">
                                          <p:stCondLst>
                                            <p:cond delay="0"/>
                                          </p:stCondLst>
                                        </p:cTn>
                                        <p:tgtEl>
                                          <p:spTgt spid="2"/>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grpId="15" nodeType="clickEffect">
                                  <p:stCondLst>
                                    <p:cond delay="0"/>
                                  </p:stCondLst>
                                  <p:childTnLst>
                                    <p:set>
                                      <p:cBhvr>
                                        <p:cTn id="434" dur="1" fill="hold">
                                          <p:stCondLst>
                                            <p:cond delay="0"/>
                                          </p:stCondLst>
                                        </p:cTn>
                                        <p:tgtEl>
                                          <p:spTgt spid="2"/>
                                        </p:tgtEl>
                                        <p:attrNameLst>
                                          <p:attrName>style.visibility</p:attrName>
                                        </p:attrNameLst>
                                      </p:cBhvr>
                                      <p:to>
                                        <p:strVal val="hidden"/>
                                      </p:to>
                                    </p:set>
                                  </p:childTnLst>
                                </p:cTn>
                              </p:par>
                              <p:par>
                                <p:cTn id="435" presetID="1" presetClass="entr" presetSubtype="0" fill="hold" grpId="10" nodeType="withEffect">
                                  <p:stCondLst>
                                    <p:cond delay="0"/>
                                  </p:stCondLst>
                                  <p:childTnLst>
                                    <p:set>
                                      <p:cBhvr>
                                        <p:cTn id="436" dur="1" fill="hold">
                                          <p:stCondLst>
                                            <p:cond delay="0"/>
                                          </p:stCondLst>
                                        </p:cTn>
                                        <p:tgtEl>
                                          <p:spTgt spid="19"/>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presetID="1" presetClass="exit" presetSubtype="0" fill="hold" grpId="11" nodeType="clickEffect">
                                  <p:stCondLst>
                                    <p:cond delay="0"/>
                                  </p:stCondLst>
                                  <p:childTnLst>
                                    <p:set>
                                      <p:cBhvr>
                                        <p:cTn id="440" dur="1" fill="hold">
                                          <p:stCondLst>
                                            <p:cond delay="0"/>
                                          </p:stCondLst>
                                        </p:cTn>
                                        <p:tgtEl>
                                          <p:spTgt spid="19"/>
                                        </p:tgtEl>
                                        <p:attrNameLst>
                                          <p:attrName>style.visibility</p:attrName>
                                        </p:attrNameLst>
                                      </p:cBhvr>
                                      <p:to>
                                        <p:strVal val="hidden"/>
                                      </p:to>
                                    </p:set>
                                  </p:childTnLst>
                                </p:cTn>
                              </p:par>
                              <p:par>
                                <p:cTn id="441" presetID="1" presetClass="entr" presetSubtype="0" fill="hold" grpId="2" nodeType="withEffect">
                                  <p:stCondLst>
                                    <p:cond delay="0"/>
                                  </p:stCondLst>
                                  <p:childTnLst>
                                    <p:set>
                                      <p:cBhvr>
                                        <p:cTn id="442" dur="1" fill="hold">
                                          <p:stCondLst>
                                            <p:cond delay="0"/>
                                          </p:stCondLst>
                                        </p:cTn>
                                        <p:tgtEl>
                                          <p:spTgt spid="21"/>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presetID="1" presetClass="exit" presetSubtype="0" fill="hold" grpId="3" nodeType="clickEffect">
                                  <p:stCondLst>
                                    <p:cond delay="0"/>
                                  </p:stCondLst>
                                  <p:childTnLst>
                                    <p:set>
                                      <p:cBhvr>
                                        <p:cTn id="446" dur="1" fill="hold">
                                          <p:stCondLst>
                                            <p:cond delay="0"/>
                                          </p:stCondLst>
                                        </p:cTn>
                                        <p:tgtEl>
                                          <p:spTgt spid="21"/>
                                        </p:tgtEl>
                                        <p:attrNameLst>
                                          <p:attrName>style.visibility</p:attrName>
                                        </p:attrNameLst>
                                      </p:cBhvr>
                                      <p:to>
                                        <p:strVal val="hidden"/>
                                      </p:to>
                                    </p:set>
                                  </p:childTnLst>
                                </p:cTn>
                              </p:par>
                              <p:par>
                                <p:cTn id="447" presetID="1" presetClass="exit" presetSubtype="0" fill="hold" grpId="0" nodeType="withEffect">
                                  <p:stCondLst>
                                    <p:cond delay="0"/>
                                  </p:stCondLst>
                                  <p:childTnLst>
                                    <p:set>
                                      <p:cBhvr>
                                        <p:cTn id="44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2" grpId="11" animBg="1"/>
      <p:bldP spid="2" grpId="12" animBg="1"/>
      <p:bldP spid="2" grpId="13" animBg="1"/>
      <p:bldP spid="2" grpId="14" animBg="1"/>
      <p:bldP spid="2" grpId="15" animBg="1"/>
      <p:bldP spid="19" grpId="0" animBg="1"/>
      <p:bldP spid="19" grpId="1" animBg="1"/>
      <p:bldP spid="19" grpId="2" animBg="1"/>
      <p:bldP spid="19" grpId="3" animBg="1"/>
      <p:bldP spid="19" grpId="4" animBg="1"/>
      <p:bldP spid="19" grpId="5" animBg="1"/>
      <p:bldP spid="19" grpId="6" animBg="1"/>
      <p:bldP spid="19" grpId="7" animBg="1"/>
      <p:bldP spid="19" grpId="8" animBg="1"/>
      <p:bldP spid="19" grpId="9" animBg="1"/>
      <p:bldP spid="19" grpId="10" animBg="1"/>
      <p:bldP spid="19" grpId="11" animBg="1"/>
      <p:bldP spid="20" grpId="0" animBg="1"/>
      <p:bldP spid="20" grpId="1" animBg="1"/>
      <p:bldP spid="20" grpId="2" animBg="1"/>
      <p:bldP spid="20" grpId="3" animBg="1"/>
      <p:bldP spid="21" grpId="0" animBg="1"/>
      <p:bldP spid="21" grpId="1" animBg="1"/>
      <p:bldP spid="21" grpId="2" animBg="1"/>
      <p:bldP spid="21" grpId="3"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Recursive Descent Parsers</a:t>
            </a:r>
            <a:endParaRPr lang="en-US" dirty="0"/>
          </a:p>
        </p:txBody>
      </p:sp>
      <p:sp>
        <p:nvSpPr>
          <p:cNvPr id="3" name="Content Placeholder 2"/>
          <p:cNvSpPr>
            <a:spLocks noGrp="1"/>
          </p:cNvSpPr>
          <p:nvPr>
            <p:ph idx="1"/>
          </p:nvPr>
        </p:nvSpPr>
        <p:spPr/>
        <p:txBody>
          <a:bodyPr/>
          <a:lstStyle/>
          <a:p>
            <a:r>
              <a:rPr lang="en-US" dirty="0" smtClean="0"/>
              <a:t>At each parsing step, there is only one grammar rule that can be chosen, and there is no need for backtracking</a:t>
            </a:r>
          </a:p>
          <a:p>
            <a:r>
              <a:rPr lang="en-US" dirty="0" smtClean="0"/>
              <a:t>The conditions for a predictive parser are both of the following</a:t>
            </a:r>
          </a:p>
          <a:p>
            <a:pPr lvl="1"/>
            <a:r>
              <a:rPr lang="en-US" dirty="0" smtClean="0"/>
              <a:t>If A → α and A → β, then FIRST(α) ∩ FIRST(β) = ∅</a:t>
            </a:r>
          </a:p>
          <a:p>
            <a:pPr lvl="1"/>
            <a:r>
              <a:rPr lang="en-US" dirty="0"/>
              <a:t>I</a:t>
            </a:r>
            <a:r>
              <a:rPr lang="en-US" dirty="0" smtClean="0"/>
              <a:t>f 𝜺 ∈ FIRST(A), then FIRST(A) ∩ FOLLOW(A) = ∅</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33</a:t>
            </a:fld>
            <a:endParaRPr lang="en-US"/>
          </a:p>
        </p:txBody>
      </p:sp>
    </p:spTree>
    <p:extLst>
      <p:ext uri="{BB962C8B-B14F-4D97-AF65-F5344CB8AC3E}">
        <p14:creationId xmlns:p14="http://schemas.microsoft.com/office/powerpoint/2010/main" val="19735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Predictive Recursive Descent Parser</a:t>
            </a:r>
            <a:endParaRPr lang="en-US" dirty="0"/>
          </a:p>
        </p:txBody>
      </p:sp>
      <p:sp>
        <p:nvSpPr>
          <p:cNvPr id="3" name="Content Placeholder 2"/>
          <p:cNvSpPr>
            <a:spLocks noGrp="1"/>
          </p:cNvSpPr>
          <p:nvPr>
            <p:ph idx="1"/>
          </p:nvPr>
        </p:nvSpPr>
        <p:spPr/>
        <p:txBody>
          <a:bodyPr/>
          <a:lstStyle/>
          <a:p>
            <a:r>
              <a:rPr lang="en-US" dirty="0" smtClean="0"/>
              <a:t>Create a CFG</a:t>
            </a:r>
          </a:p>
          <a:p>
            <a:r>
              <a:rPr lang="en-US" dirty="0" smtClean="0"/>
              <a:t>Calculate FIRST and FOLLOW sets</a:t>
            </a:r>
          </a:p>
          <a:p>
            <a:r>
              <a:rPr lang="en-US" dirty="0" smtClean="0"/>
              <a:t>Prove that CFG allows a Predictive Recursive Descent Parser</a:t>
            </a:r>
          </a:p>
          <a:p>
            <a:r>
              <a:rPr lang="en-US" dirty="0" smtClean="0"/>
              <a:t>Write the predictive recursive descent parser using the FIRST and FOLLOW sets</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34</a:t>
            </a:fld>
            <a:endParaRPr lang="en-US"/>
          </a:p>
        </p:txBody>
      </p:sp>
    </p:spTree>
    <p:extLst>
      <p:ext uri="{BB962C8B-B14F-4D97-AF65-F5344CB8AC3E}">
        <p14:creationId xmlns:p14="http://schemas.microsoft.com/office/powerpoint/2010/main" val="5998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Email Addresses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How to parse/validate email addresses?</a:t>
            </a:r>
          </a:p>
          <a:p>
            <a:pPr lvl="1"/>
            <a:r>
              <a:rPr lang="en-US" dirty="0" smtClean="0"/>
              <a:t>name @ </a:t>
            </a:r>
            <a:r>
              <a:rPr lang="en-US" dirty="0" err="1" smtClean="0"/>
              <a:t>domain.tld</a:t>
            </a:r>
            <a:endParaRPr lang="en-US" dirty="0" smtClean="0"/>
          </a:p>
          <a:p>
            <a:r>
              <a:rPr lang="en-US" dirty="0" smtClean="0"/>
              <a:t>Turns out, it is not so simple</a:t>
            </a:r>
          </a:p>
          <a:p>
            <a:pPr lvl="1"/>
            <a:r>
              <a:rPr lang="en-US" dirty="0"/>
              <a:t>"cse 340</a:t>
            </a:r>
            <a:r>
              <a:rPr lang="en-US" dirty="0" smtClean="0"/>
              <a:t>"@example.com</a:t>
            </a:r>
          </a:p>
          <a:p>
            <a:pPr lvl="1"/>
            <a:r>
              <a:rPr lang="en-US" dirty="0" smtClean="0"/>
              <a:t>customer/department=shipping@example.com</a:t>
            </a:r>
          </a:p>
          <a:p>
            <a:pPr lvl="1"/>
            <a:r>
              <a:rPr lang="en-US" dirty="0"/>
              <a:t>"</a:t>
            </a:r>
            <a:r>
              <a:rPr lang="en-US" dirty="0" err="1"/>
              <a:t>Abc@def</a:t>
            </a:r>
            <a:r>
              <a:rPr lang="en-US" dirty="0"/>
              <a:t>"@</a:t>
            </a:r>
            <a:r>
              <a:rPr lang="en-US" dirty="0" err="1" smtClean="0"/>
              <a:t>example.com</a:t>
            </a:r>
            <a:endParaRPr lang="en-US" dirty="0" smtClean="0"/>
          </a:p>
          <a:p>
            <a:pPr lvl="1"/>
            <a:r>
              <a:rPr lang="en-US" dirty="0"/>
              <a:t>"</a:t>
            </a:r>
            <a:r>
              <a:rPr lang="en-US" dirty="0" err="1"/>
              <a:t>Abc</a:t>
            </a:r>
            <a:r>
              <a:rPr lang="en-US" dirty="0"/>
              <a:t>\@</a:t>
            </a:r>
            <a:r>
              <a:rPr lang="en-US" dirty="0" err="1"/>
              <a:t>def</a:t>
            </a:r>
            <a:r>
              <a:rPr lang="en-US" dirty="0" smtClean="0"/>
              <a:t>"@</a:t>
            </a:r>
            <a:r>
              <a:rPr lang="en-US" dirty="0" err="1" smtClean="0"/>
              <a:t>example.com</a:t>
            </a:r>
            <a:endParaRPr lang="en-US" dirty="0" smtClean="0"/>
          </a:p>
          <a:p>
            <a:pPr lvl="1"/>
            <a:r>
              <a:rPr lang="en-US" dirty="0"/>
              <a:t>"</a:t>
            </a:r>
            <a:r>
              <a:rPr lang="en-US" dirty="0" err="1"/>
              <a:t>Abc</a:t>
            </a:r>
            <a:r>
              <a:rPr lang="en-US" dirty="0" smtClean="0"/>
              <a:t>\"@example.com"@</a:t>
            </a:r>
            <a:r>
              <a:rPr lang="en-US" dirty="0" err="1" smtClean="0"/>
              <a:t>example.com</a:t>
            </a:r>
            <a:endParaRPr lang="en-US" dirty="0" smtClean="0"/>
          </a:p>
          <a:p>
            <a:pPr lvl="1"/>
            <a:r>
              <a:rPr lang="en-US" dirty="0"/>
              <a:t>test </a:t>
            </a:r>
            <a:r>
              <a:rPr lang="en-US" dirty="0" smtClean="0"/>
              <a:t>"</a:t>
            </a:r>
            <a:r>
              <a:rPr lang="en-US" dirty="0"/>
              <a:t>example @</a:t>
            </a:r>
            <a:r>
              <a:rPr lang="en-US" dirty="0" smtClean="0"/>
              <a:t>hello" </a:t>
            </a:r>
            <a:r>
              <a:rPr lang="en-US" dirty="0"/>
              <a:t>&lt;</a:t>
            </a:r>
            <a:r>
              <a:rPr lang="en-US" dirty="0" err="1"/>
              <a:t>test@example.com</a:t>
            </a:r>
            <a:r>
              <a:rPr lang="en-US" dirty="0"/>
              <a:t>&gt;</a:t>
            </a:r>
          </a:p>
          <a:p>
            <a:pPr lvl="1"/>
            <a:endParaRPr lang="en-US" dirty="0" smtClean="0"/>
          </a:p>
          <a:p>
            <a:r>
              <a:rPr lang="en-US" dirty="0" smtClean="0"/>
              <a:t>In fact, a company called </a:t>
            </a:r>
            <a:r>
              <a:rPr lang="en-US" dirty="0" err="1" smtClean="0"/>
              <a:t>Mailgun</a:t>
            </a:r>
            <a:r>
              <a:rPr lang="en-US" dirty="0" smtClean="0"/>
              <a:t>, which provides email services as an API, released an open-source tool to validate email addresses, based on their experience with real-world email</a:t>
            </a:r>
          </a:p>
          <a:p>
            <a:pPr lvl="1"/>
            <a:r>
              <a:rPr lang="en-US" dirty="0" smtClean="0"/>
              <a:t>How did they implement their parser?</a:t>
            </a:r>
          </a:p>
          <a:p>
            <a:pPr lvl="1"/>
            <a:r>
              <a:rPr lang="en-US" dirty="0" smtClean="0"/>
              <a:t>A recursive descent parser</a:t>
            </a:r>
          </a:p>
          <a:p>
            <a:pPr lvl="1"/>
            <a:r>
              <a:rPr lang="en-US" dirty="0"/>
              <a:t>https://</a:t>
            </a:r>
            <a:r>
              <a:rPr lang="en-US" dirty="0" err="1" smtClean="0"/>
              <a:t>github.com</a:t>
            </a:r>
            <a:r>
              <a:rPr lang="en-US" dirty="0" smtClean="0"/>
              <a:t>/</a:t>
            </a:r>
            <a:r>
              <a:rPr lang="en-US" dirty="0" err="1" smtClean="0"/>
              <a:t>mailgun</a:t>
            </a:r>
            <a:r>
              <a:rPr lang="en-US" dirty="0" smtClean="0"/>
              <a:t>/flanker</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35</a:t>
            </a:fld>
            <a:endParaRPr lang="en-US"/>
          </a:p>
        </p:txBody>
      </p:sp>
    </p:spTree>
    <p:extLst>
      <p:ext uri="{BB962C8B-B14F-4D97-AF65-F5344CB8AC3E}">
        <p14:creationId xmlns:p14="http://schemas.microsoft.com/office/powerpoint/2010/main" val="8361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Address CFG</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quoted-string</a:t>
            </a:r>
            <a:endParaRPr lang="en-US" dirty="0"/>
          </a:p>
          <a:p>
            <a:pPr marL="0" indent="0">
              <a:buNone/>
            </a:pPr>
            <a:r>
              <a:rPr lang="en-US" dirty="0"/>
              <a:t>atom</a:t>
            </a:r>
          </a:p>
          <a:p>
            <a:pPr marL="0" indent="0">
              <a:buNone/>
            </a:pPr>
            <a:r>
              <a:rPr lang="en-US" dirty="0"/>
              <a:t>dot-atom</a:t>
            </a:r>
          </a:p>
          <a:p>
            <a:pPr marL="0" indent="0">
              <a:buNone/>
            </a:pPr>
            <a:r>
              <a:rPr lang="en-US" dirty="0"/>
              <a:t>whitespace</a:t>
            </a:r>
          </a:p>
          <a:p>
            <a:pPr marL="0" indent="0">
              <a:buNone/>
            </a:pPr>
            <a:endParaRPr lang="en-US" dirty="0"/>
          </a:p>
          <a:p>
            <a:pPr marL="0" indent="0">
              <a:buNone/>
            </a:pPr>
            <a:r>
              <a:rPr lang="en-US" dirty="0" smtClean="0"/>
              <a:t>Address </a:t>
            </a:r>
            <a:r>
              <a:rPr lang="en-US" dirty="0"/>
              <a:t>→</a:t>
            </a:r>
            <a:r>
              <a:rPr lang="en-US" dirty="0" smtClean="0"/>
              <a:t> </a:t>
            </a:r>
            <a:r>
              <a:rPr lang="en-US" dirty="0"/>
              <a:t>Name-</a:t>
            </a:r>
            <a:r>
              <a:rPr lang="en-US" dirty="0" err="1"/>
              <a:t>addr</a:t>
            </a:r>
            <a:r>
              <a:rPr lang="en-US" dirty="0"/>
              <a:t>-</a:t>
            </a:r>
            <a:r>
              <a:rPr lang="en-US" dirty="0" err="1"/>
              <a:t>rfc</a:t>
            </a:r>
            <a:r>
              <a:rPr lang="en-US" dirty="0"/>
              <a:t> | Name-</a:t>
            </a:r>
            <a:r>
              <a:rPr lang="en-US" dirty="0" err="1"/>
              <a:t>addr</a:t>
            </a:r>
            <a:r>
              <a:rPr lang="en-US" dirty="0"/>
              <a:t>-lax | </a:t>
            </a:r>
            <a:r>
              <a:rPr lang="en-US" dirty="0" err="1" smtClean="0"/>
              <a:t>Addr</a:t>
            </a:r>
            <a:r>
              <a:rPr lang="en-US" dirty="0" smtClean="0"/>
              <a:t>-spec</a:t>
            </a:r>
          </a:p>
          <a:p>
            <a:pPr marL="0" indent="0">
              <a:buNone/>
            </a:pPr>
            <a:r>
              <a:rPr lang="en-US" dirty="0" smtClean="0"/>
              <a:t>Name-</a:t>
            </a:r>
            <a:r>
              <a:rPr lang="en-US" dirty="0" err="1" smtClean="0"/>
              <a:t>addr</a:t>
            </a:r>
            <a:r>
              <a:rPr lang="en-US" dirty="0" smtClean="0"/>
              <a:t>-</a:t>
            </a:r>
            <a:r>
              <a:rPr lang="en-US" dirty="0" err="1" smtClean="0"/>
              <a:t>rfc</a:t>
            </a:r>
            <a:r>
              <a:rPr lang="en-US" dirty="0" smtClean="0"/>
              <a:t> </a:t>
            </a:r>
            <a:r>
              <a:rPr lang="en-US" dirty="0"/>
              <a:t>→</a:t>
            </a:r>
            <a:r>
              <a:rPr lang="en-US" dirty="0" smtClean="0"/>
              <a:t> </a:t>
            </a:r>
            <a:r>
              <a:rPr lang="en-US" dirty="0"/>
              <a:t>Display-name-</a:t>
            </a:r>
            <a:r>
              <a:rPr lang="en-US" dirty="0" err="1"/>
              <a:t>rfc</a:t>
            </a:r>
            <a:r>
              <a:rPr lang="en-US" dirty="0"/>
              <a:t> Angle-</a:t>
            </a:r>
            <a:r>
              <a:rPr lang="en-US" dirty="0" err="1"/>
              <a:t>addr</a:t>
            </a:r>
            <a:r>
              <a:rPr lang="en-US" dirty="0"/>
              <a:t>-</a:t>
            </a:r>
            <a:r>
              <a:rPr lang="en-US" dirty="0" err="1"/>
              <a:t>rfc</a:t>
            </a:r>
            <a:r>
              <a:rPr lang="en-US" dirty="0"/>
              <a:t> | </a:t>
            </a:r>
            <a:r>
              <a:rPr lang="en-US" dirty="0" smtClean="0"/>
              <a:t>Angle-</a:t>
            </a:r>
            <a:r>
              <a:rPr lang="en-US" dirty="0" err="1" smtClean="0"/>
              <a:t>addr</a:t>
            </a:r>
            <a:r>
              <a:rPr lang="en-US" dirty="0" smtClean="0"/>
              <a:t>-</a:t>
            </a:r>
            <a:r>
              <a:rPr lang="en-US" dirty="0" err="1" smtClean="0"/>
              <a:t>rfc</a:t>
            </a:r>
            <a:endParaRPr lang="en-US" dirty="0" smtClean="0"/>
          </a:p>
          <a:p>
            <a:pPr marL="0" indent="0">
              <a:buNone/>
            </a:pPr>
            <a:r>
              <a:rPr lang="en-US" dirty="0" smtClean="0"/>
              <a:t>Display-name-</a:t>
            </a:r>
            <a:r>
              <a:rPr lang="en-US" dirty="0" err="1" smtClean="0"/>
              <a:t>rfc</a:t>
            </a:r>
            <a:r>
              <a:rPr lang="en-US" dirty="0" smtClean="0"/>
              <a:t> </a:t>
            </a:r>
            <a:r>
              <a:rPr lang="en-US" dirty="0"/>
              <a:t>→</a:t>
            </a:r>
            <a:r>
              <a:rPr lang="en-US" dirty="0" smtClean="0"/>
              <a:t> </a:t>
            </a:r>
            <a:r>
              <a:rPr lang="en-US" dirty="0"/>
              <a:t>Word Display-name-</a:t>
            </a:r>
            <a:r>
              <a:rPr lang="en-US" dirty="0" err="1"/>
              <a:t>rfc</a:t>
            </a:r>
            <a:r>
              <a:rPr lang="en-US" dirty="0"/>
              <a:t>-list | whitespace Word </a:t>
            </a:r>
            <a:r>
              <a:rPr lang="en-US" dirty="0" smtClean="0"/>
              <a:t>Display-name-</a:t>
            </a:r>
            <a:r>
              <a:rPr lang="en-US" dirty="0" err="1" smtClean="0"/>
              <a:t>rfc</a:t>
            </a:r>
            <a:r>
              <a:rPr lang="en-US" dirty="0" smtClean="0"/>
              <a:t>-list</a:t>
            </a:r>
          </a:p>
          <a:p>
            <a:pPr marL="0" indent="0">
              <a:buNone/>
            </a:pPr>
            <a:r>
              <a:rPr lang="en-US" dirty="0" smtClean="0"/>
              <a:t>Display-name-</a:t>
            </a:r>
            <a:r>
              <a:rPr lang="en-US" dirty="0" err="1" smtClean="0"/>
              <a:t>rfc</a:t>
            </a:r>
            <a:r>
              <a:rPr lang="en-US" dirty="0" smtClean="0"/>
              <a:t>-list </a:t>
            </a:r>
            <a:r>
              <a:rPr lang="en-US" dirty="0"/>
              <a:t>→</a:t>
            </a:r>
            <a:r>
              <a:rPr lang="en-US" dirty="0" smtClean="0"/>
              <a:t> </a:t>
            </a:r>
            <a:r>
              <a:rPr lang="en-US" dirty="0"/>
              <a:t>whitespace Word Display-name-</a:t>
            </a:r>
            <a:r>
              <a:rPr lang="en-US" dirty="0" err="1"/>
              <a:t>rfc</a:t>
            </a:r>
            <a:r>
              <a:rPr lang="en-US" dirty="0"/>
              <a:t>-list | </a:t>
            </a:r>
            <a:r>
              <a:rPr lang="en-US" dirty="0" smtClean="0"/>
              <a:t>epsilon</a:t>
            </a:r>
          </a:p>
          <a:p>
            <a:pPr marL="0" indent="0">
              <a:buNone/>
            </a:pPr>
            <a:r>
              <a:rPr lang="en-US" dirty="0" smtClean="0"/>
              <a:t>Angle-</a:t>
            </a:r>
            <a:r>
              <a:rPr lang="en-US" dirty="0" err="1" smtClean="0"/>
              <a:t>addr</a:t>
            </a:r>
            <a:r>
              <a:rPr lang="en-US" dirty="0" smtClean="0"/>
              <a:t>-</a:t>
            </a:r>
            <a:r>
              <a:rPr lang="en-US" dirty="0" err="1" smtClean="0"/>
              <a:t>rfc</a:t>
            </a:r>
            <a:r>
              <a:rPr lang="en-US" dirty="0" smtClean="0"/>
              <a:t> </a:t>
            </a:r>
            <a:r>
              <a:rPr lang="en-US" dirty="0"/>
              <a:t>→</a:t>
            </a:r>
            <a:r>
              <a:rPr lang="en-US" dirty="0" smtClean="0"/>
              <a:t> </a:t>
            </a:r>
            <a:r>
              <a:rPr lang="en-US" dirty="0"/>
              <a:t>&lt; </a:t>
            </a:r>
            <a:r>
              <a:rPr lang="en-US" dirty="0" err="1"/>
              <a:t>Addr</a:t>
            </a:r>
            <a:r>
              <a:rPr lang="en-US" dirty="0"/>
              <a:t>-spec &gt; | whitespace &lt; </a:t>
            </a:r>
            <a:r>
              <a:rPr lang="en-US" dirty="0" err="1"/>
              <a:t>Addr</a:t>
            </a:r>
            <a:r>
              <a:rPr lang="en-US" dirty="0"/>
              <a:t>-spec &gt; | whitespace &lt; </a:t>
            </a:r>
            <a:r>
              <a:rPr lang="en-US" dirty="0" err="1"/>
              <a:t>Addr</a:t>
            </a:r>
            <a:r>
              <a:rPr lang="en-US" dirty="0"/>
              <a:t>-spec &gt; whitespace | &lt; </a:t>
            </a:r>
            <a:r>
              <a:rPr lang="en-US" dirty="0" err="1"/>
              <a:t>Addr</a:t>
            </a:r>
            <a:r>
              <a:rPr lang="en-US" dirty="0"/>
              <a:t>-spec &gt; </a:t>
            </a:r>
            <a:r>
              <a:rPr lang="en-US" dirty="0" smtClean="0"/>
              <a:t>whitespace</a:t>
            </a:r>
          </a:p>
          <a:p>
            <a:pPr marL="0" indent="0">
              <a:buNone/>
            </a:pPr>
            <a:r>
              <a:rPr lang="en-US" dirty="0" smtClean="0"/>
              <a:t>Name-</a:t>
            </a:r>
            <a:r>
              <a:rPr lang="en-US" dirty="0" err="1" smtClean="0"/>
              <a:t>addr</a:t>
            </a:r>
            <a:r>
              <a:rPr lang="en-US" dirty="0" smtClean="0"/>
              <a:t>-lax </a:t>
            </a:r>
            <a:r>
              <a:rPr lang="en-US" dirty="0"/>
              <a:t>→</a:t>
            </a:r>
            <a:r>
              <a:rPr lang="en-US" dirty="0" smtClean="0"/>
              <a:t> </a:t>
            </a:r>
            <a:r>
              <a:rPr lang="en-US" dirty="0"/>
              <a:t>Display-name-lax Angle-</a:t>
            </a:r>
            <a:r>
              <a:rPr lang="en-US" dirty="0" err="1"/>
              <a:t>addr</a:t>
            </a:r>
            <a:r>
              <a:rPr lang="en-US" dirty="0"/>
              <a:t>-lax | </a:t>
            </a:r>
            <a:r>
              <a:rPr lang="en-US" dirty="0" smtClean="0"/>
              <a:t>Angle-</a:t>
            </a:r>
            <a:r>
              <a:rPr lang="en-US" dirty="0" err="1" smtClean="0"/>
              <a:t>addr</a:t>
            </a:r>
            <a:r>
              <a:rPr lang="en-US" dirty="0" smtClean="0"/>
              <a:t>-lax</a:t>
            </a:r>
          </a:p>
          <a:p>
            <a:pPr marL="0" indent="0">
              <a:buNone/>
            </a:pPr>
            <a:r>
              <a:rPr lang="en-US" dirty="0" smtClean="0"/>
              <a:t>Display-name-lax </a:t>
            </a:r>
            <a:r>
              <a:rPr lang="en-US" dirty="0"/>
              <a:t>→</a:t>
            </a:r>
            <a:r>
              <a:rPr lang="en-US" dirty="0" smtClean="0"/>
              <a:t> </a:t>
            </a:r>
            <a:r>
              <a:rPr lang="en-US" dirty="0"/>
              <a:t>whitespace Word Display-name-lax-list whitespace | Word Display-name-lax-list </a:t>
            </a:r>
            <a:r>
              <a:rPr lang="en-US" dirty="0" smtClean="0"/>
              <a:t>whitespace</a:t>
            </a:r>
          </a:p>
          <a:p>
            <a:pPr marL="0" indent="0">
              <a:buNone/>
            </a:pPr>
            <a:r>
              <a:rPr lang="en-US" dirty="0" smtClean="0"/>
              <a:t>Display-name-lax-list </a:t>
            </a:r>
            <a:r>
              <a:rPr lang="en-US" dirty="0"/>
              <a:t>→</a:t>
            </a:r>
            <a:r>
              <a:rPr lang="en-US" dirty="0" smtClean="0"/>
              <a:t> </a:t>
            </a:r>
            <a:r>
              <a:rPr lang="en-US" dirty="0"/>
              <a:t>whitespace Word Display-name-lax-list | </a:t>
            </a:r>
            <a:r>
              <a:rPr lang="en-US" dirty="0" smtClean="0"/>
              <a:t>epsilon</a:t>
            </a:r>
          </a:p>
          <a:p>
            <a:pPr marL="0" indent="0">
              <a:buNone/>
            </a:pPr>
            <a:r>
              <a:rPr lang="en-US" dirty="0" smtClean="0"/>
              <a:t>Angle-</a:t>
            </a:r>
            <a:r>
              <a:rPr lang="en-US" dirty="0" err="1" smtClean="0"/>
              <a:t>addr</a:t>
            </a:r>
            <a:r>
              <a:rPr lang="en-US" dirty="0" smtClean="0"/>
              <a:t>-lax </a:t>
            </a:r>
            <a:r>
              <a:rPr lang="en-US" dirty="0"/>
              <a:t>→</a:t>
            </a:r>
            <a:r>
              <a:rPr lang="en-US" dirty="0" smtClean="0"/>
              <a:t> </a:t>
            </a:r>
            <a:r>
              <a:rPr lang="en-US" dirty="0" err="1"/>
              <a:t>Addr</a:t>
            </a:r>
            <a:r>
              <a:rPr lang="en-US" dirty="0"/>
              <a:t>-spec | </a:t>
            </a:r>
            <a:r>
              <a:rPr lang="en-US" dirty="0" err="1"/>
              <a:t>Addr</a:t>
            </a:r>
            <a:r>
              <a:rPr lang="en-US" dirty="0"/>
              <a:t>-spec </a:t>
            </a:r>
            <a:r>
              <a:rPr lang="en-US" dirty="0" smtClean="0"/>
              <a:t>whitespace</a:t>
            </a:r>
          </a:p>
          <a:p>
            <a:pPr marL="0" indent="0">
              <a:buNone/>
            </a:pPr>
            <a:r>
              <a:rPr lang="en-US" dirty="0" err="1" smtClean="0"/>
              <a:t>Addr</a:t>
            </a:r>
            <a:r>
              <a:rPr lang="en-US" dirty="0" smtClean="0"/>
              <a:t>-spec </a:t>
            </a:r>
            <a:r>
              <a:rPr lang="en-US" dirty="0"/>
              <a:t>→</a:t>
            </a:r>
            <a:r>
              <a:rPr lang="en-US" dirty="0" smtClean="0"/>
              <a:t> </a:t>
            </a:r>
            <a:r>
              <a:rPr lang="en-US" dirty="0"/>
              <a:t>Local-part @ Domain | whitespace Local-part @ Domain | whitespace Local-part @ Domain whitespace | Local-part @ Domain </a:t>
            </a:r>
            <a:r>
              <a:rPr lang="en-US" dirty="0" smtClean="0"/>
              <a:t>whitespace</a:t>
            </a:r>
          </a:p>
          <a:p>
            <a:pPr marL="0" indent="0">
              <a:buNone/>
            </a:pPr>
            <a:r>
              <a:rPr lang="en-US" dirty="0" smtClean="0"/>
              <a:t>Local-part </a:t>
            </a:r>
            <a:r>
              <a:rPr lang="en-US" dirty="0"/>
              <a:t>→</a:t>
            </a:r>
            <a:r>
              <a:rPr lang="en-US" dirty="0" smtClean="0"/>
              <a:t> </a:t>
            </a:r>
            <a:r>
              <a:rPr lang="en-US" dirty="0"/>
              <a:t>dot-atom | </a:t>
            </a:r>
            <a:r>
              <a:rPr lang="en-US" dirty="0" smtClean="0"/>
              <a:t>quoted-string</a:t>
            </a:r>
          </a:p>
          <a:p>
            <a:pPr marL="0" indent="0">
              <a:buNone/>
            </a:pPr>
            <a:r>
              <a:rPr lang="en-US" dirty="0" smtClean="0"/>
              <a:t>Domain </a:t>
            </a:r>
            <a:r>
              <a:rPr lang="en-US" dirty="0"/>
              <a:t>→</a:t>
            </a:r>
            <a:r>
              <a:rPr lang="en-US" dirty="0" smtClean="0"/>
              <a:t> dot-atom</a:t>
            </a:r>
          </a:p>
          <a:p>
            <a:pPr marL="0" indent="0">
              <a:buNone/>
            </a:pPr>
            <a:r>
              <a:rPr lang="en-US" dirty="0" smtClean="0"/>
              <a:t>Word </a:t>
            </a:r>
            <a:r>
              <a:rPr lang="en-US" dirty="0"/>
              <a:t>→</a:t>
            </a:r>
            <a:r>
              <a:rPr lang="en-US" dirty="0" smtClean="0"/>
              <a:t> </a:t>
            </a:r>
            <a:r>
              <a:rPr lang="en-US" dirty="0"/>
              <a:t>atom | </a:t>
            </a:r>
            <a:r>
              <a:rPr lang="en-US" dirty="0" smtClean="0"/>
              <a:t>quoted-string</a:t>
            </a:r>
          </a:p>
        </p:txBody>
      </p:sp>
      <p:sp>
        <p:nvSpPr>
          <p:cNvPr id="4" name="Slide Number Placeholder 3"/>
          <p:cNvSpPr>
            <a:spLocks noGrp="1"/>
          </p:cNvSpPr>
          <p:nvPr>
            <p:ph type="sldNum" sz="quarter" idx="12"/>
          </p:nvPr>
        </p:nvSpPr>
        <p:spPr/>
        <p:txBody>
          <a:bodyPr/>
          <a:lstStyle/>
          <a:p>
            <a:fld id="{FCFB7E3C-6220-8942-988C-3F6E25750AD7}" type="slidenum">
              <a:rPr lang="en-US" smtClean="0"/>
              <a:t>36</a:t>
            </a:fld>
            <a:endParaRPr lang="en-US"/>
          </a:p>
        </p:txBody>
      </p:sp>
      <p:sp>
        <p:nvSpPr>
          <p:cNvPr id="5" name="Rectangle 4"/>
          <p:cNvSpPr/>
          <p:nvPr/>
        </p:nvSpPr>
        <p:spPr>
          <a:xfrm>
            <a:off x="457200" y="6126164"/>
            <a:ext cx="3195105" cy="253916"/>
          </a:xfrm>
          <a:prstGeom prst="rect">
            <a:avLst/>
          </a:prstGeom>
        </p:spPr>
        <p:txBody>
          <a:bodyPr wrap="none">
            <a:spAutoFit/>
          </a:bodyPr>
          <a:lstStyle/>
          <a:p>
            <a:r>
              <a:rPr lang="en-US" sz="1050" dirty="0" smtClean="0"/>
              <a:t>CFG taken from https</a:t>
            </a:r>
            <a:r>
              <a:rPr lang="en-US" sz="1050" dirty="0"/>
              <a:t>://</a:t>
            </a:r>
            <a:r>
              <a:rPr lang="en-US" sz="1050" dirty="0" err="1"/>
              <a:t>github.com</a:t>
            </a:r>
            <a:r>
              <a:rPr lang="en-US" sz="1050" dirty="0"/>
              <a:t>/</a:t>
            </a:r>
            <a:r>
              <a:rPr lang="en-US" sz="1050" dirty="0" err="1"/>
              <a:t>mailgun</a:t>
            </a:r>
            <a:r>
              <a:rPr lang="en-US" sz="1050" dirty="0"/>
              <a:t>/flanker</a:t>
            </a:r>
          </a:p>
        </p:txBody>
      </p:sp>
    </p:spTree>
    <p:extLst>
      <p:ext uri="{BB962C8B-B14F-4D97-AF65-F5344CB8AC3E}">
        <p14:creationId xmlns:p14="http://schemas.microsoft.com/office/powerpoint/2010/main" val="8054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Email Address CFG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quoted-string (q-s)</a:t>
            </a:r>
          </a:p>
          <a:p>
            <a:pPr marL="0" indent="0">
              <a:buNone/>
            </a:pPr>
            <a:r>
              <a:rPr lang="en-US" dirty="0" smtClean="0"/>
              <a:t>atom</a:t>
            </a:r>
            <a:endParaRPr lang="en-US" dirty="0"/>
          </a:p>
          <a:p>
            <a:pPr marL="0" indent="0">
              <a:buNone/>
            </a:pPr>
            <a:r>
              <a:rPr lang="en-US" dirty="0" smtClean="0"/>
              <a:t>dot-atom (d-a)</a:t>
            </a:r>
          </a:p>
          <a:p>
            <a:pPr marL="0" indent="0">
              <a:buNone/>
            </a:pPr>
            <a:r>
              <a:rPr lang="en-US" dirty="0" smtClean="0"/>
              <a:t>quoted-string-at (q-s-a)</a:t>
            </a:r>
          </a:p>
          <a:p>
            <a:pPr marL="0" indent="0">
              <a:buNone/>
            </a:pPr>
            <a:r>
              <a:rPr lang="en-US" dirty="0" smtClean="0"/>
              <a:t>dot-atom-at (d-a-a)</a:t>
            </a:r>
            <a:endParaRPr lang="en-US" dirty="0"/>
          </a:p>
          <a:p>
            <a:pPr marL="0" indent="0">
              <a:buNone/>
            </a:pPr>
            <a:endParaRPr lang="en-US" dirty="0"/>
          </a:p>
          <a:p>
            <a:pPr marL="0" indent="0">
              <a:buNone/>
            </a:pPr>
            <a:r>
              <a:rPr lang="en-US" dirty="0"/>
              <a:t>Address → </a:t>
            </a:r>
            <a:r>
              <a:rPr lang="en-US" dirty="0" smtClean="0"/>
              <a:t>Name-</a:t>
            </a:r>
            <a:r>
              <a:rPr lang="en-US" dirty="0" err="1" smtClean="0"/>
              <a:t>addr</a:t>
            </a:r>
            <a:r>
              <a:rPr lang="en-US" dirty="0" smtClean="0"/>
              <a:t> </a:t>
            </a:r>
            <a:r>
              <a:rPr lang="en-US" dirty="0"/>
              <a:t>| </a:t>
            </a:r>
            <a:r>
              <a:rPr lang="en-US" dirty="0" err="1" smtClean="0"/>
              <a:t>Addr</a:t>
            </a:r>
            <a:r>
              <a:rPr lang="en-US" dirty="0" smtClean="0"/>
              <a:t>-spec</a:t>
            </a:r>
            <a:endParaRPr lang="en-US" dirty="0"/>
          </a:p>
          <a:p>
            <a:pPr marL="0" indent="0">
              <a:buNone/>
            </a:pPr>
            <a:r>
              <a:rPr lang="en-US" dirty="0" smtClean="0"/>
              <a:t>Name-</a:t>
            </a:r>
            <a:r>
              <a:rPr lang="en-US" dirty="0" err="1" smtClean="0"/>
              <a:t>addr</a:t>
            </a:r>
            <a:r>
              <a:rPr lang="en-US" dirty="0" smtClean="0"/>
              <a:t> </a:t>
            </a:r>
            <a:r>
              <a:rPr lang="en-US" dirty="0"/>
              <a:t>→ </a:t>
            </a:r>
            <a:r>
              <a:rPr lang="en-US" dirty="0" smtClean="0"/>
              <a:t>Display-name Angle-</a:t>
            </a:r>
            <a:r>
              <a:rPr lang="en-US" dirty="0" err="1" smtClean="0"/>
              <a:t>addr</a:t>
            </a:r>
            <a:r>
              <a:rPr lang="en-US" dirty="0" smtClean="0"/>
              <a:t> </a:t>
            </a:r>
            <a:r>
              <a:rPr lang="en-US" dirty="0"/>
              <a:t>| </a:t>
            </a:r>
            <a:r>
              <a:rPr lang="en-US" dirty="0" smtClean="0"/>
              <a:t>Angle-</a:t>
            </a:r>
            <a:r>
              <a:rPr lang="en-US" dirty="0" err="1" smtClean="0"/>
              <a:t>addr</a:t>
            </a:r>
            <a:endParaRPr lang="en-US" dirty="0"/>
          </a:p>
          <a:p>
            <a:pPr marL="0" indent="0">
              <a:buNone/>
            </a:pPr>
            <a:r>
              <a:rPr lang="en-US" dirty="0" smtClean="0"/>
              <a:t>Display-name </a:t>
            </a:r>
            <a:r>
              <a:rPr lang="en-US" dirty="0"/>
              <a:t>→ Word </a:t>
            </a:r>
            <a:r>
              <a:rPr lang="en-US" dirty="0" smtClean="0"/>
              <a:t>Display-name-list</a:t>
            </a:r>
          </a:p>
          <a:p>
            <a:pPr marL="0" indent="0">
              <a:buNone/>
            </a:pPr>
            <a:r>
              <a:rPr lang="en-US" dirty="0" smtClean="0"/>
              <a:t>Display-name-list </a:t>
            </a:r>
            <a:r>
              <a:rPr lang="en-US" dirty="0"/>
              <a:t>→ </a:t>
            </a:r>
            <a:r>
              <a:rPr lang="en-US" dirty="0" smtClean="0"/>
              <a:t>Word Display-name-list </a:t>
            </a:r>
            <a:r>
              <a:rPr lang="en-US" dirty="0"/>
              <a:t>| </a:t>
            </a:r>
            <a:r>
              <a:rPr lang="en-US" dirty="0" smtClean="0"/>
              <a:t>𝜺</a:t>
            </a:r>
          </a:p>
          <a:p>
            <a:pPr marL="0" indent="0">
              <a:buNone/>
            </a:pPr>
            <a:r>
              <a:rPr lang="en-US" dirty="0" smtClean="0"/>
              <a:t>Angle-</a:t>
            </a:r>
            <a:r>
              <a:rPr lang="en-US" dirty="0" err="1" smtClean="0"/>
              <a:t>addr</a:t>
            </a:r>
            <a:r>
              <a:rPr lang="en-US" dirty="0" smtClean="0"/>
              <a:t> </a:t>
            </a:r>
            <a:r>
              <a:rPr lang="en-US" dirty="0"/>
              <a:t>→</a:t>
            </a:r>
            <a:r>
              <a:rPr lang="en-US" dirty="0" smtClean="0"/>
              <a:t> &lt; </a:t>
            </a:r>
            <a:r>
              <a:rPr lang="en-US" dirty="0" err="1" smtClean="0"/>
              <a:t>Addr</a:t>
            </a:r>
            <a:r>
              <a:rPr lang="en-US" dirty="0" smtClean="0"/>
              <a:t>-spec &gt; </a:t>
            </a:r>
          </a:p>
          <a:p>
            <a:pPr marL="0" indent="0">
              <a:buNone/>
            </a:pPr>
            <a:r>
              <a:rPr lang="en-US" dirty="0" err="1" smtClean="0"/>
              <a:t>Addr</a:t>
            </a:r>
            <a:r>
              <a:rPr lang="en-US" dirty="0" smtClean="0"/>
              <a:t>-spec </a:t>
            </a:r>
            <a:r>
              <a:rPr lang="en-US" dirty="0"/>
              <a:t>→ </a:t>
            </a:r>
            <a:r>
              <a:rPr lang="en-US" dirty="0" smtClean="0"/>
              <a:t>d-a-a </a:t>
            </a:r>
            <a:r>
              <a:rPr lang="en-US" dirty="0"/>
              <a:t>Domain </a:t>
            </a:r>
            <a:r>
              <a:rPr lang="en-US" dirty="0" smtClean="0"/>
              <a:t>| q-s-a Domain</a:t>
            </a:r>
          </a:p>
          <a:p>
            <a:pPr marL="0" indent="0">
              <a:buNone/>
            </a:pPr>
            <a:r>
              <a:rPr lang="en-US" dirty="0" smtClean="0"/>
              <a:t>Domain </a:t>
            </a:r>
            <a:r>
              <a:rPr lang="en-US" dirty="0"/>
              <a:t>→ </a:t>
            </a:r>
            <a:r>
              <a:rPr lang="en-US" dirty="0" smtClean="0"/>
              <a:t>d-a</a:t>
            </a:r>
            <a:endParaRPr lang="en-US" dirty="0"/>
          </a:p>
          <a:p>
            <a:pPr marL="0" indent="0">
              <a:buNone/>
            </a:pPr>
            <a:r>
              <a:rPr lang="en-US" dirty="0"/>
              <a:t>Word → atom | </a:t>
            </a:r>
            <a:r>
              <a:rPr lang="en-US" dirty="0" smtClean="0"/>
              <a:t>q-s</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37</a:t>
            </a:fld>
            <a:endParaRPr lang="en-US"/>
          </a:p>
        </p:txBody>
      </p:sp>
    </p:spTree>
    <p:extLst>
      <p:ext uri="{BB962C8B-B14F-4D97-AF65-F5344CB8AC3E}">
        <p14:creationId xmlns:p14="http://schemas.microsoft.com/office/powerpoint/2010/main" val="42358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5092700" cy="3111499"/>
          </a:xfrm>
        </p:spPr>
        <p:txBody>
          <a:bodyPr>
            <a:normAutofit/>
          </a:bodyPr>
          <a:lstStyle/>
          <a:p>
            <a:pPr marL="0" indent="0">
              <a:buNone/>
            </a:pPr>
            <a:r>
              <a:rPr lang="en-US" sz="1400" dirty="0"/>
              <a:t>Address → Name-</a:t>
            </a:r>
            <a:r>
              <a:rPr lang="en-US" sz="1400" dirty="0" err="1"/>
              <a:t>addr</a:t>
            </a:r>
            <a:r>
              <a:rPr lang="en-US" sz="1400" dirty="0"/>
              <a:t> | </a:t>
            </a:r>
            <a:r>
              <a:rPr lang="en-US" sz="1400" dirty="0" err="1"/>
              <a:t>Addr</a:t>
            </a:r>
            <a:r>
              <a:rPr lang="en-US" sz="1400" dirty="0"/>
              <a:t>-spec</a:t>
            </a:r>
          </a:p>
          <a:p>
            <a:pPr marL="0" indent="0">
              <a:buNone/>
            </a:pPr>
            <a:r>
              <a:rPr lang="en-US" sz="1400" dirty="0"/>
              <a:t>Name-</a:t>
            </a:r>
            <a:r>
              <a:rPr lang="en-US" sz="1400" dirty="0" err="1"/>
              <a:t>addr</a:t>
            </a:r>
            <a:r>
              <a:rPr lang="en-US" sz="1400" dirty="0"/>
              <a:t> → Display-name Angle-</a:t>
            </a:r>
            <a:r>
              <a:rPr lang="en-US" sz="1400" dirty="0" err="1"/>
              <a:t>addr</a:t>
            </a:r>
            <a:r>
              <a:rPr lang="en-US" sz="1400" dirty="0"/>
              <a:t> | Angle-</a:t>
            </a:r>
            <a:r>
              <a:rPr lang="en-US" sz="1400" dirty="0" err="1"/>
              <a:t>addr</a:t>
            </a:r>
            <a:endParaRPr lang="en-US" sz="1400" dirty="0"/>
          </a:p>
          <a:p>
            <a:pPr marL="0" indent="0">
              <a:buNone/>
            </a:pPr>
            <a:r>
              <a:rPr lang="en-US" sz="1400" dirty="0"/>
              <a:t>Display-name → Word Display-name-list</a:t>
            </a:r>
          </a:p>
          <a:p>
            <a:pPr marL="0" indent="0">
              <a:buNone/>
            </a:pPr>
            <a:r>
              <a:rPr lang="en-US" sz="1400" dirty="0"/>
              <a:t>Display-name-list → Word Display-name-list | 𝜺</a:t>
            </a:r>
          </a:p>
          <a:p>
            <a:pPr marL="0" indent="0">
              <a:buNone/>
            </a:pPr>
            <a:r>
              <a:rPr lang="en-US" sz="1400" dirty="0"/>
              <a:t>Angle-</a:t>
            </a:r>
            <a:r>
              <a:rPr lang="en-US" sz="1400" dirty="0" err="1"/>
              <a:t>addr</a:t>
            </a:r>
            <a:r>
              <a:rPr lang="en-US" sz="1400" dirty="0"/>
              <a:t> → &lt; </a:t>
            </a:r>
            <a:r>
              <a:rPr lang="en-US" sz="1400" dirty="0" err="1"/>
              <a:t>Addr</a:t>
            </a:r>
            <a:r>
              <a:rPr lang="en-US" sz="1400" dirty="0"/>
              <a:t>-spec &gt; </a:t>
            </a:r>
          </a:p>
          <a:p>
            <a:pPr marL="0" indent="0">
              <a:buNone/>
            </a:pPr>
            <a:r>
              <a:rPr lang="en-US" sz="1400" dirty="0" err="1"/>
              <a:t>Addr</a:t>
            </a:r>
            <a:r>
              <a:rPr lang="en-US" sz="1400" dirty="0"/>
              <a:t>-spec → </a:t>
            </a:r>
            <a:r>
              <a:rPr lang="en-US" sz="1400" dirty="0" smtClean="0"/>
              <a:t>d-a-a </a:t>
            </a:r>
            <a:r>
              <a:rPr lang="en-US" sz="1400" dirty="0"/>
              <a:t>Domain | </a:t>
            </a:r>
            <a:r>
              <a:rPr lang="en-US" sz="1400" dirty="0" smtClean="0"/>
              <a:t>q-s-a </a:t>
            </a:r>
            <a:r>
              <a:rPr lang="en-US" sz="1400" dirty="0"/>
              <a:t>Domain</a:t>
            </a:r>
          </a:p>
          <a:p>
            <a:pPr marL="0" indent="0">
              <a:buNone/>
            </a:pPr>
            <a:r>
              <a:rPr lang="en-US" sz="1400" dirty="0"/>
              <a:t>Domain → </a:t>
            </a:r>
            <a:r>
              <a:rPr lang="en-US" sz="1400" dirty="0" smtClean="0"/>
              <a:t>d-a</a:t>
            </a:r>
            <a:endParaRPr lang="en-US" sz="1400" dirty="0"/>
          </a:p>
          <a:p>
            <a:pPr marL="0" indent="0">
              <a:buNone/>
            </a:pPr>
            <a:r>
              <a:rPr lang="en-US" sz="1400" dirty="0"/>
              <a:t>Word → atom | </a:t>
            </a:r>
            <a:r>
              <a:rPr lang="en-US" sz="1400" dirty="0" smtClean="0"/>
              <a:t>q-s</a:t>
            </a:r>
            <a:endParaRPr lang="en-US" sz="1400" dirty="0"/>
          </a:p>
        </p:txBody>
      </p:sp>
      <p:sp>
        <p:nvSpPr>
          <p:cNvPr id="4" name="Slide Number Placeholder 3"/>
          <p:cNvSpPr>
            <a:spLocks noGrp="1"/>
          </p:cNvSpPr>
          <p:nvPr>
            <p:ph type="sldNum" sz="quarter" idx="12"/>
          </p:nvPr>
        </p:nvSpPr>
        <p:spPr/>
        <p:txBody>
          <a:bodyPr/>
          <a:lstStyle/>
          <a:p>
            <a:fld id="{FCFB7E3C-6220-8942-988C-3F6E25750AD7}" type="slidenum">
              <a:rPr lang="en-US" smtClean="0"/>
              <a:t>38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04641001"/>
              </p:ext>
            </p:extLst>
          </p:nvPr>
        </p:nvGraphicFramePr>
        <p:xfrm>
          <a:off x="50800" y="2324101"/>
          <a:ext cx="8826500" cy="4423410"/>
        </p:xfrm>
        <a:graphic>
          <a:graphicData uri="http://schemas.openxmlformats.org/drawingml/2006/table">
            <a:tbl>
              <a:tblPr firstRow="1" bandRow="1">
                <a:tableStyleId>{5C22544A-7EE6-4342-B048-85BDC9FD1C3A}</a:tableStyleId>
              </a:tblPr>
              <a:tblGrid>
                <a:gridCol w="1189508"/>
                <a:gridCol w="905992"/>
                <a:gridCol w="838200"/>
                <a:gridCol w="1376680"/>
                <a:gridCol w="1564005"/>
                <a:gridCol w="1466215"/>
                <a:gridCol w="1485900"/>
              </a:tblGrid>
              <a:tr h="322580">
                <a:tc>
                  <a:txBody>
                    <a:bodyPr/>
                    <a:lstStyle/>
                    <a:p>
                      <a:r>
                        <a:rPr lang="en-US" sz="1400" dirty="0" smtClean="0"/>
                        <a:t>FIRST</a:t>
                      </a:r>
                      <a:endParaRPr lang="en-US" sz="1400" dirty="0"/>
                    </a:p>
                  </a:txBody>
                  <a:tcPr/>
                </a:tc>
                <a:tc>
                  <a:txBody>
                    <a:bodyPr/>
                    <a:lstStyle/>
                    <a:p>
                      <a:r>
                        <a:rPr lang="en-US" sz="1400" dirty="0" smtClean="0"/>
                        <a:t>INITIAL</a:t>
                      </a:r>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r>
              <a:tr h="322580">
                <a:tc>
                  <a:txBody>
                    <a:bodyPr/>
                    <a:lstStyle/>
                    <a:p>
                      <a:r>
                        <a:rPr lang="en-US" sz="1400" baseline="0" dirty="0" smtClean="0"/>
                        <a:t>Address</a:t>
                      </a:r>
                    </a:p>
                  </a:txBody>
                  <a:tcPr/>
                </a:tc>
                <a:tc>
                  <a:txBody>
                    <a:bodyPr/>
                    <a:lstStyle/>
                    <a:p>
                      <a:r>
                        <a:rPr lang="en-US" sz="1400" baseline="0" dirty="0" smtClean="0"/>
                        <a:t>{}</a:t>
                      </a:r>
                    </a:p>
                  </a:txBody>
                  <a:tcPr/>
                </a:tc>
                <a:tc>
                  <a:txBody>
                    <a:bodyPr/>
                    <a:lstStyle/>
                    <a:p>
                      <a:r>
                        <a:rPr lang="en-US" sz="1400" dirty="0" smtClean="0"/>
                        <a:t>{}</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&lt; }</a:t>
                      </a:r>
                      <a:endParaRPr lang="en-US" sz="1400" dirty="0"/>
                    </a:p>
                  </a:txBody>
                  <a:tcPr/>
                </a:tc>
                <a:tc>
                  <a:txBody>
                    <a:bodyPr/>
                    <a:lstStyle/>
                    <a:p>
                      <a:r>
                        <a:rPr lang="en-US" sz="1400" dirty="0" smtClean="0"/>
                        <a:t>{ d-a-a, q-s-a, &lt;,</a:t>
                      </a:r>
                      <a:r>
                        <a:rPr lang="en-US" sz="1400" baseline="0" dirty="0" smtClean="0"/>
                        <a:t> atom, q-s }</a:t>
                      </a:r>
                      <a:endParaRPr lang="en-US" sz="1400" dirty="0"/>
                    </a:p>
                  </a:txBody>
                  <a:tcPr/>
                </a:tc>
                <a:tc>
                  <a:txBody>
                    <a:bodyPr/>
                    <a:lstStyle/>
                    <a:p>
                      <a:r>
                        <a:rPr lang="en-US" sz="1400" dirty="0" smtClean="0"/>
                        <a:t>{ d-a-a, q-s-a, &lt;,</a:t>
                      </a:r>
                      <a:r>
                        <a:rPr lang="en-US" sz="1400" baseline="0" dirty="0" smtClean="0"/>
                        <a:t> atom, q-s }</a:t>
                      </a:r>
                      <a:endParaRPr lang="en-US" sz="1400" dirty="0"/>
                    </a:p>
                  </a:txBody>
                  <a:tcPr/>
                </a:tc>
              </a:tr>
              <a:tr h="322580">
                <a:tc>
                  <a:txBody>
                    <a:bodyPr/>
                    <a:lstStyle/>
                    <a:p>
                      <a:r>
                        <a:rPr lang="en-US" sz="1400" dirty="0" smtClean="0"/>
                        <a:t>Name-</a:t>
                      </a:r>
                      <a:r>
                        <a:rPr lang="en-US" sz="1400" dirty="0" err="1" smtClean="0"/>
                        <a:t>addr</a:t>
                      </a:r>
                      <a:endParaRPr lang="en-US" sz="1400" dirty="0" smtClean="0"/>
                    </a:p>
                  </a:txBody>
                  <a:tcPr/>
                </a:tc>
                <a:tc>
                  <a:txBody>
                    <a:bodyPr/>
                    <a:lstStyle/>
                    <a:p>
                      <a:r>
                        <a:rPr lang="en-US" sz="1400" dirty="0" smtClean="0"/>
                        <a:t>{}</a:t>
                      </a:r>
                    </a:p>
                  </a:txBody>
                  <a:tcPr/>
                </a:tc>
                <a:tc>
                  <a:txBody>
                    <a:bodyPr/>
                    <a:lstStyle/>
                    <a:p>
                      <a:r>
                        <a:rPr lang="en-US" sz="1400" dirty="0" smtClean="0"/>
                        <a:t>{}</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atom, q-s }</a:t>
                      </a:r>
                      <a:endParaRPr lang="en-US" sz="1400" dirty="0"/>
                    </a:p>
                  </a:txBody>
                  <a:tcPr/>
                </a:tc>
                <a:tc>
                  <a:txBody>
                    <a:bodyPr/>
                    <a:lstStyle/>
                    <a:p>
                      <a:r>
                        <a:rPr lang="en-US" sz="1400" dirty="0" smtClean="0"/>
                        <a:t>{ &lt;, atom, q-s }</a:t>
                      </a:r>
                      <a:endParaRPr lang="en-US" sz="1400" dirty="0"/>
                    </a:p>
                  </a:txBody>
                  <a:tcPr/>
                </a:tc>
                <a:tc>
                  <a:txBody>
                    <a:bodyPr/>
                    <a:lstStyle/>
                    <a:p>
                      <a:r>
                        <a:rPr lang="en-US" sz="1400" dirty="0" smtClean="0"/>
                        <a:t>{ &lt;, atom, q-s }</a:t>
                      </a:r>
                      <a:endParaRPr lang="en-US" sz="1400" dirty="0"/>
                    </a:p>
                  </a:txBody>
                  <a:tcPr/>
                </a:tc>
              </a:tr>
              <a:tr h="322580">
                <a:tc>
                  <a:txBody>
                    <a:bodyPr/>
                    <a:lstStyle/>
                    <a:p>
                      <a:r>
                        <a:rPr lang="en-US" sz="1400" dirty="0" smtClean="0"/>
                        <a:t>Display-name</a:t>
                      </a:r>
                    </a:p>
                  </a:txBody>
                  <a:tcPr/>
                </a:tc>
                <a:tc>
                  <a:txBody>
                    <a:bodyPr/>
                    <a:lstStyle/>
                    <a:p>
                      <a:r>
                        <a:rPr lang="en-US" sz="1400" dirty="0" smtClean="0"/>
                        <a:t>{}</a:t>
                      </a:r>
                    </a:p>
                  </a:txBody>
                  <a:tcPr/>
                </a:tc>
                <a:tc>
                  <a:txBody>
                    <a:bodyPr/>
                    <a:lstStyle/>
                    <a:p>
                      <a:r>
                        <a:rPr lang="en-US" sz="1400" dirty="0" smtClean="0"/>
                        <a:t>{}</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r>
              <a:tr h="548386">
                <a:tc>
                  <a:txBody>
                    <a:bodyPr/>
                    <a:lstStyle/>
                    <a:p>
                      <a:r>
                        <a:rPr lang="en-US" sz="1400" dirty="0" smtClean="0"/>
                        <a:t>Display-name-list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a:t>
                      </a:r>
                      <a:r>
                        <a:rPr lang="en-US" sz="1400" baseline="0" dirty="0" smtClean="0"/>
                        <a:t> }</a:t>
                      </a:r>
                      <a:endParaRPr lang="en-US" sz="1400" dirty="0" smtClean="0"/>
                    </a:p>
                  </a:txBody>
                  <a:tcPr/>
                </a:tc>
                <a:tc>
                  <a:txBody>
                    <a:bodyPr/>
                    <a:lstStyle/>
                    <a:p>
                      <a:r>
                        <a:rPr lang="en-US" sz="1400" dirty="0" smtClean="0"/>
                        <a:t>{ 𝜺, atom, q-s }</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r>
              <a:tr h="548386">
                <a:tc>
                  <a:txBody>
                    <a:bodyPr/>
                    <a:lstStyle/>
                    <a:p>
                      <a:r>
                        <a:rPr lang="en-US" sz="1400" dirty="0" smtClean="0"/>
                        <a:t>Angle-</a:t>
                      </a:r>
                      <a:r>
                        <a:rPr lang="en-US" sz="1400" dirty="0" err="1" smtClean="0"/>
                        <a:t>addr</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r>
              <a:tr h="548386">
                <a:tc>
                  <a:txBody>
                    <a:bodyPr/>
                    <a:lstStyle/>
                    <a:p>
                      <a:r>
                        <a:rPr lang="en-US" sz="1400" dirty="0" err="1" smtClean="0"/>
                        <a:t>Addr</a:t>
                      </a:r>
                      <a:r>
                        <a:rPr lang="en-US" sz="1400" dirty="0" smtClean="0"/>
                        <a:t>-spec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r>
              <a:tr h="548386">
                <a:tc>
                  <a:txBody>
                    <a:bodyPr/>
                    <a:lstStyle/>
                    <a:p>
                      <a:r>
                        <a:rPr lang="en-US" sz="1400" dirty="0" smtClean="0"/>
                        <a:t>Domain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r>
              <a:tr h="548386">
                <a:tc>
                  <a:txBody>
                    <a:bodyPr/>
                    <a:lstStyle/>
                    <a:p>
                      <a:r>
                        <a:rPr lang="en-US" sz="1400" dirty="0" smtClean="0"/>
                        <a:t>Word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r>
            </a:tbl>
          </a:graphicData>
        </a:graphic>
      </p:graphicFrame>
    </p:spTree>
    <p:extLst>
      <p:ext uri="{BB962C8B-B14F-4D97-AF65-F5344CB8AC3E}">
        <p14:creationId xmlns:p14="http://schemas.microsoft.com/office/powerpoint/2010/main" val="173982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5092700" cy="3111499"/>
          </a:xfrm>
        </p:spPr>
        <p:txBody>
          <a:bodyPr>
            <a:normAutofit/>
          </a:bodyPr>
          <a:lstStyle/>
          <a:p>
            <a:pPr marL="0" indent="0">
              <a:buNone/>
            </a:pPr>
            <a:r>
              <a:rPr lang="en-US" sz="1400" dirty="0"/>
              <a:t>Address → Name-</a:t>
            </a:r>
            <a:r>
              <a:rPr lang="en-US" sz="1400" dirty="0" err="1"/>
              <a:t>addr</a:t>
            </a:r>
            <a:r>
              <a:rPr lang="en-US" sz="1400" dirty="0"/>
              <a:t> | </a:t>
            </a:r>
            <a:r>
              <a:rPr lang="en-US" sz="1400" dirty="0" err="1"/>
              <a:t>Addr</a:t>
            </a:r>
            <a:r>
              <a:rPr lang="en-US" sz="1400" dirty="0"/>
              <a:t>-spec</a:t>
            </a:r>
          </a:p>
          <a:p>
            <a:pPr marL="0" indent="0">
              <a:buNone/>
            </a:pPr>
            <a:r>
              <a:rPr lang="en-US" sz="1400" dirty="0"/>
              <a:t>Name-</a:t>
            </a:r>
            <a:r>
              <a:rPr lang="en-US" sz="1400" dirty="0" err="1"/>
              <a:t>addr</a:t>
            </a:r>
            <a:r>
              <a:rPr lang="en-US" sz="1400" dirty="0"/>
              <a:t> → Display-name Angle-</a:t>
            </a:r>
            <a:r>
              <a:rPr lang="en-US" sz="1400" dirty="0" err="1"/>
              <a:t>addr</a:t>
            </a:r>
            <a:r>
              <a:rPr lang="en-US" sz="1400" dirty="0"/>
              <a:t> | Angle-</a:t>
            </a:r>
            <a:r>
              <a:rPr lang="en-US" sz="1400" dirty="0" err="1"/>
              <a:t>addr</a:t>
            </a:r>
            <a:endParaRPr lang="en-US" sz="1400" dirty="0"/>
          </a:p>
          <a:p>
            <a:pPr marL="0" indent="0">
              <a:buNone/>
            </a:pPr>
            <a:r>
              <a:rPr lang="en-US" sz="1400" dirty="0"/>
              <a:t>Display-name → Word Display-name-list</a:t>
            </a:r>
          </a:p>
          <a:p>
            <a:pPr marL="0" indent="0">
              <a:buNone/>
            </a:pPr>
            <a:r>
              <a:rPr lang="en-US" sz="1400" dirty="0"/>
              <a:t>Display-name-list → Word Display-name-list | 𝜺</a:t>
            </a:r>
          </a:p>
          <a:p>
            <a:pPr marL="0" indent="0">
              <a:buNone/>
            </a:pPr>
            <a:r>
              <a:rPr lang="en-US" sz="1400" dirty="0"/>
              <a:t>Angle-</a:t>
            </a:r>
            <a:r>
              <a:rPr lang="en-US" sz="1400" dirty="0" err="1"/>
              <a:t>addr</a:t>
            </a:r>
            <a:r>
              <a:rPr lang="en-US" sz="1400" dirty="0"/>
              <a:t> → &lt; </a:t>
            </a:r>
            <a:r>
              <a:rPr lang="en-US" sz="1400" dirty="0" err="1"/>
              <a:t>Addr</a:t>
            </a:r>
            <a:r>
              <a:rPr lang="en-US" sz="1400" dirty="0"/>
              <a:t>-spec &gt; </a:t>
            </a:r>
          </a:p>
          <a:p>
            <a:pPr marL="0" indent="0">
              <a:buNone/>
            </a:pPr>
            <a:r>
              <a:rPr lang="en-US" sz="1400" dirty="0" err="1"/>
              <a:t>Addr</a:t>
            </a:r>
            <a:r>
              <a:rPr lang="en-US" sz="1400" dirty="0"/>
              <a:t>-spec → </a:t>
            </a:r>
            <a:r>
              <a:rPr lang="en-US" sz="1400" dirty="0" smtClean="0"/>
              <a:t>d-a-a </a:t>
            </a:r>
            <a:r>
              <a:rPr lang="en-US" sz="1400" dirty="0"/>
              <a:t>Domain | </a:t>
            </a:r>
            <a:r>
              <a:rPr lang="en-US" sz="1400" dirty="0" smtClean="0"/>
              <a:t>q-s-a </a:t>
            </a:r>
            <a:r>
              <a:rPr lang="en-US" sz="1400" dirty="0"/>
              <a:t>Domain</a:t>
            </a:r>
          </a:p>
          <a:p>
            <a:pPr marL="0" indent="0">
              <a:buNone/>
            </a:pPr>
            <a:r>
              <a:rPr lang="en-US" sz="1400" dirty="0"/>
              <a:t>Domain → </a:t>
            </a:r>
            <a:r>
              <a:rPr lang="en-US" sz="1400" dirty="0" smtClean="0"/>
              <a:t>d-a</a:t>
            </a:r>
            <a:endParaRPr lang="en-US" sz="1400" dirty="0"/>
          </a:p>
          <a:p>
            <a:pPr marL="0" indent="0">
              <a:buNone/>
            </a:pPr>
            <a:r>
              <a:rPr lang="en-US" sz="1400" dirty="0"/>
              <a:t>Word → atom | </a:t>
            </a:r>
            <a:r>
              <a:rPr lang="en-US" sz="1400" dirty="0" smtClean="0"/>
              <a:t>q-s</a:t>
            </a:r>
            <a:endParaRPr lang="en-US" sz="1400" dirty="0"/>
          </a:p>
        </p:txBody>
      </p:sp>
      <p:sp>
        <p:nvSpPr>
          <p:cNvPr id="4" name="Slide Number Placeholder 3"/>
          <p:cNvSpPr>
            <a:spLocks noGrp="1"/>
          </p:cNvSpPr>
          <p:nvPr>
            <p:ph type="sldNum" sz="quarter" idx="12"/>
          </p:nvPr>
        </p:nvSpPr>
        <p:spPr/>
        <p:txBody>
          <a:bodyPr/>
          <a:lstStyle/>
          <a:p>
            <a:fld id="{FCFB7E3C-6220-8942-988C-3F6E25750AD7}" type="slidenum">
              <a:rPr lang="en-US" smtClean="0"/>
              <a:t>39</a:t>
            </a:fld>
            <a:endParaRPr lang="en-US"/>
          </a:p>
        </p:txBody>
      </p:sp>
      <p:graphicFrame>
        <p:nvGraphicFramePr>
          <p:cNvPr id="6" name="Table 5"/>
          <p:cNvGraphicFramePr>
            <a:graphicFrameLocks noGrp="1"/>
          </p:cNvGraphicFramePr>
          <p:nvPr>
            <p:extLst/>
          </p:nvPr>
        </p:nvGraphicFramePr>
        <p:xfrm>
          <a:off x="50800" y="2324101"/>
          <a:ext cx="8826500" cy="4423410"/>
        </p:xfrm>
        <a:graphic>
          <a:graphicData uri="http://schemas.openxmlformats.org/drawingml/2006/table">
            <a:tbl>
              <a:tblPr firstRow="1" bandRow="1">
                <a:tableStyleId>{5C22544A-7EE6-4342-B048-85BDC9FD1C3A}</a:tableStyleId>
              </a:tblPr>
              <a:tblGrid>
                <a:gridCol w="1189508"/>
                <a:gridCol w="905992"/>
                <a:gridCol w="838200"/>
                <a:gridCol w="1376680"/>
                <a:gridCol w="1564005"/>
                <a:gridCol w="1466215"/>
                <a:gridCol w="1485900"/>
              </a:tblGrid>
              <a:tr h="322580">
                <a:tc>
                  <a:txBody>
                    <a:bodyPr/>
                    <a:lstStyle/>
                    <a:p>
                      <a:r>
                        <a:rPr lang="en-US" sz="1400" dirty="0" smtClean="0"/>
                        <a:t>FIRST</a:t>
                      </a:r>
                      <a:endParaRPr lang="en-US" sz="1400" dirty="0"/>
                    </a:p>
                  </a:txBody>
                  <a:tcPr/>
                </a:tc>
                <a:tc>
                  <a:txBody>
                    <a:bodyPr/>
                    <a:lstStyle/>
                    <a:p>
                      <a:r>
                        <a:rPr lang="en-US" sz="1400" dirty="0" smtClean="0"/>
                        <a:t>INITIAL</a:t>
                      </a:r>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r>
              <a:tr h="322580">
                <a:tc>
                  <a:txBody>
                    <a:bodyPr/>
                    <a:lstStyle/>
                    <a:p>
                      <a:r>
                        <a:rPr lang="en-US" sz="1400" baseline="0" dirty="0" smtClean="0"/>
                        <a:t>Address</a:t>
                      </a:r>
                    </a:p>
                  </a:txBody>
                  <a:tcPr/>
                </a:tc>
                <a:tc>
                  <a:txBody>
                    <a:bodyPr/>
                    <a:lstStyle/>
                    <a:p>
                      <a:r>
                        <a:rPr lang="en-US" sz="1400" baseline="0" dirty="0" smtClean="0"/>
                        <a:t>{}</a:t>
                      </a:r>
                    </a:p>
                  </a:txBody>
                  <a:tcPr/>
                </a:tc>
                <a:tc>
                  <a:txBody>
                    <a:bodyPr/>
                    <a:lstStyle/>
                    <a:p>
                      <a:r>
                        <a:rPr lang="en-US" sz="1400" dirty="0" smtClean="0"/>
                        <a:t>{}</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&lt; }</a:t>
                      </a:r>
                      <a:endParaRPr lang="en-US" sz="1400" dirty="0"/>
                    </a:p>
                  </a:txBody>
                  <a:tcPr/>
                </a:tc>
                <a:tc>
                  <a:txBody>
                    <a:bodyPr/>
                    <a:lstStyle/>
                    <a:p>
                      <a:r>
                        <a:rPr lang="en-US" sz="1400" dirty="0" smtClean="0"/>
                        <a:t>{ d-a-a, q-s-a, &lt;,</a:t>
                      </a:r>
                      <a:r>
                        <a:rPr lang="en-US" sz="1400" baseline="0" dirty="0" smtClean="0"/>
                        <a:t> atom, q-s }</a:t>
                      </a:r>
                      <a:endParaRPr lang="en-US" sz="1400" dirty="0"/>
                    </a:p>
                  </a:txBody>
                  <a:tcPr/>
                </a:tc>
                <a:tc>
                  <a:txBody>
                    <a:bodyPr/>
                    <a:lstStyle/>
                    <a:p>
                      <a:r>
                        <a:rPr lang="en-US" sz="1400" dirty="0" smtClean="0"/>
                        <a:t>{ d-a-a, q-s-a, &lt;,</a:t>
                      </a:r>
                      <a:r>
                        <a:rPr lang="en-US" sz="1400" baseline="0" dirty="0" smtClean="0"/>
                        <a:t> atom, q-s }</a:t>
                      </a:r>
                      <a:endParaRPr lang="en-US" sz="1400" dirty="0"/>
                    </a:p>
                  </a:txBody>
                  <a:tcPr/>
                </a:tc>
              </a:tr>
              <a:tr h="322580">
                <a:tc>
                  <a:txBody>
                    <a:bodyPr/>
                    <a:lstStyle/>
                    <a:p>
                      <a:r>
                        <a:rPr lang="en-US" sz="1400" dirty="0" smtClean="0"/>
                        <a:t>Name-</a:t>
                      </a:r>
                      <a:r>
                        <a:rPr lang="en-US" sz="1400" dirty="0" err="1" smtClean="0"/>
                        <a:t>addr</a:t>
                      </a:r>
                      <a:endParaRPr lang="en-US" sz="1400" dirty="0" smtClean="0"/>
                    </a:p>
                  </a:txBody>
                  <a:tcPr/>
                </a:tc>
                <a:tc>
                  <a:txBody>
                    <a:bodyPr/>
                    <a:lstStyle/>
                    <a:p>
                      <a:r>
                        <a:rPr lang="en-US" sz="1400" dirty="0" smtClean="0"/>
                        <a:t>{}</a:t>
                      </a:r>
                    </a:p>
                  </a:txBody>
                  <a:tcPr/>
                </a:tc>
                <a:tc>
                  <a:txBody>
                    <a:bodyPr/>
                    <a:lstStyle/>
                    <a:p>
                      <a:r>
                        <a:rPr lang="en-US" sz="1400" dirty="0" smtClean="0"/>
                        <a:t>{}</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atom, q-s }</a:t>
                      </a:r>
                      <a:endParaRPr lang="en-US" sz="1400" dirty="0"/>
                    </a:p>
                  </a:txBody>
                  <a:tcPr/>
                </a:tc>
                <a:tc>
                  <a:txBody>
                    <a:bodyPr/>
                    <a:lstStyle/>
                    <a:p>
                      <a:r>
                        <a:rPr lang="en-US" sz="1400" dirty="0" smtClean="0"/>
                        <a:t>{ &lt;, atom, q-s }</a:t>
                      </a:r>
                      <a:endParaRPr lang="en-US" sz="1400" dirty="0"/>
                    </a:p>
                  </a:txBody>
                  <a:tcPr/>
                </a:tc>
                <a:tc>
                  <a:txBody>
                    <a:bodyPr/>
                    <a:lstStyle/>
                    <a:p>
                      <a:r>
                        <a:rPr lang="en-US" sz="1400" dirty="0" smtClean="0"/>
                        <a:t>{ &lt;, atom, q-s }</a:t>
                      </a:r>
                      <a:endParaRPr lang="en-US" sz="1400" dirty="0"/>
                    </a:p>
                  </a:txBody>
                  <a:tcPr/>
                </a:tc>
              </a:tr>
              <a:tr h="322580">
                <a:tc>
                  <a:txBody>
                    <a:bodyPr/>
                    <a:lstStyle/>
                    <a:p>
                      <a:r>
                        <a:rPr lang="en-US" sz="1400" dirty="0" smtClean="0"/>
                        <a:t>Display-name</a:t>
                      </a:r>
                    </a:p>
                  </a:txBody>
                  <a:tcPr/>
                </a:tc>
                <a:tc>
                  <a:txBody>
                    <a:bodyPr/>
                    <a:lstStyle/>
                    <a:p>
                      <a:r>
                        <a:rPr lang="en-US" sz="1400" dirty="0" smtClean="0"/>
                        <a:t>{}</a:t>
                      </a:r>
                    </a:p>
                  </a:txBody>
                  <a:tcPr/>
                </a:tc>
                <a:tc>
                  <a:txBody>
                    <a:bodyPr/>
                    <a:lstStyle/>
                    <a:p>
                      <a:r>
                        <a:rPr lang="en-US" sz="1400" dirty="0" smtClean="0"/>
                        <a:t>{}</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c>
                  <a:txBody>
                    <a:bodyPr/>
                    <a:lstStyle/>
                    <a:p>
                      <a:r>
                        <a:rPr lang="en-US" sz="1400" dirty="0" smtClean="0"/>
                        <a:t>{ atom, q-s }</a:t>
                      </a:r>
                      <a:endParaRPr lang="en-US" sz="1400" dirty="0"/>
                    </a:p>
                  </a:txBody>
                  <a:tcPr/>
                </a:tc>
              </a:tr>
              <a:tr h="548386">
                <a:tc>
                  <a:txBody>
                    <a:bodyPr/>
                    <a:lstStyle/>
                    <a:p>
                      <a:r>
                        <a:rPr lang="en-US" sz="1400" dirty="0" smtClean="0"/>
                        <a:t>Display-name-list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a:t>
                      </a:r>
                      <a:r>
                        <a:rPr lang="en-US" sz="1400" baseline="0" dirty="0" smtClean="0"/>
                        <a:t> }</a:t>
                      </a:r>
                      <a:endParaRPr lang="en-US" sz="1400" dirty="0" smtClean="0"/>
                    </a:p>
                  </a:txBody>
                  <a:tcPr/>
                </a:tc>
                <a:tc>
                  <a:txBody>
                    <a:bodyPr/>
                    <a:lstStyle/>
                    <a:p>
                      <a:r>
                        <a:rPr lang="en-US" sz="1400" dirty="0" smtClean="0"/>
                        <a:t>{ 𝜺, atom, q-s }</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𝜺, atom, q-s }</a:t>
                      </a:r>
                    </a:p>
                  </a:txBody>
                  <a:tcPr/>
                </a:tc>
              </a:tr>
              <a:tr h="548386">
                <a:tc>
                  <a:txBody>
                    <a:bodyPr/>
                    <a:lstStyle/>
                    <a:p>
                      <a:r>
                        <a:rPr lang="en-US" sz="1400" dirty="0" smtClean="0"/>
                        <a:t>Angle-</a:t>
                      </a:r>
                      <a:r>
                        <a:rPr lang="en-US" sz="1400" dirty="0" err="1" smtClean="0"/>
                        <a:t>addr</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c>
                  <a:txBody>
                    <a:bodyPr/>
                    <a:lstStyle/>
                    <a:p>
                      <a:r>
                        <a:rPr lang="en-US" sz="1400" dirty="0" smtClean="0"/>
                        <a:t>{ &lt; }</a:t>
                      </a:r>
                      <a:endParaRPr lang="en-US" sz="1400" dirty="0"/>
                    </a:p>
                  </a:txBody>
                  <a:tcPr/>
                </a:tc>
              </a:tr>
              <a:tr h="548386">
                <a:tc>
                  <a:txBody>
                    <a:bodyPr/>
                    <a:lstStyle/>
                    <a:p>
                      <a:r>
                        <a:rPr lang="en-US" sz="1400" dirty="0" err="1" smtClean="0"/>
                        <a:t>Addr</a:t>
                      </a:r>
                      <a:r>
                        <a:rPr lang="en-US" sz="1400" dirty="0" smtClean="0"/>
                        <a:t>-spec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c>
                  <a:txBody>
                    <a:bodyPr/>
                    <a:lstStyle/>
                    <a:p>
                      <a:r>
                        <a:rPr lang="en-US" sz="1400" dirty="0" smtClean="0"/>
                        <a:t>{ d-a-a, q-s-a }</a:t>
                      </a:r>
                      <a:endParaRPr lang="en-US" sz="1400" dirty="0"/>
                    </a:p>
                  </a:txBody>
                  <a:tcPr/>
                </a:tc>
              </a:tr>
              <a:tr h="548386">
                <a:tc>
                  <a:txBody>
                    <a:bodyPr/>
                    <a:lstStyle/>
                    <a:p>
                      <a:r>
                        <a:rPr lang="en-US" sz="1400" dirty="0" smtClean="0"/>
                        <a:t>Domain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c>
                  <a:txBody>
                    <a:bodyPr/>
                    <a:lstStyle/>
                    <a:p>
                      <a:r>
                        <a:rPr lang="en-US" sz="1400" dirty="0" smtClean="0"/>
                        <a:t>{ d-a }</a:t>
                      </a:r>
                      <a:endParaRPr lang="en-US" sz="1400" dirty="0"/>
                    </a:p>
                  </a:txBody>
                  <a:tcPr/>
                </a:tc>
              </a:tr>
              <a:tr h="548386">
                <a:tc>
                  <a:txBody>
                    <a:bodyPr/>
                    <a:lstStyle/>
                    <a:p>
                      <a:r>
                        <a:rPr lang="en-US" sz="1400" dirty="0" smtClean="0"/>
                        <a:t>Word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c>
                  <a:txBody>
                    <a:bodyPr/>
                    <a:lstStyle/>
                    <a:p>
                      <a:r>
                        <a:rPr lang="en-US" sz="1400" dirty="0" smtClean="0"/>
                        <a:t>{ atom, q-s</a:t>
                      </a:r>
                      <a:r>
                        <a:rPr lang="en-US" sz="1400" baseline="0" dirty="0" smtClean="0"/>
                        <a:t> }</a:t>
                      </a:r>
                      <a:endParaRPr lang="en-US" sz="1400" dirty="0"/>
                    </a:p>
                  </a:txBody>
                  <a:tcPr/>
                </a:tc>
              </a:tr>
            </a:tbl>
          </a:graphicData>
        </a:graphic>
      </p:graphicFrame>
      <p:sp>
        <p:nvSpPr>
          <p:cNvPr id="8" name="Rectangle 7"/>
          <p:cNvSpPr/>
          <p:nvPr/>
        </p:nvSpPr>
        <p:spPr>
          <a:xfrm>
            <a:off x="1241755" y="2633377"/>
            <a:ext cx="916229" cy="40881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157984" y="2633377"/>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134870" y="3181714"/>
            <a:ext cx="846074" cy="311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57984" y="3493008"/>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157984" y="4008550"/>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157984" y="4556887"/>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57984" y="5122103"/>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146427" y="5670440"/>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164715" y="6235219"/>
            <a:ext cx="822960"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987674" y="2650462"/>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987674" y="3181714"/>
            <a:ext cx="1364869" cy="256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058" y="3490990"/>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02851" y="4008550"/>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002851" y="4548878"/>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002851" y="5128280"/>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987673" y="5670440"/>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987672" y="6232107"/>
            <a:ext cx="136486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352541" y="2657308"/>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352540" y="3186252"/>
            <a:ext cx="1569849" cy="2910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359272" y="3486119"/>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352539" y="4018140"/>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367720" y="4547572"/>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4359271" y="5112994"/>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4359270" y="5670440"/>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329460" y="6208975"/>
            <a:ext cx="1569849"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42839" y="2650462"/>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951752" y="3168902"/>
            <a:ext cx="1408938" cy="26895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951752" y="3493008"/>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937569" y="4026278"/>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951752" y="4547572"/>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951752" y="5112994"/>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929119" y="5661331"/>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951752" y="6222489"/>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7432702" y="2657308"/>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7432702" y="3181714"/>
            <a:ext cx="1408938" cy="256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411490" y="3493008"/>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7432702" y="3987966"/>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411490" y="4547572"/>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432702" y="5112994"/>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419208" y="5676366"/>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411490" y="6208975"/>
            <a:ext cx="1408938" cy="47812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59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2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2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0" nodeType="click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3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0" nodeType="clickEffect">
                                  <p:stCondLst>
                                    <p:cond delay="0"/>
                                  </p:stCondLst>
                                  <p:childTnLst>
                                    <p:set>
                                      <p:cBhvr>
                                        <p:cTn id="120" dur="1" fill="hold">
                                          <p:stCondLst>
                                            <p:cond delay="0"/>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0" nodeType="clickEffect">
                                  <p:stCondLst>
                                    <p:cond delay="0"/>
                                  </p:stCondLst>
                                  <p:childTnLst>
                                    <p:set>
                                      <p:cBhvr>
                                        <p:cTn id="128" dur="1" fill="hold">
                                          <p:stCondLst>
                                            <p:cond delay="0"/>
                                          </p:stCondLst>
                                        </p:cTn>
                                        <p:tgtEl>
                                          <p:spTgt spid="34"/>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0" nodeType="clickEffect">
                                  <p:stCondLst>
                                    <p:cond delay="0"/>
                                  </p:stCondLst>
                                  <p:childTnLst>
                                    <p:set>
                                      <p:cBhvr>
                                        <p:cTn id="132" dur="1" fill="hold">
                                          <p:stCondLst>
                                            <p:cond delay="0"/>
                                          </p:stCondLst>
                                        </p:cTn>
                                        <p:tgtEl>
                                          <p:spTgt spid="3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36"/>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0" nodeType="click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0" nodeType="clickEffect">
                                  <p:stCondLst>
                                    <p:cond delay="0"/>
                                  </p:stCondLst>
                                  <p:childTnLst>
                                    <p:set>
                                      <p:cBhvr>
                                        <p:cTn id="144" dur="1" fill="hold">
                                          <p:stCondLst>
                                            <p:cond delay="0"/>
                                          </p:stCondLst>
                                        </p:cTn>
                                        <p:tgtEl>
                                          <p:spTgt spid="3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0" nodeType="clickEffect">
                                  <p:stCondLst>
                                    <p:cond delay="0"/>
                                  </p:stCondLst>
                                  <p:childTnLst>
                                    <p:set>
                                      <p:cBhvr>
                                        <p:cTn id="148" dur="1" fill="hold">
                                          <p:stCondLst>
                                            <p:cond delay="0"/>
                                          </p:stCondLst>
                                        </p:cTn>
                                        <p:tgtEl>
                                          <p:spTgt spid="3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0" nodeType="clickEffect">
                                  <p:stCondLst>
                                    <p:cond delay="0"/>
                                  </p:stCondLst>
                                  <p:childTnLst>
                                    <p:set>
                                      <p:cBhvr>
                                        <p:cTn id="152" dur="1" fill="hold">
                                          <p:stCondLst>
                                            <p:cond delay="0"/>
                                          </p:stCondLst>
                                        </p:cTn>
                                        <p:tgtEl>
                                          <p:spTgt spid="4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0" nodeType="clickEffect">
                                  <p:stCondLst>
                                    <p:cond delay="0"/>
                                  </p:stCondLst>
                                  <p:childTnLst>
                                    <p:set>
                                      <p:cBhvr>
                                        <p:cTn id="156" dur="1" fill="hold">
                                          <p:stCondLst>
                                            <p:cond delay="0"/>
                                          </p:stCondLst>
                                        </p:cTn>
                                        <p:tgtEl>
                                          <p:spTgt spid="4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0" nodeType="clickEffect">
                                  <p:stCondLst>
                                    <p:cond delay="0"/>
                                  </p:stCondLst>
                                  <p:childTnLst>
                                    <p:set>
                                      <p:cBhvr>
                                        <p:cTn id="160" dur="1" fill="hold">
                                          <p:stCondLst>
                                            <p:cond delay="0"/>
                                          </p:stCondLst>
                                        </p:cTn>
                                        <p:tgtEl>
                                          <p:spTgt spid="4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0" nodeType="clickEffect">
                                  <p:stCondLst>
                                    <p:cond delay="0"/>
                                  </p:stCondLst>
                                  <p:childTnLst>
                                    <p:set>
                                      <p:cBhvr>
                                        <p:cTn id="164" dur="1" fill="hold">
                                          <p:stCondLst>
                                            <p:cond delay="0"/>
                                          </p:stCondLst>
                                        </p:cTn>
                                        <p:tgtEl>
                                          <p:spTgt spid="43"/>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0" nodeType="clickEffect">
                                  <p:stCondLst>
                                    <p:cond delay="0"/>
                                  </p:stCondLst>
                                  <p:childTnLst>
                                    <p:set>
                                      <p:cBhvr>
                                        <p:cTn id="172" dur="1" fill="hold">
                                          <p:stCondLst>
                                            <p:cond delay="0"/>
                                          </p:stCondLst>
                                        </p:cTn>
                                        <p:tgtEl>
                                          <p:spTgt spid="45"/>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0" nodeType="clickEffect">
                                  <p:stCondLst>
                                    <p:cond delay="0"/>
                                  </p:stCondLst>
                                  <p:childTnLst>
                                    <p:set>
                                      <p:cBhvr>
                                        <p:cTn id="180" dur="1" fill="hold">
                                          <p:stCondLst>
                                            <p:cond delay="0"/>
                                          </p:stCondLst>
                                        </p:cTn>
                                        <p:tgtEl>
                                          <p:spTgt spid="47"/>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0" nodeType="clickEffect">
                                  <p:stCondLst>
                                    <p:cond delay="0"/>
                                  </p:stCondLst>
                                  <p:childTnLst>
                                    <p:set>
                                      <p:cBhvr>
                                        <p:cTn id="18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Regular Expressions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Regular expressions are not sufficient to capture all programming constructs</a:t>
            </a:r>
          </a:p>
          <a:p>
            <a:pPr lvl="1"/>
            <a:r>
              <a:rPr lang="en-US" dirty="0" smtClean="0"/>
              <a:t>We will not go into the details in this class, but the reason is that regular languages (the set of all languages that can be described by regular expressions) cannot express languages with properties that we care about</a:t>
            </a:r>
          </a:p>
          <a:p>
            <a:r>
              <a:rPr lang="en-US" dirty="0" smtClean="0"/>
              <a:t>How to write a regular expression for matching parenthesis?</a:t>
            </a:r>
          </a:p>
          <a:p>
            <a:pPr lvl="1"/>
            <a:r>
              <a:rPr lang="en-US" dirty="0" smtClean="0"/>
              <a:t>L(R) = {</a:t>
            </a:r>
            <a:r>
              <a:rPr lang="en-US" i="1" dirty="0" smtClean="0">
                <a:solidFill>
                  <a:schemeClr val="tx2"/>
                </a:solidFill>
              </a:rPr>
              <a:t>𝜺</a:t>
            </a:r>
            <a:r>
              <a:rPr lang="en-US" dirty="0" smtClean="0"/>
              <a:t>, </a:t>
            </a:r>
            <a:r>
              <a:rPr lang="en-US" i="1" dirty="0" smtClean="0">
                <a:solidFill>
                  <a:schemeClr val="tx2"/>
                </a:solidFill>
              </a:rPr>
              <a:t>()</a:t>
            </a:r>
            <a:r>
              <a:rPr lang="en-US" dirty="0" smtClean="0"/>
              <a:t>, </a:t>
            </a:r>
            <a:r>
              <a:rPr lang="en-US" i="1" dirty="0" smtClean="0">
                <a:solidFill>
                  <a:schemeClr val="tx2"/>
                </a:solidFill>
              </a:rPr>
              <a:t>(())</a:t>
            </a:r>
            <a:r>
              <a:rPr lang="en-US" dirty="0" smtClean="0"/>
              <a:t>, </a:t>
            </a:r>
            <a:r>
              <a:rPr lang="en-US" i="1" dirty="0" smtClean="0">
                <a:solidFill>
                  <a:schemeClr val="tx2"/>
                </a:solidFill>
              </a:rPr>
              <a:t>((()))</a:t>
            </a:r>
            <a:r>
              <a:rPr lang="en-US" dirty="0" smtClean="0"/>
              <a:t>, …} </a:t>
            </a:r>
          </a:p>
          <a:p>
            <a:pPr lvl="1"/>
            <a:r>
              <a:rPr lang="en-US" dirty="0" smtClean="0"/>
              <a:t>Regular expressions (as we have defined them in this class) have no concept of counting (to ensure balanced parenthesis), therefore it is impossible to create R</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4</a:t>
            </a:fld>
            <a:endParaRPr lang="en-US"/>
          </a:p>
        </p:txBody>
      </p:sp>
    </p:spTree>
    <p:extLst>
      <p:ext uri="{BB962C8B-B14F-4D97-AF65-F5344CB8AC3E}">
        <p14:creationId xmlns:p14="http://schemas.microsoft.com/office/powerpoint/2010/main" val="56803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FB7E3C-6220-8942-988C-3F6E25750AD7}" type="slidenum">
              <a:rPr lang="en-US" smtClean="0"/>
              <a:t>40</a:t>
            </a:fld>
            <a:endParaRPr lang="en-US"/>
          </a:p>
        </p:txBody>
      </p:sp>
      <p:sp>
        <p:nvSpPr>
          <p:cNvPr id="5" name="Content Placeholder 2"/>
          <p:cNvSpPr txBox="1">
            <a:spLocks/>
          </p:cNvSpPr>
          <p:nvPr/>
        </p:nvSpPr>
        <p:spPr>
          <a:xfrm>
            <a:off x="0" y="0"/>
            <a:ext cx="4457700" cy="3111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smtClean="0"/>
              <a:t>Address → Name-</a:t>
            </a:r>
            <a:r>
              <a:rPr lang="en-US" sz="1400" dirty="0" err="1" smtClean="0"/>
              <a:t>addr</a:t>
            </a:r>
            <a:r>
              <a:rPr lang="en-US" sz="1400" dirty="0" smtClean="0"/>
              <a:t> | </a:t>
            </a:r>
            <a:r>
              <a:rPr lang="en-US" sz="1400" dirty="0" err="1" smtClean="0"/>
              <a:t>Addr</a:t>
            </a:r>
            <a:r>
              <a:rPr lang="en-US" sz="1400" dirty="0" smtClean="0"/>
              <a:t>-spec</a:t>
            </a:r>
          </a:p>
          <a:p>
            <a:pPr marL="0" indent="0">
              <a:buFont typeface="Arial"/>
              <a:buNone/>
            </a:pPr>
            <a:r>
              <a:rPr lang="en-US" sz="1400" dirty="0" smtClean="0"/>
              <a:t>Name-</a:t>
            </a:r>
            <a:r>
              <a:rPr lang="en-US" sz="1400" dirty="0" err="1" smtClean="0"/>
              <a:t>addr</a:t>
            </a:r>
            <a:r>
              <a:rPr lang="en-US" sz="1400" dirty="0" smtClean="0"/>
              <a:t> → Display-name Angle-</a:t>
            </a:r>
            <a:r>
              <a:rPr lang="en-US" sz="1400" dirty="0" err="1" smtClean="0"/>
              <a:t>addr</a:t>
            </a:r>
            <a:r>
              <a:rPr lang="en-US" sz="1400" dirty="0" smtClean="0"/>
              <a:t> | Angle-</a:t>
            </a:r>
            <a:r>
              <a:rPr lang="en-US" sz="1400" dirty="0" err="1" smtClean="0"/>
              <a:t>addr</a:t>
            </a:r>
            <a:endParaRPr lang="en-US" sz="1400" dirty="0" smtClean="0"/>
          </a:p>
          <a:p>
            <a:pPr marL="0" indent="0">
              <a:buFont typeface="Arial"/>
              <a:buNone/>
            </a:pPr>
            <a:r>
              <a:rPr lang="en-US" sz="1400" dirty="0" smtClean="0"/>
              <a:t>Display-name → Word Display-name-list</a:t>
            </a:r>
          </a:p>
          <a:p>
            <a:pPr marL="0" indent="0">
              <a:buFont typeface="Arial"/>
              <a:buNone/>
            </a:pPr>
            <a:r>
              <a:rPr lang="en-US" sz="1400" dirty="0" smtClean="0"/>
              <a:t>Display-name-list → Word Display-name-list | 𝜺</a:t>
            </a:r>
          </a:p>
          <a:p>
            <a:pPr marL="0" indent="0">
              <a:buFont typeface="Arial"/>
              <a:buNone/>
            </a:pPr>
            <a:r>
              <a:rPr lang="en-US" sz="1400" dirty="0" smtClean="0"/>
              <a:t>Angle-</a:t>
            </a:r>
            <a:r>
              <a:rPr lang="en-US" sz="1400" dirty="0" err="1" smtClean="0"/>
              <a:t>addr</a:t>
            </a:r>
            <a:r>
              <a:rPr lang="en-US" sz="1400" dirty="0" smtClean="0"/>
              <a:t> → &lt; </a:t>
            </a:r>
            <a:r>
              <a:rPr lang="en-US" sz="1400" dirty="0" err="1" smtClean="0"/>
              <a:t>Addr</a:t>
            </a:r>
            <a:r>
              <a:rPr lang="en-US" sz="1400" dirty="0" smtClean="0"/>
              <a:t>-spec &gt; </a:t>
            </a:r>
          </a:p>
          <a:p>
            <a:pPr marL="0" indent="0">
              <a:buFont typeface="Arial"/>
              <a:buNone/>
            </a:pPr>
            <a:r>
              <a:rPr lang="en-US" sz="1400" dirty="0" err="1" smtClean="0"/>
              <a:t>Addr</a:t>
            </a:r>
            <a:r>
              <a:rPr lang="en-US" sz="1400" dirty="0" smtClean="0"/>
              <a:t>-spec → d-a-a Domain | q-s-a Domain</a:t>
            </a:r>
          </a:p>
          <a:p>
            <a:pPr marL="0" indent="0">
              <a:buFont typeface="Arial"/>
              <a:buNone/>
            </a:pPr>
            <a:r>
              <a:rPr lang="en-US" sz="1400" dirty="0" smtClean="0"/>
              <a:t>Domain → d-a</a:t>
            </a:r>
          </a:p>
          <a:p>
            <a:pPr marL="0" indent="0">
              <a:buFont typeface="Arial"/>
              <a:buNone/>
            </a:pPr>
            <a:r>
              <a:rPr lang="en-US" sz="1400" dirty="0" smtClean="0"/>
              <a:t>Word → atom | q-s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98123532"/>
              </p:ext>
            </p:extLst>
          </p:nvPr>
        </p:nvGraphicFramePr>
        <p:xfrm>
          <a:off x="50800" y="2324101"/>
          <a:ext cx="8851900" cy="4032250"/>
        </p:xfrm>
        <a:graphic>
          <a:graphicData uri="http://schemas.openxmlformats.org/drawingml/2006/table">
            <a:tbl>
              <a:tblPr firstRow="1" bandRow="1">
                <a:tableStyleId>{5C22544A-7EE6-4342-B048-85BDC9FD1C3A}</a:tableStyleId>
              </a:tblPr>
              <a:tblGrid>
                <a:gridCol w="2442802"/>
                <a:gridCol w="1860567"/>
                <a:gridCol w="1721348"/>
                <a:gridCol w="2827183"/>
              </a:tblGrid>
              <a:tr h="322580">
                <a:tc>
                  <a:txBody>
                    <a:bodyPr/>
                    <a:lstStyle/>
                    <a:p>
                      <a:r>
                        <a:rPr lang="en-US" sz="1400" dirty="0" smtClean="0"/>
                        <a:t>FOLLOW</a:t>
                      </a:r>
                      <a:endParaRPr lang="en-US" sz="1400" dirty="0"/>
                    </a:p>
                  </a:txBody>
                  <a:tcPr/>
                </a:tc>
                <a:tc>
                  <a:txBody>
                    <a:bodyPr/>
                    <a:lstStyle/>
                    <a:p>
                      <a:r>
                        <a:rPr lang="en-US" sz="1400" dirty="0" smtClean="0"/>
                        <a:t>INITIAL</a:t>
                      </a:r>
                      <a:endParaRPr lang="en-US" sz="1400" dirty="0"/>
                    </a:p>
                  </a:txBody>
                  <a:tcPr/>
                </a:tc>
                <a:tc>
                  <a:txBody>
                    <a:bodyPr/>
                    <a:lstStyle/>
                    <a:p>
                      <a:endParaRPr lang="en-US" sz="1400" dirty="0"/>
                    </a:p>
                  </a:txBody>
                  <a:tcPr/>
                </a:tc>
                <a:tc>
                  <a:txBody>
                    <a:bodyPr/>
                    <a:lstStyle/>
                    <a:p>
                      <a:endParaRPr lang="en-US" sz="1400"/>
                    </a:p>
                  </a:txBody>
                  <a:tcPr/>
                </a:tc>
              </a:tr>
              <a:tr h="322580">
                <a:tc>
                  <a:txBody>
                    <a:bodyPr/>
                    <a:lstStyle/>
                    <a:p>
                      <a:r>
                        <a:rPr lang="en-US" sz="1400" baseline="0" dirty="0" smtClean="0"/>
                        <a:t>Address</a:t>
                      </a:r>
                    </a:p>
                  </a:txBody>
                  <a:tcPr/>
                </a:tc>
                <a:tc>
                  <a:txBody>
                    <a:bodyPr/>
                    <a:lstStyle/>
                    <a:p>
                      <a:r>
                        <a:rPr lang="en-US" sz="1400" baseline="0" dirty="0" smtClean="0"/>
                        <a:t>{}</a:t>
                      </a:r>
                    </a:p>
                  </a:txBody>
                  <a:tcPr/>
                </a:tc>
                <a:tc>
                  <a:txBody>
                    <a:bodyPr/>
                    <a:lstStyle/>
                    <a:p>
                      <a:r>
                        <a:rPr lang="en-US" sz="1400" baseline="0" dirty="0" smtClean="0"/>
                        <a:t>{ $ }</a:t>
                      </a:r>
                    </a:p>
                  </a:txBody>
                  <a:tcPr/>
                </a:tc>
                <a:tc>
                  <a:txBody>
                    <a:bodyPr/>
                    <a:lstStyle/>
                    <a:p>
                      <a:r>
                        <a:rPr lang="en-US" sz="1400" baseline="0" dirty="0" smtClean="0"/>
                        <a:t>{ $ }</a:t>
                      </a:r>
                    </a:p>
                  </a:txBody>
                  <a:tcPr/>
                </a:tc>
              </a:tr>
              <a:tr h="322580">
                <a:tc>
                  <a:txBody>
                    <a:bodyPr/>
                    <a:lstStyle/>
                    <a:p>
                      <a:r>
                        <a:rPr lang="en-US" sz="1400" dirty="0" smtClean="0"/>
                        <a:t>Name-</a:t>
                      </a:r>
                      <a:r>
                        <a:rPr lang="en-US" sz="1400" dirty="0" err="1" smtClean="0"/>
                        <a:t>addr</a:t>
                      </a:r>
                      <a:endParaRPr lang="en-US" sz="1400" dirty="0" smtClean="0"/>
                    </a:p>
                  </a:txBody>
                  <a:tcPr/>
                </a:tc>
                <a:tc>
                  <a:txBody>
                    <a:bodyPr/>
                    <a:lstStyle/>
                    <a:p>
                      <a:r>
                        <a:rPr lang="en-US" sz="1400" dirty="0" smtClean="0"/>
                        <a:t>{}</a:t>
                      </a:r>
                    </a:p>
                  </a:txBody>
                  <a:tcPr/>
                </a:tc>
                <a:tc>
                  <a:txBody>
                    <a:bodyPr/>
                    <a:lstStyle/>
                    <a:p>
                      <a:r>
                        <a:rPr lang="en-US" sz="1400" dirty="0" smtClean="0"/>
                        <a:t>{ $ }</a:t>
                      </a:r>
                    </a:p>
                  </a:txBody>
                  <a:tcPr/>
                </a:tc>
                <a:tc>
                  <a:txBody>
                    <a:bodyPr/>
                    <a:lstStyle/>
                    <a:p>
                      <a:r>
                        <a:rPr lang="en-US" sz="1400" dirty="0" smtClean="0"/>
                        <a:t>{ $ }</a:t>
                      </a:r>
                    </a:p>
                  </a:txBody>
                  <a:tcPr/>
                </a:tc>
              </a:tr>
              <a:tr h="322580">
                <a:tc>
                  <a:txBody>
                    <a:bodyPr/>
                    <a:lstStyle/>
                    <a:p>
                      <a:r>
                        <a:rPr lang="en-US" sz="1400" dirty="0" smtClean="0"/>
                        <a:t>Display-name</a:t>
                      </a:r>
                    </a:p>
                  </a:txBody>
                  <a:tcPr/>
                </a:tc>
                <a:tc>
                  <a:txBody>
                    <a:bodyPr/>
                    <a:lstStyle/>
                    <a:p>
                      <a:r>
                        <a:rPr lang="en-US" sz="1400" dirty="0" smtClean="0"/>
                        <a:t>{}</a:t>
                      </a:r>
                    </a:p>
                  </a:txBody>
                  <a:tcPr/>
                </a:tc>
                <a:tc>
                  <a:txBody>
                    <a:bodyPr/>
                    <a:lstStyle/>
                    <a:p>
                      <a:r>
                        <a:rPr lang="en-US" sz="1400" dirty="0" smtClean="0"/>
                        <a:t>{ &lt; }</a:t>
                      </a:r>
                    </a:p>
                  </a:txBody>
                  <a:tcPr/>
                </a:tc>
                <a:tc>
                  <a:txBody>
                    <a:bodyPr/>
                    <a:lstStyle/>
                    <a:p>
                      <a:r>
                        <a:rPr lang="en-US" sz="1400" dirty="0" smtClean="0"/>
                        <a:t>{ &lt; }</a:t>
                      </a:r>
                    </a:p>
                  </a:txBody>
                  <a:tcPr/>
                </a:tc>
              </a:tr>
              <a:tr h="548386">
                <a:tc>
                  <a:txBody>
                    <a:bodyPr/>
                    <a:lstStyle/>
                    <a:p>
                      <a:r>
                        <a:rPr lang="en-US" sz="1400" dirty="0" smtClean="0"/>
                        <a:t>Display-name-list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&lt;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&lt; }</a:t>
                      </a:r>
                    </a:p>
                  </a:txBody>
                  <a:tcPr/>
                </a:tc>
              </a:tr>
              <a:tr h="548386">
                <a:tc>
                  <a:txBody>
                    <a:bodyPr/>
                    <a:lstStyle/>
                    <a:p>
                      <a:r>
                        <a:rPr lang="en-US" sz="1400" dirty="0" smtClean="0"/>
                        <a:t>Angle-</a:t>
                      </a:r>
                      <a:r>
                        <a:rPr lang="en-US" sz="1400" dirty="0" err="1" smtClean="0"/>
                        <a:t>addr</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a:t>
                      </a:r>
                    </a:p>
                  </a:txBody>
                  <a:tcPr/>
                </a:tc>
              </a:tr>
              <a:tr h="548386">
                <a:tc>
                  <a:txBody>
                    <a:bodyPr/>
                    <a:lstStyle/>
                    <a:p>
                      <a:r>
                        <a:rPr lang="en-US" sz="1400" dirty="0" err="1" smtClean="0"/>
                        <a:t>Addr</a:t>
                      </a:r>
                      <a:r>
                        <a:rPr lang="en-US" sz="1400" dirty="0" smtClean="0"/>
                        <a:t>-spec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&gt;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&gt; }</a:t>
                      </a:r>
                    </a:p>
                  </a:txBody>
                  <a:tcPr/>
                </a:tc>
              </a:tr>
              <a:tr h="548386">
                <a:tc>
                  <a:txBody>
                    <a:bodyPr/>
                    <a:lstStyle/>
                    <a:p>
                      <a:r>
                        <a:rPr lang="en-US" sz="1400" dirty="0" smtClean="0"/>
                        <a:t>Domain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&gt;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 &gt; }</a:t>
                      </a:r>
                    </a:p>
                  </a:txBody>
                  <a:tcPr/>
                </a:tc>
              </a:tr>
              <a:tr h="548386">
                <a:tc>
                  <a:txBody>
                    <a:bodyPr/>
                    <a:lstStyle/>
                    <a:p>
                      <a:r>
                        <a:rPr lang="en-US" sz="1400" dirty="0" smtClean="0"/>
                        <a:t>Word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a:t>
                      </a:r>
                    </a:p>
                    <a:p>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atom, q-s, &lt;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atom, q-s, &lt; }</a:t>
                      </a:r>
                    </a:p>
                  </a:txBody>
                  <a:tcPr/>
                </a:tc>
              </a:tr>
            </a:tbl>
          </a:graphicData>
        </a:graphic>
      </p:graphicFrame>
      <p:sp>
        <p:nvSpPr>
          <p:cNvPr id="7" name="Content Placeholder 2"/>
          <p:cNvSpPr txBox="1">
            <a:spLocks/>
          </p:cNvSpPr>
          <p:nvPr/>
        </p:nvSpPr>
        <p:spPr>
          <a:xfrm>
            <a:off x="4686300" y="0"/>
            <a:ext cx="4457700" cy="23241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r>
              <a:rPr lang="es-ES_tradnl" sz="1400" dirty="0" smtClean="0"/>
              <a:t>FIRST(</a:t>
            </a:r>
            <a:r>
              <a:rPr lang="es-ES_tradnl" sz="1400" dirty="0" err="1" smtClean="0"/>
              <a:t>Address</a:t>
            </a:r>
            <a:r>
              <a:rPr lang="es-ES_tradnl" sz="1400" dirty="0" smtClean="0"/>
              <a:t>) = { </a:t>
            </a:r>
            <a:r>
              <a:rPr lang="es-ES_tradnl" sz="1400" dirty="0"/>
              <a:t>d-a-a, q-s-a, &lt;, </a:t>
            </a:r>
            <a:r>
              <a:rPr lang="es-ES_tradnl" sz="1400" dirty="0" err="1"/>
              <a:t>atom</a:t>
            </a:r>
            <a:r>
              <a:rPr lang="es-ES_tradnl" sz="1400" dirty="0"/>
              <a:t>, q-s }</a:t>
            </a:r>
          </a:p>
          <a:p>
            <a:pPr marL="0" indent="0" fontAlgn="t">
              <a:buNone/>
            </a:pPr>
            <a:r>
              <a:rPr lang="es-ES_tradnl" sz="1400" dirty="0" smtClean="0"/>
              <a:t>FIRST(</a:t>
            </a:r>
            <a:r>
              <a:rPr lang="es-ES_tradnl" sz="1400" dirty="0" err="1" smtClean="0"/>
              <a:t>Name-addr</a:t>
            </a:r>
            <a:r>
              <a:rPr lang="es-ES_tradnl" sz="1400" dirty="0" smtClean="0"/>
              <a:t>) = { </a:t>
            </a:r>
            <a:r>
              <a:rPr lang="es-ES_tradnl" sz="1400" dirty="0"/>
              <a:t>&lt;, </a:t>
            </a:r>
            <a:r>
              <a:rPr lang="es-ES_tradnl" sz="1400" dirty="0" err="1"/>
              <a:t>atom</a:t>
            </a:r>
            <a:r>
              <a:rPr lang="es-ES_tradnl" sz="1400" dirty="0"/>
              <a:t>, q-s }</a:t>
            </a:r>
          </a:p>
          <a:p>
            <a:pPr marL="0" indent="0" fontAlgn="t">
              <a:buNone/>
            </a:pPr>
            <a:r>
              <a:rPr lang="es-ES_tradnl" sz="1400" dirty="0" smtClean="0"/>
              <a:t>FIRST(</a:t>
            </a:r>
            <a:r>
              <a:rPr lang="es-ES_tradnl" sz="1400" dirty="0" err="1" smtClean="0"/>
              <a:t>Display-name</a:t>
            </a:r>
            <a:r>
              <a:rPr lang="es-ES_tradnl" sz="1400" dirty="0" smtClean="0"/>
              <a:t>) = { </a:t>
            </a:r>
            <a:r>
              <a:rPr lang="es-ES_tradnl" sz="1400" dirty="0" err="1"/>
              <a:t>atom</a:t>
            </a:r>
            <a:r>
              <a:rPr lang="es-ES_tradnl" sz="1400" dirty="0"/>
              <a:t>, q-s }</a:t>
            </a:r>
          </a:p>
          <a:p>
            <a:pPr marL="0" indent="0">
              <a:buNone/>
            </a:pPr>
            <a:r>
              <a:rPr lang="es-ES_tradnl" sz="1400" dirty="0" smtClean="0"/>
              <a:t>FIRST(</a:t>
            </a:r>
            <a:r>
              <a:rPr lang="es-ES_tradnl" sz="1400" dirty="0" err="1" smtClean="0"/>
              <a:t>Display-name-list</a:t>
            </a:r>
            <a:r>
              <a:rPr lang="es-ES_tradnl" sz="1400" dirty="0" smtClean="0"/>
              <a:t>) = { </a:t>
            </a:r>
            <a:r>
              <a:rPr lang="es-ES_tradnl" sz="1400" dirty="0"/>
              <a:t>𝜺, </a:t>
            </a:r>
            <a:r>
              <a:rPr lang="es-ES_tradnl" sz="1400" dirty="0" err="1"/>
              <a:t>atom</a:t>
            </a:r>
            <a:r>
              <a:rPr lang="es-ES_tradnl" sz="1400" dirty="0"/>
              <a:t>, q-s }</a:t>
            </a:r>
          </a:p>
          <a:p>
            <a:pPr marL="0" indent="0" fontAlgn="t">
              <a:buNone/>
            </a:pPr>
            <a:r>
              <a:rPr lang="es-ES_tradnl" sz="1400" dirty="0" smtClean="0"/>
              <a:t>FIRST(</a:t>
            </a:r>
            <a:r>
              <a:rPr lang="es-ES_tradnl" sz="1400" dirty="0" err="1" smtClean="0"/>
              <a:t>Angle-addr</a:t>
            </a:r>
            <a:r>
              <a:rPr lang="es-ES_tradnl" sz="1400" dirty="0" smtClean="0"/>
              <a:t>) = { </a:t>
            </a:r>
            <a:r>
              <a:rPr lang="es-ES_tradnl" sz="1400" dirty="0"/>
              <a:t>&lt; </a:t>
            </a:r>
            <a:r>
              <a:rPr lang="es-ES_tradnl" sz="1400" dirty="0" smtClean="0"/>
              <a:t>}</a:t>
            </a:r>
          </a:p>
          <a:p>
            <a:pPr marL="0" indent="0" fontAlgn="t">
              <a:buNone/>
            </a:pPr>
            <a:r>
              <a:rPr lang="es-ES_tradnl" sz="1400" dirty="0" smtClean="0"/>
              <a:t>FIRST(</a:t>
            </a:r>
            <a:r>
              <a:rPr lang="es-ES_tradnl" sz="1400" dirty="0" err="1" smtClean="0"/>
              <a:t>Addr-spec</a:t>
            </a:r>
            <a:r>
              <a:rPr lang="es-ES_tradnl" sz="1400" dirty="0" smtClean="0"/>
              <a:t>) = { d-a-a, q-s-a }</a:t>
            </a:r>
          </a:p>
          <a:p>
            <a:pPr marL="0" indent="0" fontAlgn="t">
              <a:buNone/>
            </a:pPr>
            <a:r>
              <a:rPr lang="es-ES_tradnl" sz="1400" dirty="0" smtClean="0"/>
              <a:t>FIRST(</a:t>
            </a:r>
            <a:r>
              <a:rPr lang="es-ES_tradnl" sz="1400" dirty="0" err="1" smtClean="0"/>
              <a:t>Domain</a:t>
            </a:r>
            <a:r>
              <a:rPr lang="es-ES_tradnl" sz="1400" dirty="0" smtClean="0"/>
              <a:t>) = { </a:t>
            </a:r>
            <a:r>
              <a:rPr lang="es-ES_tradnl" sz="1400" dirty="0"/>
              <a:t>d-a }</a:t>
            </a:r>
          </a:p>
          <a:p>
            <a:pPr marL="0" indent="0" fontAlgn="t">
              <a:buNone/>
            </a:pPr>
            <a:r>
              <a:rPr lang="es-ES_tradnl" sz="1400" dirty="0" smtClean="0"/>
              <a:t>FIRST(Word) = { </a:t>
            </a:r>
            <a:r>
              <a:rPr lang="es-ES_tradnl" sz="1400" dirty="0" err="1"/>
              <a:t>atom</a:t>
            </a:r>
            <a:r>
              <a:rPr lang="es-ES_tradnl" sz="1400" dirty="0"/>
              <a:t>, q-s }</a:t>
            </a:r>
          </a:p>
        </p:txBody>
      </p:sp>
      <p:sp>
        <p:nvSpPr>
          <p:cNvPr id="9" name="Rectangle 8"/>
          <p:cNvSpPr/>
          <p:nvPr/>
        </p:nvSpPr>
        <p:spPr>
          <a:xfrm>
            <a:off x="2537738" y="2697678"/>
            <a:ext cx="1759942" cy="357510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348480" y="2652936"/>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348480" y="2981771"/>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48480" y="3310606"/>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358386" y="3639440"/>
            <a:ext cx="1667510" cy="43878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58386" y="4202019"/>
            <a:ext cx="1667510" cy="43878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358386" y="4764375"/>
            <a:ext cx="1667510" cy="43878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358386" y="5308334"/>
            <a:ext cx="1667510" cy="43878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358386" y="5852293"/>
            <a:ext cx="1667510" cy="43878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32322" y="2652936"/>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132322" y="2961211"/>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132322" y="3309160"/>
            <a:ext cx="1677416" cy="3005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132322" y="3665929"/>
            <a:ext cx="1749806" cy="412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132322" y="4215263"/>
            <a:ext cx="1749806" cy="412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132322" y="4749661"/>
            <a:ext cx="1749806" cy="412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153912" y="5322243"/>
            <a:ext cx="1749806" cy="412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132322" y="5865537"/>
            <a:ext cx="1749806" cy="4122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50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FB7E3C-6220-8942-988C-3F6E25750AD7}" type="slidenum">
              <a:rPr lang="en-US" smtClean="0"/>
              <a:t>41</a:t>
            </a:fld>
            <a:endParaRPr lang="en-US"/>
          </a:p>
        </p:txBody>
      </p:sp>
      <p:sp>
        <p:nvSpPr>
          <p:cNvPr id="6" name="Content Placeholder 2"/>
          <p:cNvSpPr txBox="1">
            <a:spLocks/>
          </p:cNvSpPr>
          <p:nvPr/>
        </p:nvSpPr>
        <p:spPr>
          <a:xfrm>
            <a:off x="0" y="0"/>
            <a:ext cx="5181600" cy="6135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smtClean="0"/>
              <a:t>Address → Name-</a:t>
            </a:r>
            <a:r>
              <a:rPr lang="en-US" sz="1600" dirty="0" err="1" smtClean="0"/>
              <a:t>addr</a:t>
            </a:r>
            <a:r>
              <a:rPr lang="en-US" sz="1600" dirty="0" smtClean="0"/>
              <a:t> | </a:t>
            </a:r>
            <a:r>
              <a:rPr lang="en-US" sz="1600" dirty="0" err="1" smtClean="0"/>
              <a:t>Addr</a:t>
            </a:r>
            <a:r>
              <a:rPr lang="en-US" sz="1600" dirty="0" smtClean="0"/>
              <a:t>-spec</a:t>
            </a:r>
          </a:p>
          <a:p>
            <a:pPr marL="0" indent="0">
              <a:buFont typeface="Arial"/>
              <a:buNone/>
            </a:pPr>
            <a:r>
              <a:rPr lang="en-US" sz="1600" dirty="0" smtClean="0"/>
              <a:t>Name-</a:t>
            </a:r>
            <a:r>
              <a:rPr lang="en-US" sz="1600" dirty="0" err="1" smtClean="0"/>
              <a:t>addr</a:t>
            </a:r>
            <a:r>
              <a:rPr lang="en-US" sz="1600" dirty="0" smtClean="0"/>
              <a:t> → Display-name Angle-</a:t>
            </a:r>
            <a:r>
              <a:rPr lang="en-US" sz="1600" dirty="0" err="1" smtClean="0"/>
              <a:t>addr</a:t>
            </a:r>
            <a:r>
              <a:rPr lang="en-US" sz="1600" dirty="0" smtClean="0"/>
              <a:t> | Angle-</a:t>
            </a:r>
            <a:r>
              <a:rPr lang="en-US" sz="1600" dirty="0" err="1" smtClean="0"/>
              <a:t>addr</a:t>
            </a:r>
            <a:endParaRPr lang="en-US" sz="1600" dirty="0" smtClean="0"/>
          </a:p>
          <a:p>
            <a:pPr marL="0" indent="0">
              <a:buFont typeface="Arial"/>
              <a:buNone/>
            </a:pPr>
            <a:r>
              <a:rPr lang="en-US" sz="1600" dirty="0" smtClean="0"/>
              <a:t>Display-name → Word Display-name-list</a:t>
            </a:r>
          </a:p>
          <a:p>
            <a:pPr marL="0" indent="0">
              <a:buFont typeface="Arial"/>
              <a:buNone/>
            </a:pPr>
            <a:r>
              <a:rPr lang="en-US" sz="1600" dirty="0" smtClean="0"/>
              <a:t>Display-name-list → Word Display-name-list | 𝜺</a:t>
            </a:r>
          </a:p>
          <a:p>
            <a:pPr marL="0" indent="0">
              <a:buFont typeface="Arial"/>
              <a:buNone/>
            </a:pPr>
            <a:r>
              <a:rPr lang="en-US" sz="1600" dirty="0" smtClean="0"/>
              <a:t>Angle-</a:t>
            </a:r>
            <a:r>
              <a:rPr lang="en-US" sz="1600" dirty="0" err="1" smtClean="0"/>
              <a:t>addr</a:t>
            </a:r>
            <a:r>
              <a:rPr lang="en-US" sz="1600" dirty="0" smtClean="0"/>
              <a:t> → &lt; </a:t>
            </a:r>
            <a:r>
              <a:rPr lang="en-US" sz="1600" dirty="0" err="1" smtClean="0"/>
              <a:t>Addr</a:t>
            </a:r>
            <a:r>
              <a:rPr lang="en-US" sz="1600" dirty="0" smtClean="0"/>
              <a:t>-spec &gt; </a:t>
            </a:r>
          </a:p>
          <a:p>
            <a:pPr marL="0" indent="0">
              <a:buFont typeface="Arial"/>
              <a:buNone/>
            </a:pPr>
            <a:r>
              <a:rPr lang="en-US" sz="1600" dirty="0" err="1" smtClean="0"/>
              <a:t>Addr</a:t>
            </a:r>
            <a:r>
              <a:rPr lang="en-US" sz="1600" dirty="0" smtClean="0"/>
              <a:t>-spec → d-a-a Domain | q-s-a Domain</a:t>
            </a:r>
          </a:p>
          <a:p>
            <a:pPr marL="0" indent="0">
              <a:buFont typeface="Arial"/>
              <a:buNone/>
            </a:pPr>
            <a:r>
              <a:rPr lang="en-US" sz="1600" dirty="0" smtClean="0"/>
              <a:t>Domain → d-a</a:t>
            </a:r>
          </a:p>
          <a:p>
            <a:pPr marL="0" indent="0">
              <a:buFont typeface="Arial"/>
              <a:buNone/>
            </a:pPr>
            <a:r>
              <a:rPr lang="en-US" sz="1600" dirty="0" smtClean="0"/>
              <a:t>Word → atom | q-s</a:t>
            </a:r>
          </a:p>
          <a:p>
            <a:pPr marL="0" indent="0">
              <a:buFont typeface="Arial"/>
              <a:buNone/>
            </a:pPr>
            <a:endParaRPr lang="en-US" sz="1600" dirty="0"/>
          </a:p>
          <a:p>
            <a:pPr marL="0" indent="0">
              <a:buFont typeface="Arial"/>
              <a:buNone/>
            </a:pPr>
            <a:r>
              <a:rPr lang="en-US" sz="1600" dirty="0" smtClean="0"/>
              <a:t>FIRST(Name-</a:t>
            </a:r>
            <a:r>
              <a:rPr lang="en-US" sz="1600" dirty="0" err="1" smtClean="0"/>
              <a:t>addr</a:t>
            </a:r>
            <a:r>
              <a:rPr lang="en-US" sz="1600" dirty="0" smtClean="0"/>
              <a:t>) ∩ FIRST(</a:t>
            </a:r>
            <a:r>
              <a:rPr lang="en-US" sz="1600" dirty="0" err="1" smtClean="0"/>
              <a:t>Addr</a:t>
            </a:r>
            <a:r>
              <a:rPr lang="en-US" sz="1600" dirty="0" smtClean="0"/>
              <a:t>-spec)</a:t>
            </a:r>
          </a:p>
          <a:p>
            <a:pPr marL="0" indent="0">
              <a:buFont typeface="Arial"/>
              <a:buNone/>
            </a:pPr>
            <a:endParaRPr lang="en-US" sz="1600" dirty="0"/>
          </a:p>
          <a:p>
            <a:pPr marL="0" indent="0">
              <a:buNone/>
            </a:pPr>
            <a:r>
              <a:rPr lang="en-US" sz="1600" dirty="0" smtClean="0"/>
              <a:t>FIRST(Display-name Angle-</a:t>
            </a:r>
            <a:r>
              <a:rPr lang="en-US" sz="1600" dirty="0" err="1" smtClean="0"/>
              <a:t>addr</a:t>
            </a:r>
            <a:r>
              <a:rPr lang="en-US" sz="1600" dirty="0" smtClean="0"/>
              <a:t>) ∩ FIRST(Angle-</a:t>
            </a:r>
            <a:r>
              <a:rPr lang="en-US" sz="1600" dirty="0" err="1" smtClean="0"/>
              <a:t>addr</a:t>
            </a:r>
            <a:r>
              <a:rPr lang="en-US" sz="1600" dirty="0" smtClean="0"/>
              <a:t>)</a:t>
            </a:r>
          </a:p>
          <a:p>
            <a:pPr marL="0" indent="0">
              <a:buNone/>
            </a:pPr>
            <a:endParaRPr lang="en-US" sz="1600" dirty="0"/>
          </a:p>
          <a:p>
            <a:pPr marL="0" indent="0">
              <a:buNone/>
            </a:pPr>
            <a:r>
              <a:rPr lang="en-US" sz="1600" dirty="0" smtClean="0"/>
              <a:t>FIRST(Word Display-name-list) ∩ FIRST(𝜺)</a:t>
            </a:r>
          </a:p>
          <a:p>
            <a:pPr marL="0" indent="0">
              <a:buNone/>
            </a:pPr>
            <a:endParaRPr lang="en-US" sz="1600" dirty="0"/>
          </a:p>
          <a:p>
            <a:pPr marL="0" indent="0">
              <a:buNone/>
            </a:pPr>
            <a:r>
              <a:rPr lang="en-US" sz="1600" dirty="0" smtClean="0"/>
              <a:t>FIRST(d-a-a Domain) ∩ FIRST(q-s-a Domain)</a:t>
            </a:r>
          </a:p>
          <a:p>
            <a:pPr marL="0" indent="0">
              <a:buNone/>
            </a:pPr>
            <a:endParaRPr lang="en-US" sz="1600" dirty="0"/>
          </a:p>
          <a:p>
            <a:pPr marL="0" indent="0">
              <a:buNone/>
            </a:pPr>
            <a:r>
              <a:rPr lang="en-US" sz="1600" dirty="0" smtClean="0"/>
              <a:t>FIRST(atom) ∩ FIRST(q-s)</a:t>
            </a:r>
          </a:p>
          <a:p>
            <a:pPr marL="0" indent="0">
              <a:buNone/>
            </a:pPr>
            <a:endParaRPr lang="en-US" sz="1600" dirty="0"/>
          </a:p>
          <a:p>
            <a:pPr marL="0" indent="0">
              <a:buNone/>
            </a:pPr>
            <a:r>
              <a:rPr lang="en-US" sz="1600" dirty="0" smtClean="0"/>
              <a:t>FIRST(Display-name-list) ∩ FOLLOW(Display-name-list)</a:t>
            </a:r>
          </a:p>
          <a:p>
            <a:pPr marL="0" indent="0">
              <a:buNone/>
            </a:pPr>
            <a:endParaRPr lang="en-US" sz="1600" dirty="0" smtClean="0"/>
          </a:p>
          <a:p>
            <a:pPr marL="0" indent="0">
              <a:buNone/>
            </a:pPr>
            <a:endParaRPr lang="en-US" sz="1600" dirty="0"/>
          </a:p>
          <a:p>
            <a:pPr marL="0" indent="0">
              <a:buNone/>
            </a:pPr>
            <a:endParaRPr lang="en-US" sz="1600" dirty="0"/>
          </a:p>
        </p:txBody>
      </p:sp>
      <p:sp>
        <p:nvSpPr>
          <p:cNvPr id="7" name="Content Placeholder 2"/>
          <p:cNvSpPr txBox="1">
            <a:spLocks/>
          </p:cNvSpPr>
          <p:nvPr/>
        </p:nvSpPr>
        <p:spPr>
          <a:xfrm>
            <a:off x="5181600" y="0"/>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r>
              <a:rPr lang="es-ES_tradnl" sz="1600" dirty="0" smtClean="0"/>
              <a:t>FIRST(</a:t>
            </a:r>
            <a:r>
              <a:rPr lang="es-ES_tradnl" sz="1600" dirty="0" err="1" smtClean="0"/>
              <a:t>Address</a:t>
            </a:r>
            <a:r>
              <a:rPr lang="es-ES_tradnl" sz="1600" dirty="0" smtClean="0"/>
              <a:t>) = { </a:t>
            </a:r>
            <a:r>
              <a:rPr lang="es-ES_tradnl" sz="1600" dirty="0"/>
              <a:t>d-a-a, q-s-a, &lt;, </a:t>
            </a:r>
            <a:r>
              <a:rPr lang="es-ES_tradnl" sz="1600" dirty="0" err="1"/>
              <a:t>atom</a:t>
            </a:r>
            <a:r>
              <a:rPr lang="es-ES_tradnl" sz="1600" dirty="0"/>
              <a:t>, </a:t>
            </a:r>
            <a:endParaRPr lang="es-ES_tradnl" sz="1600" dirty="0" smtClean="0"/>
          </a:p>
          <a:p>
            <a:pPr marL="0" indent="0" fontAlgn="t">
              <a:buNone/>
            </a:pPr>
            <a:r>
              <a:rPr lang="es-ES_tradnl" sz="1600" dirty="0" smtClean="0"/>
              <a:t>q-s </a:t>
            </a:r>
            <a:r>
              <a:rPr lang="es-ES_tradnl" sz="1600" dirty="0"/>
              <a:t>}</a:t>
            </a:r>
          </a:p>
          <a:p>
            <a:pPr marL="0" indent="0" fontAlgn="t">
              <a:buNone/>
            </a:pPr>
            <a:r>
              <a:rPr lang="es-ES_tradnl" sz="1600" dirty="0" smtClean="0"/>
              <a:t>FIRST(</a:t>
            </a:r>
            <a:r>
              <a:rPr lang="es-ES_tradnl" sz="1600" dirty="0" err="1" smtClean="0"/>
              <a:t>Name-addr</a:t>
            </a:r>
            <a:r>
              <a:rPr lang="es-ES_tradnl" sz="1600" dirty="0" smtClean="0"/>
              <a:t>) = { </a:t>
            </a:r>
            <a:r>
              <a:rPr lang="es-ES_tradnl" sz="1600" dirty="0"/>
              <a:t>&lt;, </a:t>
            </a:r>
            <a:r>
              <a:rPr lang="es-ES_tradnl" sz="1600" dirty="0" err="1"/>
              <a:t>atom</a:t>
            </a:r>
            <a:r>
              <a:rPr lang="es-ES_tradnl" sz="1600" dirty="0"/>
              <a:t>, q-s }</a:t>
            </a:r>
          </a:p>
          <a:p>
            <a:pPr marL="0" indent="0" fontAlgn="t">
              <a:buNone/>
            </a:pPr>
            <a:r>
              <a:rPr lang="es-ES_tradnl" sz="1600" dirty="0" smtClean="0"/>
              <a:t>FIRST(</a:t>
            </a:r>
            <a:r>
              <a:rPr lang="es-ES_tradnl" sz="1600" dirty="0" err="1" smtClean="0"/>
              <a:t>Display-name</a:t>
            </a:r>
            <a:r>
              <a:rPr lang="es-ES_tradnl" sz="1600" dirty="0" smtClean="0"/>
              <a:t>) = { </a:t>
            </a:r>
            <a:r>
              <a:rPr lang="es-ES_tradnl" sz="1600" dirty="0" err="1"/>
              <a:t>atom</a:t>
            </a:r>
            <a:r>
              <a:rPr lang="es-ES_tradnl" sz="1600" dirty="0"/>
              <a:t>, q-s }</a:t>
            </a:r>
          </a:p>
          <a:p>
            <a:pPr marL="0" indent="0">
              <a:buNone/>
            </a:pPr>
            <a:r>
              <a:rPr lang="es-ES_tradnl" sz="1600" dirty="0" smtClean="0"/>
              <a:t>FIRST(</a:t>
            </a:r>
            <a:r>
              <a:rPr lang="es-ES_tradnl" sz="1600" dirty="0" err="1" smtClean="0"/>
              <a:t>Display-name-list</a:t>
            </a:r>
            <a:r>
              <a:rPr lang="es-ES_tradnl" sz="1600" dirty="0" smtClean="0"/>
              <a:t>) = { </a:t>
            </a:r>
            <a:r>
              <a:rPr lang="es-ES_tradnl" sz="1600" dirty="0"/>
              <a:t>𝜺, </a:t>
            </a:r>
            <a:r>
              <a:rPr lang="es-ES_tradnl" sz="1600" dirty="0" err="1"/>
              <a:t>atom</a:t>
            </a:r>
            <a:r>
              <a:rPr lang="es-ES_tradnl" sz="1600" dirty="0"/>
              <a:t>, q-s }</a:t>
            </a:r>
          </a:p>
          <a:p>
            <a:pPr marL="0" indent="0" fontAlgn="t">
              <a:buNone/>
            </a:pPr>
            <a:r>
              <a:rPr lang="es-ES_tradnl" sz="1600" dirty="0" smtClean="0"/>
              <a:t>FIRST(</a:t>
            </a:r>
            <a:r>
              <a:rPr lang="es-ES_tradnl" sz="1600" dirty="0" err="1" smtClean="0"/>
              <a:t>Angle-addr</a:t>
            </a:r>
            <a:r>
              <a:rPr lang="es-ES_tradnl" sz="1600" dirty="0" smtClean="0"/>
              <a:t>) = { </a:t>
            </a:r>
            <a:r>
              <a:rPr lang="es-ES_tradnl" sz="1600" dirty="0"/>
              <a:t>&lt; </a:t>
            </a:r>
            <a:r>
              <a:rPr lang="es-ES_tradnl" sz="1600" dirty="0" smtClean="0"/>
              <a:t>}</a:t>
            </a:r>
          </a:p>
          <a:p>
            <a:pPr marL="0" indent="0" fontAlgn="t">
              <a:buNone/>
            </a:pPr>
            <a:r>
              <a:rPr lang="es-ES_tradnl" sz="1600" dirty="0" smtClean="0"/>
              <a:t>FIRST(</a:t>
            </a:r>
            <a:r>
              <a:rPr lang="es-ES_tradnl" sz="1600" dirty="0" err="1" smtClean="0"/>
              <a:t>Addr-spec</a:t>
            </a:r>
            <a:r>
              <a:rPr lang="es-ES_tradnl" sz="1600" dirty="0" smtClean="0"/>
              <a:t>) = { d-a-a, q-s-a }</a:t>
            </a:r>
          </a:p>
          <a:p>
            <a:pPr marL="0" indent="0" fontAlgn="t">
              <a:buNone/>
            </a:pPr>
            <a:r>
              <a:rPr lang="es-ES_tradnl" sz="1600" dirty="0" smtClean="0"/>
              <a:t>FIRST(</a:t>
            </a:r>
            <a:r>
              <a:rPr lang="es-ES_tradnl" sz="1600" dirty="0" err="1" smtClean="0"/>
              <a:t>Domain</a:t>
            </a:r>
            <a:r>
              <a:rPr lang="es-ES_tradnl" sz="1600" dirty="0" smtClean="0"/>
              <a:t>) = { </a:t>
            </a:r>
            <a:r>
              <a:rPr lang="es-ES_tradnl" sz="1600" dirty="0"/>
              <a:t>d-a }</a:t>
            </a:r>
          </a:p>
          <a:p>
            <a:pPr marL="0" indent="0" fontAlgn="t">
              <a:buNone/>
            </a:pPr>
            <a:r>
              <a:rPr lang="es-ES_tradnl" sz="1600" dirty="0" smtClean="0"/>
              <a:t>FIRST(Word) = { </a:t>
            </a:r>
            <a:r>
              <a:rPr lang="es-ES_tradnl" sz="1600" dirty="0" err="1"/>
              <a:t>atom</a:t>
            </a:r>
            <a:r>
              <a:rPr lang="es-ES_tradnl" sz="1600" dirty="0"/>
              <a:t>, q-s </a:t>
            </a:r>
            <a:r>
              <a:rPr lang="es-ES_tradnl" sz="1600" dirty="0" smtClean="0"/>
              <a:t>}</a:t>
            </a:r>
          </a:p>
          <a:p>
            <a:pPr marL="0" indent="0" fontAlgn="t">
              <a:buNone/>
            </a:pPr>
            <a:endParaRPr lang="es-ES_tradnl" sz="1600" dirty="0"/>
          </a:p>
          <a:p>
            <a:pPr marL="0" indent="0" fontAlgn="t">
              <a:buNone/>
            </a:pPr>
            <a:r>
              <a:rPr lang="es-ES_tradnl" sz="1600" dirty="0" smtClean="0"/>
              <a:t>FOLLOW(</a:t>
            </a:r>
            <a:r>
              <a:rPr lang="es-ES_tradnl" sz="1600" dirty="0" err="1" smtClean="0"/>
              <a:t>Address</a:t>
            </a:r>
            <a:r>
              <a:rPr lang="es-ES_tradnl" sz="1600" dirty="0" smtClean="0"/>
              <a:t>) = { </a:t>
            </a:r>
            <a:r>
              <a:rPr lang="es-ES_tradnl" sz="1600" dirty="0"/>
              <a:t>$ }</a:t>
            </a:r>
          </a:p>
          <a:p>
            <a:pPr marL="0" indent="0" fontAlgn="t">
              <a:buNone/>
            </a:pPr>
            <a:r>
              <a:rPr lang="es-ES_tradnl" sz="1600" dirty="0" smtClean="0"/>
              <a:t>FOLLOW(</a:t>
            </a:r>
            <a:r>
              <a:rPr lang="es-ES_tradnl" sz="1600" dirty="0" err="1" smtClean="0"/>
              <a:t>Name-addr</a:t>
            </a:r>
            <a:r>
              <a:rPr lang="es-ES_tradnl" sz="1600" dirty="0" smtClean="0"/>
              <a:t>) = { </a:t>
            </a:r>
            <a:r>
              <a:rPr lang="es-ES_tradnl" sz="1600" dirty="0"/>
              <a:t>$ }</a:t>
            </a:r>
          </a:p>
          <a:p>
            <a:pPr marL="0" indent="0" fontAlgn="t">
              <a:buNone/>
            </a:pPr>
            <a:r>
              <a:rPr lang="es-ES_tradnl" sz="1600" dirty="0" smtClean="0"/>
              <a:t>FOLLOW(</a:t>
            </a:r>
            <a:r>
              <a:rPr lang="es-ES_tradnl" sz="1600" dirty="0" err="1" smtClean="0"/>
              <a:t>Display-name</a:t>
            </a:r>
            <a:r>
              <a:rPr lang="es-ES_tradnl" sz="1600" dirty="0" smtClean="0"/>
              <a:t>) = { </a:t>
            </a:r>
            <a:r>
              <a:rPr lang="es-ES_tradnl" sz="1600" dirty="0"/>
              <a:t>&lt; }</a:t>
            </a:r>
          </a:p>
          <a:p>
            <a:pPr marL="0" indent="0">
              <a:buNone/>
            </a:pPr>
            <a:r>
              <a:rPr lang="es-ES_tradnl" sz="1600" dirty="0" smtClean="0"/>
              <a:t>FOLLOW(</a:t>
            </a:r>
            <a:r>
              <a:rPr lang="es-ES_tradnl" sz="1600" dirty="0" err="1" smtClean="0"/>
              <a:t>Display-name-list</a:t>
            </a:r>
            <a:r>
              <a:rPr lang="es-ES_tradnl" sz="1600" dirty="0" smtClean="0"/>
              <a:t>) = { </a:t>
            </a:r>
            <a:r>
              <a:rPr lang="es-ES_tradnl" sz="1600" dirty="0"/>
              <a:t>&lt; </a:t>
            </a:r>
            <a:r>
              <a:rPr lang="es-ES_tradnl" sz="1600" dirty="0" smtClean="0"/>
              <a:t>}</a:t>
            </a:r>
          </a:p>
          <a:p>
            <a:pPr marL="0" indent="0">
              <a:buNone/>
            </a:pPr>
            <a:r>
              <a:rPr lang="es-ES_tradnl" sz="1600" dirty="0" smtClean="0"/>
              <a:t>FOLLOW(</a:t>
            </a:r>
            <a:r>
              <a:rPr lang="es-ES_tradnl" sz="1600" dirty="0" err="1" smtClean="0"/>
              <a:t>Angle-addr</a:t>
            </a:r>
            <a:r>
              <a:rPr lang="es-ES_tradnl" sz="1600" dirty="0" smtClean="0"/>
              <a:t>) = { </a:t>
            </a:r>
            <a:r>
              <a:rPr lang="es-ES_tradnl" sz="1600" dirty="0"/>
              <a:t>$ }</a:t>
            </a:r>
          </a:p>
          <a:p>
            <a:pPr marL="0" indent="0">
              <a:buNone/>
            </a:pPr>
            <a:r>
              <a:rPr lang="es-ES_tradnl" sz="1600" dirty="0" smtClean="0"/>
              <a:t>FOLLOW(</a:t>
            </a:r>
            <a:r>
              <a:rPr lang="es-ES_tradnl" sz="1600" dirty="0" err="1" smtClean="0"/>
              <a:t>Addr-spec</a:t>
            </a:r>
            <a:r>
              <a:rPr lang="es-ES_tradnl" sz="1600" dirty="0" smtClean="0"/>
              <a:t>) = { </a:t>
            </a:r>
            <a:r>
              <a:rPr lang="es-ES_tradnl" sz="1600" dirty="0"/>
              <a:t>$, &gt; }</a:t>
            </a:r>
          </a:p>
          <a:p>
            <a:pPr marL="0" indent="0">
              <a:buNone/>
            </a:pPr>
            <a:r>
              <a:rPr lang="es-ES_tradnl" sz="1600" dirty="0" smtClean="0"/>
              <a:t>FOLLOW(</a:t>
            </a:r>
            <a:r>
              <a:rPr lang="es-ES_tradnl" sz="1600" dirty="0" err="1" smtClean="0"/>
              <a:t>Domain</a:t>
            </a:r>
            <a:r>
              <a:rPr lang="es-ES_tradnl" sz="1600" dirty="0" smtClean="0"/>
              <a:t>) = { </a:t>
            </a:r>
            <a:r>
              <a:rPr lang="es-ES_tradnl" sz="1600" dirty="0"/>
              <a:t>$, &gt; }</a:t>
            </a:r>
          </a:p>
          <a:p>
            <a:pPr marL="0" indent="0">
              <a:buNone/>
            </a:pPr>
            <a:r>
              <a:rPr lang="es-ES_tradnl" sz="1600" dirty="0" smtClean="0"/>
              <a:t>FOLLOW(Word) = { </a:t>
            </a:r>
            <a:r>
              <a:rPr lang="es-ES_tradnl" sz="1600" dirty="0" err="1"/>
              <a:t>atom</a:t>
            </a:r>
            <a:r>
              <a:rPr lang="es-ES_tradnl" sz="1600" dirty="0"/>
              <a:t>, q-s, &lt; }</a:t>
            </a:r>
          </a:p>
        </p:txBody>
      </p:sp>
      <p:sp>
        <p:nvSpPr>
          <p:cNvPr id="9" name="Content Placeholder 2"/>
          <p:cNvSpPr txBox="1">
            <a:spLocks/>
          </p:cNvSpPr>
          <p:nvPr/>
        </p:nvSpPr>
        <p:spPr>
          <a:xfrm>
            <a:off x="4686300" y="2235200"/>
            <a:ext cx="4457700" cy="23241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400" dirty="0"/>
          </a:p>
        </p:txBody>
      </p:sp>
    </p:spTree>
    <p:extLst>
      <p:ext uri="{BB962C8B-B14F-4D97-AF65-F5344CB8AC3E}">
        <p14:creationId xmlns:p14="http://schemas.microsoft.com/office/powerpoint/2010/main" val="192542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dirty="0" err="1" smtClean="0">
                <a:latin typeface="Consolas" charset="0"/>
                <a:ea typeface="Consolas" charset="0"/>
                <a:cs typeface="Consolas" charset="0"/>
              </a:rPr>
              <a:t>parse_Address</a:t>
            </a: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FIRST(Name-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&lt;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atom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 )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parse_Name-addr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("Address -&gt; Name-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a:t>
            </a:r>
          </a:p>
          <a:p>
            <a:pPr marL="0" indent="0">
              <a:buNone/>
            </a:pPr>
            <a:r>
              <a:rPr lang="en-US" dirty="0" smtClean="0">
                <a:latin typeface="Consolas" charset="0"/>
                <a:ea typeface="Consolas" charset="0"/>
                <a:cs typeface="Consolas" charset="0"/>
              </a:rPr>
              <a:t>	else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d-a-a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q-s-a)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parse_Addr</a:t>
            </a:r>
            <a:r>
              <a:rPr lang="en-US" dirty="0" smtClean="0">
                <a:latin typeface="Consolas" charset="0"/>
                <a:ea typeface="Consolas" charset="0"/>
                <a:cs typeface="Consolas" charset="0"/>
              </a:rPr>
              <a:t>-spec();</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a:latin typeface="Consolas" charset="0"/>
                <a:ea typeface="Consolas" charset="0"/>
                <a:cs typeface="Consolas" charset="0"/>
              </a:rPr>
              <a:t>("Address </a:t>
            </a:r>
            <a:r>
              <a:rPr lang="en-US" dirty="0" smtClean="0">
                <a:latin typeface="Consolas" charset="0"/>
                <a:ea typeface="Consolas" charset="0"/>
                <a:cs typeface="Consolas" charset="0"/>
              </a:rPr>
              <a:t>-&gt; </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42</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smtClean="0"/>
              <a:t>Address → Name-</a:t>
            </a:r>
            <a:r>
              <a:rPr lang="en-US" sz="1600" dirty="0" err="1" smtClean="0"/>
              <a:t>addr</a:t>
            </a:r>
            <a:r>
              <a:rPr lang="en-US" sz="1600" dirty="0" smtClean="0"/>
              <a:t> | </a:t>
            </a:r>
            <a:r>
              <a:rPr lang="en-US" sz="1600" dirty="0" err="1" smtClean="0"/>
              <a:t>Addr</a:t>
            </a:r>
            <a:r>
              <a:rPr lang="en-US" sz="1600" dirty="0" smtClean="0"/>
              <a:t>-spec</a:t>
            </a:r>
          </a:p>
          <a:p>
            <a:pPr marL="0" indent="0" fontAlgn="t">
              <a:buNone/>
            </a:pPr>
            <a:r>
              <a:rPr lang="es-ES_tradnl" sz="1600" dirty="0"/>
              <a:t>FIRST(</a:t>
            </a:r>
            <a:r>
              <a:rPr lang="es-ES_tradnl" sz="1600" dirty="0" err="1"/>
              <a:t>Address</a:t>
            </a:r>
            <a:r>
              <a:rPr lang="es-ES_tradnl" sz="1600" dirty="0"/>
              <a:t>) = { d-a-a, q-s-a, &lt;, </a:t>
            </a:r>
            <a:r>
              <a:rPr lang="es-ES_tradnl" sz="1600" dirty="0" err="1"/>
              <a:t>atom</a:t>
            </a:r>
            <a:r>
              <a:rPr lang="es-ES_tradnl" sz="1600" dirty="0"/>
              <a:t>, </a:t>
            </a:r>
          </a:p>
          <a:p>
            <a:pPr marL="0" indent="0" fontAlgn="t">
              <a:buNone/>
            </a:pPr>
            <a:r>
              <a:rPr lang="es-ES_tradnl" sz="1600" dirty="0"/>
              <a:t>q-s }</a:t>
            </a:r>
          </a:p>
          <a:p>
            <a:pPr marL="0" indent="0" fontAlgn="t">
              <a:buNone/>
            </a:pPr>
            <a:r>
              <a:rPr lang="es-ES_tradnl" sz="1600" dirty="0"/>
              <a:t>FIRST(</a:t>
            </a:r>
            <a:r>
              <a:rPr lang="es-ES_tradnl" sz="1600" dirty="0" err="1"/>
              <a:t>Name-addr</a:t>
            </a:r>
            <a:r>
              <a:rPr lang="es-ES_tradnl" sz="1600" dirty="0"/>
              <a:t>) = { &lt;, </a:t>
            </a:r>
            <a:r>
              <a:rPr lang="es-ES_tradnl" sz="1600" dirty="0" err="1"/>
              <a:t>atom</a:t>
            </a:r>
            <a:r>
              <a:rPr lang="es-ES_tradnl" sz="1600" dirty="0"/>
              <a:t>, q-s }</a:t>
            </a:r>
          </a:p>
          <a:p>
            <a:pPr marL="0" indent="0" fontAlgn="t">
              <a:buNone/>
            </a:pPr>
            <a:r>
              <a:rPr lang="es-ES_tradnl" sz="1600" dirty="0"/>
              <a:t>FIRST(</a:t>
            </a:r>
            <a:r>
              <a:rPr lang="es-ES_tradnl" sz="1600" dirty="0" err="1"/>
              <a:t>Addr-spec</a:t>
            </a:r>
            <a:r>
              <a:rPr lang="es-ES_tradnl" sz="1600" dirty="0"/>
              <a:t>) = { d-a-a, q-s-a }</a:t>
            </a:r>
          </a:p>
          <a:p>
            <a:pPr marL="0" indent="0" fontAlgn="t">
              <a:buNone/>
            </a:pPr>
            <a:endParaRPr lang="es-ES_tradnl" sz="1600" dirty="0"/>
          </a:p>
          <a:p>
            <a:pPr marL="0" indent="0" fontAlgn="t">
              <a:buNone/>
            </a:pPr>
            <a:r>
              <a:rPr lang="es-ES_tradnl" sz="1600" dirty="0"/>
              <a:t>FOLLOW(</a:t>
            </a:r>
            <a:r>
              <a:rPr lang="es-ES_tradnl" sz="1600" dirty="0" err="1"/>
              <a:t>Address</a:t>
            </a:r>
            <a:r>
              <a:rPr lang="es-ES_tradnl" sz="1600" dirty="0"/>
              <a:t>) = { $ }</a:t>
            </a:r>
          </a:p>
          <a:p>
            <a:pPr marL="0" indent="0" fontAlgn="t">
              <a:buNone/>
            </a:pPr>
            <a:r>
              <a:rPr lang="es-ES_tradnl" sz="1600" dirty="0"/>
              <a:t>FOLLOW(</a:t>
            </a:r>
            <a:r>
              <a:rPr lang="es-ES_tradnl" sz="1600" dirty="0" err="1"/>
              <a:t>Name-addr</a:t>
            </a:r>
            <a:r>
              <a:rPr lang="es-ES_tradnl" sz="1600" dirty="0"/>
              <a:t>) = { $ }</a:t>
            </a:r>
          </a:p>
          <a:p>
            <a:pPr marL="0" indent="0">
              <a:buNone/>
            </a:pPr>
            <a:r>
              <a:rPr lang="es-ES_tradnl" sz="1600" dirty="0"/>
              <a:t>FOLLOW(</a:t>
            </a:r>
            <a:r>
              <a:rPr lang="es-ES_tradnl" sz="1600" dirty="0" err="1"/>
              <a:t>Addr-spec</a:t>
            </a:r>
            <a:r>
              <a:rPr lang="es-ES_tradnl" sz="1600" dirty="0"/>
              <a:t>) = { $, &gt; }</a:t>
            </a:r>
          </a:p>
          <a:p>
            <a:pPr marL="0" indent="0">
              <a:buNone/>
            </a:pPr>
            <a:endParaRPr lang="en-US" sz="1600" dirty="0" smtClean="0"/>
          </a:p>
          <a:p>
            <a:pPr marL="0" indent="0">
              <a:buNone/>
            </a:pPr>
            <a:endParaRPr lang="en-US" sz="1600" dirty="0"/>
          </a:p>
          <a:p>
            <a:pPr marL="0" indent="0">
              <a:buNone/>
            </a:pPr>
            <a:endParaRPr lang="en-US"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21584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dirty="0" err="1" smtClean="0">
                <a:latin typeface="Consolas" charset="0"/>
                <a:ea typeface="Consolas" charset="0"/>
                <a:cs typeface="Consolas" charset="0"/>
              </a:rPr>
              <a:t>parse_Name-addr</a:t>
            </a: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FIRST(Display-name Angle-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atom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parse_Display</a:t>
            </a:r>
            <a:r>
              <a:rPr lang="en-US" dirty="0" smtClean="0">
                <a:latin typeface="Consolas" charset="0"/>
                <a:ea typeface="Consolas" charset="0"/>
                <a:cs typeface="Consolas" charset="0"/>
              </a:rPr>
              <a:t>-name();</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parse_Angle-addr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("Name-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 -&gt; Display-name Angle-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FIRST(Angle-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&lt;)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parse_Angle-addr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("Name-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 -&gt; Angle-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43</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Name-</a:t>
            </a:r>
            <a:r>
              <a:rPr lang="en-US" sz="1600" dirty="0" err="1"/>
              <a:t>addr</a:t>
            </a:r>
            <a:r>
              <a:rPr lang="en-US" sz="1600" dirty="0"/>
              <a:t> → Display-name Angle-</a:t>
            </a:r>
            <a:r>
              <a:rPr lang="en-US" sz="1600" dirty="0" err="1"/>
              <a:t>addr</a:t>
            </a:r>
            <a:r>
              <a:rPr lang="en-US" sz="1600" dirty="0"/>
              <a:t> | Angle-</a:t>
            </a:r>
            <a:r>
              <a:rPr lang="en-US" sz="1600" dirty="0" err="1"/>
              <a:t>addr</a:t>
            </a:r>
            <a:endParaRPr lang="en-US" sz="1600" dirty="0"/>
          </a:p>
          <a:p>
            <a:pPr marL="0" indent="0" fontAlgn="t">
              <a:buNone/>
            </a:pPr>
            <a:r>
              <a:rPr lang="es-ES_tradnl" sz="1600" dirty="0"/>
              <a:t>FIRST(</a:t>
            </a:r>
            <a:r>
              <a:rPr lang="es-ES_tradnl" sz="1600" dirty="0" err="1"/>
              <a:t>Name-addr</a:t>
            </a:r>
            <a:r>
              <a:rPr lang="es-ES_tradnl" sz="1600" dirty="0"/>
              <a:t>) = { &lt;, </a:t>
            </a:r>
            <a:r>
              <a:rPr lang="es-ES_tradnl" sz="1600" dirty="0" err="1"/>
              <a:t>atom</a:t>
            </a:r>
            <a:r>
              <a:rPr lang="es-ES_tradnl" sz="1600" dirty="0"/>
              <a:t>, q-s }</a:t>
            </a:r>
          </a:p>
          <a:p>
            <a:pPr marL="0" indent="0" fontAlgn="t">
              <a:buNone/>
            </a:pPr>
            <a:r>
              <a:rPr lang="es-ES_tradnl" sz="1600" dirty="0"/>
              <a:t>FIRST(</a:t>
            </a:r>
            <a:r>
              <a:rPr lang="es-ES_tradnl" sz="1600" dirty="0" err="1"/>
              <a:t>Display-name</a:t>
            </a:r>
            <a:r>
              <a:rPr lang="es-ES_tradnl" sz="1600" dirty="0"/>
              <a:t>) = { </a:t>
            </a:r>
            <a:r>
              <a:rPr lang="es-ES_tradnl" sz="1600" dirty="0" err="1"/>
              <a:t>atom</a:t>
            </a:r>
            <a:r>
              <a:rPr lang="es-ES_tradnl" sz="1600" dirty="0"/>
              <a:t>, q-s </a:t>
            </a:r>
            <a:r>
              <a:rPr lang="es-ES_tradnl" sz="1600" dirty="0" smtClean="0"/>
              <a:t>}</a:t>
            </a:r>
          </a:p>
          <a:p>
            <a:pPr marL="0" indent="0" fontAlgn="t">
              <a:buNone/>
            </a:pPr>
            <a:r>
              <a:rPr lang="es-ES_tradnl" sz="1600" dirty="0"/>
              <a:t>FIRST(</a:t>
            </a:r>
            <a:r>
              <a:rPr lang="es-ES_tradnl" sz="1600" dirty="0" err="1"/>
              <a:t>Angle-addr</a:t>
            </a:r>
            <a:r>
              <a:rPr lang="es-ES_tradnl" sz="1600" dirty="0"/>
              <a:t>) = { &lt; </a:t>
            </a:r>
            <a:r>
              <a:rPr lang="es-ES_tradnl" sz="1600" dirty="0" smtClean="0"/>
              <a:t>}</a:t>
            </a:r>
            <a:r>
              <a:rPr lang="es-ES_tradnl" sz="1600" dirty="0"/>
              <a:t> </a:t>
            </a:r>
            <a:endParaRPr lang="es-ES_tradnl" sz="1600" dirty="0" smtClean="0"/>
          </a:p>
          <a:p>
            <a:pPr marL="0" indent="0" fontAlgn="t">
              <a:buNone/>
            </a:pPr>
            <a:r>
              <a:rPr lang="es-ES_tradnl" sz="1600" dirty="0" smtClean="0"/>
              <a:t>FOLLOW(</a:t>
            </a:r>
            <a:r>
              <a:rPr lang="es-ES_tradnl" sz="1600" dirty="0" err="1" smtClean="0"/>
              <a:t>Name-addr</a:t>
            </a:r>
            <a:r>
              <a:rPr lang="es-ES_tradnl" sz="1600" dirty="0"/>
              <a:t>) = { $ }</a:t>
            </a:r>
          </a:p>
          <a:p>
            <a:pPr marL="0" indent="0" fontAlgn="t">
              <a:buNone/>
            </a:pPr>
            <a:r>
              <a:rPr lang="es-ES_tradnl" sz="1600" dirty="0"/>
              <a:t>FOLLOW(</a:t>
            </a:r>
            <a:r>
              <a:rPr lang="es-ES_tradnl" sz="1600" dirty="0" err="1"/>
              <a:t>Display-name</a:t>
            </a:r>
            <a:r>
              <a:rPr lang="es-ES_tradnl" sz="1600" dirty="0"/>
              <a:t>) = { &lt; </a:t>
            </a:r>
            <a:r>
              <a:rPr lang="es-ES_tradnl" sz="1600" dirty="0" smtClean="0"/>
              <a:t>}</a:t>
            </a:r>
          </a:p>
          <a:p>
            <a:pPr marL="0" indent="0" fontAlgn="t">
              <a:buNone/>
            </a:pPr>
            <a:r>
              <a:rPr lang="es-ES_tradnl" sz="1600" dirty="0"/>
              <a:t>FOLLOW(</a:t>
            </a:r>
            <a:r>
              <a:rPr lang="es-ES_tradnl" sz="1600" dirty="0" err="1"/>
              <a:t>Angle-addr</a:t>
            </a:r>
            <a:r>
              <a:rPr lang="es-ES_tradnl" sz="1600" dirty="0"/>
              <a:t>) = { $ </a:t>
            </a:r>
            <a:r>
              <a:rPr lang="es-ES_tradnl" sz="1600" dirty="0" smtClean="0"/>
              <a:t>}</a:t>
            </a:r>
            <a:endParaRPr lang="en-US"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202186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dirty="0" err="1" smtClean="0">
                <a:latin typeface="Consolas" charset="0"/>
                <a:ea typeface="Consolas" charset="0"/>
                <a:cs typeface="Consolas" charset="0"/>
              </a:rPr>
              <a:t>parse_Display</a:t>
            </a:r>
            <a:r>
              <a:rPr lang="en-US" dirty="0" smtClean="0">
                <a:latin typeface="Consolas" charset="0"/>
                <a:ea typeface="Consolas" charset="0"/>
                <a:cs typeface="Consolas" charset="0"/>
              </a:rPr>
              <a:t>-name() {</a:t>
            </a:r>
          </a:p>
          <a:p>
            <a:pPr marL="0" indent="0">
              <a:buNone/>
            </a:pPr>
            <a:r>
              <a:rPr lang="en-US" dirty="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FIRST(Word Display-name-list)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atom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parse_Word</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parse_Display</a:t>
            </a:r>
            <a:r>
              <a:rPr lang="en-US" dirty="0" smtClean="0">
                <a:latin typeface="Consolas" charset="0"/>
                <a:ea typeface="Consolas" charset="0"/>
                <a:cs typeface="Consolas" charset="0"/>
              </a:rPr>
              <a:t>-name-list();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("Display-name -&gt; Word Display-name-list");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a:t>
            </a:r>
            <a:endParaRPr lang="en-US" dirty="0" smtClean="0">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44</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Display-name → Word Display-name-list</a:t>
            </a:r>
          </a:p>
          <a:p>
            <a:pPr marL="0" indent="0" fontAlgn="t">
              <a:buNone/>
            </a:pPr>
            <a:r>
              <a:rPr lang="es-ES_tradnl" sz="1600" dirty="0" smtClean="0"/>
              <a:t>FIRST(</a:t>
            </a:r>
            <a:r>
              <a:rPr lang="es-ES_tradnl" sz="1600" dirty="0" err="1" smtClean="0"/>
              <a:t>Display-name</a:t>
            </a:r>
            <a:r>
              <a:rPr lang="es-ES_tradnl" sz="1600" dirty="0"/>
              <a:t>) = { </a:t>
            </a:r>
            <a:r>
              <a:rPr lang="es-ES_tradnl" sz="1600" dirty="0" err="1"/>
              <a:t>atom</a:t>
            </a:r>
            <a:r>
              <a:rPr lang="es-ES_tradnl" sz="1600" dirty="0"/>
              <a:t>, q-s </a:t>
            </a:r>
            <a:r>
              <a:rPr lang="es-ES_tradnl" sz="1600" dirty="0" smtClean="0"/>
              <a:t>}</a:t>
            </a:r>
          </a:p>
          <a:p>
            <a:pPr marL="0" indent="0">
              <a:buNone/>
            </a:pPr>
            <a:r>
              <a:rPr lang="es-ES_tradnl" sz="1600" dirty="0"/>
              <a:t>FIRST(</a:t>
            </a:r>
            <a:r>
              <a:rPr lang="es-ES_tradnl" sz="1600" dirty="0" err="1"/>
              <a:t>Display-name-list</a:t>
            </a:r>
            <a:r>
              <a:rPr lang="es-ES_tradnl" sz="1600" dirty="0"/>
              <a:t>) = { 𝜺, </a:t>
            </a:r>
            <a:r>
              <a:rPr lang="es-ES_tradnl" sz="1600" dirty="0" err="1"/>
              <a:t>atom</a:t>
            </a:r>
            <a:r>
              <a:rPr lang="es-ES_tradnl" sz="1600" dirty="0"/>
              <a:t>, q-s }</a:t>
            </a:r>
          </a:p>
          <a:p>
            <a:pPr marL="0" indent="0" fontAlgn="t">
              <a:buNone/>
            </a:pPr>
            <a:r>
              <a:rPr lang="es-ES_tradnl" sz="1600" dirty="0"/>
              <a:t>FIRST(Word) = { </a:t>
            </a:r>
            <a:r>
              <a:rPr lang="es-ES_tradnl" sz="1600" dirty="0" err="1"/>
              <a:t>atom</a:t>
            </a:r>
            <a:r>
              <a:rPr lang="es-ES_tradnl" sz="1600" dirty="0"/>
              <a:t>, q-s </a:t>
            </a:r>
            <a:r>
              <a:rPr lang="es-ES_tradnl" sz="1600" dirty="0" smtClean="0"/>
              <a:t>}</a:t>
            </a:r>
          </a:p>
          <a:p>
            <a:pPr marL="0" indent="0" fontAlgn="t">
              <a:buNone/>
            </a:pPr>
            <a:r>
              <a:rPr lang="es-ES_tradnl" sz="1600" dirty="0"/>
              <a:t>FOLLOW(</a:t>
            </a:r>
            <a:r>
              <a:rPr lang="es-ES_tradnl" sz="1600" dirty="0" err="1"/>
              <a:t>Display-name</a:t>
            </a:r>
            <a:r>
              <a:rPr lang="es-ES_tradnl" sz="1600" dirty="0"/>
              <a:t>) = { &lt; }</a:t>
            </a:r>
          </a:p>
          <a:p>
            <a:pPr marL="0" indent="0">
              <a:buNone/>
            </a:pPr>
            <a:r>
              <a:rPr lang="es-ES_tradnl" sz="1600" dirty="0"/>
              <a:t>FOLLOW(</a:t>
            </a:r>
            <a:r>
              <a:rPr lang="es-ES_tradnl" sz="1600" dirty="0" err="1"/>
              <a:t>Display-name-list</a:t>
            </a:r>
            <a:r>
              <a:rPr lang="es-ES_tradnl" sz="1600" dirty="0"/>
              <a:t>) = { &lt; </a:t>
            </a:r>
            <a:r>
              <a:rPr lang="es-ES_tradnl" sz="1600" dirty="0" smtClean="0"/>
              <a:t>}</a:t>
            </a:r>
          </a:p>
          <a:p>
            <a:pPr marL="0" indent="0">
              <a:buNone/>
            </a:pPr>
            <a:r>
              <a:rPr lang="es-ES_tradnl" sz="1600" dirty="0"/>
              <a:t>FOLLOW(Word) = { </a:t>
            </a:r>
            <a:r>
              <a:rPr lang="es-ES_tradnl" sz="1600" dirty="0" err="1"/>
              <a:t>atom</a:t>
            </a:r>
            <a:r>
              <a:rPr lang="es-ES_tradnl" sz="1600" dirty="0"/>
              <a:t>, q-s, &lt; </a:t>
            </a:r>
            <a:r>
              <a:rPr lang="es-ES_tradnl" sz="1600" dirty="0" smtClean="0"/>
              <a:t>}</a:t>
            </a:r>
            <a:endParaRPr lang="es-ES_tradnl" sz="1600" dirty="0"/>
          </a:p>
          <a:p>
            <a:pPr marL="0" indent="0" fontAlgn="t">
              <a:buNone/>
            </a:pPr>
            <a:endParaRPr lang="es-ES_tradnl" sz="1600" dirty="0" smtClean="0"/>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101930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err="1" smtClean="0">
                <a:latin typeface="Consolas" charset="0"/>
                <a:ea typeface="Consolas" charset="0"/>
                <a:cs typeface="Consolas" charset="0"/>
              </a:rPr>
              <a:t>parse_Display</a:t>
            </a:r>
            <a:r>
              <a:rPr lang="en-US" dirty="0" smtClean="0">
                <a:latin typeface="Consolas" charset="0"/>
                <a:ea typeface="Consolas" charset="0"/>
                <a:cs typeface="Consolas" charset="0"/>
              </a:rPr>
              <a:t>-name-list() {</a:t>
            </a:r>
          </a:p>
          <a:p>
            <a:pPr marL="0" indent="0">
              <a:buNone/>
            </a:pPr>
            <a:r>
              <a:rPr lang="en-US" dirty="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 Word Display-name-list)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atom ||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parse_Word</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parse_Display</a:t>
            </a:r>
            <a:r>
              <a:rPr lang="en-US" dirty="0" smtClean="0">
                <a:latin typeface="Consolas" charset="0"/>
                <a:ea typeface="Consolas" charset="0"/>
                <a:cs typeface="Consolas" charset="0"/>
              </a:rPr>
              <a:t>-name-list();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("Display-name-list -&gt; Word Display-name-list");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FOLLOW(Display-name-list)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&lt;)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("Display-name-list -&gt; </a:t>
            </a:r>
            <a:r>
              <a:rPr lang="es-ES_tradnl" dirty="0" smtClean="0"/>
              <a:t>𝜺");</a:t>
            </a: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a:t>
            </a:r>
            <a:endParaRPr lang="en-US" dirty="0" smtClean="0">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45</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Display-name-list → Word Display-name-list | 𝜺</a:t>
            </a:r>
          </a:p>
          <a:p>
            <a:pPr marL="0" indent="0">
              <a:buNone/>
            </a:pPr>
            <a:r>
              <a:rPr lang="es-ES_tradnl" sz="1600" dirty="0" smtClean="0"/>
              <a:t>FIRST(</a:t>
            </a:r>
            <a:r>
              <a:rPr lang="es-ES_tradnl" sz="1600" dirty="0" err="1" smtClean="0"/>
              <a:t>Display-name-list</a:t>
            </a:r>
            <a:r>
              <a:rPr lang="es-ES_tradnl" sz="1600" dirty="0"/>
              <a:t>) = { 𝜺, </a:t>
            </a:r>
            <a:r>
              <a:rPr lang="es-ES_tradnl" sz="1600" dirty="0" err="1"/>
              <a:t>atom</a:t>
            </a:r>
            <a:r>
              <a:rPr lang="es-ES_tradnl" sz="1600" dirty="0"/>
              <a:t>, q-s }</a:t>
            </a:r>
          </a:p>
          <a:p>
            <a:pPr marL="0" indent="0" fontAlgn="t">
              <a:buNone/>
            </a:pPr>
            <a:r>
              <a:rPr lang="es-ES_tradnl" sz="1600" dirty="0"/>
              <a:t>FIRST(Word) = { </a:t>
            </a:r>
            <a:r>
              <a:rPr lang="es-ES_tradnl" sz="1600" dirty="0" err="1"/>
              <a:t>atom</a:t>
            </a:r>
            <a:r>
              <a:rPr lang="es-ES_tradnl" sz="1600" dirty="0"/>
              <a:t>, q-s </a:t>
            </a:r>
            <a:r>
              <a:rPr lang="es-ES_tradnl" sz="1600" dirty="0" smtClean="0"/>
              <a:t>}</a:t>
            </a:r>
          </a:p>
          <a:p>
            <a:pPr marL="0" indent="0">
              <a:buNone/>
            </a:pPr>
            <a:r>
              <a:rPr lang="es-ES_tradnl" sz="1600" dirty="0" smtClean="0"/>
              <a:t>FOLLOW(</a:t>
            </a:r>
            <a:r>
              <a:rPr lang="es-ES_tradnl" sz="1600" dirty="0" err="1" smtClean="0"/>
              <a:t>Display-name-list</a:t>
            </a:r>
            <a:r>
              <a:rPr lang="es-ES_tradnl" sz="1600" dirty="0"/>
              <a:t>) = { &lt; </a:t>
            </a:r>
            <a:r>
              <a:rPr lang="es-ES_tradnl" sz="1600" dirty="0" smtClean="0"/>
              <a:t>}</a:t>
            </a:r>
          </a:p>
          <a:p>
            <a:pPr marL="0" indent="0">
              <a:buNone/>
            </a:pPr>
            <a:r>
              <a:rPr lang="es-ES_tradnl" sz="1600" dirty="0"/>
              <a:t>FOLLOW(Word) = { </a:t>
            </a:r>
            <a:r>
              <a:rPr lang="es-ES_tradnl" sz="1600" dirty="0" err="1"/>
              <a:t>atom</a:t>
            </a:r>
            <a:r>
              <a:rPr lang="es-ES_tradnl" sz="1600" dirty="0"/>
              <a:t>, q-s, &lt; </a:t>
            </a:r>
            <a:r>
              <a:rPr lang="es-ES_tradnl" sz="1600" dirty="0" smtClean="0"/>
              <a:t>}</a:t>
            </a:r>
            <a:endParaRPr lang="es-ES_tradnl" sz="1600" dirty="0"/>
          </a:p>
          <a:p>
            <a:pPr marL="0" indent="0" fontAlgn="t">
              <a:buNone/>
            </a:pPr>
            <a:endParaRPr lang="es-ES_tradnl" sz="1600" dirty="0" smtClean="0"/>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21013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err="1" smtClean="0">
                <a:latin typeface="Consolas" charset="0"/>
                <a:ea typeface="Consolas" charset="0"/>
                <a:cs typeface="Consolas" charset="0"/>
              </a:rPr>
              <a:t>parse_Angle-addr</a:t>
            </a: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FIRST(&lt; </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 &gt;)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&lt;)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parse_Addr</a:t>
            </a:r>
            <a:r>
              <a:rPr lang="en-US" dirty="0" smtClean="0">
                <a:latin typeface="Consolas" charset="0"/>
                <a:ea typeface="Consolas" charset="0"/>
                <a:cs typeface="Consolas" charset="0"/>
              </a:rPr>
              <a:t>-spec();</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&gt;)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("Angle-</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 -&gt; &lt; </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 &gt;");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a:t>
            </a:r>
            <a:endParaRPr lang="en-US" dirty="0" smtClean="0">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46</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Angle-</a:t>
            </a:r>
            <a:r>
              <a:rPr lang="en-US" sz="1600" dirty="0" err="1"/>
              <a:t>addr</a:t>
            </a:r>
            <a:r>
              <a:rPr lang="en-US" sz="1600" dirty="0"/>
              <a:t> → &lt; </a:t>
            </a:r>
            <a:r>
              <a:rPr lang="en-US" sz="1600" dirty="0" err="1"/>
              <a:t>Addr</a:t>
            </a:r>
            <a:r>
              <a:rPr lang="en-US" sz="1600" dirty="0"/>
              <a:t>-spec &gt; </a:t>
            </a:r>
          </a:p>
          <a:p>
            <a:pPr marL="0" indent="0" fontAlgn="t">
              <a:buNone/>
            </a:pPr>
            <a:r>
              <a:rPr lang="es-ES_tradnl" sz="1600" dirty="0"/>
              <a:t>FIRST(</a:t>
            </a:r>
            <a:r>
              <a:rPr lang="es-ES_tradnl" sz="1600" dirty="0" err="1"/>
              <a:t>Angle-addr</a:t>
            </a:r>
            <a:r>
              <a:rPr lang="es-ES_tradnl" sz="1600" dirty="0"/>
              <a:t>) = { &lt; } </a:t>
            </a:r>
          </a:p>
          <a:p>
            <a:pPr marL="0" indent="0" fontAlgn="t">
              <a:buNone/>
            </a:pPr>
            <a:r>
              <a:rPr lang="es-ES_tradnl" sz="1600" dirty="0"/>
              <a:t>FIRST(</a:t>
            </a:r>
            <a:r>
              <a:rPr lang="es-ES_tradnl" sz="1600" dirty="0" err="1"/>
              <a:t>Addr-spec</a:t>
            </a:r>
            <a:r>
              <a:rPr lang="es-ES_tradnl" sz="1600" dirty="0"/>
              <a:t>) = { d-a-a, q-s-a }</a:t>
            </a:r>
          </a:p>
          <a:p>
            <a:pPr marL="0" indent="0">
              <a:buNone/>
            </a:pPr>
            <a:r>
              <a:rPr lang="es-ES_tradnl" sz="1600" dirty="0"/>
              <a:t>FOLLOW(</a:t>
            </a:r>
            <a:r>
              <a:rPr lang="es-ES_tradnl" sz="1600" dirty="0" err="1"/>
              <a:t>Angle-addr</a:t>
            </a:r>
            <a:r>
              <a:rPr lang="es-ES_tradnl" sz="1600" dirty="0"/>
              <a:t>) = { $ }</a:t>
            </a:r>
          </a:p>
          <a:p>
            <a:pPr marL="0" indent="0">
              <a:buNone/>
            </a:pPr>
            <a:r>
              <a:rPr lang="es-ES_tradnl" sz="1600" dirty="0"/>
              <a:t>FOLLOW(</a:t>
            </a:r>
            <a:r>
              <a:rPr lang="es-ES_tradnl" sz="1600" dirty="0" err="1"/>
              <a:t>Addr-spec</a:t>
            </a:r>
            <a:r>
              <a:rPr lang="es-ES_tradnl" sz="1600" dirty="0"/>
              <a:t>) = { $, &gt; </a:t>
            </a:r>
            <a:r>
              <a:rPr lang="es-ES_tradnl" sz="1600" dirty="0" smtClean="0"/>
              <a:t>}</a:t>
            </a:r>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5756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err="1" smtClean="0">
                <a:latin typeface="Consolas" charset="0"/>
                <a:ea typeface="Consolas" charset="0"/>
                <a:cs typeface="Consolas" charset="0"/>
              </a:rPr>
              <a:t>parse_Addr</a:t>
            </a:r>
            <a:r>
              <a:rPr lang="en-US" dirty="0" smtClean="0">
                <a:latin typeface="Consolas" charset="0"/>
                <a:ea typeface="Consolas" charset="0"/>
                <a:cs typeface="Consolas" charset="0"/>
              </a:rPr>
              <a:t>-spec()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FIRST(d-a-a Domain)</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d-a-a)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ungetToken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parse_Domain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 -&gt; d-a-a Domain");</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FIRST(q-s-a Domain)</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q-s-a)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parse_Domain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Addr</a:t>
            </a:r>
            <a:r>
              <a:rPr lang="en-US" dirty="0" smtClean="0">
                <a:latin typeface="Consolas" charset="0"/>
                <a:ea typeface="Consolas" charset="0"/>
                <a:cs typeface="Consolas" charset="0"/>
              </a:rPr>
              <a:t>-spec -&gt; q-s-a Domain");</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47</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err="1"/>
              <a:t>Addr</a:t>
            </a:r>
            <a:r>
              <a:rPr lang="en-US" sz="1600" dirty="0"/>
              <a:t>-spec → d-a-a Domain | q-s-a Domain</a:t>
            </a:r>
          </a:p>
          <a:p>
            <a:pPr marL="0" indent="0" fontAlgn="t">
              <a:buNone/>
            </a:pPr>
            <a:r>
              <a:rPr lang="es-ES_tradnl" sz="1600" dirty="0" smtClean="0"/>
              <a:t>FIRST(</a:t>
            </a:r>
            <a:r>
              <a:rPr lang="es-ES_tradnl" sz="1600" dirty="0" err="1" smtClean="0"/>
              <a:t>Addr-spec</a:t>
            </a:r>
            <a:r>
              <a:rPr lang="es-ES_tradnl" sz="1600" dirty="0"/>
              <a:t>) = { d-a-a, q-s-a </a:t>
            </a:r>
            <a:r>
              <a:rPr lang="es-ES_tradnl" sz="1600" dirty="0" smtClean="0"/>
              <a:t>}</a:t>
            </a:r>
          </a:p>
          <a:p>
            <a:pPr marL="0" indent="0" fontAlgn="t">
              <a:buNone/>
            </a:pPr>
            <a:r>
              <a:rPr lang="es-ES_tradnl" sz="1600" dirty="0"/>
              <a:t>FIRST(</a:t>
            </a:r>
            <a:r>
              <a:rPr lang="es-ES_tradnl" sz="1600" dirty="0" err="1"/>
              <a:t>Domain</a:t>
            </a:r>
            <a:r>
              <a:rPr lang="es-ES_tradnl" sz="1600" dirty="0"/>
              <a:t>) = { d-a </a:t>
            </a:r>
            <a:r>
              <a:rPr lang="es-ES_tradnl" sz="1600" dirty="0" smtClean="0"/>
              <a:t>}</a:t>
            </a:r>
            <a:endParaRPr lang="es-ES_tradnl" sz="1600" dirty="0"/>
          </a:p>
          <a:p>
            <a:pPr marL="0" indent="0">
              <a:buNone/>
            </a:pPr>
            <a:r>
              <a:rPr lang="es-ES_tradnl" sz="1600" dirty="0" smtClean="0"/>
              <a:t>FOLLOW(</a:t>
            </a:r>
            <a:r>
              <a:rPr lang="es-ES_tradnl" sz="1600" dirty="0" err="1" smtClean="0"/>
              <a:t>Addr-spec</a:t>
            </a:r>
            <a:r>
              <a:rPr lang="es-ES_tradnl" sz="1600" dirty="0"/>
              <a:t>) = { $, &gt; </a:t>
            </a:r>
            <a:r>
              <a:rPr lang="es-ES_tradnl" sz="1600" dirty="0" smtClean="0"/>
              <a:t>}</a:t>
            </a:r>
          </a:p>
          <a:p>
            <a:pPr marL="0" indent="0">
              <a:buNone/>
            </a:pPr>
            <a:r>
              <a:rPr lang="es-ES_tradnl" sz="1600" dirty="0"/>
              <a:t>FOLLOW(</a:t>
            </a:r>
            <a:r>
              <a:rPr lang="es-ES_tradnl" sz="1600" dirty="0" err="1"/>
              <a:t>Domain</a:t>
            </a:r>
            <a:r>
              <a:rPr lang="es-ES_tradnl" sz="1600" dirty="0"/>
              <a:t>) = { $, &gt; }</a:t>
            </a:r>
          </a:p>
          <a:p>
            <a:pPr marL="0" indent="0">
              <a:buNone/>
            </a:pPr>
            <a:endParaRPr lang="es-ES_tradnl" sz="1600" dirty="0" smtClean="0"/>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8947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err="1" smtClean="0">
                <a:latin typeface="Consolas" charset="0"/>
                <a:ea typeface="Consolas" charset="0"/>
                <a:cs typeface="Consolas" charset="0"/>
              </a:rPr>
              <a:t>parse_Domain</a:t>
            </a: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FIRST(d-a)</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d-a)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("Domain -&gt; d-a");</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48</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smtClean="0"/>
              <a:t>Domain </a:t>
            </a:r>
            <a:r>
              <a:rPr lang="en-US" sz="1600" dirty="0"/>
              <a:t>→ d-a</a:t>
            </a:r>
          </a:p>
          <a:p>
            <a:pPr marL="0" indent="0" fontAlgn="t">
              <a:buNone/>
            </a:pPr>
            <a:r>
              <a:rPr lang="es-ES_tradnl" sz="1600" dirty="0" smtClean="0"/>
              <a:t>FIRST(</a:t>
            </a:r>
            <a:r>
              <a:rPr lang="es-ES_tradnl" sz="1600" dirty="0" err="1" smtClean="0"/>
              <a:t>Domain</a:t>
            </a:r>
            <a:r>
              <a:rPr lang="es-ES_tradnl" sz="1600" dirty="0"/>
              <a:t>) = { d-a </a:t>
            </a:r>
            <a:r>
              <a:rPr lang="es-ES_tradnl" sz="1600" dirty="0" smtClean="0"/>
              <a:t>}</a:t>
            </a:r>
            <a:endParaRPr lang="es-ES_tradnl" sz="1600" dirty="0"/>
          </a:p>
          <a:p>
            <a:pPr marL="0" indent="0">
              <a:buNone/>
            </a:pPr>
            <a:r>
              <a:rPr lang="es-ES_tradnl" sz="1600" dirty="0" smtClean="0"/>
              <a:t>FOLLOW(</a:t>
            </a:r>
            <a:r>
              <a:rPr lang="es-ES_tradnl" sz="1600" dirty="0" err="1" smtClean="0"/>
              <a:t>Domain</a:t>
            </a:r>
            <a:r>
              <a:rPr lang="es-ES_tradnl" sz="1600" dirty="0"/>
              <a:t>) = { $, &gt; }</a:t>
            </a:r>
          </a:p>
          <a:p>
            <a:pPr marL="0" indent="0">
              <a:buNone/>
            </a:pPr>
            <a:endParaRPr lang="es-ES_tradnl" sz="1600" dirty="0" smtClean="0"/>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20132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dirty="0" err="1" smtClean="0">
                <a:latin typeface="Consolas" charset="0"/>
                <a:ea typeface="Consolas" charset="0"/>
                <a:cs typeface="Consolas" charset="0"/>
              </a:rPr>
              <a:t>parse_Word</a:t>
            </a: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getToken</a:t>
            </a:r>
            <a:r>
              <a:rPr lang="en-US" dirty="0" smtClean="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FIRST(atom)</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atom)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("Word -&gt; atom");</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 Check FIRST(q-s)</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if (</a:t>
            </a:r>
            <a:r>
              <a:rPr lang="en-US" dirty="0" err="1" smtClean="0">
                <a:latin typeface="Consolas" charset="0"/>
                <a:ea typeface="Consolas" charset="0"/>
                <a:cs typeface="Consolas" charset="0"/>
              </a:rPr>
              <a:t>t_type</a:t>
            </a:r>
            <a:r>
              <a:rPr lang="en-US" dirty="0" smtClean="0">
                <a:latin typeface="Consolas" charset="0"/>
                <a:ea typeface="Consolas" charset="0"/>
                <a:cs typeface="Consolas" charset="0"/>
              </a:rPr>
              <a:t> == q-s)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printf</a:t>
            </a:r>
            <a:r>
              <a:rPr lang="en-US" dirty="0" smtClean="0">
                <a:latin typeface="Consolas" charset="0"/>
                <a:ea typeface="Consolas" charset="0"/>
                <a:cs typeface="Consolas" charset="0"/>
              </a:rPr>
              <a:t>("Word -&gt; q-s");</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a:latin typeface="Consolas" charset="0"/>
                <a:ea typeface="Consolas" charset="0"/>
                <a:cs typeface="Consolas" charset="0"/>
              </a:rPr>
              <a:t>	</a:t>
            </a:r>
            <a:r>
              <a:rPr lang="en-US" dirty="0" smtClean="0">
                <a:latin typeface="Consolas" charset="0"/>
                <a:ea typeface="Consolas" charset="0"/>
                <a:cs typeface="Consolas" charset="0"/>
              </a:rPr>
              <a:t>else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syntax_error</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49</a:t>
            </a:fld>
            <a:endParaRPr lang="en-US"/>
          </a:p>
        </p:txBody>
      </p:sp>
      <p:sp>
        <p:nvSpPr>
          <p:cNvPr id="5" name="Content Placeholder 2"/>
          <p:cNvSpPr txBox="1">
            <a:spLocks/>
          </p:cNvSpPr>
          <p:nvPr/>
        </p:nvSpPr>
        <p:spPr>
          <a:xfrm>
            <a:off x="27966" y="136524"/>
            <a:ext cx="9116033" cy="1463678"/>
          </a:xfrm>
          <a:prstGeom prst="rect">
            <a:avLst/>
          </a:prstGeom>
        </p:spPr>
        <p:txBody>
          <a:bodyPr vert="horz" lIns="91440" tIns="45720" rIns="91440" bIns="45720" numCol="2"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Word → atom | q-s</a:t>
            </a:r>
          </a:p>
          <a:p>
            <a:pPr marL="0" indent="0" fontAlgn="t">
              <a:buNone/>
            </a:pPr>
            <a:r>
              <a:rPr lang="es-ES_tradnl" sz="1600" dirty="0"/>
              <a:t>FIRST(Word) = { </a:t>
            </a:r>
            <a:r>
              <a:rPr lang="es-ES_tradnl" sz="1600" dirty="0" err="1"/>
              <a:t>atom</a:t>
            </a:r>
            <a:r>
              <a:rPr lang="es-ES_tradnl" sz="1600" dirty="0"/>
              <a:t>, q-s }</a:t>
            </a:r>
          </a:p>
          <a:p>
            <a:pPr marL="0" indent="0">
              <a:buNone/>
            </a:pPr>
            <a:r>
              <a:rPr lang="es-ES_tradnl" sz="1600" dirty="0"/>
              <a:t>FOLLOW(Word) = { </a:t>
            </a:r>
            <a:r>
              <a:rPr lang="es-ES_tradnl" sz="1600" dirty="0" err="1"/>
              <a:t>atom</a:t>
            </a:r>
            <a:r>
              <a:rPr lang="es-ES_tradnl" sz="1600" dirty="0"/>
              <a:t>, q-s, &lt; </a:t>
            </a:r>
            <a:r>
              <a:rPr lang="es-ES_tradnl" sz="1600" dirty="0" smtClean="0"/>
              <a:t>}</a:t>
            </a:r>
          </a:p>
          <a:p>
            <a:pPr marL="0" indent="0" fontAlgn="t">
              <a:buNone/>
            </a:pPr>
            <a:endParaRPr lang="es-ES_tradnl" sz="1600" dirty="0"/>
          </a:p>
        </p:txBody>
      </p:sp>
      <p:sp>
        <p:nvSpPr>
          <p:cNvPr id="6" name="Content Placeholder 2"/>
          <p:cNvSpPr txBox="1">
            <a:spLocks/>
          </p:cNvSpPr>
          <p:nvPr/>
        </p:nvSpPr>
        <p:spPr>
          <a:xfrm>
            <a:off x="5209567" y="-265176"/>
            <a:ext cx="4457700" cy="53949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t">
              <a:buNone/>
            </a:pPr>
            <a:endParaRPr lang="es-ES_tradnl" sz="1600" dirty="0"/>
          </a:p>
        </p:txBody>
      </p:sp>
    </p:spTree>
    <p:extLst>
      <p:ext uri="{BB962C8B-B14F-4D97-AF65-F5344CB8AC3E}">
        <p14:creationId xmlns:p14="http://schemas.microsoft.com/office/powerpoint/2010/main" val="15913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Grammars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Syntax for context-free grammars</a:t>
            </a:r>
          </a:p>
          <a:p>
            <a:pPr lvl="1"/>
            <a:r>
              <a:rPr lang="en-US" dirty="0" smtClean="0"/>
              <a:t>Each row is called a production </a:t>
            </a:r>
          </a:p>
          <a:p>
            <a:pPr lvl="2"/>
            <a:r>
              <a:rPr lang="en-US" dirty="0" smtClean="0"/>
              <a:t>Non-terminals on the left</a:t>
            </a:r>
          </a:p>
          <a:p>
            <a:pPr lvl="2"/>
            <a:r>
              <a:rPr lang="en-US" dirty="0" smtClean="0"/>
              <a:t>Right arrow</a:t>
            </a:r>
          </a:p>
          <a:p>
            <a:pPr lvl="2"/>
            <a:r>
              <a:rPr lang="en-US" dirty="0" smtClean="0"/>
              <a:t>Non-terminals and terminals on the right</a:t>
            </a:r>
          </a:p>
          <a:p>
            <a:pPr lvl="1"/>
            <a:r>
              <a:rPr lang="en-US" dirty="0" smtClean="0"/>
              <a:t>Non-terminals will start with an upper case in our examples, terminals will be lowercase and are tokens</a:t>
            </a:r>
          </a:p>
          <a:p>
            <a:pPr lvl="1"/>
            <a:r>
              <a:rPr lang="en-US" dirty="0" smtClean="0"/>
              <a:t>S will typically be the </a:t>
            </a:r>
            <a:r>
              <a:rPr lang="en-US" smtClean="0"/>
              <a:t>starting non-terminal</a:t>
            </a:r>
            <a:endParaRPr lang="en-US" dirty="0" smtClean="0"/>
          </a:p>
          <a:p>
            <a:r>
              <a:rPr lang="en-US" dirty="0" smtClean="0"/>
              <a:t>Example for matching parenthesis</a:t>
            </a:r>
          </a:p>
          <a:p>
            <a:pPr marL="0" indent="0">
              <a:buNone/>
            </a:pPr>
            <a:r>
              <a:rPr lang="en-US" dirty="0" smtClean="0"/>
              <a:t>S → 𝜺</a:t>
            </a:r>
          </a:p>
          <a:p>
            <a:pPr marL="0" indent="0">
              <a:buNone/>
            </a:pPr>
            <a:r>
              <a:rPr lang="en-US" dirty="0" smtClean="0"/>
              <a:t>S → ( S )</a:t>
            </a:r>
          </a:p>
          <a:p>
            <a:pPr marL="0" indent="0">
              <a:buNone/>
            </a:pPr>
            <a:endParaRPr lang="en-US" dirty="0" smtClean="0"/>
          </a:p>
          <a:p>
            <a:pPr marL="0" indent="0">
              <a:buNone/>
            </a:pPr>
            <a:r>
              <a:rPr lang="en-US" dirty="0" smtClean="0"/>
              <a:t>Can also write more succinctly by combining production rules with the same starting non-terminals</a:t>
            </a:r>
          </a:p>
          <a:p>
            <a:pPr marL="0" indent="0">
              <a:buNone/>
            </a:pPr>
            <a:r>
              <a:rPr lang="en-US" dirty="0" smtClean="0"/>
              <a:t>S→ ( S ) | 𝜺</a:t>
            </a:r>
          </a:p>
        </p:txBody>
      </p:sp>
      <p:sp>
        <p:nvSpPr>
          <p:cNvPr id="4" name="Slide Number Placeholder 3"/>
          <p:cNvSpPr>
            <a:spLocks noGrp="1"/>
          </p:cNvSpPr>
          <p:nvPr>
            <p:ph type="sldNum" sz="quarter" idx="12"/>
          </p:nvPr>
        </p:nvSpPr>
        <p:spPr/>
        <p:txBody>
          <a:bodyPr/>
          <a:lstStyle/>
          <a:p>
            <a:fld id="{FCFB7E3C-6220-8942-988C-3F6E25750AD7}" type="slidenum">
              <a:rPr lang="en-US" smtClean="0"/>
              <a:t>5</a:t>
            </a:fld>
            <a:endParaRPr lang="en-US"/>
          </a:p>
        </p:txBody>
      </p:sp>
    </p:spTree>
    <p:extLst>
      <p:ext uri="{BB962C8B-B14F-4D97-AF65-F5344CB8AC3E}">
        <p14:creationId xmlns:p14="http://schemas.microsoft.com/office/powerpoint/2010/main" val="139459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Recursive Descent Parsers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every non-terminal A in the grammar, create a function called </a:t>
            </a:r>
            <a:r>
              <a:rPr lang="en-US" dirty="0" err="1" smtClean="0"/>
              <a:t>parse_A</a:t>
            </a:r>
            <a:endParaRPr lang="en-US" dirty="0"/>
          </a:p>
          <a:p>
            <a:r>
              <a:rPr lang="en-US" dirty="0" smtClean="0"/>
              <a:t>For each production rule A → α (where α is a sequence of terminals and non-terminals), if </a:t>
            </a:r>
            <a:r>
              <a:rPr lang="en-US" dirty="0" err="1" smtClean="0"/>
              <a:t>getToken</a:t>
            </a:r>
            <a:r>
              <a:rPr lang="en-US" dirty="0" smtClean="0"/>
              <a:t>() ∈ FIRST(α) then choose the production rule A → α</a:t>
            </a:r>
          </a:p>
          <a:p>
            <a:pPr lvl="1"/>
            <a:r>
              <a:rPr lang="en-US" dirty="0" smtClean="0"/>
              <a:t>For every terminal and non-terminal a in α, if a is a non-terminal call </a:t>
            </a:r>
            <a:r>
              <a:rPr lang="en-US" dirty="0" err="1" smtClean="0"/>
              <a:t>parse_a</a:t>
            </a:r>
            <a:r>
              <a:rPr lang="en-US" dirty="0" smtClean="0"/>
              <a:t>, if a is a terminal check that </a:t>
            </a:r>
            <a:r>
              <a:rPr lang="en-US" dirty="0" err="1" smtClean="0"/>
              <a:t>getToken</a:t>
            </a:r>
            <a:r>
              <a:rPr lang="en-US" dirty="0" smtClean="0"/>
              <a:t>() == a</a:t>
            </a:r>
          </a:p>
          <a:p>
            <a:pPr lvl="1"/>
            <a:r>
              <a:rPr lang="en-US" dirty="0" smtClean="0"/>
              <a:t>If </a:t>
            </a:r>
            <a:r>
              <a:rPr lang="en-US" dirty="0"/>
              <a:t>𝜺 ∈</a:t>
            </a:r>
            <a:r>
              <a:rPr lang="en-US" dirty="0" smtClean="0"/>
              <a:t> FIRST(α</a:t>
            </a:r>
            <a:r>
              <a:rPr lang="en-US" dirty="0"/>
              <a:t>), </a:t>
            </a:r>
            <a:r>
              <a:rPr lang="en-US" dirty="0" smtClean="0"/>
              <a:t>then check that </a:t>
            </a:r>
            <a:r>
              <a:rPr lang="en-US" dirty="0" err="1" smtClean="0"/>
              <a:t>getToken</a:t>
            </a:r>
            <a:r>
              <a:rPr lang="en-US" dirty="0" smtClean="0"/>
              <a:t>() ∈ FOLLOW(A), then choose the production A </a:t>
            </a:r>
            <a:r>
              <a:rPr lang="en-US" smtClean="0"/>
              <a:t>→ </a:t>
            </a:r>
            <a:r>
              <a:rPr lang="en-US"/>
              <a:t>α</a:t>
            </a:r>
            <a:endParaRPr lang="en-US" dirty="0" smtClean="0"/>
          </a:p>
          <a:p>
            <a:r>
              <a:rPr lang="en-US" dirty="0" smtClean="0"/>
              <a:t>If </a:t>
            </a:r>
            <a:r>
              <a:rPr lang="en-US" dirty="0" err="1" smtClean="0"/>
              <a:t>getToken</a:t>
            </a:r>
            <a:r>
              <a:rPr lang="en-US" dirty="0" smtClean="0"/>
              <a:t>() ∉ FIRST(A), then </a:t>
            </a:r>
            <a:r>
              <a:rPr lang="en-US" dirty="0" err="1" smtClean="0"/>
              <a:t>syntax_error</a:t>
            </a:r>
            <a:r>
              <a:rPr lang="en-US" dirty="0" smtClean="0"/>
              <a:t>(), unless 𝜺 ∈ FIRST(A), then </a:t>
            </a:r>
            <a:r>
              <a:rPr lang="en-US" dirty="0" err="1" smtClean="0"/>
              <a:t>getToken</a:t>
            </a:r>
            <a:r>
              <a:rPr lang="en-US" dirty="0" smtClean="0"/>
              <a:t>() ∉ FOLLOW(A) is </a:t>
            </a:r>
            <a:r>
              <a:rPr lang="en-US" dirty="0" err="1" smtClean="0"/>
              <a:t>syntax_error</a:t>
            </a:r>
            <a:r>
              <a:rPr lang="en-US" dirty="0" smtClean="0"/>
              <a:t>()</a:t>
            </a:r>
          </a:p>
        </p:txBody>
      </p:sp>
      <p:sp>
        <p:nvSpPr>
          <p:cNvPr id="4" name="Slide Number Placeholder 3"/>
          <p:cNvSpPr>
            <a:spLocks noGrp="1"/>
          </p:cNvSpPr>
          <p:nvPr>
            <p:ph type="sldNum" sz="quarter" idx="12"/>
          </p:nvPr>
        </p:nvSpPr>
        <p:spPr/>
        <p:txBody>
          <a:bodyPr/>
          <a:lstStyle/>
          <a:p>
            <a:fld id="{FCFB7E3C-6220-8942-988C-3F6E25750AD7}" type="slidenum">
              <a:rPr lang="en-US" smtClean="0"/>
              <a:t>50</a:t>
            </a:fld>
            <a:endParaRPr lang="en-US"/>
          </a:p>
        </p:txBody>
      </p:sp>
    </p:spTree>
    <p:extLst>
      <p:ext uri="{BB962C8B-B14F-4D97-AF65-F5344CB8AC3E}">
        <p14:creationId xmlns:p14="http://schemas.microsoft.com/office/powerpoint/2010/main" val="114566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Example</a:t>
            </a:r>
            <a:endParaRPr lang="en-US" dirty="0"/>
          </a:p>
        </p:txBody>
      </p:sp>
      <p:sp>
        <p:nvSpPr>
          <p:cNvPr id="3" name="Content Placeholder 2"/>
          <p:cNvSpPr>
            <a:spLocks noGrp="1"/>
          </p:cNvSpPr>
          <p:nvPr>
            <p:ph idx="1"/>
          </p:nvPr>
        </p:nvSpPr>
        <p:spPr/>
        <p:txBody>
          <a:bodyPr/>
          <a:lstStyle/>
          <a:p>
            <a:pPr marL="0" indent="0">
              <a:buNone/>
            </a:pPr>
            <a:r>
              <a:rPr lang="en-US" dirty="0"/>
              <a:t>S→ ( S ) | </a:t>
            </a:r>
            <a:r>
              <a:rPr lang="en-US" dirty="0" smtClean="0"/>
              <a:t>𝜺</a:t>
            </a:r>
          </a:p>
          <a:p>
            <a:pPr marL="0" indent="0">
              <a:buNone/>
            </a:pPr>
            <a:endParaRPr lang="en-US" dirty="0"/>
          </a:p>
          <a:p>
            <a:pPr marL="0" indent="0">
              <a:buNone/>
            </a:pPr>
            <a:r>
              <a:rPr lang="en-US" dirty="0" smtClean="0"/>
              <a:t>Derivations of the CFG</a:t>
            </a:r>
          </a:p>
          <a:p>
            <a:pPr marL="0" indent="0">
              <a:buNone/>
            </a:pPr>
            <a:r>
              <a:rPr lang="en-US" dirty="0" smtClean="0"/>
              <a:t>S⇒𝜺</a:t>
            </a:r>
          </a:p>
          <a:p>
            <a:pPr marL="0" indent="0">
              <a:buNone/>
            </a:pPr>
            <a:r>
              <a:rPr lang="en-US" dirty="0" smtClean="0"/>
              <a:t>S⇒ ( S ) ⇒ ( 𝜺 </a:t>
            </a:r>
            <a:r>
              <a:rPr lang="en-US" dirty="0"/>
              <a:t>) </a:t>
            </a:r>
            <a:r>
              <a:rPr lang="en-US" dirty="0" smtClean="0"/>
              <a:t>⇒ ()</a:t>
            </a:r>
          </a:p>
          <a:p>
            <a:pPr marL="0" indent="0">
              <a:buNone/>
            </a:pPr>
            <a:r>
              <a:rPr lang="en-US" dirty="0" smtClean="0"/>
              <a:t>S ⇒ ( S)  ⇒ ( ( S ) ) ⇒ ( ( 𝜺 ) ) ⇒ (())	</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6</a:t>
            </a:fld>
            <a:endParaRPr lang="en-US"/>
          </a:p>
        </p:txBody>
      </p:sp>
    </p:spTree>
    <p:extLst>
      <p:ext uri="{BB962C8B-B14F-4D97-AF65-F5344CB8AC3E}">
        <p14:creationId xmlns:p14="http://schemas.microsoft.com/office/powerpoint/2010/main" val="93776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Example</a:t>
            </a:r>
            <a:endParaRPr lang="en-US" dirty="0"/>
          </a:p>
        </p:txBody>
      </p:sp>
      <p:sp>
        <p:nvSpPr>
          <p:cNvPr id="3" name="Content Placeholder 2"/>
          <p:cNvSpPr>
            <a:spLocks noGrp="1"/>
          </p:cNvSpPr>
          <p:nvPr>
            <p:ph idx="1"/>
          </p:nvPr>
        </p:nvSpPr>
        <p:spPr/>
        <p:txBody>
          <a:bodyPr/>
          <a:lstStyle/>
          <a:p>
            <a:pPr marL="0" indent="0">
              <a:buNone/>
            </a:pPr>
            <a:r>
              <a:rPr lang="en-US" dirty="0" err="1" smtClean="0"/>
              <a:t>Exp</a:t>
            </a:r>
            <a:r>
              <a:rPr lang="en-US" dirty="0" smtClean="0"/>
              <a:t>→ </a:t>
            </a:r>
            <a:r>
              <a:rPr lang="en-US" dirty="0" err="1" smtClean="0"/>
              <a:t>Exp</a:t>
            </a:r>
            <a:r>
              <a:rPr lang="en-US" dirty="0" smtClean="0"/>
              <a:t> + </a:t>
            </a:r>
            <a:r>
              <a:rPr lang="en-US" dirty="0" err="1" smtClean="0"/>
              <a:t>Exp</a:t>
            </a:r>
            <a:endParaRPr lang="en-US" dirty="0" smtClean="0"/>
          </a:p>
          <a:p>
            <a:pPr marL="0" indent="0">
              <a:buNone/>
            </a:pPr>
            <a:r>
              <a:rPr lang="en-US" dirty="0" err="1" smtClean="0"/>
              <a:t>Exp</a:t>
            </a:r>
            <a:r>
              <a:rPr lang="en-US" dirty="0" smtClean="0"/>
              <a:t>→ </a:t>
            </a:r>
            <a:r>
              <a:rPr lang="en-US" dirty="0" err="1" smtClean="0"/>
              <a:t>Exp</a:t>
            </a:r>
            <a:r>
              <a:rPr lang="en-US" dirty="0" smtClean="0"/>
              <a:t> * </a:t>
            </a:r>
            <a:r>
              <a:rPr lang="en-US" dirty="0" err="1" smtClean="0"/>
              <a:t>Exp</a:t>
            </a:r>
            <a:endParaRPr lang="en-US" dirty="0" smtClean="0"/>
          </a:p>
          <a:p>
            <a:pPr marL="0" indent="0">
              <a:buNone/>
            </a:pPr>
            <a:r>
              <a:rPr lang="en-US" dirty="0" err="1" smtClean="0"/>
              <a:t>Exp</a:t>
            </a:r>
            <a:r>
              <a:rPr lang="en-US" dirty="0" smtClean="0"/>
              <a:t>→ NUM</a:t>
            </a:r>
          </a:p>
          <a:p>
            <a:pPr marL="0" indent="0">
              <a:buNone/>
            </a:pPr>
            <a:endParaRPr lang="en-US" dirty="0"/>
          </a:p>
          <a:p>
            <a:pPr marL="0" indent="0">
              <a:buNone/>
            </a:pP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3 ⇒ </a:t>
            </a:r>
            <a:r>
              <a:rPr lang="en-US" dirty="0" err="1" smtClean="0"/>
              <a:t>Exp</a:t>
            </a:r>
            <a:r>
              <a:rPr lang="en-US" dirty="0" smtClean="0"/>
              <a:t> + </a:t>
            </a:r>
            <a:r>
              <a:rPr lang="en-US" dirty="0" err="1" smtClean="0"/>
              <a:t>Exp</a:t>
            </a:r>
            <a:r>
              <a:rPr lang="en-US" dirty="0" smtClean="0"/>
              <a:t> * 3 ⇒ </a:t>
            </a:r>
            <a:r>
              <a:rPr lang="en-US" dirty="0" err="1" smtClean="0"/>
              <a:t>Exp</a:t>
            </a:r>
            <a:r>
              <a:rPr lang="en-US" dirty="0" smtClean="0"/>
              <a:t> + 2 * 3 ⇒ 1 + 2 * 3</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7</a:t>
            </a:fld>
            <a:endParaRPr lang="en-US"/>
          </a:p>
        </p:txBody>
      </p:sp>
    </p:spTree>
    <p:extLst>
      <p:ext uri="{BB962C8B-B14F-4D97-AF65-F5344CB8AC3E}">
        <p14:creationId xmlns:p14="http://schemas.microsoft.com/office/powerpoint/2010/main" val="1616037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Example</a:t>
            </a:r>
            <a:endParaRPr lang="en-US" dirty="0"/>
          </a:p>
        </p:txBody>
      </p:sp>
      <p:sp>
        <p:nvSpPr>
          <p:cNvPr id="3" name="Content Placeholder 2"/>
          <p:cNvSpPr>
            <a:spLocks noGrp="1"/>
          </p:cNvSpPr>
          <p:nvPr>
            <p:ph idx="1"/>
          </p:nvPr>
        </p:nvSpPr>
        <p:spPr/>
        <p:txBody>
          <a:bodyPr/>
          <a:lstStyle/>
          <a:p>
            <a:pPr marL="0" indent="0">
              <a:buNone/>
            </a:pPr>
            <a:r>
              <a:rPr lang="en-US" dirty="0" err="1" smtClean="0"/>
              <a:t>Exp</a:t>
            </a:r>
            <a:r>
              <a:rPr lang="en-US" dirty="0" smtClean="0"/>
              <a:t>→ </a:t>
            </a:r>
            <a:r>
              <a:rPr lang="en-US" dirty="0" err="1" smtClean="0"/>
              <a:t>Exp</a:t>
            </a:r>
            <a:r>
              <a:rPr lang="en-US" dirty="0" smtClean="0"/>
              <a:t> + </a:t>
            </a:r>
            <a:r>
              <a:rPr lang="en-US" dirty="0" err="1" smtClean="0"/>
              <a:t>Exp</a:t>
            </a:r>
            <a:endParaRPr lang="en-US" dirty="0" smtClean="0"/>
          </a:p>
          <a:p>
            <a:pPr marL="0" indent="0">
              <a:buNone/>
            </a:pPr>
            <a:r>
              <a:rPr lang="en-US" dirty="0" err="1" smtClean="0"/>
              <a:t>Exp</a:t>
            </a:r>
            <a:r>
              <a:rPr lang="en-US" dirty="0" smtClean="0"/>
              <a:t>→ </a:t>
            </a:r>
            <a:r>
              <a:rPr lang="en-US" dirty="0" err="1" smtClean="0"/>
              <a:t>Exp</a:t>
            </a:r>
            <a:r>
              <a:rPr lang="en-US" dirty="0" smtClean="0"/>
              <a:t> * </a:t>
            </a:r>
            <a:r>
              <a:rPr lang="en-US" dirty="0" err="1" smtClean="0"/>
              <a:t>Exp</a:t>
            </a:r>
            <a:endParaRPr lang="en-US" dirty="0" smtClean="0"/>
          </a:p>
          <a:p>
            <a:pPr marL="0" indent="0">
              <a:buNone/>
            </a:pPr>
            <a:r>
              <a:rPr lang="en-US" dirty="0" err="1" smtClean="0"/>
              <a:t>Exp</a:t>
            </a:r>
            <a:r>
              <a:rPr lang="en-US" dirty="0" smtClean="0"/>
              <a:t>→ NUM</a:t>
            </a:r>
          </a:p>
          <a:p>
            <a:pPr marL="0" indent="0">
              <a:buNone/>
            </a:pPr>
            <a:endParaRPr lang="en-US" dirty="0"/>
          </a:p>
          <a:p>
            <a:pPr marL="0" indent="0">
              <a:buNone/>
            </a:pP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3 ⇒ </a:t>
            </a:r>
            <a:r>
              <a:rPr lang="en-US" dirty="0" err="1" smtClean="0"/>
              <a:t>Exp</a:t>
            </a:r>
            <a:r>
              <a:rPr lang="en-US" dirty="0" smtClean="0"/>
              <a:t> + </a:t>
            </a:r>
            <a:r>
              <a:rPr lang="en-US" dirty="0" err="1" smtClean="0"/>
              <a:t>Exp</a:t>
            </a:r>
            <a:r>
              <a:rPr lang="en-US" dirty="0" smtClean="0"/>
              <a:t> * 3 ⇒ </a:t>
            </a:r>
            <a:r>
              <a:rPr lang="en-US" dirty="0" err="1" smtClean="0"/>
              <a:t>Exp</a:t>
            </a:r>
            <a:r>
              <a:rPr lang="en-US" dirty="0" smtClean="0"/>
              <a:t> + 2 * 3 ⇒ 1 + 2 * 3</a:t>
            </a: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8</a:t>
            </a:fld>
            <a:endParaRPr lang="en-US"/>
          </a:p>
        </p:txBody>
      </p:sp>
      <p:sp>
        <p:nvSpPr>
          <p:cNvPr id="5" name="Rectangle 4"/>
          <p:cNvSpPr/>
          <p:nvPr/>
        </p:nvSpPr>
        <p:spPr>
          <a:xfrm>
            <a:off x="1843598" y="4058950"/>
            <a:ext cx="2360102"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63915" y="4058950"/>
            <a:ext cx="1944785"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108700" y="4058950"/>
            <a:ext cx="2320317"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201" y="4495800"/>
            <a:ext cx="889000" cy="533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346201" y="4544075"/>
            <a:ext cx="2616199"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962400" y="4544075"/>
            <a:ext cx="2616199" cy="4368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Leftmost Derivation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Always expand the leftmost nonterminal</a:t>
            </a:r>
          </a:p>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a:t>
            </a:r>
            <a:r>
              <a:rPr lang="en-US" dirty="0" err="1"/>
              <a:t>Exp</a:t>
            </a:r>
            <a:r>
              <a:rPr lang="en-US" dirty="0"/>
              <a:t> * </a:t>
            </a:r>
            <a:r>
              <a:rPr lang="en-US" dirty="0" err="1"/>
              <a:t>Exp</a:t>
            </a:r>
            <a:endParaRPr lang="en-US" dirty="0"/>
          </a:p>
          <a:p>
            <a:pPr marL="0" indent="0">
              <a:buNone/>
            </a:pPr>
            <a:r>
              <a:rPr lang="en-US" dirty="0" err="1"/>
              <a:t>Exp</a:t>
            </a:r>
            <a:r>
              <a:rPr lang="en-US" dirty="0"/>
              <a:t>→ </a:t>
            </a:r>
            <a:r>
              <a:rPr lang="en-US" dirty="0" smtClean="0"/>
              <a:t>NUM</a:t>
            </a:r>
          </a:p>
          <a:p>
            <a:pPr marL="0" indent="0">
              <a:buNone/>
            </a:pPr>
            <a:endParaRPr lang="en-US" dirty="0"/>
          </a:p>
          <a:p>
            <a:pPr marL="0" indent="0">
              <a:buNone/>
            </a:pPr>
            <a:r>
              <a:rPr lang="en-US" dirty="0" smtClean="0"/>
              <a:t>Is this a leftmost derivation?</a:t>
            </a:r>
          </a:p>
          <a:p>
            <a:pPr marL="0" indent="0">
              <a:buNone/>
            </a:pPr>
            <a:r>
              <a:rPr lang="en-US" dirty="0" err="1"/>
              <a:t>Exp</a:t>
            </a:r>
            <a:r>
              <a:rPr lang="en-US" dirty="0"/>
              <a:t> ⇒ </a:t>
            </a:r>
            <a:r>
              <a:rPr lang="en-US" dirty="0" err="1"/>
              <a:t>Exp</a:t>
            </a:r>
            <a:r>
              <a:rPr lang="en-US" dirty="0"/>
              <a:t> * </a:t>
            </a:r>
            <a:r>
              <a:rPr lang="en-US" dirty="0" err="1"/>
              <a:t>Exp</a:t>
            </a:r>
            <a:r>
              <a:rPr lang="en-US" dirty="0"/>
              <a:t> ⇒ </a:t>
            </a:r>
            <a:r>
              <a:rPr lang="en-US" dirty="0" err="1"/>
              <a:t>Exp</a:t>
            </a:r>
            <a:r>
              <a:rPr lang="en-US" dirty="0"/>
              <a:t> * 3 ⇒ </a:t>
            </a:r>
            <a:r>
              <a:rPr lang="en-US" dirty="0" err="1"/>
              <a:t>Exp</a:t>
            </a:r>
            <a:r>
              <a:rPr lang="en-US" dirty="0"/>
              <a:t> + </a:t>
            </a:r>
            <a:r>
              <a:rPr lang="en-US" dirty="0" err="1"/>
              <a:t>Exp</a:t>
            </a:r>
            <a:r>
              <a:rPr lang="en-US" dirty="0"/>
              <a:t> * 3 ⇒ </a:t>
            </a:r>
            <a:r>
              <a:rPr lang="en-US" dirty="0" err="1"/>
              <a:t>Exp</a:t>
            </a:r>
            <a:r>
              <a:rPr lang="en-US" dirty="0"/>
              <a:t> + 2 * 3 </a:t>
            </a:r>
            <a:r>
              <a:rPr lang="en-US" dirty="0" smtClean="0"/>
              <a:t>⇒ 1 </a:t>
            </a:r>
            <a:r>
              <a:rPr lang="en-US" dirty="0"/>
              <a:t>+ 2 * 3</a:t>
            </a:r>
          </a:p>
          <a:p>
            <a:pPr marL="0" indent="0">
              <a:buNone/>
            </a:pPr>
            <a:endParaRPr lang="en-US" dirty="0" smtClean="0"/>
          </a:p>
          <a:p>
            <a:pPr marL="0" indent="0">
              <a:buNone/>
            </a:pP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a:t>
            </a:r>
            <a:r>
              <a:rPr lang="en-US" dirty="0" err="1" smtClean="0"/>
              <a:t>Exp</a:t>
            </a:r>
            <a:r>
              <a:rPr lang="en-US" dirty="0" smtClean="0"/>
              <a:t> ⇒ 1 + </a:t>
            </a:r>
            <a:r>
              <a:rPr lang="en-US" dirty="0" err="1" smtClean="0"/>
              <a:t>Exp</a:t>
            </a:r>
            <a:r>
              <a:rPr lang="en-US" dirty="0" smtClean="0"/>
              <a:t> * </a:t>
            </a:r>
            <a:r>
              <a:rPr lang="en-US" dirty="0" err="1" smtClean="0"/>
              <a:t>Exp</a:t>
            </a:r>
            <a:r>
              <a:rPr lang="en-US" dirty="0" smtClean="0"/>
              <a:t> ⇒ 1 + 2 * </a:t>
            </a:r>
            <a:r>
              <a:rPr lang="en-US" dirty="0" err="1" smtClean="0"/>
              <a:t>Exp</a:t>
            </a:r>
            <a:r>
              <a:rPr lang="en-US" dirty="0" smtClean="0"/>
              <a:t> ⇒ 1 + 2 * 3</a:t>
            </a: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9</a:t>
            </a:fld>
            <a:endParaRPr lang="en-US"/>
          </a:p>
        </p:txBody>
      </p:sp>
    </p:spTree>
    <p:extLst>
      <p:ext uri="{BB962C8B-B14F-4D97-AF65-F5344CB8AC3E}">
        <p14:creationId xmlns:p14="http://schemas.microsoft.com/office/powerpoint/2010/main" val="983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am_seclab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76200">
          <a:headEnd type="none"/>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121681</TotalTime>
  <Words>5310</Words>
  <Application>Microsoft Office PowerPoint</Application>
  <PresentationFormat>On-screen Show (4:3)</PresentationFormat>
  <Paragraphs>1075</Paragraphs>
  <Slides>50</Slides>
  <Notes>10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Consolas</vt:lpstr>
      <vt:lpstr>adam_seclab_theme</vt:lpstr>
      <vt:lpstr>Syntax Analysis</vt:lpstr>
      <vt:lpstr>Syntax Analysis</vt:lpstr>
      <vt:lpstr>Using Regular Expressions</vt:lpstr>
      <vt:lpstr>Using Regular Expressions</vt:lpstr>
      <vt:lpstr>Context-Free Grammars</vt:lpstr>
      <vt:lpstr>CFG Example</vt:lpstr>
      <vt:lpstr>CFG Example</vt:lpstr>
      <vt:lpstr>CFG Example</vt:lpstr>
      <vt:lpstr>Leftmost Derivation</vt:lpstr>
      <vt:lpstr>Rightmost Derivation</vt:lpstr>
      <vt:lpstr>Parse Tree</vt:lpstr>
      <vt:lpstr>Parse Tree</vt:lpstr>
      <vt:lpstr>Parsing</vt:lpstr>
      <vt:lpstr>Ambiguous Grammars</vt:lpstr>
      <vt:lpstr>Ambiguous Grammars</vt:lpstr>
      <vt:lpstr>Ambiguous Grammars</vt:lpstr>
      <vt:lpstr>Parsing Approaches</vt:lpstr>
      <vt:lpstr>Top-Down Parsing</vt:lpstr>
      <vt:lpstr>Predictive Recursive Descent Parsers</vt:lpstr>
      <vt:lpstr>FIRST() Example</vt:lpstr>
      <vt:lpstr>Calculating FIRST(α)</vt:lpstr>
      <vt:lpstr>Calculating FIRST Sets</vt:lpstr>
      <vt:lpstr>Calculating FIRST Sets</vt:lpstr>
      <vt:lpstr>Calculating FIRST Sets</vt:lpstr>
      <vt:lpstr>PowerPoint Presentation</vt:lpstr>
      <vt:lpstr>FOLLOW() Example</vt:lpstr>
      <vt:lpstr>Calculating FOLLOW(A)</vt:lpstr>
      <vt:lpstr>Calculating FOLLOW Sets</vt:lpstr>
      <vt:lpstr>Calculating FOLLOW Sets</vt:lpstr>
      <vt:lpstr>Calculating FOLLOW Sets</vt:lpstr>
      <vt:lpstr>PowerPoint Presentation</vt:lpstr>
      <vt:lpstr>PowerPoint Presentation</vt:lpstr>
      <vt:lpstr>Predictive Recursive Descent Parsers</vt:lpstr>
      <vt:lpstr>Creating a Predictive Recursive Descent Parser</vt:lpstr>
      <vt:lpstr>Email Addresses</vt:lpstr>
      <vt:lpstr>Email Address CFG</vt:lpstr>
      <vt:lpstr>Simplified Email Address CFG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Recursive Descent Parsers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Ayan Banerjee</cp:lastModifiedBy>
  <cp:revision>2983</cp:revision>
  <cp:lastPrinted>2011-10-05T20:20:50Z</cp:lastPrinted>
  <dcterms:created xsi:type="dcterms:W3CDTF">2011-09-20T20:28:25Z</dcterms:created>
  <dcterms:modified xsi:type="dcterms:W3CDTF">2016-07-06T07:26:33Z</dcterms:modified>
</cp:coreProperties>
</file>