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4" r:id="rId5"/>
    <p:sldId id="265" r:id="rId6"/>
    <p:sldId id="266" r:id="rId7"/>
    <p:sldId id="268" r:id="rId8"/>
    <p:sldId id="269" r:id="rId9"/>
    <p:sldId id="271" r:id="rId10"/>
    <p:sldId id="272" r:id="rId11"/>
    <p:sldId id="273" r:id="rId12"/>
    <p:sldId id="277" r:id="rId13"/>
    <p:sldId id="278" r:id="rId14"/>
    <p:sldId id="279" r:id="rId15"/>
    <p:sldId id="274" r:id="rId16"/>
    <p:sldId id="276" r:id="rId17"/>
    <p:sldId id="289" r:id="rId18"/>
    <p:sldId id="281" r:id="rId19"/>
    <p:sldId id="282" r:id="rId20"/>
    <p:sldId id="290" r:id="rId21"/>
    <p:sldId id="283" r:id="rId22"/>
    <p:sldId id="284" r:id="rId23"/>
    <p:sldId id="280" r:id="rId24"/>
    <p:sldId id="287" r:id="rId25"/>
    <p:sldId id="291" r:id="rId26"/>
    <p:sldId id="292" r:id="rId27"/>
    <p:sldId id="288" r:id="rId28"/>
    <p:sldId id="293" r:id="rId29"/>
    <p:sldId id="294" r:id="rId30"/>
    <p:sldId id="295" r:id="rId31"/>
    <p:sldId id="297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4" r:id="rId47"/>
    <p:sldId id="315" r:id="rId48"/>
    <p:sldId id="316" r:id="rId49"/>
    <p:sldId id="311" r:id="rId50"/>
    <p:sldId id="312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8" autoAdjust="0"/>
    <p:restoredTop sz="89826" autoAdjust="0"/>
  </p:normalViewPr>
  <p:slideViewPr>
    <p:cSldViewPr snapToGrid="0" snapToObjects="1">
      <p:cViewPr varScale="1">
        <p:scale>
          <a:sx n="61" d="100"/>
          <a:sy n="61" d="100"/>
        </p:scale>
        <p:origin x="1668" y="72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7/9/2016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 2016</a:t>
            </a:r>
            <a:endParaRPr lang="en-US" dirty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we see a name, we need to map the name to the declaration</a:t>
            </a:r>
          </a:p>
          <a:p>
            <a:pPr lvl="1"/>
            <a:r>
              <a:rPr lang="en-US" dirty="0" smtClean="0"/>
              <a:t>We do this using a data structure called a Symbol Table</a:t>
            </a:r>
          </a:p>
          <a:p>
            <a:pPr lvl="2"/>
            <a:r>
              <a:rPr lang="en-US" dirty="0" smtClean="0"/>
              <a:t>Maps names to declarations and attributes</a:t>
            </a:r>
          </a:p>
          <a:p>
            <a:r>
              <a:rPr lang="en-US" dirty="0" smtClean="0"/>
              <a:t>Static Scoping</a:t>
            </a:r>
          </a:p>
          <a:p>
            <a:pPr lvl="1"/>
            <a:r>
              <a:rPr lang="en-US" dirty="0" smtClean="0"/>
              <a:t>Resolution of name to declaration is done statically</a:t>
            </a:r>
          </a:p>
          <a:p>
            <a:pPr lvl="1"/>
            <a:r>
              <a:rPr lang="en-US" dirty="0" smtClean="0"/>
              <a:t>Symbol Table is created statically</a:t>
            </a:r>
          </a:p>
          <a:p>
            <a:r>
              <a:rPr lang="en-US" dirty="0" smtClean="0"/>
              <a:t>Dynamic Scoping</a:t>
            </a:r>
          </a:p>
          <a:p>
            <a:pPr lvl="1"/>
            <a:r>
              <a:rPr lang="en-US" dirty="0" smtClean="0"/>
              <a:t>Resolution of name to declaration is done dynamically at run-time</a:t>
            </a:r>
          </a:p>
          <a:p>
            <a:pPr lvl="1"/>
            <a:r>
              <a:rPr lang="en-US" dirty="0" smtClean="0"/>
              <a:t>Symbol Table is created dynamically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8229600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8229600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x 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268068" y="331911"/>
            <a:ext cx="1706252" cy="5909348"/>
            <a:chOff x="4006393" y="216817"/>
            <a:chExt cx="1706252" cy="5909348"/>
          </a:xfrm>
        </p:grpSpPr>
        <p:sp>
          <p:nvSpPr>
            <p:cNvPr id="6" name="Right Bracket 5"/>
            <p:cNvSpPr/>
            <p:nvPr/>
          </p:nvSpPr>
          <p:spPr>
            <a:xfrm>
              <a:off x="4006393" y="216817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69964" y="2909881"/>
              <a:ext cx="942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;</a:t>
              </a:r>
            </a:p>
            <a:p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7595" y="897519"/>
            <a:ext cx="2138312" cy="5343740"/>
            <a:chOff x="4006393" y="216817"/>
            <a:chExt cx="2138312" cy="5909348"/>
          </a:xfrm>
        </p:grpSpPr>
        <p:sp>
          <p:nvSpPr>
            <p:cNvPr id="11" name="Right Bracket 10"/>
            <p:cNvSpPr/>
            <p:nvPr/>
          </p:nvSpPr>
          <p:spPr>
            <a:xfrm>
              <a:off x="4006393" y="216817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69964" y="2909881"/>
              <a:ext cx="1374741" cy="71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bar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();</a:t>
              </a:r>
            </a:p>
            <a:p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6303" y="1095480"/>
            <a:ext cx="2138312" cy="5138323"/>
            <a:chOff x="5206736" y="118804"/>
            <a:chExt cx="2138312" cy="5909348"/>
          </a:xfrm>
        </p:grpSpPr>
        <p:sp>
          <p:nvSpPr>
            <p:cNvPr id="14" name="Right Bracket 13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0307" y="2852691"/>
              <a:ext cx="1374741" cy="578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foo</a:t>
              </a:r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7249" y="1218030"/>
            <a:ext cx="2138312" cy="921856"/>
            <a:chOff x="5206736" y="118804"/>
            <a:chExt cx="2138312" cy="5909348"/>
          </a:xfrm>
        </p:grpSpPr>
        <p:sp>
          <p:nvSpPr>
            <p:cNvPr id="17" name="Right Bracket 16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70307" y="1927879"/>
              <a:ext cx="1374741" cy="60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char </a:t>
              </a:r>
              <a:r>
                <a:rPr lang="en-US" sz="140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c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37249" y="3332159"/>
            <a:ext cx="2138312" cy="921856"/>
            <a:chOff x="5206736" y="118804"/>
            <a:chExt cx="2138312" cy="5909348"/>
          </a:xfrm>
        </p:grpSpPr>
        <p:sp>
          <p:nvSpPr>
            <p:cNvPr id="20" name="Right Bracket 19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0307" y="1927879"/>
              <a:ext cx="1374741" cy="197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81562" y="5011171"/>
            <a:ext cx="2138312" cy="703365"/>
            <a:chOff x="5206736" y="118804"/>
            <a:chExt cx="2138312" cy="5909348"/>
          </a:xfrm>
        </p:grpSpPr>
        <p:sp>
          <p:nvSpPr>
            <p:cNvPr id="23" name="Right Bracket 22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307" y="1927882"/>
              <a:ext cx="1374741" cy="25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char*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937249" y="3332159"/>
            <a:ext cx="2138312" cy="921856"/>
            <a:chOff x="5206736" y="118804"/>
            <a:chExt cx="2138312" cy="5909348"/>
          </a:xfrm>
        </p:grpSpPr>
        <p:sp>
          <p:nvSpPr>
            <p:cNvPr id="47" name="Right Bracket 46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0307" y="1927879"/>
              <a:ext cx="1374741" cy="197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81562" y="5011171"/>
            <a:ext cx="2138312" cy="703365"/>
            <a:chOff x="5206736" y="118804"/>
            <a:chExt cx="2138312" cy="5909348"/>
          </a:xfrm>
        </p:grpSpPr>
        <p:sp>
          <p:nvSpPr>
            <p:cNvPr id="50" name="Right Bracket 49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70307" y="1927882"/>
              <a:ext cx="1374741" cy="25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char*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endParaRPr lang="en-US" sz="14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8229600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x 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268068" y="331911"/>
            <a:ext cx="1706252" cy="5909348"/>
            <a:chOff x="4006393" y="216817"/>
            <a:chExt cx="1706252" cy="5909348"/>
          </a:xfrm>
        </p:grpSpPr>
        <p:sp>
          <p:nvSpPr>
            <p:cNvPr id="6" name="Right Bracket 5"/>
            <p:cNvSpPr/>
            <p:nvPr/>
          </p:nvSpPr>
          <p:spPr>
            <a:xfrm>
              <a:off x="4006393" y="216817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69964" y="2909881"/>
              <a:ext cx="942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;</a:t>
              </a:r>
            </a:p>
            <a:p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7595" y="897519"/>
            <a:ext cx="2138312" cy="5343740"/>
            <a:chOff x="4006393" y="216817"/>
            <a:chExt cx="2138312" cy="5909348"/>
          </a:xfrm>
        </p:grpSpPr>
        <p:sp>
          <p:nvSpPr>
            <p:cNvPr id="11" name="Right Bracket 10"/>
            <p:cNvSpPr/>
            <p:nvPr/>
          </p:nvSpPr>
          <p:spPr>
            <a:xfrm>
              <a:off x="4006393" y="216817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69964" y="2909881"/>
              <a:ext cx="1374741" cy="71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bar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();</a:t>
              </a:r>
            </a:p>
            <a:p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6303" y="1095480"/>
            <a:ext cx="2138312" cy="5138323"/>
            <a:chOff x="5206736" y="118804"/>
            <a:chExt cx="2138312" cy="5909348"/>
          </a:xfrm>
        </p:grpSpPr>
        <p:sp>
          <p:nvSpPr>
            <p:cNvPr id="14" name="Right Bracket 13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0307" y="2852691"/>
              <a:ext cx="1374741" cy="578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4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foo</a:t>
              </a:r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7249" y="1218030"/>
            <a:ext cx="2138312" cy="921856"/>
            <a:chOff x="5206736" y="118804"/>
            <a:chExt cx="2138312" cy="5909348"/>
          </a:xfrm>
        </p:grpSpPr>
        <p:sp>
          <p:nvSpPr>
            <p:cNvPr id="17" name="Right Bracket 16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70307" y="1927879"/>
              <a:ext cx="1374741" cy="60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char </a:t>
              </a:r>
              <a:r>
                <a:rPr lang="en-US" sz="140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c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984724" y="1500245"/>
            <a:ext cx="523565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1508289" y="1635099"/>
            <a:ext cx="5251706" cy="185080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4920" y="1769952"/>
            <a:ext cx="222329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3"/>
            <a:endCxn id="8" idx="1"/>
          </p:cNvCxnSpPr>
          <p:nvPr/>
        </p:nvCxnSpPr>
        <p:spPr>
          <a:xfrm>
            <a:off x="2937249" y="1904806"/>
            <a:ext cx="5094390" cy="1381779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31497" y="1763803"/>
            <a:ext cx="222329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4" idx="3"/>
            <a:endCxn id="17" idx="2"/>
          </p:cNvCxnSpPr>
          <p:nvPr/>
        </p:nvCxnSpPr>
        <p:spPr>
          <a:xfrm flipV="1">
            <a:off x="3253826" y="1678958"/>
            <a:ext cx="446994" cy="219699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84724" y="1763803"/>
            <a:ext cx="636686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21410" y="471340"/>
            <a:ext cx="222329" cy="1427318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0959" y="4547695"/>
            <a:ext cx="326971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3"/>
            <a:endCxn id="8" idx="1"/>
          </p:cNvCxnSpPr>
          <p:nvPr/>
        </p:nvCxnSpPr>
        <p:spPr>
          <a:xfrm flipV="1">
            <a:off x="1217930" y="3286585"/>
            <a:ext cx="6813709" cy="139596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83852" y="5318882"/>
            <a:ext cx="203442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3"/>
            <a:endCxn id="51" idx="1"/>
          </p:cNvCxnSpPr>
          <p:nvPr/>
        </p:nvCxnSpPr>
        <p:spPr>
          <a:xfrm flipV="1">
            <a:off x="3087294" y="5380387"/>
            <a:ext cx="857839" cy="73349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23882" y="2531729"/>
            <a:ext cx="203442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3"/>
            <a:endCxn id="6" idx="2"/>
          </p:cNvCxnSpPr>
          <p:nvPr/>
        </p:nvCxnSpPr>
        <p:spPr>
          <a:xfrm>
            <a:off x="2627324" y="2666583"/>
            <a:ext cx="5404315" cy="620002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3"/>
            <a:endCxn id="48" idx="1"/>
          </p:cNvCxnSpPr>
          <p:nvPr/>
        </p:nvCxnSpPr>
        <p:spPr>
          <a:xfrm flipV="1">
            <a:off x="1217930" y="3768263"/>
            <a:ext cx="2482890" cy="914286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51" idx="1"/>
          </p:cNvCxnSpPr>
          <p:nvPr/>
        </p:nvCxnSpPr>
        <p:spPr>
          <a:xfrm>
            <a:off x="1217930" y="4682549"/>
            <a:ext cx="2727203" cy="697838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28" grpId="1" animBg="1"/>
      <p:bldP spid="34" grpId="0" animBg="1"/>
      <p:bldP spid="34" grpId="1" animBg="1"/>
      <p:bldP spid="38" grpId="0" animBg="1"/>
      <p:bldP spid="38" grpId="1" animBg="1"/>
      <p:bldP spid="41" grpId="0" animBg="1"/>
      <p:bldP spid="41" grpId="1" animBg="1"/>
      <p:bldP spid="45" grpId="0" animBg="1"/>
      <p:bldP spid="45" grpId="1" animBg="1"/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1337;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968685" y="216817"/>
            <a:ext cx="5263968" cy="5909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examples]$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-Wall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static_scoping.c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examples]$ ./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testing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1337 c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dynamic scoping, the symbol table is created and updated at run-time</a:t>
            </a:r>
          </a:p>
          <a:p>
            <a:r>
              <a:rPr lang="en-US" dirty="0" smtClean="0"/>
              <a:t>When resolving name x, dynamic lookup of the symbol table for the last encounter declaration of x</a:t>
            </a:r>
          </a:p>
          <a:p>
            <a:r>
              <a:rPr lang="en-US" dirty="0" smtClean="0"/>
              <a:t>Thus, x could change depending on how a function is called!</a:t>
            </a:r>
          </a:p>
          <a:p>
            <a:r>
              <a:rPr lang="en-US" dirty="0" smtClean="0"/>
              <a:t>Common Lisp allows both dynamic and lexical scoping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04608"/>
              </p:ext>
            </p:extLst>
          </p:nvPr>
        </p:nvGraphicFramePr>
        <p:xfrm>
          <a:off x="3950493" y="216817"/>
          <a:ext cx="5061268" cy="148336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950493" y="216817"/>
          <a:ext cx="5061268" cy="148336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37433" y="140215"/>
            <a:ext cx="5127986" cy="4384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7433" y="578644"/>
            <a:ext cx="5127986" cy="4384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7134" y="1017073"/>
            <a:ext cx="5127986" cy="3618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7134" y="1378900"/>
            <a:ext cx="5127986" cy="4384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178594" y="6072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8594" y="85991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8594" y="112464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8594" y="238432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342017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99922" y="768743"/>
            <a:ext cx="5251731" cy="2651429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67922"/>
              </p:ext>
            </p:extLst>
          </p:nvPr>
        </p:nvGraphicFramePr>
        <p:xfrm>
          <a:off x="3950493" y="216817"/>
          <a:ext cx="5061268" cy="18542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main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78594" y="439600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8594" y="342017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7134" y="1686081"/>
            <a:ext cx="5127986" cy="4384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8594" y="465318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43000" y="528638"/>
            <a:ext cx="6307931" cy="4170266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99922" y="768743"/>
            <a:ext cx="5251731" cy="2651429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70314"/>
              </p:ext>
            </p:extLst>
          </p:nvPr>
        </p:nvGraphicFramePr>
        <p:xfrm>
          <a:off x="3950493" y="216817"/>
          <a:ext cx="5061268" cy="18542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main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27005"/>
              </p:ext>
            </p:extLst>
          </p:nvPr>
        </p:nvGraphicFramePr>
        <p:xfrm>
          <a:off x="3950493" y="2440905"/>
          <a:ext cx="5061268" cy="37084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78594" y="465318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2" idx="2"/>
            <a:endCxn id="5" idx="0"/>
          </p:cNvCxnSpPr>
          <p:nvPr/>
        </p:nvCxnSpPr>
        <p:spPr>
          <a:xfrm>
            <a:off x="6481127" y="2071017"/>
            <a:ext cx="0" cy="36988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528638"/>
            <a:ext cx="6307931" cy="4170266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78594" y="515562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542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24188" y="2657475"/>
            <a:ext cx="4376737" cy="2817715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78594" y="595334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3" grpId="0" animBg="1"/>
      <p:bldP spid="13" grpId="1" animBg="1"/>
      <p:bldP spid="14" grpId="0" animBg="1"/>
      <p:bldP spid="14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Analysis is concerned with how to turn bytes into tokens</a:t>
            </a:r>
          </a:p>
          <a:p>
            <a:r>
              <a:rPr lang="en-US" dirty="0" smtClean="0"/>
              <a:t>Syntax Analysis is concerned with specifying valid sequences of token</a:t>
            </a:r>
          </a:p>
          <a:p>
            <a:pPr lvl="1"/>
            <a:r>
              <a:rPr lang="en-US" dirty="0" smtClean="0"/>
              <a:t>Turning those sequences of tokens into a parse tree</a:t>
            </a:r>
          </a:p>
          <a:p>
            <a:r>
              <a:rPr lang="en-US" dirty="0" smtClean="0"/>
              <a:t>Semantics is concerned with what that parse tree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950493" y="216817"/>
          <a:ext cx="5061268" cy="18542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main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178594" y="595334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8594" y="134800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50493" y="216817"/>
          <a:ext cx="5061268" cy="18542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main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55441"/>
              </p:ext>
            </p:extLst>
          </p:nvPr>
        </p:nvGraphicFramePr>
        <p:xfrm>
          <a:off x="3950493" y="2440905"/>
          <a:ext cx="5061268" cy="37084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0455"/>
              </p:ext>
            </p:extLst>
          </p:nvPr>
        </p:nvGraphicFramePr>
        <p:xfrm>
          <a:off x="3950493" y="3079080"/>
          <a:ext cx="5061268" cy="37084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481127" y="2071017"/>
            <a:ext cx="0" cy="36988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6481127" y="2811745"/>
            <a:ext cx="0" cy="267335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178594" y="595334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8594" y="134800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8594" y="161470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8594" y="367449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78594" y="394833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78594" y="26445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00325" y="2690318"/>
            <a:ext cx="4843463" cy="610095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50131" y="635794"/>
            <a:ext cx="1550194" cy="205452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178594" y="292269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25228" y="2945412"/>
            <a:ext cx="5618560" cy="364207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50493" y="216817"/>
          <a:ext cx="5061268" cy="18542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bar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baz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main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&lt;void&gt;, line 17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0493" y="2440905"/>
          <a:ext cx="5061268" cy="37084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02470"/>
              </p:ext>
            </p:extLst>
          </p:nvPr>
        </p:nvGraphicFramePr>
        <p:xfrm>
          <a:off x="3950493" y="3079080"/>
          <a:ext cx="5061268" cy="37084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664494"/>
                <a:gridCol w="1732280"/>
                <a:gridCol w="1664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481127" y="2071017"/>
            <a:ext cx="0" cy="36988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81127" y="2811745"/>
            <a:ext cx="0" cy="267335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5228" y="2945412"/>
            <a:ext cx="5618560" cy="364207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78594" y="595334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8594" y="161470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8594" y="394833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292269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8594" y="317149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8594" y="4158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8594" y="18885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00400" y="1888554"/>
            <a:ext cx="4243388" cy="783209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57500" y="414338"/>
            <a:ext cx="4586288" cy="1519935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78594" y="21538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78594" y="621311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3" grpId="0" animBg="1"/>
      <p:bldP spid="23" grpId="1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817"/>
            <a:ext cx="3700021" cy="590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bar();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1337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x = 10;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foo();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8685" y="216817"/>
            <a:ext cx="5263968" cy="5909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examples]$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dynamic_gcc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-Wall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static_scoping.c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examples]$ ./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testing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100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10 c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to resolve function calls to appropriate functions?</a:t>
            </a:r>
          </a:p>
          <a:p>
            <a:pPr lvl="1"/>
            <a:r>
              <a:rPr lang="en-US" dirty="0" smtClean="0"/>
              <a:t>Names?</a:t>
            </a:r>
          </a:p>
          <a:p>
            <a:pPr lvl="1"/>
            <a:r>
              <a:rPr lang="en-US" dirty="0" smtClean="0"/>
              <a:t>Names + return type?</a:t>
            </a:r>
          </a:p>
          <a:p>
            <a:pPr lvl="1"/>
            <a:r>
              <a:rPr lang="en-US" dirty="0" smtClean="0"/>
              <a:t>Names + parameter number?</a:t>
            </a:r>
          </a:p>
          <a:p>
            <a:pPr lvl="1"/>
            <a:r>
              <a:rPr lang="en-US" dirty="0" smtClean="0"/>
              <a:t>Names + parameter number + parameter types?</a:t>
            </a:r>
          </a:p>
          <a:p>
            <a:r>
              <a:rPr lang="en-US" dirty="0"/>
              <a:t>Disambiguation rules are often referred to as the function </a:t>
            </a:r>
            <a:r>
              <a:rPr lang="en-US" dirty="0" smtClean="0"/>
              <a:t>signature</a:t>
            </a:r>
          </a:p>
          <a:p>
            <a:r>
              <a:rPr lang="en-US" dirty="0" smtClean="0"/>
              <a:t>Vary by programming language</a:t>
            </a:r>
          </a:p>
          <a:p>
            <a:pPr lvl="1"/>
            <a:r>
              <a:rPr lang="en-US" dirty="0" smtClean="0"/>
              <a:t>In C, function signatures are names only</a:t>
            </a:r>
          </a:p>
          <a:p>
            <a:pPr lvl="2"/>
            <a:r>
              <a:rPr lang="en-US" dirty="0" smtClean="0"/>
              <a:t>&lt;name&gt;</a:t>
            </a:r>
          </a:p>
          <a:p>
            <a:pPr lvl="1"/>
            <a:r>
              <a:rPr lang="en-US" dirty="0" smtClean="0"/>
              <a:t>In C++, function signatures are names and parameter types</a:t>
            </a:r>
          </a:p>
          <a:p>
            <a:pPr lvl="2"/>
            <a:r>
              <a:rPr lang="en-US" dirty="0" smtClean="0"/>
              <a:t>&lt;name, type_param_1, type_param_2, …&gt;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Resolution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10;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10 + x;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foo();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foo(test);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 %d\n", test, bar);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71588" y="2150269"/>
            <a:ext cx="1414462" cy="2807495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335881" y="3214688"/>
            <a:ext cx="1150144" cy="2014537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Resolution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10;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10 + x;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foo();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foo(test);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("%d %d\n", test, bar);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28963" y="1600201"/>
            <a:ext cx="5915025" cy="4525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examples]$ g++ -Wall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function_resolution.cpp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examples]$ ./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10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666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are the exact semantics behind the following statement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Depends on the programming language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 need to define four concepts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Name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name used to refer to a declaration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Location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container that can hold a value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Binding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Association between a name and a location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Value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 element from a set of possible values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Semantics Using Box and Circle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en-US" dirty="0" smtClean="0"/>
              <a:t>Name</a:t>
            </a:r>
            <a:r>
              <a:rPr lang="en-US" dirty="0"/>
              <a:t>, binding, location,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9314" y="423365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4456" y="438744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2082800" y="4618281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57086" y="2654834"/>
            <a:ext cx="486228" cy="189411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66520" y="429106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60170" y="2654834"/>
            <a:ext cx="471289" cy="189411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3893732" y="2654832"/>
            <a:ext cx="614707" cy="1578821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7"/>
          </p:cNvCxnSpPr>
          <p:nvPr/>
        </p:nvCxnSpPr>
        <p:spPr>
          <a:xfrm flipH="1">
            <a:off x="4125105" y="2654832"/>
            <a:ext cx="1667810" cy="173207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5;</a:t>
            </a:r>
          </a:p>
          <a:p>
            <a:pPr lvl="1"/>
            <a:r>
              <a:rPr lang="en-US" dirty="0" smtClean="0"/>
              <a:t>Copy the 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dirty="0" smtClean="0"/>
              <a:t> to the location associated with the name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9314" y="423365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4456" y="438744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2082800" y="4618281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66520" y="429106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9559" y="438744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9805" y="3564552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71365" y="3881718"/>
            <a:ext cx="699248" cy="654423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5" grpId="0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Language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properties do we want from language semantics definitions?</a:t>
            </a:r>
          </a:p>
          <a:p>
            <a:pPr lvl="1"/>
            <a:r>
              <a:rPr lang="en-US" dirty="0" smtClean="0"/>
              <a:t>Preciseness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1"/>
            <a:r>
              <a:rPr lang="en-US" dirty="0" smtClean="0"/>
              <a:t>Complete</a:t>
            </a:r>
          </a:p>
          <a:p>
            <a:r>
              <a:rPr lang="en-US" dirty="0" smtClean="0"/>
              <a:t>How to specify language semantics?</a:t>
            </a:r>
          </a:p>
          <a:p>
            <a:pPr lvl="1"/>
            <a:r>
              <a:rPr lang="en-US" dirty="0" smtClean="0"/>
              <a:t>English specification</a:t>
            </a:r>
          </a:p>
          <a:p>
            <a:pPr lvl="1"/>
            <a:r>
              <a:rPr lang="en-US" dirty="0" smtClean="0"/>
              <a:t>Reference implementation</a:t>
            </a:r>
          </a:p>
          <a:p>
            <a:pPr lvl="1"/>
            <a:r>
              <a:rPr lang="en-US" dirty="0" smtClean="0"/>
              <a:t>Formal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y;</a:t>
            </a:r>
          </a:p>
          <a:p>
            <a:pPr lvl="1"/>
            <a:r>
              <a:rPr lang="en-US" dirty="0" smtClean="0"/>
              <a:t>Copy the value in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/>
              <a:t> to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91126" y="4457715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6268" y="4611510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14612" y="4842343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98332" y="4515130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1126" y="558289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6268" y="573668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14612" y="5967521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8332" y="564030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31459" y="4948518"/>
            <a:ext cx="26894" cy="101900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 animBg="1"/>
      <p:bldP spid="11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x;</a:t>
            </a:r>
          </a:p>
          <a:p>
            <a:pPr lvl="1"/>
            <a:r>
              <a:rPr lang="en-US" dirty="0" smtClean="0"/>
              <a:t>Copy the value in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/>
              <a:t> to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91126" y="4457715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6268" y="4611510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14612" y="4842343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98332" y="4515130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8" idx="0"/>
            <a:endCxn id="8" idx="6"/>
          </p:cNvCxnSpPr>
          <p:nvPr/>
        </p:nvCxnSpPr>
        <p:spPr>
          <a:xfrm rot="16200000" flipH="1">
            <a:off x="2925543" y="4515131"/>
            <a:ext cx="327212" cy="327211"/>
          </a:xfrm>
          <a:prstGeom prst="curvedConnector4">
            <a:avLst>
              <a:gd name="adj1" fmla="val -69863"/>
              <a:gd name="adj2" fmla="val 169863"/>
            </a:avLst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l-value = </a:t>
            </a:r>
            <a:r>
              <a:rPr lang="en-US" dirty="0" err="1" smtClean="0"/>
              <a:t>r-value</a:t>
            </a:r>
            <a:endParaRPr lang="en-US" dirty="0" smtClean="0"/>
          </a:p>
          <a:p>
            <a:r>
              <a:rPr lang="en-US" dirty="0" smtClean="0"/>
              <a:t>l-value</a:t>
            </a:r>
          </a:p>
          <a:p>
            <a:pPr lvl="1"/>
            <a:r>
              <a:rPr lang="en-US" dirty="0" smtClean="0"/>
              <a:t>An expression is an l-value if there is a </a:t>
            </a:r>
            <a:r>
              <a:rPr lang="en-US" b="1" dirty="0" smtClean="0"/>
              <a:t>location</a:t>
            </a:r>
            <a:r>
              <a:rPr lang="en-US" dirty="0" smtClean="0"/>
              <a:t> associated with the expression</a:t>
            </a:r>
          </a:p>
          <a:p>
            <a:r>
              <a:rPr lang="en-US" dirty="0" err="1" smtClean="0"/>
              <a:t>r-value</a:t>
            </a:r>
            <a:endParaRPr lang="en-US" dirty="0" smtClean="0"/>
          </a:p>
          <a:p>
            <a:pPr lvl="1"/>
            <a:r>
              <a:rPr lang="en-US" dirty="0" smtClean="0"/>
              <a:t>An expression is an </a:t>
            </a:r>
            <a:r>
              <a:rPr lang="en-US" dirty="0" err="1" smtClean="0"/>
              <a:t>r-value</a:t>
            </a:r>
            <a:r>
              <a:rPr lang="en-US" dirty="0" smtClean="0"/>
              <a:t> if the expression has a </a:t>
            </a:r>
            <a:r>
              <a:rPr lang="en-US" b="1" dirty="0" smtClean="0"/>
              <a:t>value</a:t>
            </a:r>
            <a:r>
              <a:rPr lang="en-US" dirty="0" smtClean="0"/>
              <a:t> associated with the expression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5</a:t>
            </a:r>
          </a:p>
          <a:p>
            <a:pPr lvl="1"/>
            <a:r>
              <a:rPr lang="en-US" dirty="0" smtClean="0"/>
              <a:t>l-value = </a:t>
            </a:r>
            <a:r>
              <a:rPr lang="en-US" dirty="0" err="1" smtClean="0"/>
              <a:t>r-value</a:t>
            </a:r>
            <a:r>
              <a:rPr lang="en-US" dirty="0" smtClean="0"/>
              <a:t>: Copy the value in </a:t>
            </a:r>
            <a:r>
              <a:rPr lang="en-US" dirty="0" err="1" smtClean="0"/>
              <a:t>r-value</a:t>
            </a:r>
            <a:r>
              <a:rPr lang="en-US" dirty="0" smtClean="0"/>
              <a:t> to the location in l-value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5 = x</a:t>
            </a:r>
          </a:p>
          <a:p>
            <a:pPr lvl="1"/>
            <a:r>
              <a:rPr lang="en-US" dirty="0" err="1" smtClean="0"/>
              <a:t>r-value</a:t>
            </a:r>
            <a:r>
              <a:rPr lang="en-US" dirty="0" smtClean="0"/>
              <a:t> = l-value: not semantically valid!</a:t>
            </a:r>
          </a:p>
          <a:p>
            <a:r>
              <a:rPr lang="en-US" dirty="0" smtClean="0"/>
              <a:t>l-value</a:t>
            </a:r>
            <a:r>
              <a:rPr lang="en-US" baseline="-25000" dirty="0" smtClean="0"/>
              <a:t>1</a:t>
            </a:r>
            <a:r>
              <a:rPr lang="en-US" dirty="0" smtClean="0"/>
              <a:t> = l-value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Copy value in location associated with l-value</a:t>
            </a:r>
            <a:r>
              <a:rPr lang="en-US" baseline="-25000" dirty="0" smtClean="0"/>
              <a:t>2</a:t>
            </a:r>
            <a:r>
              <a:rPr lang="en-US" dirty="0" smtClean="0"/>
              <a:t> to location associated with l-value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= b + c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/>
              <a:t>: an l-value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+ c</a:t>
            </a:r>
          </a:p>
          <a:p>
            <a:pPr lvl="2"/>
            <a:r>
              <a:rPr lang="en-US" dirty="0" err="1" smtClean="0"/>
              <a:t>r-value</a:t>
            </a:r>
            <a:r>
              <a:rPr lang="en-US" dirty="0" smtClean="0"/>
              <a:t>: value in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+</a:t>
            </a:r>
            <a:r>
              <a:rPr lang="en-US" dirty="0" smtClean="0"/>
              <a:t> value in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/>
              <a:t> is a value</a:t>
            </a:r>
          </a:p>
          <a:p>
            <a:pPr lvl="1"/>
            <a:r>
              <a:rPr lang="en-US" dirty="0" smtClean="0"/>
              <a:t>Copy value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+ c </a:t>
            </a:r>
            <a:r>
              <a:rPr lang="en-US" dirty="0" smtClean="0"/>
              <a:t>to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Address operator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</a:t>
            </a:r>
          </a:p>
          <a:p>
            <a:pPr lvl="1"/>
            <a:r>
              <a:rPr lang="en-US" dirty="0" smtClean="0"/>
              <a:t>Unary operator</a:t>
            </a:r>
          </a:p>
          <a:p>
            <a:pPr lvl="1"/>
            <a:r>
              <a:rPr lang="en-US" dirty="0" smtClean="0"/>
              <a:t>Can only be applied to an l-value</a:t>
            </a:r>
          </a:p>
          <a:p>
            <a:pPr lvl="1"/>
            <a:r>
              <a:rPr lang="en-US" dirty="0" smtClean="0"/>
              <a:t>Result is an </a:t>
            </a:r>
            <a:r>
              <a:rPr lang="en-US" dirty="0" err="1" smtClean="0"/>
              <a:t>r-value</a:t>
            </a:r>
            <a:r>
              <a:rPr lang="en-US" dirty="0"/>
              <a:t> </a:t>
            </a:r>
            <a:r>
              <a:rPr lang="en-US" dirty="0" smtClean="0"/>
              <a:t>of type T*, where T is the type of the operand</a:t>
            </a:r>
          </a:p>
          <a:p>
            <a:pPr lvl="1"/>
            <a:r>
              <a:rPr lang="en-US" dirty="0" smtClean="0"/>
              <a:t>Value is the </a:t>
            </a:r>
            <a:r>
              <a:rPr lang="en-US" b="1" dirty="0" smtClean="0"/>
              <a:t>address</a:t>
            </a:r>
            <a:r>
              <a:rPr lang="en-US" dirty="0" smtClean="0"/>
              <a:t> of the location associated with the l-value that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 smtClean="0"/>
              <a:t> was applied to</a:t>
            </a:r>
          </a:p>
          <a:p>
            <a:r>
              <a:rPr lang="en-US" dirty="0" smtClean="0"/>
              <a:t>Dereference operator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pPr lvl="1"/>
            <a:r>
              <a:rPr lang="en-US" dirty="0" smtClean="0"/>
              <a:t>Unary operator</a:t>
            </a:r>
          </a:p>
          <a:p>
            <a:pPr lvl="1"/>
            <a:r>
              <a:rPr lang="en-US" dirty="0" smtClean="0"/>
              <a:t>Can be applied to an l-value or an </a:t>
            </a:r>
            <a:r>
              <a:rPr lang="en-US" dirty="0" err="1" smtClean="0"/>
              <a:t>r-value</a:t>
            </a:r>
            <a:r>
              <a:rPr lang="en-US" dirty="0" smtClean="0"/>
              <a:t> of type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T*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Operator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 is of type T*, then the box and circle diagram is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x</a:t>
            </a:r>
            <a:r>
              <a:rPr lang="en-US" baseline="-25000" dirty="0" smtClean="0"/>
              <a:t>v</a:t>
            </a:r>
            <a:r>
              <a:rPr lang="en-US" dirty="0" smtClean="0"/>
              <a:t> is the address of a location that contains a value v of type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3450" y="296407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8592" y="3117868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1636936" y="3348701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0656" y="302148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9190" y="3091990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baseline="-25000" smtClean="0">
                <a:latin typeface="Consolas" charset="0"/>
                <a:ea typeface="Consolas" charset="0"/>
                <a:cs typeface="Consolas" charset="0"/>
              </a:rPr>
              <a:t>v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3450" y="4057713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0656" y="4115128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68854" y="4226476"/>
            <a:ext cx="3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v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2285" y="4152094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baseline="-25000" smtClean="0">
                <a:latin typeface="Consolas" charset="0"/>
                <a:ea typeface="Consolas" charset="0"/>
                <a:cs typeface="Consolas" charset="0"/>
              </a:rPr>
              <a:t>v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2285" y="3117868"/>
            <a:ext cx="5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&amp;x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0448" y="3664689"/>
            <a:ext cx="57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Arrow Connector 24"/>
          <p:cNvCxnSpPr>
            <a:stCxn id="8" idx="4"/>
            <a:endCxn id="16" idx="0"/>
          </p:cNvCxnSpPr>
          <p:nvPr/>
        </p:nvCxnSpPr>
        <p:spPr>
          <a:xfrm>
            <a:off x="3447868" y="3675911"/>
            <a:ext cx="0" cy="381802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6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7" y="15069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l-value</a:t>
            </a:r>
          </a:p>
          <a:p>
            <a:pPr lvl="1"/>
            <a:r>
              <a:rPr lang="en-US" sz="1600" dirty="0"/>
              <a:t>An expression is an l-value if there is a </a:t>
            </a:r>
            <a:r>
              <a:rPr lang="en-US" sz="1600" b="1" dirty="0"/>
              <a:t>location</a:t>
            </a:r>
            <a:r>
              <a:rPr lang="en-US" sz="1600" dirty="0"/>
              <a:t> associated with the expression</a:t>
            </a:r>
          </a:p>
          <a:p>
            <a:r>
              <a:rPr lang="en-US" sz="1800" dirty="0" err="1"/>
              <a:t>r-value</a:t>
            </a:r>
            <a:endParaRPr lang="en-US" sz="1800" dirty="0"/>
          </a:p>
          <a:p>
            <a:pPr lvl="1"/>
            <a:r>
              <a:rPr lang="en-US" sz="1600" dirty="0"/>
              <a:t>An expression is an </a:t>
            </a:r>
            <a:r>
              <a:rPr lang="en-US" sz="1600" dirty="0" err="1"/>
              <a:t>r-value</a:t>
            </a:r>
            <a:r>
              <a:rPr lang="en-US" sz="1600" dirty="0"/>
              <a:t> if the expression has a </a:t>
            </a:r>
            <a:r>
              <a:rPr lang="en-US" sz="1600" b="1" dirty="0"/>
              <a:t>value</a:t>
            </a:r>
            <a:r>
              <a:rPr lang="en-US" sz="1600" dirty="0"/>
              <a:t> associated with the </a:t>
            </a:r>
            <a:r>
              <a:rPr lang="en-US" sz="1600" dirty="0" smtClean="0"/>
              <a:t>expression</a:t>
            </a:r>
          </a:p>
          <a:p>
            <a:r>
              <a:rPr lang="en-US" sz="2400" dirty="0" smtClean="0"/>
              <a:t>Is *x an l-value?</a:t>
            </a:r>
          </a:p>
          <a:p>
            <a:pPr lvl="1"/>
            <a:r>
              <a:rPr lang="en-US" sz="2000" dirty="0" smtClean="0"/>
              <a:t>Yes, *x is the location associated with *x, which is the location whose address is the value of the location associated with x (which in this case is x</a:t>
            </a:r>
            <a:r>
              <a:rPr lang="en-US" sz="2000" baseline="-25000" dirty="0" smtClean="0"/>
              <a:t>v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What are the semantics of *x = 100?</a:t>
            </a:r>
          </a:p>
          <a:p>
            <a:pPr lvl="1"/>
            <a:r>
              <a:rPr lang="en-US" sz="2000" dirty="0" smtClean="0"/>
              <a:t>Copy the value 100 to the location associated with *x</a:t>
            </a:r>
            <a:endParaRPr lang="en-US" sz="20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3336" y="4135275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8478" y="4289070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Connector 6"/>
          <p:cNvCxnSpPr>
            <a:stCxn id="9" idx="3"/>
          </p:cNvCxnSpPr>
          <p:nvPr/>
        </p:nvCxnSpPr>
        <p:spPr>
          <a:xfrm>
            <a:off x="946822" y="4519903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30542" y="4192690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076" y="4263192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baseline="-25000" smtClean="0">
                <a:latin typeface="Consolas" charset="0"/>
                <a:ea typeface="Consolas" charset="0"/>
                <a:cs typeface="Consolas" charset="0"/>
              </a:rPr>
              <a:t>v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3336" y="5228915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30542" y="5286330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8740" y="5397678"/>
            <a:ext cx="3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v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2171" y="5323296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baseline="-25000" smtClean="0">
                <a:latin typeface="Consolas" charset="0"/>
                <a:ea typeface="Consolas" charset="0"/>
                <a:cs typeface="Consolas" charset="0"/>
              </a:rPr>
              <a:t>v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2171" y="4289070"/>
            <a:ext cx="5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&amp;x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7057" y="43863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100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84965" y="4724857"/>
            <a:ext cx="1832092" cy="829271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0542" y="5426387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100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2922" y="4842462"/>
            <a:ext cx="57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40342" y="4853684"/>
            <a:ext cx="0" cy="381802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7575"/>
            <a:ext cx="8229600" cy="22126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z;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&amp;x;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*&amp;x = 10;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*&amp;x;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2058" y="1600202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3997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5544" y="1984830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89264" y="1657617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0893" y="1753997"/>
            <a:ext cx="5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2058" y="2661990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815785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5544" y="3046618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9264" y="2719405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5014" y="1753995"/>
            <a:ext cx="5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9074" y="2807853"/>
            <a:ext cx="5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  <p:bldP spid="11" grpId="0" animBg="1"/>
      <p:bldP spid="12" grpId="0"/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6272" y="3565740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81130" y="3411945"/>
            <a:ext cx="2068835" cy="769257"/>
            <a:chOff x="2781130" y="3411945"/>
            <a:chExt cx="2068835" cy="769257"/>
          </a:xfrm>
        </p:grpSpPr>
        <p:sp>
          <p:nvSpPr>
            <p:cNvPr id="5" name="Rectangle 4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781130" y="4415257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6272" y="4569052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04616" y="4799885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88336" y="4472672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81130" y="5418569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56272" y="5572364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04616" y="5803197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8336" y="5475984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82172" y="2642688"/>
            <a:ext cx="2068835" cy="769257"/>
            <a:chOff x="2781130" y="3411945"/>
            <a:chExt cx="2068835" cy="769257"/>
          </a:xfrm>
        </p:grpSpPr>
        <p:sp>
          <p:nvSpPr>
            <p:cNvPr id="20" name="Rectangle 19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178472" y="2796481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0x4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8336" y="3564396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0x4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20" idx="1"/>
          </p:cNvCxnSpPr>
          <p:nvPr/>
        </p:nvCxnSpPr>
        <p:spPr>
          <a:xfrm flipV="1">
            <a:off x="4220786" y="3027317"/>
            <a:ext cx="1861386" cy="767912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310145">
            <a:off x="4911080" y="2995122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88247" y="3760368"/>
            <a:ext cx="2068835" cy="769257"/>
            <a:chOff x="2781130" y="3411945"/>
            <a:chExt cx="2068835" cy="769257"/>
          </a:xfrm>
        </p:grpSpPr>
        <p:sp>
          <p:nvSpPr>
            <p:cNvPr id="38" name="Rectangle 37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175435" y="3914161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0x8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3826" y="4580424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0x8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2" name="Straight Arrow Connector 41"/>
          <p:cNvCxnSpPr>
            <a:stCxn id="41" idx="3"/>
            <a:endCxn id="38" idx="1"/>
          </p:cNvCxnSpPr>
          <p:nvPr/>
        </p:nvCxnSpPr>
        <p:spPr>
          <a:xfrm flipV="1">
            <a:off x="4216276" y="4144997"/>
            <a:ext cx="1871971" cy="666260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424716">
            <a:off x="4970770" y="3983278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28017" y="122540"/>
            <a:ext cx="39902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**x;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*y;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z;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**)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*));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*)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&amp;y;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&amp;z;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*x;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149411" y="115001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49411" y="28432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49411" y="5729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149411" y="8593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49411" y="14306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49411" y="17214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004616" y="3796573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2" grpId="0" animBg="1"/>
      <p:bldP spid="13" grpId="0" animBg="1"/>
      <p:bldP spid="14" grpId="0"/>
      <p:bldP spid="16" grpId="0" animBg="1"/>
      <p:bldP spid="22" grpId="0"/>
      <p:bldP spid="23" grpId="0"/>
      <p:bldP spid="27" grpId="0"/>
      <p:bldP spid="40" grpId="0"/>
      <p:bldP spid="41" grpId="0"/>
      <p:bldP spid="43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491374" y="3567619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0x4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6272" y="3565740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81130" y="3411945"/>
            <a:ext cx="2068835" cy="769257"/>
            <a:chOff x="2781130" y="3411945"/>
            <a:chExt cx="2068835" cy="769257"/>
          </a:xfrm>
        </p:grpSpPr>
        <p:sp>
          <p:nvSpPr>
            <p:cNvPr id="5" name="Rectangle 4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781130" y="4415257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6272" y="4569052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04616" y="4799885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88336" y="4472672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81130" y="5418569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56272" y="5572364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04616" y="5803197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8336" y="5475984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82172" y="2642688"/>
            <a:ext cx="2068835" cy="769257"/>
            <a:chOff x="2781130" y="3411945"/>
            <a:chExt cx="2068835" cy="769257"/>
          </a:xfrm>
        </p:grpSpPr>
        <p:sp>
          <p:nvSpPr>
            <p:cNvPr id="20" name="Rectangle 19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178472" y="2796481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0x4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8336" y="3564396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err="1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>
            <a:stCxn id="8" idx="4"/>
            <a:endCxn id="9" idx="0"/>
          </p:cNvCxnSpPr>
          <p:nvPr/>
        </p:nvCxnSpPr>
        <p:spPr>
          <a:xfrm>
            <a:off x="3815548" y="4123783"/>
            <a:ext cx="0" cy="29147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42055" y="4090051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88247" y="3760368"/>
            <a:ext cx="2068835" cy="769257"/>
            <a:chOff x="2781130" y="3411945"/>
            <a:chExt cx="2068835" cy="769257"/>
          </a:xfrm>
        </p:grpSpPr>
        <p:sp>
          <p:nvSpPr>
            <p:cNvPr id="38" name="Rectangle 37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175435" y="3914161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0x8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3826" y="4580424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0x8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2" name="Straight Arrow Connector 41"/>
          <p:cNvCxnSpPr>
            <a:stCxn id="41" idx="3"/>
            <a:endCxn id="38" idx="1"/>
          </p:cNvCxnSpPr>
          <p:nvPr/>
        </p:nvCxnSpPr>
        <p:spPr>
          <a:xfrm flipV="1">
            <a:off x="4216276" y="4144997"/>
            <a:ext cx="1871971" cy="666260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424716">
            <a:off x="4970770" y="3983278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4721" y="3567619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5842" y="4582510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err="1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53223" y="5567156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428017" y="122540"/>
            <a:ext cx="39902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**x;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*y;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z;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**)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*));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*)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&amp;y;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&amp;z;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*x;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149411" y="17214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149411" y="201234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004616" y="3796573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220786" y="3027317"/>
            <a:ext cx="1861386" cy="767912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0310145">
            <a:off x="4911080" y="2995122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3" grpId="0"/>
      <p:bldP spid="27" grpId="0"/>
      <p:bldP spid="44" grpId="0"/>
      <p:bldP spid="45" grpId="0"/>
      <p:bldP spid="46" grpId="0"/>
      <p:bldP spid="66" grpId="0" animBg="1"/>
      <p:bldP spid="67" grpId="0" animBg="1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of the language's syntactic constructions need semantic meaning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control structures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557644" y="5585068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75830" y="5585067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100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88336" y="4600753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0x8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7" y="122540"/>
            <a:ext cx="39902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**x;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*y;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z;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**)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*));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*)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&amp;y;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&amp;z;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y = *x;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z = 10;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("%d\n", **x);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*y = 100;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("%d\n", z);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6272" y="3565740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04616" y="3796573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781130" y="3411945"/>
            <a:ext cx="2068835" cy="769257"/>
            <a:chOff x="2781130" y="3411945"/>
            <a:chExt cx="2068835" cy="769257"/>
          </a:xfrm>
        </p:grpSpPr>
        <p:sp>
          <p:nvSpPr>
            <p:cNvPr id="5" name="Rectangle 4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781130" y="4415257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6272" y="4569052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04616" y="4799885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88336" y="4472672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81130" y="5418569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56272" y="5572364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04616" y="5803197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8336" y="5475984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82172" y="2642688"/>
            <a:ext cx="2068835" cy="769257"/>
            <a:chOff x="2781130" y="3411945"/>
            <a:chExt cx="2068835" cy="769257"/>
          </a:xfrm>
        </p:grpSpPr>
        <p:sp>
          <p:nvSpPr>
            <p:cNvPr id="20" name="Rectangle 19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178472" y="2796481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0x4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8336" y="3564396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err="1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>
            <a:stCxn id="8" idx="4"/>
            <a:endCxn id="9" idx="0"/>
          </p:cNvCxnSpPr>
          <p:nvPr/>
        </p:nvCxnSpPr>
        <p:spPr>
          <a:xfrm>
            <a:off x="3815548" y="4123783"/>
            <a:ext cx="0" cy="29147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42055" y="4090051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49411" y="201234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411" y="230321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88247" y="3760368"/>
            <a:ext cx="2068835" cy="769257"/>
            <a:chOff x="2781130" y="3411945"/>
            <a:chExt cx="2068835" cy="769257"/>
          </a:xfrm>
        </p:grpSpPr>
        <p:sp>
          <p:nvSpPr>
            <p:cNvPr id="38" name="Rectangle 37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175435" y="3914161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0x8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3826" y="4580424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2" name="Straight Arrow Connector 41"/>
          <p:cNvCxnSpPr>
            <a:stCxn id="12" idx="4"/>
            <a:endCxn id="13" idx="0"/>
          </p:cNvCxnSpPr>
          <p:nvPr/>
        </p:nvCxnSpPr>
        <p:spPr>
          <a:xfrm>
            <a:off x="3815548" y="5127095"/>
            <a:ext cx="0" cy="291474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0051" y="5082746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4721" y="3567619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5842" y="4582510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err="1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53223" y="5567156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ad</a:t>
            </a:r>
            <a:r>
              <a:rPr lang="en-US" sz="2400" baseline="-25000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917651" y="122539"/>
            <a:ext cx="39902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*y and z are aliases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b="1" dirty="0" smtClean="0"/>
              <a:t>alias </a:t>
            </a:r>
            <a:r>
              <a:rPr lang="en-US" sz="1600" dirty="0" smtClean="0"/>
              <a:t>is when two l-values have the same location associated with them</a:t>
            </a:r>
          </a:p>
          <a:p>
            <a:r>
              <a:rPr lang="en-US" sz="2000" dirty="0" smtClean="0"/>
              <a:t>What are the other aliases at the end of program execution?</a:t>
            </a:r>
          </a:p>
          <a:p>
            <a:pPr lvl="1"/>
            <a:r>
              <a:rPr lang="en-US" sz="1600" dirty="0" smtClean="0"/>
              <a:t>**x</a:t>
            </a:r>
            <a:r>
              <a:rPr lang="en-US" sz="1600" smtClean="0"/>
              <a:t>, *y, </a:t>
            </a:r>
            <a:r>
              <a:rPr lang="en-US" sz="1600" dirty="0" smtClean="0"/>
              <a:t>z</a:t>
            </a:r>
          </a:p>
          <a:p>
            <a:pPr lvl="1"/>
            <a:r>
              <a:rPr lang="en-US" sz="1600" dirty="0" smtClean="0"/>
              <a:t>*x, y</a:t>
            </a:r>
            <a:endParaRPr lang="en-US" sz="1600" dirty="0"/>
          </a:p>
        </p:txBody>
      </p:sp>
      <p:sp>
        <p:nvSpPr>
          <p:cNvPr id="48" name="Right Arrow 47"/>
          <p:cNvSpPr/>
          <p:nvPr/>
        </p:nvSpPr>
        <p:spPr>
          <a:xfrm>
            <a:off x="149411" y="261982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49411" y="291069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49411" y="320155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149411" y="349242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16276" y="4144997"/>
            <a:ext cx="1871971" cy="666260"/>
          </a:xfrm>
          <a:prstGeom prst="straightConnector1">
            <a:avLst/>
          </a:prstGeom>
          <a:ln w="76200"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0424716">
            <a:off x="4970770" y="3983278"/>
            <a:ext cx="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*y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6" grpId="0"/>
      <p:bldP spid="34" grpId="0" animBg="1"/>
      <p:bldP spid="35" grpId="0" animBg="1"/>
      <p:bldP spid="35" grpId="1" animBg="1"/>
      <p:bldP spid="41" grpId="0"/>
      <p:bldP spid="43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create new locations and reserve the associated address</a:t>
            </a:r>
          </a:p>
          <a:p>
            <a:pPr lvl="1"/>
            <a:r>
              <a:rPr lang="en-US" dirty="0" smtClean="0"/>
              <a:t>Finding memory that is not currently reserved</a:t>
            </a:r>
          </a:p>
          <a:p>
            <a:pPr lvl="1"/>
            <a:r>
              <a:rPr lang="en-US" dirty="0" smtClean="0"/>
              <a:t>Either associating that memory with a variable name or reserving the memory and returning the address of the memory</a:t>
            </a:r>
          </a:p>
          <a:p>
            <a:r>
              <a:rPr lang="en-US" dirty="0" smtClean="0"/>
              <a:t>Memory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pPr lvl="1"/>
            <a:r>
              <a:rPr lang="en-US" dirty="0" smtClean="0"/>
              <a:t>How to release locations and associated addresses so that they may be reused later in program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Global allocation</a:t>
            </a:r>
          </a:p>
          <a:p>
            <a:pPr lvl="1"/>
            <a:r>
              <a:rPr lang="en-US" dirty="0" smtClean="0"/>
              <a:t>Allocation is done once and the allocated memory is not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r>
              <a:rPr lang="en-US" dirty="0" smtClean="0"/>
              <a:t>Stack allocation</a:t>
            </a:r>
          </a:p>
          <a:p>
            <a:pPr lvl="1"/>
            <a:r>
              <a:rPr lang="en-US" dirty="0" smtClean="0"/>
              <a:t>Allocation is associated with nested scopes and functions calls, reserved memory is automatically </a:t>
            </a:r>
            <a:r>
              <a:rPr lang="en-US" dirty="0" err="1" smtClean="0"/>
              <a:t>deallocated</a:t>
            </a:r>
            <a:r>
              <a:rPr lang="en-US" dirty="0" smtClean="0"/>
              <a:t> when out-of-scope</a:t>
            </a:r>
          </a:p>
          <a:p>
            <a:r>
              <a:rPr lang="en-US" dirty="0" smtClean="0"/>
              <a:t>Heap allocation</a:t>
            </a:r>
          </a:p>
          <a:p>
            <a:pPr lvl="1"/>
            <a:r>
              <a:rPr lang="en-US" dirty="0" smtClean="0"/>
              <a:t>Allocation is explicitly requested by the program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6817"/>
            <a:ext cx="4323229" cy="5909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'c';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bar();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 %c\n", x, c);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("%d\n", x);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= 1337;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() {   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x = 10;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char* </a:t>
            </a:r>
            <a:r>
              <a:rPr lang="en-US" sz="1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"testing";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("%s\n", x);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foo();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524" y="491715"/>
            <a:ext cx="642370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6236" y="5048027"/>
            <a:ext cx="1996040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8594" y="493814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8594" y="518288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8594" y="543343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8594" y="568448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81683" y="137918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3519" y="1267194"/>
            <a:ext cx="1386440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36772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4088" y="3565282"/>
            <a:ext cx="1909482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3519" y="3561825"/>
            <a:ext cx="687193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78594" y="21434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81683" y="41725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Dangling Reference</a:t>
            </a:r>
          </a:p>
          <a:p>
            <a:pPr lvl="1"/>
            <a:r>
              <a:rPr lang="en-US" dirty="0" smtClean="0"/>
              <a:t>Reference to a memory address that was originally allocated, but is now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r>
              <a:rPr lang="en-US" dirty="0" smtClean="0"/>
              <a:t>Garbage</a:t>
            </a:r>
          </a:p>
          <a:p>
            <a:pPr lvl="1"/>
            <a:r>
              <a:rPr lang="en-US" dirty="0" smtClean="0"/>
              <a:t>Memory that has been allocated on the heap and has not been explicitly </a:t>
            </a:r>
            <a:r>
              <a:rPr lang="en-US" dirty="0" err="1" smtClean="0"/>
              <a:t>deallocated</a:t>
            </a:r>
            <a:r>
              <a:rPr lang="en-US" dirty="0" smtClean="0"/>
              <a:t>, yet is not accessible by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71"/>
            <a:ext cx="8229600" cy="6092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100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&amp;x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(){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10000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("%d %d\n", y, z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main(){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dang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dang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foo();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%d\n", dang, *dang);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bar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%d\n", dang, *dang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5637" y="263471"/>
            <a:ext cx="55638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ragnuk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-Wall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dangling_reference.c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dangling_reference.c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In function ‘foo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’: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dangling_reference.c:6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warning: function returns address of local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variable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ragnuk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0x7ffe3e680ffc 100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10000 0</a:t>
            </a:r>
          </a:p>
          <a:p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0x7ffe3e680ffc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78594" y="107663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5806" y="964635"/>
            <a:ext cx="725786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8594" y="14172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8594" y="175794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8594" y="405714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8594" y="436443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8594" y="47031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501910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8594" y="53759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8594" y="240296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8594" y="27188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78594" y="307336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62264" y="4591204"/>
            <a:ext cx="328754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5246" y="4591203"/>
            <a:ext cx="524947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28558" y="4591203"/>
            <a:ext cx="328754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7686" y="4591202"/>
            <a:ext cx="709462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2264" y="5247871"/>
            <a:ext cx="328754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5246" y="5247870"/>
            <a:ext cx="524947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28558" y="5247870"/>
            <a:ext cx="328754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67686" y="5247869"/>
            <a:ext cx="709462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62264" y="2938512"/>
            <a:ext cx="328754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8558" y="2938511"/>
            <a:ext cx="328754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76609" y="2938511"/>
            <a:ext cx="259911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64267" y="2938510"/>
            <a:ext cx="259911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71"/>
            <a:ext cx="8229600" cy="6092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100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&amp;x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(){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10000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("%d %d\n", y, z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main(){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dang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dang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foo();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%d\n", dang, *dang);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bar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("%p %d\n", dang, *dang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7722" y="283333"/>
            <a:ext cx="55638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hedwig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-Wall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dangling_reference.c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                                                      </a:t>
            </a:r>
          </a:p>
          <a:p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dangling_reference.c:6:12: warning: address of stack memory associated with local variable 'x' returned [-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-stack-address]</a:t>
            </a:r>
          </a:p>
          <a:p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return &amp;x;</a:t>
            </a:r>
          </a:p>
          <a:p>
            <a:r>
              <a:rPr lang="de-DE" sz="1700" dirty="0">
                <a:latin typeface="Consolas" charset="0"/>
                <a:ea typeface="Consolas" charset="0"/>
                <a:cs typeface="Consolas" charset="0"/>
              </a:rPr>
              <a:t>           ^</a:t>
            </a:r>
          </a:p>
          <a:p>
            <a:r>
              <a:rPr lang="de-DE" sz="1700" dirty="0"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de-DE" sz="1700" dirty="0" err="1">
                <a:latin typeface="Consolas" charset="0"/>
                <a:ea typeface="Consolas" charset="0"/>
                <a:cs typeface="Consolas" charset="0"/>
              </a:rPr>
              <a:t>warning</a:t>
            </a:r>
            <a:r>
              <a:rPr lang="de-DE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700" dirty="0" err="1">
                <a:latin typeface="Consolas" charset="0"/>
                <a:ea typeface="Consolas" charset="0"/>
                <a:cs typeface="Consolas" charset="0"/>
              </a:rPr>
              <a:t>generated</a:t>
            </a:r>
            <a:r>
              <a:rPr lang="de-DE" sz="1700" dirty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hedwig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]$ ./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                                                                             </a:t>
            </a:r>
          </a:p>
          <a:p>
            <a:r>
              <a:rPr lang="fi-FI" sz="1700" dirty="0">
                <a:latin typeface="Consolas" charset="0"/>
                <a:ea typeface="Consolas" charset="0"/>
                <a:cs typeface="Consolas" charset="0"/>
              </a:rPr>
              <a:t>0x7fff55adb68c 100</a:t>
            </a:r>
          </a:p>
          <a:p>
            <a:r>
              <a:rPr lang="fr-FR" sz="1700" dirty="0">
                <a:latin typeface="Consolas" charset="0"/>
                <a:ea typeface="Consolas" charset="0"/>
                <a:cs typeface="Consolas" charset="0"/>
              </a:rPr>
              <a:t>10000 0</a:t>
            </a:r>
          </a:p>
          <a:p>
            <a:r>
              <a:rPr lang="is-IS" sz="1700" dirty="0">
                <a:latin typeface="Consolas" charset="0"/>
                <a:ea typeface="Consolas" charset="0"/>
                <a:cs typeface="Consolas" charset="0"/>
              </a:rPr>
              <a:t>0x7fff55adb68c 10000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71"/>
            <a:ext cx="8229600" cy="6092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 {  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dang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dang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foo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dang;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foo = 100;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free(foo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("%d\n", *dang);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foo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foo = 42;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free(foo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("%d\n", *dang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594" y="14060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8594" y="17422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8594" y="205557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8594" y="237177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8594" y="271272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8594" y="303081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8594" y="338810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8594" y="369766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400721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8594" y="43689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8594" y="470775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4424" y="263471"/>
            <a:ext cx="5563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-Wall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dangling_free.c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ragnuk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examples]$ 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71"/>
            <a:ext cx="8229600" cy="6092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 {   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dang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dang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foo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dang;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foo = 100;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free(foo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("%d\n", *dang);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foo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foo = 42;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free(foo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("%d\n", *dang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4424" y="263471"/>
            <a:ext cx="5563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hedwig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-Wall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dangling_free.c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hedwig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100</a:t>
            </a:r>
          </a:p>
          <a:p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0561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465"/>
            <a:ext cx="8229600" cy="580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18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de-DE" sz="18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&gt;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** </a:t>
            </a:r>
            <a:r>
              <a:rPr lang="de-DE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() {      </a:t>
            </a: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de-DE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;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{       </a:t>
            </a: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de-DE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;    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a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*)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));    //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1 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b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*)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));    //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2        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*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a = 42;       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//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point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0" indent="0">
              <a:buNone/>
            </a:pP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 b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*)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));    //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3      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*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b = *a;        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800" dirty="0" err="1" smtClean="0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&amp;a;       </a:t>
            </a: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  //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point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2         </a:t>
            </a:r>
            <a:endParaRPr lang="de-DE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de-DE" sz="1800" dirty="0" err="1" smtClean="0">
                <a:latin typeface="Consolas" charset="0"/>
                <a:ea typeface="Consolas" charset="0"/>
                <a:cs typeface="Consolas" charset="0"/>
              </a:rPr>
              <a:t>point</a:t>
            </a: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 3                      </a:t>
            </a:r>
          </a:p>
          <a:p>
            <a:pPr marL="0" indent="0">
              <a:buNone/>
            </a:pPr>
            <a:r>
              <a:rPr lang="de-DE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49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79435" y="146635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594" y="21537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8594" y="24585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8594" y="27633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8594" y="31138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8594" y="34415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8594" y="37733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8594" y="40824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8594" y="444053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8594" y="477578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8594" y="511727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8594" y="545876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constructs must first be introduced by explicit declarations</a:t>
            </a:r>
          </a:p>
          <a:p>
            <a:pPr lvl="1"/>
            <a:r>
              <a:rPr lang="en-US" dirty="0" smtClean="0"/>
              <a:t>Often the declarations are associated with a specific name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/>
              <a:t>However, some constructs can be introduced by implicit declarations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target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Semantics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= b;</a:t>
            </a:r>
          </a:p>
          <a:p>
            <a:pPr lvl="1"/>
            <a:r>
              <a:rPr lang="en-US" dirty="0" smtClean="0"/>
              <a:t>Copy the value in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to the value in the location associated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en-US" dirty="0" smtClean="0"/>
              <a:t>Sharing Semantics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= b;</a:t>
            </a:r>
          </a:p>
          <a:p>
            <a:pPr lvl="1"/>
            <a:r>
              <a:rPr lang="en-US" dirty="0" smtClean="0"/>
              <a:t>Bind the </a:t>
            </a:r>
            <a:r>
              <a:rPr lang="en-US" smtClean="0"/>
              <a:t>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mtClean="0"/>
              <a:t> </a:t>
            </a:r>
            <a:r>
              <a:rPr lang="en-US" dirty="0" smtClean="0"/>
              <a:t>to the location associated </a:t>
            </a:r>
            <a:r>
              <a:rPr lang="en-US" smtClean="0"/>
              <a:t>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b;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Object();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b =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Object();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Object();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b =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843932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2058" y="3690137"/>
            <a:ext cx="2068835" cy="769257"/>
            <a:chOff x="2781130" y="3411945"/>
            <a:chExt cx="2068835" cy="769257"/>
          </a:xfrm>
        </p:grpSpPr>
        <p:sp>
          <p:nvSpPr>
            <p:cNvPr id="8" name="Rectangle 7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82058" y="5379858"/>
            <a:ext cx="2068835" cy="7692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5533653"/>
            <a:ext cx="34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5544" y="5764486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9264" y="5437273"/>
            <a:ext cx="654423" cy="65442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805544" y="4074765"/>
            <a:ext cx="776514" cy="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92302" y="4731400"/>
            <a:ext cx="73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82058" y="4575726"/>
            <a:ext cx="2068835" cy="769257"/>
            <a:chOff x="2781130" y="3411945"/>
            <a:chExt cx="2068835" cy="769257"/>
          </a:xfrm>
        </p:grpSpPr>
        <p:sp>
          <p:nvSpPr>
            <p:cNvPr id="31" name="Rectangle 30"/>
            <p:cNvSpPr/>
            <p:nvPr/>
          </p:nvSpPr>
          <p:spPr>
            <a:xfrm>
              <a:off x="2781130" y="3411945"/>
              <a:ext cx="2068835" cy="769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88336" y="3469360"/>
              <a:ext cx="654423" cy="6544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178594" y="175447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78594" y="207077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78594" y="242268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78594" y="272886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78594" y="308216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6" idx="3"/>
            <a:endCxn id="31" idx="1"/>
          </p:cNvCxnSpPr>
          <p:nvPr/>
        </p:nvCxnSpPr>
        <p:spPr>
          <a:xfrm>
            <a:off x="805544" y="4074765"/>
            <a:ext cx="776514" cy="88559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178594" y="33984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11" idx="3"/>
            <a:endCxn id="31" idx="1"/>
          </p:cNvCxnSpPr>
          <p:nvPr/>
        </p:nvCxnSpPr>
        <p:spPr>
          <a:xfrm flipV="1">
            <a:off x="805544" y="4960355"/>
            <a:ext cx="776514" cy="804131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in a name?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Main question is, once a name is declared, how long is that declaration valid?</a:t>
            </a:r>
          </a:p>
          <a:p>
            <a:pPr lvl="1"/>
            <a:r>
              <a:rPr lang="en-US" dirty="0" smtClean="0"/>
              <a:t>Entire program?</a:t>
            </a:r>
          </a:p>
          <a:p>
            <a:pPr lvl="1"/>
            <a:r>
              <a:rPr lang="en-US" dirty="0" smtClean="0"/>
              <a:t>Entire file?</a:t>
            </a:r>
          </a:p>
          <a:p>
            <a:pPr lvl="1"/>
            <a:r>
              <a:rPr lang="en-US" dirty="0" smtClean="0"/>
              <a:t>Global?</a:t>
            </a:r>
          </a:p>
          <a:p>
            <a:pPr lvl="2"/>
            <a:r>
              <a:rPr lang="en-US" dirty="0" smtClean="0"/>
              <a:t>Android app package names are essentially global</a:t>
            </a:r>
          </a:p>
          <a:p>
            <a:pPr lvl="2"/>
            <a:r>
              <a:rPr lang="en-US" dirty="0" err="1"/>
              <a:t>com.facebook.katana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Function?</a:t>
            </a:r>
          </a:p>
          <a:p>
            <a:r>
              <a:rPr lang="en-US" dirty="0" smtClean="0"/>
              <a:t>Related question is how to map a name to a declaration</a:t>
            </a:r>
          </a:p>
          <a:p>
            <a:r>
              <a:rPr lang="en-US" dirty="0"/>
              <a:t>Scope is the semantics behind</a:t>
            </a:r>
          </a:p>
          <a:p>
            <a:pPr lvl="1"/>
            <a:r>
              <a:rPr lang="en-US" dirty="0"/>
              <a:t>How long a declaration is valid</a:t>
            </a:r>
          </a:p>
          <a:p>
            <a:pPr lvl="1"/>
            <a:r>
              <a:rPr lang="en-US" dirty="0"/>
              <a:t>How to resolve a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uses block-level scoping</a:t>
            </a:r>
          </a:p>
          <a:p>
            <a:pPr lvl="1"/>
            <a:r>
              <a:rPr lang="en-US" dirty="0" smtClean="0"/>
              <a:t>Declarations are valid in the block that they are declared</a:t>
            </a:r>
          </a:p>
          <a:p>
            <a:pPr lvl="1"/>
            <a:r>
              <a:rPr lang="en-US" dirty="0" smtClean="0"/>
              <a:t>Declarations not in a block are global, unless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 keywords is used, in which case the declaration is valid in that file only</a:t>
            </a:r>
          </a:p>
          <a:p>
            <a:r>
              <a:rPr lang="en-US" dirty="0" smtClean="0"/>
              <a:t>JavaScript uses function-level scoping</a:t>
            </a:r>
          </a:p>
          <a:p>
            <a:pPr lvl="1"/>
            <a:r>
              <a:rPr lang="en-US" dirty="0" smtClean="0"/>
              <a:t>Declarations are valid in the function that they are declared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085"/>
            <a:ext cx="8229600" cy="58150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10000;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examples]$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test_scope.c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test_scope.c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In function ‘main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’: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test_scope.c:11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error: ‘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’ undeclared (first use in this 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test_scope.c:11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error: (Each undeclared identifier is reported only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once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test_scope.c:11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error: for each function it appears in.)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1796" y="1413166"/>
            <a:ext cx="900637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3591614" y="1413166"/>
            <a:ext cx="763571" cy="990669"/>
          </a:xfrm>
          <a:prstGeom prst="rightBracket">
            <a:avLst/>
          </a:prstGeom>
          <a:ln w="76200">
            <a:solidFill>
              <a:schemeClr val="accent3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1100" y="1961491"/>
            <a:ext cx="254525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82097" y="2764340"/>
            <a:ext cx="254525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163" y="1689680"/>
            <a:ext cx="254525" cy="269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085"/>
            <a:ext cx="8229600" cy="581507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{	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	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10000;	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}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{	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examples]$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test_scope.c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examples]$ ./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smtClean="0">
                <a:latin typeface="Consolas" charset="0"/>
                <a:ea typeface="Consolas" charset="0"/>
                <a:cs typeface="Consolas" charset="0"/>
              </a:rPr>
              <a:t>10000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hedwig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examples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]$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test_scope.c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                     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hedwig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examples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]$ ./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10000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1669615670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142847</TotalTime>
  <Words>2530</Words>
  <Application>Microsoft Office PowerPoint</Application>
  <PresentationFormat>On-screen Show (4:3)</PresentationFormat>
  <Paragraphs>928</Paragraphs>
  <Slides>51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adam_seclab_theme</vt:lpstr>
      <vt:lpstr>Semantics</vt:lpstr>
      <vt:lpstr>Semantics</vt:lpstr>
      <vt:lpstr>Defining Language Semantics</vt:lpstr>
      <vt:lpstr>Semantics</vt:lpstr>
      <vt:lpstr>Declarations</vt:lpstr>
      <vt:lpstr>What's in a name?</vt:lpstr>
      <vt:lpstr>C Scoping</vt:lpstr>
      <vt:lpstr>PowerPoint Presentation</vt:lpstr>
      <vt:lpstr>PowerPoint Presentation</vt:lpstr>
      <vt:lpstr>Resolving a Name</vt:lpstr>
      <vt:lpstr>PowerPoint Presentation</vt:lpstr>
      <vt:lpstr>PowerPoint Presentation</vt:lpstr>
      <vt:lpstr>PowerPoint Presentation</vt:lpstr>
      <vt:lpstr>PowerPoint Presentation</vt:lpstr>
      <vt:lpstr>Dynamic Scoping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Resolution</vt:lpstr>
      <vt:lpstr>Function Resolution (C++)</vt:lpstr>
      <vt:lpstr>Function Resolution (C++)</vt:lpstr>
      <vt:lpstr>Assignment Semantics</vt:lpstr>
      <vt:lpstr>Assignment Semantics Using Box and Circle Diagrams</vt:lpstr>
      <vt:lpstr>Assignment Semantics</vt:lpstr>
      <vt:lpstr>Assignment Semantics</vt:lpstr>
      <vt:lpstr>Assignment Semantics</vt:lpstr>
      <vt:lpstr>Assignment Semantics</vt:lpstr>
      <vt:lpstr>Assignment Semantics</vt:lpstr>
      <vt:lpstr>Pointer Operations</vt:lpstr>
      <vt:lpstr>Dereference Operator *</vt:lpstr>
      <vt:lpstr>PowerPoint Presentation</vt:lpstr>
      <vt:lpstr>Pointer Semantics</vt:lpstr>
      <vt:lpstr>PowerPoint Presentation</vt:lpstr>
      <vt:lpstr>PowerPoint Presentation</vt:lpstr>
      <vt:lpstr>PowerPoint Presentation</vt:lpstr>
      <vt:lpstr>Memory Allocation</vt:lpstr>
      <vt:lpstr>Types of Memory Allocation</vt:lpstr>
      <vt:lpstr>PowerPoint Presentation</vt:lpstr>
      <vt:lpstr>Memory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Semantics</vt:lpstr>
      <vt:lpstr>Sharing Semantics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3809</cp:revision>
  <cp:lastPrinted>2011-10-05T20:20:50Z</cp:lastPrinted>
  <dcterms:created xsi:type="dcterms:W3CDTF">2011-09-20T20:28:25Z</dcterms:created>
  <dcterms:modified xsi:type="dcterms:W3CDTF">2016-07-11T22:18:37Z</dcterms:modified>
</cp:coreProperties>
</file>