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47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92" r:id="rId26"/>
    <p:sldId id="280" r:id="rId27"/>
    <p:sldId id="281" r:id="rId28"/>
    <p:sldId id="282" r:id="rId29"/>
    <p:sldId id="285" r:id="rId30"/>
    <p:sldId id="283" r:id="rId31"/>
    <p:sldId id="287" r:id="rId32"/>
    <p:sldId id="288" r:id="rId33"/>
    <p:sldId id="286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A4A3A4"/>
          </p15:clr>
        </p15:guide>
        <p15:guide id="2" pos="43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89969" autoAdjust="0"/>
  </p:normalViewPr>
  <p:slideViewPr>
    <p:cSldViewPr snapToGrid="0" snapToObjects="1">
      <p:cViewPr varScale="1">
        <p:scale>
          <a:sx n="63" d="100"/>
          <a:sy n="63" d="100"/>
        </p:scale>
        <p:origin x="1650" y="78"/>
      </p:cViewPr>
      <p:guideLst>
        <p:guide orient="horz" pos="2472"/>
        <p:guide pos="4336"/>
      </p:guideLst>
    </p:cSldViewPr>
  </p:slideViewPr>
  <p:outlineViewPr>
    <p:cViewPr>
      <p:scale>
        <a:sx n="33" d="100"/>
        <a:sy n="33" d="100"/>
      </p:scale>
      <p:origin x="16" y="20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F0151-EC07-934A-AE26-1DBB68DC41B8}" type="datetimeFigureOut">
              <a:rPr lang="en-US" smtClean="0"/>
              <a:t>7/20/2016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47CE2-62FE-FC4C-963B-9645AF7FF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8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8267C-E060-7343-A0FE-934AF6E9F7DE}" type="datetimeFigureOut">
              <a:rPr lang="en-US" smtClean="0"/>
              <a:t>7/20/2016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2F925-CF16-7049-971D-A8B2B4D2E0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87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02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8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6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4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3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1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6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91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5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9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8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18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42300" y="6356353"/>
            <a:ext cx="4445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804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8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Systems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059281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CSE 340 </a:t>
            </a:r>
            <a:r>
              <a:rPr lang="en-US" dirty="0"/>
              <a:t>– Principles of Programming </a:t>
            </a:r>
            <a:r>
              <a:rPr lang="en-US" dirty="0" smtClean="0"/>
              <a:t>Languages</a:t>
            </a:r>
          </a:p>
          <a:p>
            <a:r>
              <a:rPr lang="en-US" dirty="0" smtClean="0"/>
              <a:t>Summer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a: array [0..4] of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b: array [0..4] of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= b?</a:t>
            </a:r>
          </a:p>
          <a:p>
            <a:pPr lvl="1"/>
            <a:r>
              <a:rPr lang="en-US" dirty="0" smtClean="0"/>
              <a:t>Not allowed under name equivalence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1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a, b: </a:t>
            </a:r>
            <a:r>
              <a:rPr lang="en-US" dirty="0"/>
              <a:t>array [0..4] of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= b?</a:t>
            </a:r>
          </a:p>
          <a:p>
            <a:pPr lvl="1"/>
            <a:r>
              <a:rPr lang="en-US" dirty="0" smtClean="0"/>
              <a:t>Not allowed because array [0..4] of </a:t>
            </a:r>
            <a:r>
              <a:rPr lang="en-US" dirty="0" err="1" smtClean="0"/>
              <a:t>int</a:t>
            </a:r>
            <a:r>
              <a:rPr lang="en-US" dirty="0" smtClean="0"/>
              <a:t> is not named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Type A: array [0..4] of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a: A;</a:t>
            </a:r>
          </a:p>
          <a:p>
            <a:pPr marL="0" indent="0">
              <a:buNone/>
            </a:pPr>
            <a:r>
              <a:rPr lang="en-US" dirty="0" smtClean="0"/>
              <a:t>b: A;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= b?</a:t>
            </a:r>
          </a:p>
          <a:p>
            <a:pPr lvl="1"/>
            <a:r>
              <a:rPr lang="en-US" dirty="0" smtClean="0"/>
              <a:t>Allowed, because both a and b have the same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3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Name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If the program interpreter gives the same internal name to two different variables, then they share the same type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a, b: </a:t>
            </a:r>
            <a:r>
              <a:rPr lang="en-US" dirty="0"/>
              <a:t>array [0..4] of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: </a:t>
            </a:r>
            <a:r>
              <a:rPr lang="en-US" dirty="0"/>
              <a:t>array [0..4] of </a:t>
            </a:r>
            <a:r>
              <a:rPr lang="en-US" dirty="0" err="1"/>
              <a:t>int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a = b?</a:t>
            </a:r>
          </a:p>
          <a:p>
            <a:pPr lvl="1"/>
            <a:r>
              <a:rPr lang="en-US" dirty="0" smtClean="0"/>
              <a:t>Yes, because interpreter/compiler gives the same internal name to a and b</a:t>
            </a:r>
          </a:p>
          <a:p>
            <a:r>
              <a:rPr lang="en-US" dirty="0" smtClean="0"/>
              <a:t>a = c?</a:t>
            </a:r>
          </a:p>
          <a:p>
            <a:pPr lvl="1"/>
            <a:r>
              <a:rPr lang="en-US" dirty="0" smtClean="0"/>
              <a:t>No, because interpreter/compiler gives different internal name to c than to a and 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Same built-in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Pointers to structurally equivalent types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Type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cm : integer;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Type inch : integer;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cm x;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inch y;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 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y? 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// Allowed!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8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a;</a:t>
            </a:r>
          </a:p>
          <a:p>
            <a:pPr marL="0" indent="0">
              <a:buNone/>
            </a:pPr>
            <a:r>
              <a:rPr lang="en-US" dirty="0" smtClean="0"/>
              <a:t>float* b;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= b?</a:t>
            </a:r>
          </a:p>
          <a:p>
            <a:pPr lvl="1"/>
            <a:r>
              <a:rPr lang="en-US" dirty="0" smtClean="0"/>
              <a:t>Not structurally equivalent, because </a:t>
            </a:r>
            <a:r>
              <a:rPr lang="en-US" dirty="0" err="1" smtClean="0"/>
              <a:t>int</a:t>
            </a:r>
            <a:r>
              <a:rPr lang="en-US" dirty="0" smtClean="0"/>
              <a:t> and float are not structurally equivalent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4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Determining </a:t>
            </a:r>
            <a:r>
              <a:rPr lang="en-US" dirty="0" err="1" smtClean="0"/>
              <a:t>struct</a:t>
            </a:r>
            <a:r>
              <a:rPr lang="en-US" dirty="0" smtClean="0"/>
              <a:t> structural equivalence</a:t>
            </a:r>
          </a:p>
          <a:p>
            <a:pPr lvl="1"/>
            <a:r>
              <a:rPr lang="en-US" dirty="0" smtClean="0"/>
              <a:t>Two structures</a:t>
            </a:r>
          </a:p>
          <a:p>
            <a:pPr lvl="1"/>
            <a:r>
              <a:rPr lang="en-US" dirty="0" smtClean="0"/>
              <a:t>st1 { x</a:t>
            </a:r>
            <a:r>
              <a:rPr lang="en-US" baseline="-25000" dirty="0" smtClean="0"/>
              <a:t>1</a:t>
            </a:r>
            <a:r>
              <a:rPr lang="en-US" dirty="0" smtClean="0"/>
              <a:t>: W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: W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is-IS" dirty="0" smtClean="0"/>
              <a:t>…, x</a:t>
            </a:r>
            <a:r>
              <a:rPr lang="is-IS" baseline="-25000" dirty="0" smtClean="0"/>
              <a:t>k</a:t>
            </a:r>
            <a:r>
              <a:rPr lang="is-IS" dirty="0" smtClean="0"/>
              <a:t>: W</a:t>
            </a:r>
            <a:r>
              <a:rPr lang="is-IS" baseline="-25000" dirty="0" smtClean="0"/>
              <a:t>k</a:t>
            </a:r>
            <a:r>
              <a:rPr lang="is-IS" dirty="0" smtClean="0"/>
              <a:t> }</a:t>
            </a:r>
          </a:p>
          <a:p>
            <a:pPr lvl="1"/>
            <a:r>
              <a:rPr lang="is-IS" dirty="0" smtClean="0"/>
              <a:t>st2 { y</a:t>
            </a:r>
            <a:r>
              <a:rPr lang="is-IS" baseline="-25000" dirty="0" smtClean="0"/>
              <a:t>1</a:t>
            </a:r>
            <a:r>
              <a:rPr lang="is-IS" dirty="0" smtClean="0"/>
              <a:t>: Q</a:t>
            </a:r>
            <a:r>
              <a:rPr lang="is-IS" baseline="-25000" dirty="0" smtClean="0"/>
              <a:t>1</a:t>
            </a:r>
            <a:r>
              <a:rPr lang="is-IS" dirty="0" smtClean="0"/>
              <a:t>, y</a:t>
            </a:r>
            <a:r>
              <a:rPr lang="is-IS" baseline="-25000" dirty="0" smtClean="0"/>
              <a:t>2</a:t>
            </a:r>
            <a:r>
              <a:rPr lang="is-IS" dirty="0" smtClean="0"/>
              <a:t>: Q</a:t>
            </a:r>
            <a:r>
              <a:rPr lang="is-IS" baseline="-25000" dirty="0" smtClean="0"/>
              <a:t>2</a:t>
            </a:r>
            <a:r>
              <a:rPr lang="is-IS" dirty="0" smtClean="0"/>
              <a:t>, ..., y</a:t>
            </a:r>
            <a:r>
              <a:rPr lang="is-IS" baseline="-25000" dirty="0" smtClean="0"/>
              <a:t>k</a:t>
            </a:r>
            <a:r>
              <a:rPr lang="is-IS" dirty="0" smtClean="0"/>
              <a:t>: Q</a:t>
            </a:r>
            <a:r>
              <a:rPr lang="is-IS" baseline="-25000" dirty="0" smtClean="0"/>
              <a:t>k</a:t>
            </a:r>
            <a:r>
              <a:rPr lang="is-IS" dirty="0" smtClean="0"/>
              <a:t> }</a:t>
            </a:r>
          </a:p>
          <a:p>
            <a:pPr lvl="1"/>
            <a:r>
              <a:rPr lang="is-IS" dirty="0" smtClean="0"/>
              <a:t>st1 and st2 are structurally equivalent iff</a:t>
            </a:r>
          </a:p>
          <a:p>
            <a:pPr lvl="2"/>
            <a:r>
              <a:rPr lang="is-IS" dirty="0" smtClean="0"/>
              <a:t>W</a:t>
            </a:r>
            <a:r>
              <a:rPr lang="is-IS" baseline="-25000" dirty="0" smtClean="0"/>
              <a:t>1</a:t>
            </a:r>
            <a:r>
              <a:rPr lang="is-IS" dirty="0" smtClean="0"/>
              <a:t> structurally equivalent to Q</a:t>
            </a:r>
            <a:r>
              <a:rPr lang="is-IS" baseline="-25000" dirty="0" smtClean="0"/>
              <a:t>1</a:t>
            </a:r>
          </a:p>
          <a:p>
            <a:pPr lvl="2"/>
            <a:r>
              <a:rPr lang="is-IS" dirty="0" smtClean="0"/>
              <a:t>W</a:t>
            </a:r>
            <a:r>
              <a:rPr lang="is-IS" baseline="-25000" dirty="0" smtClean="0"/>
              <a:t>2</a:t>
            </a:r>
            <a:r>
              <a:rPr lang="is-IS" dirty="0" smtClean="0"/>
              <a:t> structurally equivalent to Q</a:t>
            </a:r>
            <a:r>
              <a:rPr lang="is-IS" baseline="-25000" dirty="0" smtClean="0"/>
              <a:t>2</a:t>
            </a:r>
          </a:p>
          <a:p>
            <a:pPr lvl="2"/>
            <a:r>
              <a:rPr lang="is-IS" dirty="0" smtClean="0"/>
              <a:t>...</a:t>
            </a:r>
          </a:p>
          <a:p>
            <a:pPr lvl="2"/>
            <a:r>
              <a:rPr lang="is-IS" dirty="0" smtClean="0"/>
              <a:t>W</a:t>
            </a:r>
            <a:r>
              <a:rPr lang="is-IS" baseline="-25000" dirty="0" smtClean="0"/>
              <a:t>k</a:t>
            </a:r>
            <a:r>
              <a:rPr lang="is-IS" dirty="0" smtClean="0"/>
              <a:t> structurally equivalent to Q</a:t>
            </a:r>
            <a:r>
              <a:rPr lang="is-IS" baseline="-25000" dirty="0" smtClean="0"/>
              <a:t>k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6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A { a: </a:t>
            </a:r>
            <a:r>
              <a:rPr lang="en-US" dirty="0" err="1" smtClean="0"/>
              <a:t>int</a:t>
            </a:r>
            <a:r>
              <a:rPr lang="en-US" dirty="0" smtClean="0"/>
              <a:t>, b: float }</a:t>
            </a:r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B { b: </a:t>
            </a:r>
            <a:r>
              <a:rPr lang="en-US" dirty="0" err="1" smtClean="0"/>
              <a:t>int</a:t>
            </a:r>
            <a:r>
              <a:rPr lang="en-US" dirty="0" smtClean="0"/>
              <a:t>, a: float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foo;</a:t>
            </a:r>
          </a:p>
          <a:p>
            <a:pPr marL="0" indent="0">
              <a:buNone/>
            </a:pPr>
            <a:r>
              <a:rPr lang="en-US" dirty="0" smtClean="0"/>
              <a:t>B bar;</a:t>
            </a:r>
          </a:p>
          <a:p>
            <a:r>
              <a:rPr lang="en-US" dirty="0" smtClean="0"/>
              <a:t>foo = bar?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5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A { a: </a:t>
            </a:r>
            <a:r>
              <a:rPr lang="en-US" dirty="0" err="1" smtClean="0"/>
              <a:t>int</a:t>
            </a:r>
            <a:r>
              <a:rPr lang="en-US" dirty="0"/>
              <a:t>,</a:t>
            </a:r>
            <a:r>
              <a:rPr lang="en-US" dirty="0" smtClean="0"/>
              <a:t> b: float }</a:t>
            </a:r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B { b: float, a: </a:t>
            </a:r>
            <a:r>
              <a:rPr lang="en-US" dirty="0" err="1" smtClean="0"/>
              <a:t>int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foo;</a:t>
            </a:r>
          </a:p>
          <a:p>
            <a:pPr marL="0" indent="0">
              <a:buNone/>
            </a:pPr>
            <a:r>
              <a:rPr lang="en-US" dirty="0" smtClean="0"/>
              <a:t>B bar;</a:t>
            </a:r>
          </a:p>
          <a:p>
            <a:r>
              <a:rPr lang="en-US" dirty="0" smtClean="0"/>
              <a:t>foo = bar?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Determining array structural equivalence</a:t>
            </a:r>
          </a:p>
          <a:p>
            <a:pPr marL="857250" lvl="1" indent="-457200"/>
            <a:r>
              <a:rPr lang="en-US" dirty="0" smtClean="0"/>
              <a:t>Two Arrays</a:t>
            </a:r>
          </a:p>
          <a:p>
            <a:pPr marL="857250" lvl="1" indent="-457200"/>
            <a:r>
              <a:rPr lang="en-US" dirty="0" smtClean="0"/>
              <a:t>T1 = array range1 of t</a:t>
            </a:r>
            <a:r>
              <a:rPr lang="en-US" baseline="-25000" dirty="0" smtClean="0"/>
              <a:t>1</a:t>
            </a:r>
          </a:p>
          <a:p>
            <a:pPr marL="857250" lvl="1" indent="-457200"/>
            <a:r>
              <a:rPr lang="en-US" dirty="0" smtClean="0"/>
              <a:t>T2 = array range2 of t</a:t>
            </a:r>
            <a:r>
              <a:rPr lang="en-US" baseline="-25000" dirty="0" smtClean="0"/>
              <a:t>2</a:t>
            </a:r>
          </a:p>
          <a:p>
            <a:pPr marL="857250" lvl="1" indent="-457200"/>
            <a:r>
              <a:rPr lang="en-US" dirty="0" smtClean="0"/>
              <a:t>T1 and T2 are structurally equivalent </a:t>
            </a:r>
            <a:r>
              <a:rPr lang="en-US" dirty="0" err="1" smtClean="0"/>
              <a:t>iff</a:t>
            </a:r>
            <a:r>
              <a:rPr lang="en-US" dirty="0" smtClean="0"/>
              <a:t>:</a:t>
            </a:r>
          </a:p>
          <a:p>
            <a:pPr marL="1257300" lvl="2" indent="-457200"/>
            <a:r>
              <a:rPr lang="en-US" dirty="0" smtClean="0"/>
              <a:t>range1 and range2 have (1) the same number of dimensions and (2) the same number of entries in each dimension</a:t>
            </a:r>
          </a:p>
          <a:p>
            <a:pPr marL="1257300" lvl="2" indent="-457200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and t</a:t>
            </a:r>
            <a:r>
              <a:rPr lang="en-US" baseline="-25000" dirty="0" smtClean="0"/>
              <a:t>2</a:t>
            </a:r>
            <a:r>
              <a:rPr lang="en-US" dirty="0" smtClean="0"/>
              <a:t> are structurally equivalent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4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Informally, a type in a programming language specifies a set of values and operations that can be applied on those values</a:t>
            </a:r>
          </a:p>
          <a:p>
            <a:pPr lvl="1"/>
            <a:r>
              <a:rPr lang="en-US" dirty="0" smtClean="0"/>
              <a:t>A type can be associated with a variables or a constant</a:t>
            </a:r>
          </a:p>
          <a:p>
            <a:pPr lvl="1"/>
            <a:r>
              <a:rPr lang="en-US" dirty="0" smtClean="0"/>
              <a:t>Values are not necessarily numeric values, for example we can specify function types</a:t>
            </a:r>
          </a:p>
          <a:p>
            <a:r>
              <a:rPr lang="en-US" dirty="0" smtClean="0"/>
              <a:t>A type system consists of</a:t>
            </a:r>
          </a:p>
          <a:p>
            <a:pPr lvl="1"/>
            <a:r>
              <a:rPr lang="en-US" dirty="0" smtClean="0"/>
              <a:t>Basic types</a:t>
            </a:r>
          </a:p>
          <a:p>
            <a:pPr lvl="1"/>
            <a:r>
              <a:rPr lang="en-US" dirty="0" smtClean="0"/>
              <a:t>Type constructors</a:t>
            </a:r>
          </a:p>
          <a:p>
            <a:pPr lvl="1"/>
            <a:r>
              <a:rPr lang="en-US" dirty="0" smtClean="0"/>
              <a:t>Type inference</a:t>
            </a:r>
          </a:p>
          <a:p>
            <a:pPr lvl="1"/>
            <a:r>
              <a:rPr lang="en-US" dirty="0" smtClean="0"/>
              <a:t>Type compatibility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4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Determining function structural equivalence</a:t>
            </a:r>
          </a:p>
          <a:p>
            <a:pPr marL="914400" lvl="1" indent="-514350"/>
            <a:r>
              <a:rPr lang="en-US" dirty="0" smtClean="0"/>
              <a:t>Two functions</a:t>
            </a:r>
          </a:p>
          <a:p>
            <a:pPr marL="914400" lvl="1" indent="-514350"/>
            <a:r>
              <a:rPr lang="en-US" dirty="0" smtClean="0"/>
              <a:t>T1 = function of (t</a:t>
            </a:r>
            <a:r>
              <a:rPr lang="en-US" baseline="-25000" dirty="0" smtClean="0"/>
              <a:t>1</a:t>
            </a:r>
            <a:r>
              <a:rPr lang="en-US" dirty="0" smtClean="0"/>
              <a:t>, t</a:t>
            </a:r>
            <a:r>
              <a:rPr lang="en-US" baseline="-25000" dirty="0" smtClean="0"/>
              <a:t>2</a:t>
            </a:r>
            <a:r>
              <a:rPr lang="en-US" dirty="0" smtClean="0"/>
              <a:t>, t</a:t>
            </a:r>
            <a:r>
              <a:rPr lang="en-US" baseline="-25000" dirty="0" smtClean="0"/>
              <a:t>3</a:t>
            </a:r>
            <a:r>
              <a:rPr lang="en-US" dirty="0" smtClean="0"/>
              <a:t>, </a:t>
            </a:r>
            <a:r>
              <a:rPr lang="is-IS" dirty="0" smtClean="0"/>
              <a:t>…, t</a:t>
            </a:r>
            <a:r>
              <a:rPr lang="is-IS" baseline="-25000" dirty="0" smtClean="0"/>
              <a:t>k</a:t>
            </a:r>
            <a:r>
              <a:rPr lang="is-IS" dirty="0" smtClean="0"/>
              <a:t>) returns t</a:t>
            </a:r>
          </a:p>
          <a:p>
            <a:pPr marL="914400" lvl="1" indent="-514350"/>
            <a:r>
              <a:rPr lang="is-IS" dirty="0" smtClean="0"/>
              <a:t>T2 = function of (v</a:t>
            </a:r>
            <a:r>
              <a:rPr lang="is-IS" baseline="-25000" dirty="0" smtClean="0"/>
              <a:t>1</a:t>
            </a:r>
            <a:r>
              <a:rPr lang="is-IS" dirty="0" smtClean="0"/>
              <a:t>, v</a:t>
            </a:r>
            <a:r>
              <a:rPr lang="is-IS" baseline="-25000" dirty="0" smtClean="0"/>
              <a:t>2</a:t>
            </a:r>
            <a:r>
              <a:rPr lang="is-IS" dirty="0" smtClean="0"/>
              <a:t>, v</a:t>
            </a:r>
            <a:r>
              <a:rPr lang="is-IS" baseline="-25000" dirty="0" smtClean="0"/>
              <a:t>3</a:t>
            </a:r>
            <a:r>
              <a:rPr lang="is-IS" dirty="0" smtClean="0"/>
              <a:t>, ..., v</a:t>
            </a:r>
            <a:r>
              <a:rPr lang="is-IS" baseline="-25000" dirty="0" smtClean="0"/>
              <a:t>k</a:t>
            </a:r>
            <a:r>
              <a:rPr lang="is-IS" dirty="0" smtClean="0"/>
              <a:t>) returns v</a:t>
            </a:r>
          </a:p>
          <a:p>
            <a:pPr marL="914400" lvl="1" indent="-514350"/>
            <a:r>
              <a:rPr lang="is-IS" dirty="0" smtClean="0"/>
              <a:t>T1 and T2 are structurally equivalent iff:</a:t>
            </a:r>
          </a:p>
          <a:p>
            <a:pPr marL="1314450" lvl="2" indent="-514350"/>
            <a:r>
              <a:rPr lang="is-IS" dirty="0" smtClean="0"/>
              <a:t>For all i from 1 to k, t</a:t>
            </a:r>
            <a:r>
              <a:rPr lang="is-IS" baseline="-25000" dirty="0" smtClean="0"/>
              <a:t>i</a:t>
            </a:r>
            <a:r>
              <a:rPr lang="is-IS" dirty="0" smtClean="0"/>
              <a:t> is structurally equivalent to v</a:t>
            </a:r>
            <a:r>
              <a:rPr lang="is-IS" baseline="-25000" dirty="0" smtClean="0"/>
              <a:t>i</a:t>
            </a:r>
          </a:p>
          <a:p>
            <a:pPr marL="1314450" lvl="2" indent="-514350"/>
            <a:r>
              <a:rPr lang="is-IS" dirty="0" smtClean="0"/>
              <a:t>t is structurally equivalent to 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Determining Structural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goal is to determine, for every pair of types in the program, if they are structurally equivalent</a:t>
            </a:r>
          </a:p>
          <a:p>
            <a:r>
              <a:rPr lang="en-US" dirty="0" smtClean="0"/>
              <a:t>Seems fairly simple, just keep applying the previous 5 rules until the base case 1 is reached</a:t>
            </a:r>
          </a:p>
          <a:p>
            <a:r>
              <a:rPr lang="en-US" dirty="0" smtClean="0"/>
              <a:t>How to handle the following case:</a:t>
            </a:r>
          </a:p>
          <a:p>
            <a:pPr marL="457200" lvl="1" indent="0">
              <a:buNone/>
            </a:pPr>
            <a:r>
              <a:rPr lang="en-US" dirty="0" smtClean="0"/>
              <a:t>T1 = </a:t>
            </a:r>
            <a:r>
              <a:rPr lang="en-US" dirty="0" err="1" smtClean="0"/>
              <a:t>struct</a:t>
            </a:r>
            <a:r>
              <a:rPr lang="en-US" dirty="0" smtClean="0"/>
              <a:t> { a: </a:t>
            </a:r>
            <a:r>
              <a:rPr lang="en-US" dirty="0" err="1" smtClean="0"/>
              <a:t>int</a:t>
            </a:r>
            <a:r>
              <a:rPr lang="en-US" dirty="0" smtClean="0"/>
              <a:t>; p: pointer to T2; }</a:t>
            </a:r>
          </a:p>
          <a:p>
            <a:pPr marL="457200" lvl="1" indent="0">
              <a:buNone/>
            </a:pPr>
            <a:r>
              <a:rPr lang="en-US" dirty="0" smtClean="0"/>
              <a:t>T2 = </a:t>
            </a:r>
            <a:r>
              <a:rPr lang="en-US" dirty="0" err="1" smtClean="0"/>
              <a:t>struct</a:t>
            </a:r>
            <a:r>
              <a:rPr lang="en-US" dirty="0" smtClean="0"/>
              <a:t> { a: </a:t>
            </a:r>
            <a:r>
              <a:rPr lang="en-US" dirty="0" err="1" smtClean="0"/>
              <a:t>int</a:t>
            </a:r>
            <a:r>
              <a:rPr lang="en-US" dirty="0" smtClean="0"/>
              <a:t>; p: pointer to T1; }</a:t>
            </a:r>
          </a:p>
          <a:p>
            <a:r>
              <a:rPr lang="en-US" dirty="0" smtClean="0"/>
              <a:t>Applying the rules states that T1 is structurally equivalent to T2 </a:t>
            </a:r>
            <a:r>
              <a:rPr lang="en-US" dirty="0" err="1" smtClean="0"/>
              <a:t>iff</a:t>
            </a:r>
            <a:r>
              <a:rPr lang="en-US" dirty="0" smtClean="0"/>
              <a:t> pointer to T1 is structurally equivalent to pointer to T2, which is true </a:t>
            </a:r>
            <a:r>
              <a:rPr lang="en-US" dirty="0" err="1" smtClean="0"/>
              <a:t>iff</a:t>
            </a:r>
            <a:r>
              <a:rPr lang="en-US" dirty="0" smtClean="0"/>
              <a:t> T1 is structurally equivalent to T2 </a:t>
            </a:r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8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Structural Equivalence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way to break the stalemate is to assume that T1 and T2 are structurally equivalent because no rule contradicts them being structurally equivalent</a:t>
            </a:r>
          </a:p>
          <a:p>
            <a:r>
              <a:rPr lang="en-US" dirty="0" smtClean="0"/>
              <a:t>Our goal is to create an n X n table, where n is the number of types in the program, and each entry in the table is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dirty="0" smtClean="0"/>
              <a:t> if the types are structurally equivalent and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1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Structural Equivalence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support cyclical definitions, we first initialize all entries in the table to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true</a:t>
            </a:r>
          </a:p>
          <a:p>
            <a:pPr lvl="1"/>
            <a:r>
              <a:rPr lang="en-US" dirty="0" smtClean="0"/>
              <a:t>We assume that types are structurally equivalent unless we have proof otherwise</a:t>
            </a:r>
          </a:p>
          <a:p>
            <a:r>
              <a:rPr lang="en-US" dirty="0" smtClean="0"/>
              <a:t>Algorithm is fairly simple</a:t>
            </a:r>
          </a:p>
          <a:p>
            <a:pPr lvl="1"/>
            <a:r>
              <a:rPr lang="en-US" dirty="0" smtClean="0"/>
              <a:t>Set the n X n table to have each entry as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true</a:t>
            </a:r>
          </a:p>
          <a:p>
            <a:pPr lvl="1"/>
            <a:r>
              <a:rPr lang="en-US" dirty="0" smtClean="0"/>
              <a:t>While table has not changed</a:t>
            </a:r>
          </a:p>
          <a:p>
            <a:pPr lvl="2"/>
            <a:r>
              <a:rPr lang="en-US" dirty="0" smtClean="0"/>
              <a:t>Check each entry </a:t>
            </a:r>
            <a:r>
              <a:rPr lang="en-US" dirty="0" err="1" smtClean="0"/>
              <a:t>i</a:t>
            </a:r>
            <a:r>
              <a:rPr lang="en-US" dirty="0" smtClean="0"/>
              <a:t>, j in the table, and if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j</a:t>
            </a:r>
            <a:r>
              <a:rPr lang="en-US" dirty="0" smtClean="0"/>
              <a:t> are not structurally equivalent, then set the entry </a:t>
            </a:r>
            <a:r>
              <a:rPr lang="en-US" dirty="0" err="1" smtClean="0"/>
              <a:t>i</a:t>
            </a:r>
            <a:r>
              <a:rPr lang="en-US" dirty="0" smtClean="0"/>
              <a:t>, j in the table to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false</a:t>
            </a:r>
          </a:p>
          <a:p>
            <a:r>
              <a:rPr lang="en-US" dirty="0" smtClean="0"/>
              <a:t>Note that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j</a:t>
            </a:r>
            <a:r>
              <a:rPr lang="en-US" dirty="0" smtClean="0"/>
              <a:t> are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and </a:t>
            </a:r>
            <a:r>
              <a:rPr lang="en-US" dirty="0" err="1" smtClean="0"/>
              <a:t>j</a:t>
            </a:r>
            <a:r>
              <a:rPr lang="en-US" baseline="30000" dirty="0" err="1" smtClean="0"/>
              <a:t>th</a:t>
            </a:r>
            <a:r>
              <a:rPr lang="en-US" dirty="0" smtClean="0"/>
              <a:t> types in the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2" y="161366"/>
            <a:ext cx="8606117" cy="196327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T1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a: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 p: pointer to T2;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T2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c: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 q: pointer to T3;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T3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a : float; p: pointer to T1;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67042"/>
              </p:ext>
            </p:extLst>
          </p:nvPr>
        </p:nvGraphicFramePr>
        <p:xfrm>
          <a:off x="663388" y="2647576"/>
          <a:ext cx="6096000" cy="23164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T1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T2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T3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T1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T2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T3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43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2" y="161366"/>
            <a:ext cx="8606117" cy="196327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T1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a: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p: pointer to T2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T2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c: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q: pointer to T3 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T3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a: float, p: pointer to T1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63388" y="2647576"/>
          <a:ext cx="6096000" cy="23164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T1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T2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T3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T1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T2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T3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259106" y="2647576"/>
            <a:ext cx="3724835" cy="51248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3388" y="3293333"/>
            <a:ext cx="896471" cy="18972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59105" y="3343723"/>
            <a:ext cx="4155142" cy="151066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3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2" y="161366"/>
            <a:ext cx="8606117" cy="196327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T1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a: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p: pointer to T2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T2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c: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q: pointer to T3 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T3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a: float, p: pointer to T1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63388" y="2647576"/>
          <a:ext cx="6096000" cy="23164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T1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T2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T3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T1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T2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T3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49302" y="3322648"/>
            <a:ext cx="1018333" cy="41563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24835" y="3322648"/>
            <a:ext cx="1018333" cy="41563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5598" y="161366"/>
            <a:ext cx="1313329" cy="41685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5599" y="645459"/>
            <a:ext cx="1313329" cy="41685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79257" y="161366"/>
            <a:ext cx="3299014" cy="41685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79257" y="645461"/>
            <a:ext cx="3299014" cy="41685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21606" y="215152"/>
            <a:ext cx="481853" cy="30928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08159" y="685052"/>
            <a:ext cx="481853" cy="30928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2" y="161366"/>
            <a:ext cx="8606117" cy="196327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T1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a: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p: pointer to T2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T2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c: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q: pointer to T3 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T3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a: float, p: pointer to T1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63388" y="2647576"/>
          <a:ext cx="6096000" cy="23164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T1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T2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T3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T1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T2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T3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24835" y="3322648"/>
            <a:ext cx="1018333" cy="41563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5598" y="161366"/>
            <a:ext cx="1313329" cy="41685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42111" y="3322648"/>
            <a:ext cx="1018333" cy="41563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95597" y="1101910"/>
            <a:ext cx="1716744" cy="41685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9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2" y="161366"/>
            <a:ext cx="8606117" cy="196327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T1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a: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p: pointer to T2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T2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c: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q: pointer to T3 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T3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a: float, p: pointer to T1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17321"/>
              </p:ext>
            </p:extLst>
          </p:nvPr>
        </p:nvGraphicFramePr>
        <p:xfrm>
          <a:off x="663388" y="2647576"/>
          <a:ext cx="6096000" cy="23164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T1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T2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T3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T1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T2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T3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95598" y="161366"/>
            <a:ext cx="1313329" cy="41685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42111" y="3322648"/>
            <a:ext cx="1281906" cy="41563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95597" y="1101910"/>
            <a:ext cx="1716744" cy="41685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2" y="161366"/>
            <a:ext cx="8606117" cy="196327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T1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a: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p: pointer to T2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T2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c: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q: pointer to T3 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T3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a: float, p: pointer to T1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951988"/>
              </p:ext>
            </p:extLst>
          </p:nvPr>
        </p:nvGraphicFramePr>
        <p:xfrm>
          <a:off x="663388" y="2647576"/>
          <a:ext cx="6096000" cy="23164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T1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T2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T3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T1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T2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T3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95598" y="161366"/>
            <a:ext cx="1313329" cy="41685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42111" y="3322648"/>
            <a:ext cx="1281906" cy="41563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95597" y="1101910"/>
            <a:ext cx="1716744" cy="41685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54644" y="4456683"/>
            <a:ext cx="1281906" cy="41563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 will typically include</a:t>
            </a:r>
          </a:p>
          <a:p>
            <a:pPr lvl="1"/>
            <a:r>
              <a:rPr lang="en-US" dirty="0" smtClean="0"/>
              <a:t>Basic types</a:t>
            </a:r>
          </a:p>
          <a:p>
            <a:pPr lvl="2"/>
            <a:r>
              <a:rPr lang="en-US" dirty="0" smtClean="0"/>
              <a:t>Included in the programming language and available to any program written in that language</a:t>
            </a:r>
          </a:p>
          <a:p>
            <a:pPr lvl="1"/>
            <a:r>
              <a:rPr lang="en-US" dirty="0" smtClean="0"/>
              <a:t>Type constructors</a:t>
            </a:r>
          </a:p>
          <a:p>
            <a:pPr lvl="2"/>
            <a:r>
              <a:rPr lang="en-US" dirty="0" smtClean="0"/>
              <a:t>Way for a programmer to define new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6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2" y="161366"/>
            <a:ext cx="8606117" cy="196327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T1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a: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p: pointer to T2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T2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c: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q: pointer to T3 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T3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a: float, p: pointer to T1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26661"/>
              </p:ext>
            </p:extLst>
          </p:nvPr>
        </p:nvGraphicFramePr>
        <p:xfrm>
          <a:off x="663388" y="2647576"/>
          <a:ext cx="6096000" cy="23164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T1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T2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T3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T1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T2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T3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895599" y="645459"/>
            <a:ext cx="1313329" cy="41685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95597" y="1101910"/>
            <a:ext cx="1716744" cy="41685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55558" y="3872482"/>
            <a:ext cx="1018333" cy="41563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5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2" y="161366"/>
            <a:ext cx="8606117" cy="196327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T1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a: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p: pointer to T2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T2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c: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q: pointer to T3 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T3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a: float, p: pointer to T1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99285"/>
              </p:ext>
            </p:extLst>
          </p:nvPr>
        </p:nvGraphicFramePr>
        <p:xfrm>
          <a:off x="663388" y="2647576"/>
          <a:ext cx="6096000" cy="23164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T1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T2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T3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T1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T2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T3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895599" y="645459"/>
            <a:ext cx="1313329" cy="41685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95597" y="1101910"/>
            <a:ext cx="1716744" cy="41685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55558" y="3872482"/>
            <a:ext cx="1268459" cy="41563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2" y="161366"/>
            <a:ext cx="8606117" cy="196327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T1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a: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p: pointer to T2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T2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c: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q: pointer to T3 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T3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a: float, p: pointer to T1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208401"/>
              </p:ext>
            </p:extLst>
          </p:nvPr>
        </p:nvGraphicFramePr>
        <p:xfrm>
          <a:off x="663388" y="2647576"/>
          <a:ext cx="6096000" cy="23164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T1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T2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T3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T1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T2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T3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895599" y="645459"/>
            <a:ext cx="1313329" cy="41685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95597" y="1101910"/>
            <a:ext cx="1716744" cy="41685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55558" y="3872482"/>
            <a:ext cx="1268459" cy="41563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53969" y="4441741"/>
            <a:ext cx="1268459" cy="41563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2" y="161366"/>
            <a:ext cx="8606117" cy="196327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T1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a: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p: pointer to T2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T2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c: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q: pointer to T3 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T3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a: float, p: pointer to T1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818113"/>
              </p:ext>
            </p:extLst>
          </p:nvPr>
        </p:nvGraphicFramePr>
        <p:xfrm>
          <a:off x="663388" y="2647576"/>
          <a:ext cx="6096000" cy="23164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T1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T2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T3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T1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T2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T3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95598" y="161366"/>
            <a:ext cx="1313329" cy="41685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5599" y="645459"/>
            <a:ext cx="1313329" cy="41685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79257" y="161366"/>
            <a:ext cx="3299014" cy="41685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79257" y="645461"/>
            <a:ext cx="3299014" cy="41685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21606" y="215152"/>
            <a:ext cx="481853" cy="30928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08159" y="685052"/>
            <a:ext cx="481853" cy="30928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53969" y="3307705"/>
            <a:ext cx="1018333" cy="41563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5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2" y="161366"/>
            <a:ext cx="8606117" cy="196327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T1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a: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p: pointer to T2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T2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c: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q: pointer to T3 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T3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a: float, p: pointer to T1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632975"/>
              </p:ext>
            </p:extLst>
          </p:nvPr>
        </p:nvGraphicFramePr>
        <p:xfrm>
          <a:off x="663388" y="2647576"/>
          <a:ext cx="6096000" cy="23164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T1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T2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T3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T1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T2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T3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95598" y="161366"/>
            <a:ext cx="1313329" cy="41685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5599" y="645459"/>
            <a:ext cx="1313329" cy="41685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79257" y="161366"/>
            <a:ext cx="3299014" cy="41685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79257" y="645461"/>
            <a:ext cx="3299014" cy="41685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21606" y="215152"/>
            <a:ext cx="481853" cy="30928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08159" y="685052"/>
            <a:ext cx="481853" cy="30928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53969" y="3307705"/>
            <a:ext cx="1207996" cy="41563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2" y="161366"/>
            <a:ext cx="8606117" cy="196327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T1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a: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p: pointer to T2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T2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c: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q: pointer to T3 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T3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a: float, p: pointer to T1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591768"/>
              </p:ext>
            </p:extLst>
          </p:nvPr>
        </p:nvGraphicFramePr>
        <p:xfrm>
          <a:off x="663388" y="2647576"/>
          <a:ext cx="6096000" cy="23164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T1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T2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T3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T1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T2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T3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95598" y="161366"/>
            <a:ext cx="1313329" cy="41685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5599" y="645459"/>
            <a:ext cx="1313329" cy="41685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79257" y="161366"/>
            <a:ext cx="3299014" cy="41685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79257" y="645461"/>
            <a:ext cx="3299014" cy="41685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21606" y="215152"/>
            <a:ext cx="481853" cy="30928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08159" y="685052"/>
            <a:ext cx="481853" cy="30928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53969" y="3307705"/>
            <a:ext cx="1207996" cy="41563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37812" y="3878648"/>
            <a:ext cx="1207996" cy="41563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1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2" y="161366"/>
            <a:ext cx="8606117" cy="196327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T1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a: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p: pointer to T2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T2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c: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q: pointer to T3 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T3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a: float, p: pointer to T1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63388" y="2647576"/>
          <a:ext cx="6096000" cy="23164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T1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T2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T3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T1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T2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T3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19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Pointer to T, where T is a type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{ a</a:t>
            </a:r>
            <a:r>
              <a:rPr lang="en-US" baseline="-25000" dirty="0" smtClean="0"/>
              <a:t>1</a:t>
            </a:r>
            <a:r>
              <a:rPr lang="en-US" dirty="0" smtClean="0"/>
              <a:t>: T</a:t>
            </a:r>
            <a:r>
              <a:rPr lang="en-US" baseline="-25000" dirty="0" smtClean="0"/>
              <a:t>1</a:t>
            </a:r>
            <a:r>
              <a:rPr lang="en-US" dirty="0" smtClean="0"/>
              <a:t>; a</a:t>
            </a:r>
            <a:r>
              <a:rPr lang="en-US" baseline="-25000" dirty="0" smtClean="0"/>
              <a:t>2</a:t>
            </a:r>
            <a:r>
              <a:rPr lang="en-US" dirty="0" smtClean="0"/>
              <a:t> : T</a:t>
            </a:r>
            <a:r>
              <a:rPr lang="en-US" baseline="-25000" dirty="0" smtClean="0"/>
              <a:t>2</a:t>
            </a:r>
            <a:r>
              <a:rPr lang="en-US" dirty="0" smtClean="0"/>
              <a:t>; </a:t>
            </a:r>
            <a:r>
              <a:rPr lang="is-IS" dirty="0" smtClean="0"/>
              <a:t>…, a</a:t>
            </a:r>
            <a:r>
              <a:rPr lang="is-IS" baseline="-25000" dirty="0" smtClean="0"/>
              <a:t>k</a:t>
            </a:r>
            <a:r>
              <a:rPr lang="is-IS" dirty="0" smtClean="0"/>
              <a:t>: T</a:t>
            </a:r>
            <a:r>
              <a:rPr lang="is-IS" baseline="-25000" dirty="0" smtClean="0"/>
              <a:t>k</a:t>
            </a:r>
            <a:r>
              <a:rPr lang="is-IS" dirty="0" smtClean="0"/>
              <a:t>; }</a:t>
            </a:r>
          </a:p>
          <a:p>
            <a:pPr lvl="1"/>
            <a:r>
              <a:rPr lang="is-IS" dirty="0" smtClean="0"/>
              <a:t>Where a</a:t>
            </a:r>
            <a:r>
              <a:rPr lang="is-IS" baseline="-25000" dirty="0" smtClean="0"/>
              <a:t>i</a:t>
            </a:r>
            <a:r>
              <a:rPr lang="is-IS" dirty="0" smtClean="0"/>
              <a:t> is a field name and T</a:t>
            </a:r>
            <a:r>
              <a:rPr lang="is-IS" baseline="-25000" dirty="0" smtClean="0"/>
              <a:t>i</a:t>
            </a:r>
            <a:r>
              <a:rPr lang="is-IS" dirty="0" smtClean="0"/>
              <a:t> is a previously defined type</a:t>
            </a:r>
          </a:p>
          <a:p>
            <a:r>
              <a:rPr lang="is-IS" dirty="0" smtClean="0"/>
              <a:t>array range of T</a:t>
            </a:r>
          </a:p>
          <a:p>
            <a:pPr lvl="1"/>
            <a:r>
              <a:rPr lang="is-IS" dirty="0" smtClean="0"/>
              <a:t>Where range can be single or multi dimensional</a:t>
            </a:r>
          </a:p>
          <a:p>
            <a:r>
              <a:rPr lang="is-IS" dirty="0" smtClean="0"/>
              <a:t>function of T</a:t>
            </a:r>
            <a:r>
              <a:rPr lang="is-IS" baseline="-25000" dirty="0" smtClean="0"/>
              <a:t>1</a:t>
            </a:r>
            <a:r>
              <a:rPr lang="is-IS" dirty="0" smtClean="0"/>
              <a:t>, T</a:t>
            </a:r>
            <a:r>
              <a:rPr lang="is-IS" baseline="-25000" dirty="0" smtClean="0"/>
              <a:t>2</a:t>
            </a:r>
            <a:r>
              <a:rPr lang="is-IS" dirty="0" smtClean="0"/>
              <a:t>, ..., T</a:t>
            </a:r>
            <a:r>
              <a:rPr lang="is-IS" baseline="-25000" dirty="0" smtClean="0"/>
              <a:t>k</a:t>
            </a:r>
            <a:r>
              <a:rPr lang="is-IS" dirty="0" smtClean="0"/>
              <a:t> returns T</a:t>
            </a:r>
          </a:p>
          <a:p>
            <a:pPr lvl="1"/>
            <a:r>
              <a:rPr lang="is-IS" dirty="0" smtClean="0"/>
              <a:t>Type is a function, the types of the parameters are T</a:t>
            </a:r>
            <a:r>
              <a:rPr lang="is-IS" baseline="-25000" dirty="0" smtClean="0"/>
              <a:t>1</a:t>
            </a:r>
            <a:r>
              <a:rPr lang="is-IS" dirty="0" smtClean="0"/>
              <a:t> ... T</a:t>
            </a:r>
            <a:r>
              <a:rPr lang="is-IS" baseline="-25000" dirty="0" smtClean="0"/>
              <a:t>k</a:t>
            </a:r>
            <a:r>
              <a:rPr lang="is-IS" dirty="0" smtClean="0"/>
              <a:t> and the return type is 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Type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Declaring Types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Type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cm : integer;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Type RGBA : array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[0..4] of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Type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: array [0..256] of RGBA;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Anonymous Types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array [0..4] of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x;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char b;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 y;</a:t>
            </a:r>
          </a:p>
          <a:p>
            <a:pPr marL="914400" lvl="2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assignments are allowed by the type system?</a:t>
            </a:r>
          </a:p>
          <a:p>
            <a:pPr lvl="1"/>
            <a:r>
              <a:rPr lang="en-US" dirty="0" smtClean="0"/>
              <a:t>a = b;?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a; float b;</a:t>
            </a:r>
          </a:p>
          <a:p>
            <a:pPr lvl="1"/>
            <a:r>
              <a:rPr lang="en-US" dirty="0" smtClean="0"/>
              <a:t>float a; </a:t>
            </a:r>
            <a:r>
              <a:rPr lang="en-US" dirty="0" err="1" smtClean="0"/>
              <a:t>int</a:t>
            </a:r>
            <a:r>
              <a:rPr lang="en-US" dirty="0" smtClean="0"/>
              <a:t> b;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expressions or other constructs as a function of </a:t>
            </a:r>
            <a:r>
              <a:rPr lang="en-US" dirty="0" err="1" smtClean="0"/>
              <a:t>subexpression</a:t>
            </a:r>
            <a:r>
              <a:rPr lang="en-US" dirty="0" smtClean="0"/>
              <a:t> types</a:t>
            </a:r>
          </a:p>
          <a:p>
            <a:pPr lvl="1"/>
            <a:r>
              <a:rPr lang="en-US" dirty="0" smtClean="0"/>
              <a:t>a + b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int</a:t>
            </a:r>
            <a:r>
              <a:rPr lang="en-US" dirty="0" smtClean="0"/>
              <a:t>; b float </a:t>
            </a:r>
          </a:p>
          <a:p>
            <a:pPr lvl="3"/>
            <a:r>
              <a:rPr lang="en-US" dirty="0" smtClean="0"/>
              <a:t>Returns a float in C</a:t>
            </a:r>
          </a:p>
          <a:p>
            <a:pPr lvl="3"/>
            <a:r>
              <a:rPr lang="en-US" dirty="0" smtClean="0"/>
              <a:t>Error in ML</a:t>
            </a:r>
          </a:p>
          <a:p>
            <a:pPr lvl="1"/>
            <a:r>
              <a:rPr lang="en-US" dirty="0" smtClean="0"/>
              <a:t>a * b</a:t>
            </a:r>
          </a:p>
          <a:p>
            <a:pPr lvl="2"/>
            <a:r>
              <a:rPr lang="en-US" dirty="0" smtClean="0"/>
              <a:t>a string; b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3"/>
            <a:r>
              <a:rPr lang="en-US" dirty="0" smtClean="0"/>
              <a:t>Error in most languages</a:t>
            </a:r>
          </a:p>
          <a:p>
            <a:pPr lvl="3"/>
            <a:r>
              <a:rPr lang="en-US" dirty="0" smtClean="0"/>
              <a:t>Returns a string in Python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9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Compatibility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Principally about type equivalence</a:t>
            </a:r>
          </a:p>
          <a:p>
            <a:pPr lvl="1"/>
            <a:r>
              <a:rPr lang="en-US" dirty="0" smtClean="0"/>
              <a:t>How to determine if two types are equal?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Type cm : integer;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Type inch : integer;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cm x;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inch y;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 = y?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must have the exact same name to be equivalent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Type cm : integer;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Type inch : integer;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cm x;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inch y;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 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y?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// ERROR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dam_sec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76200">
          <a:headEnd type="none"/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131455</TotalTime>
  <Words>1934</Words>
  <Application>Microsoft Office PowerPoint</Application>
  <PresentationFormat>On-screen Show (4:3)</PresentationFormat>
  <Paragraphs>439</Paragraphs>
  <Slides>36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Consolas</vt:lpstr>
      <vt:lpstr>adam_seclab_theme</vt:lpstr>
      <vt:lpstr>Type Systems</vt:lpstr>
      <vt:lpstr>Type Systems</vt:lpstr>
      <vt:lpstr>Type Declaration</vt:lpstr>
      <vt:lpstr>Type Constructors</vt:lpstr>
      <vt:lpstr>Using Type Constructors</vt:lpstr>
      <vt:lpstr>Type Compatibility</vt:lpstr>
      <vt:lpstr>Type Inference</vt:lpstr>
      <vt:lpstr>Type Compatibility </vt:lpstr>
      <vt:lpstr>Name Equivalence</vt:lpstr>
      <vt:lpstr>Name Equivalence</vt:lpstr>
      <vt:lpstr>Name Equivalence</vt:lpstr>
      <vt:lpstr>Name Equivalence</vt:lpstr>
      <vt:lpstr>Internal Name Equivalence</vt:lpstr>
      <vt:lpstr>Structural Equivalence</vt:lpstr>
      <vt:lpstr>Structural Equivalence</vt:lpstr>
      <vt:lpstr>Structural Equivalence</vt:lpstr>
      <vt:lpstr>Structural Equivalence</vt:lpstr>
      <vt:lpstr>Structural Equivalence</vt:lpstr>
      <vt:lpstr>Structural Equivalence</vt:lpstr>
      <vt:lpstr>Structural Equivalence</vt:lpstr>
      <vt:lpstr>Determining Structural Equivalence</vt:lpstr>
      <vt:lpstr>Structural Equivalence Algorithm</vt:lpstr>
      <vt:lpstr>Structural Equivalence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Ayan Banerjee</cp:lastModifiedBy>
  <cp:revision>3894</cp:revision>
  <cp:lastPrinted>2011-10-05T20:20:50Z</cp:lastPrinted>
  <dcterms:created xsi:type="dcterms:W3CDTF">2011-09-20T20:28:25Z</dcterms:created>
  <dcterms:modified xsi:type="dcterms:W3CDTF">2016-07-20T23:27:11Z</dcterms:modified>
</cp:coreProperties>
</file>