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6" r:id="rId27"/>
    <p:sldId id="284" r:id="rId28"/>
    <p:sldId id="287" r:id="rId29"/>
    <p:sldId id="288" r:id="rId30"/>
    <p:sldId id="289" r:id="rId31"/>
    <p:sldId id="281" r:id="rId32"/>
    <p:sldId id="290" r:id="rId33"/>
    <p:sldId id="282" r:id="rId34"/>
    <p:sldId id="291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8" autoAdjust="0"/>
    <p:restoredTop sz="90217" autoAdjust="0"/>
  </p:normalViewPr>
  <p:slideViewPr>
    <p:cSldViewPr snapToGrid="0" snapToObjects="1">
      <p:cViewPr varScale="1">
        <p:scale>
          <a:sx n="63" d="100"/>
          <a:sy n="63" d="100"/>
        </p:scale>
        <p:origin x="1872" y="78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Hindley</a:t>
            </a:r>
            <a:r>
              <a:rPr lang="en-US" noProof="0" dirty="0" smtClean="0"/>
              <a:t>-Milner Type Inference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Summer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(x, y) = if x &lt; y 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		y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	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		x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is the type of max?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Function of (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returns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int,int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-&gt;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x, y)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if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then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y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else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x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is the type of max?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Function of (Function of (T, T) returns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bool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T, T) returns 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((T, T) -&gt;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bool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T, T) -&gt; T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max(&lt;, 10, 200)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max(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strcmp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"foo", "bar")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fun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foo</a:t>
            </a:r>
            <a:r>
              <a:rPr lang="en-US" dirty="0" smtClean="0"/>
              <a:t>(a, b, c) = c(a[b])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the type of foo?</a:t>
            </a:r>
          </a:p>
          <a:p>
            <a:pPr lvl="1"/>
            <a:r>
              <a:rPr lang="en-US" dirty="0" smtClean="0"/>
              <a:t>Function of (Array of T, </a:t>
            </a:r>
            <a:r>
              <a:rPr lang="en-US" dirty="0" err="1" smtClean="0"/>
              <a:t>int</a:t>
            </a:r>
            <a:r>
              <a:rPr lang="en-US" dirty="0" smtClean="0"/>
              <a:t>, Function of (T) returns U) returns U</a:t>
            </a:r>
          </a:p>
          <a:p>
            <a:pPr lvl="1"/>
            <a:r>
              <a:rPr lang="en-US" dirty="0" smtClean="0"/>
              <a:t>(Array of T, </a:t>
            </a:r>
            <a:r>
              <a:rPr lang="en-US" dirty="0" err="1" smtClean="0"/>
              <a:t>int</a:t>
            </a:r>
            <a:r>
              <a:rPr lang="en-US" dirty="0" smtClean="0"/>
              <a:t>, (T -&gt; U)) -&gt; 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(a, b, c) =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=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a(b[c]);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the type of foo?</a:t>
            </a:r>
          </a:p>
          <a:p>
            <a:pPr lvl="1"/>
            <a:r>
              <a:rPr lang="en-US" dirty="0" smtClean="0"/>
              <a:t>Type error!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Hindley</a:t>
            </a:r>
            <a:r>
              <a:rPr lang="en-US" dirty="0" smtClean="0"/>
              <a:t>-Milner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Hindley</a:t>
            </a:r>
            <a:r>
              <a:rPr lang="en-US" dirty="0" smtClean="0"/>
              <a:t>-Milner type checking is a general type inference approach</a:t>
            </a:r>
          </a:p>
          <a:p>
            <a:pPr lvl="1"/>
            <a:r>
              <a:rPr lang="en-US" dirty="0" smtClean="0"/>
              <a:t>It infers the types of constructs that are not explicitly declared</a:t>
            </a:r>
          </a:p>
          <a:p>
            <a:pPr lvl="1"/>
            <a:r>
              <a:rPr lang="en-US" dirty="0" smtClean="0"/>
              <a:t>It leverages the constraints of the various constructs</a:t>
            </a:r>
          </a:p>
          <a:p>
            <a:pPr lvl="1"/>
            <a:r>
              <a:rPr lang="en-US" dirty="0" smtClean="0"/>
              <a:t>It applies these constraints together with type unification to find the most general type for each construct (or can find a type error if there is one)</a:t>
            </a:r>
          </a:p>
          <a:p>
            <a:r>
              <a:rPr lang="en-US" dirty="0" smtClean="0"/>
              <a:t>Full </a:t>
            </a:r>
            <a:r>
              <a:rPr lang="en-US" dirty="0" err="1" smtClean="0"/>
              <a:t>Hindley</a:t>
            </a:r>
            <a:r>
              <a:rPr lang="en-US" dirty="0" smtClean="0"/>
              <a:t>-Milner type checking is used in </a:t>
            </a:r>
            <a:r>
              <a:rPr lang="en-US" dirty="0" err="1" smtClean="0"/>
              <a:t>OCaml</a:t>
            </a:r>
            <a:r>
              <a:rPr lang="en-US" dirty="0" smtClean="0"/>
              <a:t>, F#, and Haskell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apply </a:t>
            </a:r>
            <a:r>
              <a:rPr lang="en-US" dirty="0" err="1" smtClean="0"/>
              <a:t>Hindley</a:t>
            </a:r>
            <a:r>
              <a:rPr lang="en-US" dirty="0" smtClean="0"/>
              <a:t>-Milner, we must first define the type constraints</a:t>
            </a:r>
            <a:endParaRPr lang="en-US" dirty="0"/>
          </a:p>
          <a:p>
            <a:r>
              <a:rPr lang="en-US" dirty="0" smtClean="0"/>
              <a:t>Constant integers</a:t>
            </a:r>
          </a:p>
          <a:p>
            <a:pPr lvl="1"/>
            <a:r>
              <a:rPr lang="is-IS" dirty="0" smtClean="0"/>
              <a:t>…, -1, 0, 1, 2, ...</a:t>
            </a:r>
          </a:p>
          <a:p>
            <a:pPr lvl="1"/>
            <a:r>
              <a:rPr lang="is-IS" dirty="0" smtClean="0"/>
              <a:t>Type = int</a:t>
            </a:r>
          </a:p>
          <a:p>
            <a:r>
              <a:rPr lang="is-IS" dirty="0" smtClean="0"/>
              <a:t>Constant real numbers</a:t>
            </a:r>
          </a:p>
          <a:p>
            <a:pPr lvl="1"/>
            <a:r>
              <a:rPr lang="is-IS" dirty="0" smtClean="0"/>
              <a:t>..., 0.1, 2.2, ... other floating point numbers</a:t>
            </a:r>
          </a:p>
          <a:p>
            <a:pPr lvl="1"/>
            <a:r>
              <a:rPr lang="is-IS" dirty="0" smtClean="0"/>
              <a:t>Type = real</a:t>
            </a:r>
          </a:p>
          <a:p>
            <a:r>
              <a:rPr lang="is-IS" dirty="0" smtClean="0"/>
              <a:t>Constant booleans</a:t>
            </a:r>
          </a:p>
          <a:p>
            <a:pPr lvl="1"/>
            <a:r>
              <a:rPr lang="is-IS" dirty="0" smtClean="0"/>
              <a:t>true or false</a:t>
            </a:r>
          </a:p>
          <a:p>
            <a:pPr lvl="1"/>
            <a:r>
              <a:rPr lang="is-IS" dirty="0" smtClean="0"/>
              <a:t>Type = boolean</a:t>
            </a:r>
          </a:p>
          <a:p>
            <a:r>
              <a:rPr lang="is-IS" dirty="0" smtClean="0"/>
              <a:t>Constant strings</a:t>
            </a:r>
          </a:p>
          <a:p>
            <a:pPr lvl="1"/>
            <a:r>
              <a:rPr lang="is-IS" dirty="0" smtClean="0"/>
              <a:t>"foo", "bar", ...</a:t>
            </a:r>
          </a:p>
          <a:p>
            <a:pPr lvl="1"/>
            <a:r>
              <a:rPr lang="is-IS" dirty="0" smtClean="0"/>
              <a:t>Type =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Operators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op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 is &lt;, &lt;=, &gt;, &gt;=, !=, ==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= T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21649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op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176" y="305066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691165" y="305066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1465417" y="2911033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  <a:endCxn id="7" idx="1"/>
          </p:cNvCxnSpPr>
          <p:nvPr/>
        </p:nvCxnSpPr>
        <p:spPr>
          <a:xfrm>
            <a:off x="2535335" y="2911033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 Operators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op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 is +, -, *, /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T</a:t>
            </a:r>
            <a:r>
              <a:rPr lang="en-US" baseline="-25000" dirty="0" smtClean="0"/>
              <a:t>2</a:t>
            </a:r>
            <a:r>
              <a:rPr lang="en-US" dirty="0" smtClean="0"/>
              <a:t> = T</a:t>
            </a:r>
            <a:r>
              <a:rPr lang="en-US" baseline="-25000" dirty="0" smtClean="0"/>
              <a:t>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21649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op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176" y="305066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691165" y="305066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1465417" y="2911033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  <a:endCxn id="7" idx="1"/>
          </p:cNvCxnSpPr>
          <p:nvPr/>
        </p:nvCxnSpPr>
        <p:spPr>
          <a:xfrm>
            <a:off x="2535335" y="2911033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Access Operator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a[b]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= array of T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21649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176" y="305066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691165" y="305066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1465417" y="2911033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  <a:endCxn id="7" idx="1"/>
          </p:cNvCxnSpPr>
          <p:nvPr/>
        </p:nvCxnSpPr>
        <p:spPr>
          <a:xfrm>
            <a:off x="2535335" y="2911033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foo(x</a:t>
            </a:r>
            <a:r>
              <a:rPr lang="en-US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</a:t>
            </a:r>
            <a:r>
              <a:rPr lang="en-US" baseline="-25000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…, x</a:t>
            </a:r>
            <a:r>
              <a:rPr lang="is-IS" baseline="-25000" dirty="0" smtClean="0"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 = (T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is-IS" dirty="0" smtClean="0"/>
              <a:t>…, T</a:t>
            </a:r>
            <a:r>
              <a:rPr lang="is-IS" baseline="-25000" dirty="0" smtClean="0"/>
              <a:t>k</a:t>
            </a:r>
            <a:r>
              <a:rPr lang="is-IS" dirty="0" smtClean="0"/>
              <a:t>) -&gt; 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2164978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0727" y="336510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(F)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31894" y="336510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1468968" y="2911033"/>
            <a:ext cx="329453" cy="58207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2212041" y="3039036"/>
            <a:ext cx="251889" cy="3260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29438" y="336510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09240" y="336510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k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Connector 17"/>
          <p:cNvCxnSpPr>
            <a:stCxn id="5" idx="5"/>
            <a:endCxn id="11" idx="1"/>
          </p:cNvCxnSpPr>
          <p:nvPr/>
        </p:nvCxnSpPr>
        <p:spPr>
          <a:xfrm>
            <a:off x="2625661" y="2911033"/>
            <a:ext cx="659607" cy="58207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1"/>
          </p:cNvCxnSpPr>
          <p:nvPr/>
        </p:nvCxnSpPr>
        <p:spPr>
          <a:xfrm>
            <a:off x="2785759" y="2755751"/>
            <a:ext cx="2479311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8889" y="3571966"/>
            <a:ext cx="82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we have seen so far, the programmer must declare the types of the variables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 [0..5]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=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fun foo(x</a:t>
            </a:r>
            <a:r>
              <a:rPr lang="en-US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</a:t>
            </a:r>
            <a:r>
              <a:rPr lang="en-US" baseline="-25000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…, x</a:t>
            </a:r>
            <a:r>
              <a:rPr lang="is-IS" baseline="-25000" dirty="0" smtClean="0"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= expr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 = (T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is-IS" dirty="0" smtClean="0"/>
              <a:t>…, T</a:t>
            </a:r>
            <a:r>
              <a:rPr lang="is-IS" baseline="-25000" dirty="0" smtClean="0"/>
              <a:t>k</a:t>
            </a:r>
            <a:r>
              <a:rPr lang="is-IS" dirty="0" smtClean="0"/>
              <a:t>) -&gt; 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2164978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0727" y="3365103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   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T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…, T</a:t>
            </a:r>
            <a:r>
              <a:rPr lang="is-I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k</a:t>
            </a:r>
            <a:endParaRPr lang="en-US" baseline="-25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(x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x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…, x</a:t>
            </a:r>
            <a:r>
              <a:rPr lang="is-I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H="1">
            <a:off x="1093832" y="2911033"/>
            <a:ext cx="704589" cy="58207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9240" y="336510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(E)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expr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>
            <a:endCxn id="12" idx="1"/>
          </p:cNvCxnSpPr>
          <p:nvPr/>
        </p:nvCxnSpPr>
        <p:spPr>
          <a:xfrm>
            <a:off x="2785759" y="2755751"/>
            <a:ext cx="2479311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7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then expr</a:t>
            </a:r>
            <a:r>
              <a:rPr lang="en-US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else expr</a:t>
            </a:r>
            <a:r>
              <a:rPr lang="en-US" baseline="-2500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= T</a:t>
            </a:r>
            <a:r>
              <a:rPr lang="en-US" baseline="-25000" dirty="0" smtClean="0"/>
              <a:t>3</a:t>
            </a:r>
            <a:r>
              <a:rPr lang="en-US" dirty="0" smtClean="0"/>
              <a:t> = T</a:t>
            </a:r>
            <a:r>
              <a:rPr lang="en-US" baseline="-25000" dirty="0" smtClean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99538" y="217272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423" y="342615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15115" y="3429105"/>
            <a:ext cx="1118447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expr</a:t>
            </a:r>
            <a:r>
              <a:rPr lang="en-US" baseline="-25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1479664" y="2918784"/>
            <a:ext cx="491201" cy="635372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2374339" y="3046787"/>
            <a:ext cx="10146" cy="382318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</p:cNvCxnSpPr>
          <p:nvPr/>
        </p:nvCxnSpPr>
        <p:spPr>
          <a:xfrm>
            <a:off x="2798105" y="2918784"/>
            <a:ext cx="659607" cy="58207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66505" y="3429105"/>
            <a:ext cx="1118447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</a:t>
            </a:r>
            <a:r>
              <a:rPr lang="en-US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expr</a:t>
            </a:r>
            <a:r>
              <a:rPr lang="en-US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2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unification is the process by which the constraints are propagated</a:t>
            </a:r>
          </a:p>
          <a:p>
            <a:r>
              <a:rPr lang="en-US" dirty="0" smtClean="0"/>
              <a:t>Basic idea is simple</a:t>
            </a:r>
          </a:p>
          <a:p>
            <a:pPr lvl="1"/>
            <a:r>
              <a:rPr lang="en-US" dirty="0" smtClean="0"/>
              <a:t>Start from the top of the tree</a:t>
            </a:r>
          </a:p>
          <a:p>
            <a:pPr lvl="1"/>
            <a:r>
              <a:rPr lang="en-US" dirty="0" smtClean="0"/>
              <a:t>Every time you see a construct with unconstrained types, create a new type</a:t>
            </a:r>
          </a:p>
          <a:p>
            <a:pPr lvl="1"/>
            <a:r>
              <a:rPr lang="en-US" dirty="0" smtClean="0"/>
              <a:t>If a construct is found to have type T</a:t>
            </a:r>
            <a:r>
              <a:rPr lang="en-US" baseline="-25000" dirty="0" smtClean="0"/>
              <a:t>1</a:t>
            </a:r>
            <a:r>
              <a:rPr lang="en-US" dirty="0" smtClean="0"/>
              <a:t> and also to have type T</a:t>
            </a:r>
            <a:r>
              <a:rPr lang="en-US" baseline="-25000" dirty="0" smtClean="0"/>
              <a:t>2</a:t>
            </a:r>
            <a:r>
              <a:rPr lang="en-US" dirty="0" smtClean="0"/>
              <a:t>, then T</a:t>
            </a:r>
            <a:r>
              <a:rPr lang="en-US" baseline="-25000" dirty="0" smtClean="0"/>
              <a:t>1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must be the same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4276"/>
              </p:ext>
            </p:extLst>
          </p:nvPr>
        </p:nvGraphicFramePr>
        <p:xfrm>
          <a:off x="135232" y="3105254"/>
          <a:ext cx="3148178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4089"/>
                <a:gridCol w="1574089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7395"/>
              </p:ext>
            </p:extLst>
          </p:nvPr>
        </p:nvGraphicFramePr>
        <p:xfrm>
          <a:off x="135232" y="3105254"/>
          <a:ext cx="3738912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2956"/>
                <a:gridCol w="2905956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77519"/>
              </p:ext>
            </p:extLst>
          </p:nvPr>
        </p:nvGraphicFramePr>
        <p:xfrm>
          <a:off x="135232" y="3105254"/>
          <a:ext cx="3738912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2956"/>
                <a:gridCol w="2905956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35232" y="3105254"/>
          <a:ext cx="3738912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2956"/>
                <a:gridCol w="2905956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58767"/>
              </p:ext>
            </p:extLst>
          </p:nvPr>
        </p:nvGraphicFramePr>
        <p:xfrm>
          <a:off x="135232" y="3105254"/>
          <a:ext cx="3738912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2956"/>
                <a:gridCol w="2905956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6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35232" y="3105254"/>
          <a:ext cx="3738912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2956"/>
                <a:gridCol w="2905956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45690"/>
              </p:ext>
            </p:extLst>
          </p:nvPr>
        </p:nvGraphicFramePr>
        <p:xfrm>
          <a:off x="135231" y="3105254"/>
          <a:ext cx="3738913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1662"/>
                <a:gridCol w="2957251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we have seen so far, the programmer must declare the types of the variables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 [0..5]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=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35231" y="3105254"/>
          <a:ext cx="3738913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1662"/>
                <a:gridCol w="2957251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,(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-&gt;T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46475"/>
              </p:ext>
            </p:extLst>
          </p:nvPr>
        </p:nvGraphicFramePr>
        <p:xfrm>
          <a:off x="135231" y="3105254"/>
          <a:ext cx="3738913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1662"/>
                <a:gridCol w="2957251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,(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-&gt;T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35231" y="3105254"/>
          <a:ext cx="3738913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1662"/>
                <a:gridCol w="2957251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,(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-&gt;T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9240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2785759" y="1518622"/>
            <a:ext cx="2515984" cy="73735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5821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69810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99892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7233881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008133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078051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4944062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6231232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3796"/>
              </p:ext>
            </p:extLst>
          </p:nvPr>
        </p:nvGraphicFramePr>
        <p:xfrm>
          <a:off x="135231" y="3105254"/>
          <a:ext cx="3738913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1662"/>
                <a:gridCol w="2957251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,T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,(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-&gt;T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baseline="-25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89166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96988" y="1351431"/>
            <a:ext cx="3284681" cy="89109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815747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949736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79818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8013807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788059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857977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5723988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7011158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35231" y="3105254"/>
          <a:ext cx="4518839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4357"/>
                <a:gridCol w="3914482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,(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-&gt;T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071"/>
            <a:ext cx="8229600" cy="8908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 foo(a, b, c) = c(a[b])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27094" y="927849"/>
            <a:ext cx="1169894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127974"/>
            <a:ext cx="3640272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foo (a, b, c</a:t>
            </a:r>
            <a:r>
              <a:rPr lang="is-I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89166" y="2127974"/>
            <a:ext cx="1314495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apply</a:t>
            </a:r>
            <a:endParaRPr lang="en-US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96988" y="1351431"/>
            <a:ext cx="3284681" cy="89109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815747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949736" y="3209493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79818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8013807" y="4095178"/>
            <a:ext cx="1064071" cy="8740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(6)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Connector 24"/>
          <p:cNvCxnSpPr>
            <a:stCxn id="25" idx="3"/>
            <a:endCxn id="26" idx="7"/>
          </p:cNvCxnSpPr>
          <p:nvPr/>
        </p:nvCxnSpPr>
        <p:spPr>
          <a:xfrm flipH="1">
            <a:off x="6788059" y="3955548"/>
            <a:ext cx="317507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7857977" y="3955548"/>
            <a:ext cx="311660" cy="2676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6" idx="0"/>
          </p:cNvCxnSpPr>
          <p:nvPr/>
        </p:nvCxnSpPr>
        <p:spPr>
          <a:xfrm>
            <a:off x="1798421" y="1673904"/>
            <a:ext cx="21715" cy="4540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11" idx="7"/>
          </p:cNvCxnSpPr>
          <p:nvPr/>
        </p:nvCxnSpPr>
        <p:spPr>
          <a:xfrm flipH="1">
            <a:off x="5723988" y="2874029"/>
            <a:ext cx="357681" cy="46346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22" idx="0"/>
          </p:cNvCxnSpPr>
          <p:nvPr/>
        </p:nvCxnSpPr>
        <p:spPr>
          <a:xfrm>
            <a:off x="7011158" y="2874029"/>
            <a:ext cx="470614" cy="335464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6810"/>
              </p:ext>
            </p:extLst>
          </p:nvPr>
        </p:nvGraphicFramePr>
        <p:xfrm>
          <a:off x="135231" y="3105254"/>
          <a:ext cx="4518839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4357"/>
                <a:gridCol w="3914482"/>
              </a:tblGrid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foo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,(</a:t>
                      </a: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-&gt;T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))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(1)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(2)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(3)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(4)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(5)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Array of T</a:t>
                      </a:r>
                      <a:r>
                        <a:rPr lang="en-US" baseline="-25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210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(6)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we have seen so far, the programmer must declare the types of the variables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 [0..5]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= "testing";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allow the programmer to declare parameterized types</a:t>
            </a:r>
          </a:p>
          <a:p>
            <a:pPr lvl="1"/>
            <a:r>
              <a:rPr lang="en-US" dirty="0" smtClean="0"/>
              <a:t>Instead of being specific to a given type, the specific type is given as a parameter</a:t>
            </a:r>
          </a:p>
          <a:p>
            <a:r>
              <a:rPr lang="en-US" dirty="0" smtClean="0"/>
              <a:t>Generics in Java and C#, templates in C++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7" y="228601"/>
            <a:ext cx="8229600" cy="5997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java.util.Random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Chooser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rand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new Random();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&lt;T&gt; T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choose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second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rand.nextInt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 % 2) == 0)? first: second; 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ParameterizedTypes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static void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(String []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100;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999;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Chooser.choose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y));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"foo";	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"bar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Chooser.choose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b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in the previous example, the programmer must declare the parameterized types explicitly</a:t>
            </a:r>
          </a:p>
          <a:p>
            <a:r>
              <a:rPr lang="en-US" dirty="0" smtClean="0"/>
              <a:t>Slightly different polymorphism than what is used in the object orientation context</a:t>
            </a:r>
          </a:p>
          <a:p>
            <a:r>
              <a:rPr lang="en-US" dirty="0" smtClean="0"/>
              <a:t>The compiler/interpreter will allow a function to be called with different types (while still checking for type compatibility)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programmer does not need to specify the type parameters explicitly</a:t>
            </a:r>
          </a:p>
          <a:p>
            <a:pPr lvl="1"/>
            <a:r>
              <a:rPr lang="en-US" dirty="0" smtClean="0"/>
              <a:t>Dynamic languages have this property too</a:t>
            </a:r>
          </a:p>
          <a:p>
            <a:r>
              <a:rPr lang="en-US" dirty="0" smtClean="0"/>
              <a:t>However, the type checker will, statically, attempt to assign </a:t>
            </a:r>
            <a:r>
              <a:rPr lang="en-US" b="1" dirty="0" smtClean="0"/>
              <a:t>the most general type</a:t>
            </a:r>
            <a:r>
              <a:rPr lang="en-US" dirty="0" smtClean="0"/>
              <a:t> to every construct in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 = x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is the type of foo?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Function of T returns 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(T) -&gt; 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fun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foo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(x) = x;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fun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bar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(y) = foo(y);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is the type of bar and foo?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foo: Function of T returns T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(T) -&gt; 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bar: Function of T returns T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(T) -&gt;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132309</TotalTime>
  <Words>1926</Words>
  <Application>Microsoft Office PowerPoint</Application>
  <PresentationFormat>On-screen Show (4:3)</PresentationFormat>
  <Paragraphs>668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adam_seclab_theme</vt:lpstr>
      <vt:lpstr>Hindley-Milner Type Inference</vt:lpstr>
      <vt:lpstr>Type Systems</vt:lpstr>
      <vt:lpstr>Type Systems</vt:lpstr>
      <vt:lpstr>Type Systems</vt:lpstr>
      <vt:lpstr>Parameterized Types</vt:lpstr>
      <vt:lpstr>PowerPoint Presentation</vt:lpstr>
      <vt:lpstr>Explicit Polymorphism</vt:lpstr>
      <vt:lpstr>Implicit Polymorphism</vt:lpstr>
      <vt:lpstr>Implicit Polymorphism</vt:lpstr>
      <vt:lpstr>Implicit Polymorphism</vt:lpstr>
      <vt:lpstr>Implicit Polymorphism</vt:lpstr>
      <vt:lpstr>Implicit Polymorphism</vt:lpstr>
      <vt:lpstr>Implicit Polymorphism</vt:lpstr>
      <vt:lpstr>Hindley-Milner Type Checking</vt:lpstr>
      <vt:lpstr>Type Constraints</vt:lpstr>
      <vt:lpstr>Operators</vt:lpstr>
      <vt:lpstr>Operators</vt:lpstr>
      <vt:lpstr>Operators</vt:lpstr>
      <vt:lpstr>Function Application</vt:lpstr>
      <vt:lpstr>Function Definition</vt:lpstr>
      <vt:lpstr>If Expression</vt:lpstr>
      <vt:lpstr>Type Unification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Ayan Banerjee</cp:lastModifiedBy>
  <cp:revision>4119</cp:revision>
  <cp:lastPrinted>2011-10-05T20:20:50Z</cp:lastPrinted>
  <dcterms:created xsi:type="dcterms:W3CDTF">2011-09-20T20:28:25Z</dcterms:created>
  <dcterms:modified xsi:type="dcterms:W3CDTF">2016-07-23T00:16:13Z</dcterms:modified>
</cp:coreProperties>
</file>