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5" autoAdjust="0"/>
    <p:restoredTop sz="89989" autoAdjust="0"/>
  </p:normalViewPr>
  <p:slideViewPr>
    <p:cSldViewPr snapToGrid="0" snapToObjects="1">
      <p:cViewPr varScale="1">
        <p:scale>
          <a:sx n="63" d="100"/>
          <a:sy n="63" d="100"/>
        </p:scale>
        <p:origin x="1518" y="66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8/1/2016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8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Lambda Calculus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CSE 340 </a:t>
            </a:r>
            <a:r>
              <a:rPr lang="en-US" dirty="0"/>
              <a:t>– Principles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Summer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λ</a:t>
            </a:r>
            <a:r>
              <a:rPr lang="en-US" dirty="0"/>
              <a:t> ID . </a:t>
            </a:r>
            <a:r>
              <a:rPr lang="en-US" dirty="0" smtClean="0"/>
              <a:t>E defines a new anonymous function</a:t>
            </a:r>
          </a:p>
          <a:p>
            <a:pPr lvl="1"/>
            <a:r>
              <a:rPr lang="en-US" dirty="0" smtClean="0"/>
              <a:t>This is the reason why anonymous functions are called "Lambda Expressions" in Java 8 (and other languages)</a:t>
            </a:r>
          </a:p>
          <a:p>
            <a:pPr lvl="1"/>
            <a:r>
              <a:rPr lang="en-US" dirty="0" smtClean="0"/>
              <a:t>ID is the formal parameter of the function</a:t>
            </a:r>
          </a:p>
          <a:p>
            <a:pPr lvl="1"/>
            <a:r>
              <a:rPr lang="en-US" dirty="0" smtClean="0"/>
              <a:t>Body is the body of the function</a:t>
            </a:r>
          </a:p>
          <a:p>
            <a:r>
              <a:rPr lang="en-US" dirty="0"/>
              <a:t>E → </a:t>
            </a:r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, function application, is similar to calling function E</a:t>
            </a:r>
            <a:r>
              <a:rPr lang="en-US" baseline="-25000" dirty="0" smtClean="0"/>
              <a:t>1</a:t>
            </a:r>
            <a:r>
              <a:rPr lang="en-US" dirty="0" smtClean="0"/>
              <a:t> and setting its formal parameter to be E</a:t>
            </a:r>
            <a:r>
              <a:rPr lang="en-US" baseline="-25000" dirty="0" smtClean="0"/>
              <a:t>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that we have the function + defined and the constant 1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x . + x 1</a:t>
            </a:r>
          </a:p>
          <a:p>
            <a:pPr lvl="1"/>
            <a:r>
              <a:rPr lang="en-US" dirty="0" smtClean="0"/>
              <a:t>Represents a function that adds one to its argument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+ x 1) 2</a:t>
            </a:r>
          </a:p>
          <a:p>
            <a:pPr lvl="1"/>
            <a:r>
              <a:rPr lang="en-US" dirty="0" smtClean="0"/>
              <a:t>Represents calling the original function by supplying 2 for x and it would "reduce" to (+ 2 1) = 3</a:t>
            </a:r>
          </a:p>
          <a:p>
            <a:r>
              <a:rPr lang="en-US" dirty="0" smtClean="0"/>
              <a:t>How can + function be defined if abstractions only accept 1 parameter?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Technique to translate the evaluation of a function that takes multiple arguments into a sequence of functions that each take a single argument</a:t>
            </a:r>
          </a:p>
          <a:p>
            <a:r>
              <a:rPr lang="en-US" dirty="0" smtClean="0"/>
              <a:t>Define adding two parameters together with functions that only take one parameter: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((+ x) y)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((+ x) y</a:t>
            </a:r>
            <a:r>
              <a:rPr lang="en-US" dirty="0" smtClean="0"/>
              <a:t>)) 1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y . ((+ 1) y)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((+ x) y)) </a:t>
            </a:r>
            <a:r>
              <a:rPr lang="en-US" dirty="0" smtClean="0"/>
              <a:t>10 20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y . ((+ 10) y)) 20</a:t>
            </a:r>
          </a:p>
          <a:p>
            <a:pPr lvl="2"/>
            <a:r>
              <a:rPr lang="en-US" dirty="0" smtClean="0"/>
              <a:t>((+ 10) 20) = 30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free if it does not appear within the body of an abstraction with a </a:t>
            </a:r>
            <a:r>
              <a:rPr lang="en-US" dirty="0" err="1" smtClean="0"/>
              <a:t>metavariable</a:t>
            </a:r>
            <a:r>
              <a:rPr lang="en-US" dirty="0" smtClean="0"/>
              <a:t> of the same name</a:t>
            </a:r>
          </a:p>
          <a:p>
            <a:r>
              <a:rPr lang="en-US" dirty="0" smtClean="0"/>
              <a:t>x free in </a:t>
            </a:r>
            <a:r>
              <a:rPr lang="en-US" dirty="0" err="1" smtClean="0"/>
              <a:t>λ</a:t>
            </a:r>
            <a:r>
              <a:rPr lang="en-US" dirty="0" smtClean="0"/>
              <a:t> x . x y z?</a:t>
            </a:r>
          </a:p>
          <a:p>
            <a:r>
              <a:rPr lang="en-US" dirty="0" smtClean="0"/>
              <a:t>y free in </a:t>
            </a:r>
            <a:r>
              <a:rPr lang="en-US" dirty="0" err="1" smtClean="0"/>
              <a:t>λ</a:t>
            </a:r>
            <a:r>
              <a:rPr lang="en-US" dirty="0" smtClean="0"/>
              <a:t> x . x y z?</a:t>
            </a:r>
          </a:p>
          <a:p>
            <a:r>
              <a:rPr lang="en-US" dirty="0" smtClean="0"/>
              <a:t>x free in (</a:t>
            </a:r>
            <a:r>
              <a:rPr lang="en-US" dirty="0" err="1" smtClean="0"/>
              <a:t>λ</a:t>
            </a:r>
            <a:r>
              <a:rPr lang="en-US" dirty="0" smtClean="0"/>
              <a:t> x . (+ x 1)) x?</a:t>
            </a:r>
          </a:p>
          <a:p>
            <a:r>
              <a:rPr lang="en-US" dirty="0" smtClean="0"/>
              <a:t>z free in 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</a:t>
            </a:r>
            <a:r>
              <a:rPr lang="en-US" dirty="0" err="1" smtClean="0"/>
              <a:t>λ</a:t>
            </a:r>
            <a:r>
              <a:rPr lang="en-US" dirty="0" smtClean="0"/>
              <a:t> z . z y x?</a:t>
            </a:r>
          </a:p>
          <a:p>
            <a:r>
              <a:rPr lang="en-US" dirty="0"/>
              <a:t>x</a:t>
            </a:r>
            <a:r>
              <a:rPr lang="en-US" dirty="0" smtClean="0"/>
              <a:t> free in (</a:t>
            </a:r>
            <a:r>
              <a:rPr lang="en-US" dirty="0" err="1" smtClean="0"/>
              <a:t>λ</a:t>
            </a:r>
            <a:r>
              <a:rPr lang="en-US" dirty="0" smtClean="0"/>
              <a:t> x . z foo) (</a:t>
            </a:r>
            <a:r>
              <a:rPr lang="en-US" dirty="0" err="1" smtClean="0"/>
              <a:t>λ</a:t>
            </a:r>
            <a:r>
              <a:rPr lang="en-US" dirty="0" smtClean="0"/>
              <a:t> y . y x)?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is free in E if:</a:t>
            </a:r>
          </a:p>
          <a:p>
            <a:pPr lvl="1"/>
            <a:r>
              <a:rPr lang="en-US" dirty="0"/>
              <a:t>E =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E = </a:t>
            </a:r>
            <a:r>
              <a:rPr lang="en-US" dirty="0" err="1" smtClean="0"/>
              <a:t>λ</a:t>
            </a:r>
            <a:r>
              <a:rPr lang="en-US" dirty="0" smtClean="0"/>
              <a:t> y . E</a:t>
            </a:r>
            <a:r>
              <a:rPr lang="en-US" baseline="-25000" dirty="0" smtClean="0"/>
              <a:t>1</a:t>
            </a:r>
            <a:r>
              <a:rPr lang="en-US" dirty="0" smtClean="0"/>
              <a:t>, where y != x and x is free in E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E = E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, where x is free in E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E = E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, where x is free in E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and every occurrence of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free in x </a:t>
            </a:r>
            <a:r>
              <a:rPr lang="en-US" dirty="0" err="1" smtClean="0"/>
              <a:t>λ</a:t>
            </a:r>
            <a:r>
              <a:rPr lang="en-US" dirty="0" smtClean="0"/>
              <a:t> x . x ?</a:t>
            </a:r>
          </a:p>
          <a:p>
            <a:r>
              <a:rPr lang="en-US" dirty="0" smtClean="0"/>
              <a:t>x free in (</a:t>
            </a:r>
            <a:r>
              <a:rPr lang="en-US" dirty="0" err="1" smtClean="0"/>
              <a:t>λ</a:t>
            </a:r>
            <a:r>
              <a:rPr lang="en-US" dirty="0" smtClean="0"/>
              <a:t> x . x y) x ?</a:t>
            </a:r>
          </a:p>
          <a:p>
            <a:r>
              <a:rPr lang="en-US" dirty="0" smtClean="0"/>
              <a:t>x free in </a:t>
            </a:r>
            <a:r>
              <a:rPr lang="en-US" dirty="0" err="1" smtClean="0"/>
              <a:t>λ</a:t>
            </a:r>
            <a:r>
              <a:rPr lang="en-US" dirty="0" smtClean="0"/>
              <a:t> x . y x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expression is a </a:t>
            </a:r>
            <a:r>
              <a:rPr lang="en-US" dirty="0" err="1" smtClean="0"/>
              <a:t>combinator</a:t>
            </a:r>
            <a:r>
              <a:rPr lang="en-US" dirty="0" smtClean="0"/>
              <a:t> if it does not have any free variables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x y x </a:t>
            </a:r>
            <a:r>
              <a:rPr lang="en-US" dirty="0" err="1" smtClean="0"/>
              <a:t>combinator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x . x </a:t>
            </a:r>
            <a:r>
              <a:rPr lang="en-US" dirty="0" err="1" smtClean="0"/>
              <a:t>combinator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z . </a:t>
            </a:r>
            <a:r>
              <a:rPr lang="en-US" dirty="0" err="1" smtClean="0"/>
              <a:t>λ</a:t>
            </a:r>
            <a:r>
              <a:rPr lang="en-US" dirty="0" smtClean="0"/>
              <a:t> x . x y z </a:t>
            </a:r>
            <a:r>
              <a:rPr lang="en-US" dirty="0" err="1" smtClean="0"/>
              <a:t>combinator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variable is not free, it is bound</a:t>
            </a:r>
          </a:p>
          <a:p>
            <a:r>
              <a:rPr lang="en-US" dirty="0" smtClean="0"/>
              <a:t>Bound by what abstraction?</a:t>
            </a:r>
          </a:p>
          <a:p>
            <a:pPr lvl="1"/>
            <a:r>
              <a:rPr lang="en-US" dirty="0" smtClean="0"/>
              <a:t>What is the scope of a </a:t>
            </a:r>
            <a:r>
              <a:rPr lang="en-US" dirty="0" err="1" smtClean="0"/>
              <a:t>metavariable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Variable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an occurrence of x is free in E, then it is bound by </a:t>
            </a:r>
            <a:r>
              <a:rPr lang="en-US" dirty="0" err="1" smtClean="0"/>
              <a:t>λ</a:t>
            </a:r>
            <a:r>
              <a:rPr lang="en-US" dirty="0" smtClean="0"/>
              <a:t> x . in </a:t>
            </a:r>
            <a:r>
              <a:rPr lang="en-US" dirty="0" err="1" smtClean="0"/>
              <a:t>λ</a:t>
            </a:r>
            <a:r>
              <a:rPr lang="en-US" dirty="0" smtClean="0"/>
              <a:t> x . E</a:t>
            </a:r>
          </a:p>
          <a:p>
            <a:r>
              <a:rPr lang="en-US" dirty="0" smtClean="0"/>
              <a:t>If an occurrence of x is bound by a particular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in E, then x is bound by the same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in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. E</a:t>
            </a:r>
          </a:p>
          <a:p>
            <a:pPr lvl="1"/>
            <a:r>
              <a:rPr lang="en-US" dirty="0" smtClean="0"/>
              <a:t>Even if z == x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 x</a:t>
            </a:r>
          </a:p>
          <a:p>
            <a:pPr lvl="2"/>
            <a:r>
              <a:rPr lang="en-US" dirty="0" smtClean="0"/>
              <a:t>Which lambda expression binds x?</a:t>
            </a:r>
          </a:p>
          <a:p>
            <a:r>
              <a:rPr lang="en-US" dirty="0" smtClean="0"/>
              <a:t>If an occurrence of x is bound by a particular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in E</a:t>
            </a:r>
            <a:r>
              <a:rPr lang="en-US" baseline="-25000" dirty="0" smtClean="0"/>
              <a:t>1</a:t>
            </a:r>
            <a:r>
              <a:rPr lang="en-US" dirty="0" smtClean="0"/>
              <a:t>, then that occurrence in E</a:t>
            </a:r>
            <a:r>
              <a:rPr lang="en-US" baseline="-25000" dirty="0" smtClean="0"/>
              <a:t>1</a:t>
            </a:r>
            <a:r>
              <a:rPr lang="en-US" dirty="0" smtClean="0"/>
              <a:t> is tied by the same abstraction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in E</a:t>
            </a:r>
            <a:r>
              <a:rPr lang="en-US" baseline="-25000" dirty="0" smtClean="0"/>
              <a:t>1 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and E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</a:p>
          <a:p>
            <a:endParaRPr lang="en-US" baseline="-25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x (</a:t>
            </a:r>
            <a:r>
              <a:rPr lang="en-US" dirty="0" err="1" smtClean="0"/>
              <a:t>λ</a:t>
            </a:r>
            <a:r>
              <a:rPr lang="en-US" dirty="0" smtClean="0"/>
              <a:t> y . x y z y) x) x y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dirty="0" smtClean="0"/>
              <a:t> . </a:t>
            </a:r>
            <a:r>
              <a:rPr lang="en-US" b="1" dirty="0" smtClean="0"/>
              <a:t>x</a:t>
            </a:r>
            <a:r>
              <a:rPr lang="en-US" dirty="0" smtClean="0"/>
              <a:t>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.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u="sng" dirty="0" smtClean="0"/>
              <a:t>z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  <a:r>
              <a:rPr lang="en-US" u="sng" dirty="0" smtClean="0"/>
              <a:t>x</a:t>
            </a:r>
            <a:r>
              <a:rPr lang="en-US" dirty="0" smtClean="0"/>
              <a:t> </a:t>
            </a:r>
            <a:r>
              <a:rPr lang="en-US" u="sng" dirty="0" smtClean="0"/>
              <a:t>y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x y) (</a:t>
            </a:r>
            <a:r>
              <a:rPr lang="en-US" dirty="0" err="1" smtClean="0"/>
              <a:t>λ</a:t>
            </a:r>
            <a:r>
              <a:rPr lang="en-US" dirty="0" smtClean="0"/>
              <a:t> z . x z)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) 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strike="sngStrike" dirty="0"/>
              <a:t>z</a:t>
            </a:r>
            <a:r>
              <a:rPr lang="en-US" dirty="0"/>
              <a:t> . </a:t>
            </a:r>
            <a:r>
              <a:rPr lang="en-US" u="sng" dirty="0"/>
              <a:t>x</a:t>
            </a:r>
            <a:r>
              <a:rPr lang="en-US" dirty="0"/>
              <a:t> </a:t>
            </a:r>
            <a:r>
              <a:rPr lang="en-US" strike="sngStrike" dirty="0"/>
              <a:t>z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x </a:t>
            </a:r>
            <a:r>
              <a:rPr lang="en-US" dirty="0" err="1" smtClean="0"/>
              <a:t>λ</a:t>
            </a:r>
            <a:r>
              <a:rPr lang="en-US" dirty="0" smtClean="0"/>
              <a:t> x </a:t>
            </a:r>
            <a:r>
              <a:rPr lang="en-US" dirty="0"/>
              <a:t>. </a:t>
            </a:r>
            <a:r>
              <a:rPr lang="en-US" dirty="0" smtClean="0"/>
              <a:t>z x)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. </a:t>
            </a:r>
            <a:r>
              <a:rPr lang="en-US" u="sng" dirty="0"/>
              <a:t>z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 to express function application</a:t>
            </a:r>
          </a:p>
          <a:p>
            <a:pPr lvl="1"/>
            <a:r>
              <a:rPr lang="en-US" dirty="0" smtClean="0"/>
              <a:t>Ability to define anonymous functions</a:t>
            </a:r>
          </a:p>
          <a:p>
            <a:pPr lvl="1"/>
            <a:r>
              <a:rPr lang="en-US" dirty="0" smtClean="0"/>
              <a:t>Ability to "apply" functions</a:t>
            </a:r>
          </a:p>
          <a:p>
            <a:r>
              <a:rPr lang="en-US" dirty="0" smtClean="0"/>
              <a:t>Functional programming derives from lambda calculus</a:t>
            </a:r>
          </a:p>
          <a:p>
            <a:pPr lvl="1"/>
            <a:r>
              <a:rPr lang="en-US" dirty="0" smtClean="0"/>
              <a:t>ML</a:t>
            </a:r>
          </a:p>
          <a:p>
            <a:pPr lvl="1"/>
            <a:r>
              <a:rPr lang="en-US" dirty="0" smtClean="0"/>
              <a:t>Haskell</a:t>
            </a:r>
          </a:p>
          <a:p>
            <a:pPr lvl="1"/>
            <a:r>
              <a:rPr lang="en-US" dirty="0" smtClean="0"/>
              <a:t>F#</a:t>
            </a:r>
          </a:p>
          <a:p>
            <a:pPr lvl="1"/>
            <a:r>
              <a:rPr lang="en-US" dirty="0" err="1" smtClean="0"/>
              <a:t>Clojure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for two functions to be equivalent?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y . y  = </a:t>
            </a:r>
            <a:r>
              <a:rPr lang="en-US" dirty="0" err="1" smtClean="0"/>
              <a:t>λ</a:t>
            </a:r>
            <a:r>
              <a:rPr lang="en-US" dirty="0" smtClean="0"/>
              <a:t> x . x ?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x y = </a:t>
            </a:r>
            <a:r>
              <a:rPr lang="en-US" dirty="0" err="1" smtClean="0"/>
              <a:t>λ</a:t>
            </a:r>
            <a:r>
              <a:rPr lang="en-US" dirty="0" smtClean="0"/>
              <a:t> y . y x ?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x = </a:t>
            </a:r>
            <a:r>
              <a:rPr lang="en-US" dirty="0" err="1" smtClean="0"/>
              <a:t>λ</a:t>
            </a:r>
            <a:r>
              <a:rPr lang="en-US" dirty="0" smtClean="0"/>
              <a:t> x . x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α-equivalence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α-equivalence is when two functions vary only by the names of the bound variables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/>
              <a:t>=</a:t>
            </a:r>
            <a:r>
              <a:rPr lang="en-US" baseline="-25000" dirty="0" smtClean="0"/>
              <a:t>α 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We need a way to rename variables in an expression</a:t>
            </a:r>
          </a:p>
          <a:p>
            <a:pPr lvl="1"/>
            <a:r>
              <a:rPr lang="en-US" dirty="0" smtClean="0"/>
              <a:t>Simple find and replace?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x </a:t>
            </a:r>
            <a:r>
              <a:rPr lang="en-US" dirty="0" err="1" smtClean="0"/>
              <a:t>λ</a:t>
            </a:r>
            <a:r>
              <a:rPr lang="en-US" dirty="0" smtClean="0"/>
              <a:t> y . x y z</a:t>
            </a:r>
          </a:p>
          <a:p>
            <a:pPr lvl="2"/>
            <a:r>
              <a:rPr lang="en-US" dirty="0" smtClean="0"/>
              <a:t>Can we rename x to foo?</a:t>
            </a:r>
          </a:p>
          <a:p>
            <a:pPr lvl="2"/>
            <a:r>
              <a:rPr lang="en-US" dirty="0" smtClean="0"/>
              <a:t>Can we rename y to bar?</a:t>
            </a:r>
          </a:p>
          <a:p>
            <a:pPr lvl="2"/>
            <a:r>
              <a:rPr lang="en-US" dirty="0" smtClean="0"/>
              <a:t>Can we rename y to x?</a:t>
            </a:r>
          </a:p>
          <a:p>
            <a:pPr lvl="2"/>
            <a:r>
              <a:rPr lang="en-US" dirty="0" smtClean="0"/>
              <a:t>Can we rename x to z?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{y/x}</a:t>
            </a:r>
          </a:p>
          <a:p>
            <a:pPr lvl="1"/>
            <a:r>
              <a:rPr lang="en-US" dirty="0" smtClean="0"/>
              <a:t>x {y/x} = y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{y/x} </a:t>
            </a:r>
            <a:r>
              <a:rPr lang="en-US" dirty="0" smtClean="0"/>
              <a:t>= z, if x ≠ z</a:t>
            </a:r>
          </a:p>
          <a:p>
            <a:pPr lvl="1"/>
            <a:r>
              <a:rPr lang="en-US" dirty="0" smtClean="0"/>
              <a:t>(E</a:t>
            </a:r>
            <a:r>
              <a:rPr lang="en-US" baseline="-25000" dirty="0" smtClean="0"/>
              <a:t>1 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{y/x} </a:t>
            </a:r>
            <a:r>
              <a:rPr lang="en-US" dirty="0" smtClean="0"/>
              <a:t>= (E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{y/x</a:t>
            </a:r>
            <a:r>
              <a:rPr lang="en-US" dirty="0" smtClean="0"/>
              <a:t>}) (E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{y/x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E)</a:t>
            </a:r>
            <a:r>
              <a:rPr lang="en-US" dirty="0"/>
              <a:t> {y/x</a:t>
            </a:r>
            <a:r>
              <a:rPr lang="en-US" dirty="0" smtClean="0"/>
              <a:t>} 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/>
              <a:t>. </a:t>
            </a:r>
            <a:r>
              <a:rPr lang="en-US" dirty="0" smtClean="0"/>
              <a:t>E</a:t>
            </a:r>
            <a:r>
              <a:rPr lang="en-US" dirty="0"/>
              <a:t> {y/x</a:t>
            </a:r>
            <a:r>
              <a:rPr lang="en-US" dirty="0" smtClean="0"/>
              <a:t>})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/>
              <a:t>. E</a:t>
            </a:r>
            <a:r>
              <a:rPr lang="en-US" dirty="0" smtClean="0"/>
              <a:t>)</a:t>
            </a:r>
            <a:r>
              <a:rPr lang="en-US" dirty="0"/>
              <a:t> {y/x}</a:t>
            </a:r>
            <a:r>
              <a:rPr lang="en-US" dirty="0" smtClean="0"/>
              <a:t> 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/>
              <a:t>. E {y/x</a:t>
            </a:r>
            <a:r>
              <a:rPr lang="en-US" dirty="0" smtClean="0"/>
              <a:t>}), if </a:t>
            </a:r>
            <a:r>
              <a:rPr lang="en-US" dirty="0"/>
              <a:t>x ≠ z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802998"/>
            <a:ext cx="83863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Material courtesy </a:t>
            </a:r>
            <a:r>
              <a:rPr lang="en-US" sz="1100" dirty="0"/>
              <a:t>of Peter </a:t>
            </a:r>
            <a:r>
              <a:rPr lang="en-US" sz="1100" dirty="0" err="1" smtClean="0"/>
              <a:t>Selinger</a:t>
            </a:r>
            <a:endParaRPr lang="en-US" sz="1100" dirty="0" smtClean="0"/>
          </a:p>
          <a:p>
            <a:r>
              <a:rPr lang="en-US" sz="1100" dirty="0" smtClean="0"/>
              <a:t>http</a:t>
            </a:r>
            <a:r>
              <a:rPr lang="en-US" sz="1100" dirty="0"/>
              <a:t>://</a:t>
            </a:r>
            <a:r>
              <a:rPr lang="en-US" sz="1100" dirty="0" err="1"/>
              <a:t>www.mathstat.dal.ca</a:t>
            </a:r>
            <a:r>
              <a:rPr lang="en-US" sz="1100" dirty="0"/>
              <a:t>/~</a:t>
            </a:r>
            <a:r>
              <a:rPr lang="en-US" sz="1100" dirty="0" err="1"/>
              <a:t>selinger</a:t>
            </a:r>
            <a:r>
              <a:rPr lang="en-US" sz="1100" dirty="0"/>
              <a:t>/papers/</a:t>
            </a:r>
            <a:r>
              <a:rPr lang="en-US" sz="1100" dirty="0" err="1"/>
              <a:t>lambdanotes.pdf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94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smtClean="0"/>
              <a:t>x) {foo/x}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foo </a:t>
            </a:r>
            <a:r>
              <a:rPr lang="en-US" dirty="0"/>
              <a:t>. </a:t>
            </a:r>
            <a:r>
              <a:rPr lang="en-US" dirty="0" smtClean="0"/>
              <a:t>(x) {foo/x})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foo . </a:t>
            </a:r>
            <a:r>
              <a:rPr lang="en-US" dirty="0" smtClean="0"/>
              <a:t>(foo))</a:t>
            </a:r>
          </a:p>
          <a:p>
            <a:pPr marL="342900" lvl="1" indent="-342900"/>
            <a:r>
              <a:rPr lang="en-US" dirty="0" smtClean="0"/>
              <a:t>((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x) x </a:t>
            </a:r>
            <a:r>
              <a:rPr lang="en-US" dirty="0" smtClean="0"/>
              <a:t>y) {bar/x}</a:t>
            </a:r>
          </a:p>
          <a:p>
            <a:pPr marL="742950" lvl="2" indent="-342900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</a:t>
            </a:r>
            <a:r>
              <a:rPr lang="en-US" dirty="0" smtClean="0"/>
              <a:t>)</a:t>
            </a:r>
            <a:r>
              <a:rPr lang="en-US" dirty="0"/>
              <a:t> {bar/x</a:t>
            </a:r>
            <a:r>
              <a:rPr lang="en-US" dirty="0" smtClean="0"/>
              <a:t>} (x) {bar/x} (y) {</a:t>
            </a:r>
            <a:r>
              <a:rPr lang="en-US" dirty="0"/>
              <a:t>bar/x</a:t>
            </a:r>
            <a:r>
              <a:rPr lang="en-US" dirty="0" smtClean="0"/>
              <a:t>}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x) {bar/x} (x) {bar/x} </a:t>
            </a:r>
            <a:r>
              <a:rPr lang="en-US" dirty="0" smtClean="0"/>
              <a:t>y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x) {bar/x} </a:t>
            </a:r>
            <a:r>
              <a:rPr lang="en-US" dirty="0" smtClean="0"/>
              <a:t>bar y</a:t>
            </a:r>
          </a:p>
          <a:p>
            <a:pPr marL="742950" lvl="2" indent="-342900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bar </a:t>
            </a:r>
            <a:r>
              <a:rPr lang="en-US" dirty="0"/>
              <a:t>. </a:t>
            </a:r>
            <a:r>
              <a:rPr lang="en-US" dirty="0" smtClean="0"/>
              <a:t>(x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x y z y) </a:t>
            </a:r>
            <a:r>
              <a:rPr lang="en-US" dirty="0" smtClean="0"/>
              <a:t>x) </a:t>
            </a:r>
            <a:r>
              <a:rPr lang="en-US" dirty="0"/>
              <a:t>{bar/x</a:t>
            </a:r>
            <a:r>
              <a:rPr lang="en-US" dirty="0" smtClean="0"/>
              <a:t>}) bar y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bar . </a:t>
            </a:r>
            <a:r>
              <a:rPr lang="en-US" dirty="0" smtClean="0"/>
              <a:t>(bar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x y z y</a:t>
            </a:r>
            <a:r>
              <a:rPr lang="en-US" dirty="0" smtClean="0"/>
              <a:t>)</a:t>
            </a:r>
            <a:r>
              <a:rPr lang="en-US" dirty="0"/>
              <a:t> {bar/x}</a:t>
            </a:r>
            <a:r>
              <a:rPr lang="en-US" dirty="0" smtClean="0"/>
              <a:t> bar)) </a:t>
            </a:r>
            <a:r>
              <a:rPr lang="en-US" dirty="0"/>
              <a:t>bar </a:t>
            </a:r>
            <a:r>
              <a:rPr lang="en-US" dirty="0" smtClean="0"/>
              <a:t>y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bar . (bar (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(x </a:t>
            </a:r>
            <a:r>
              <a:rPr lang="en-US" dirty="0"/>
              <a:t>y z </a:t>
            </a:r>
            <a:r>
              <a:rPr lang="en-US" dirty="0" smtClean="0"/>
              <a:t>y)</a:t>
            </a:r>
            <a:r>
              <a:rPr lang="en-US" dirty="0"/>
              <a:t> {bar/x} </a:t>
            </a:r>
            <a:r>
              <a:rPr lang="en-US" dirty="0" smtClean="0"/>
              <a:t>) bar</a:t>
            </a:r>
            <a:r>
              <a:rPr lang="en-US" dirty="0"/>
              <a:t>)) bar </a:t>
            </a:r>
            <a:r>
              <a:rPr lang="en-US" dirty="0" smtClean="0"/>
              <a:t>y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bar . (bar (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(bar </a:t>
            </a:r>
            <a:r>
              <a:rPr lang="en-US" dirty="0"/>
              <a:t>y z y</a:t>
            </a:r>
            <a:r>
              <a:rPr lang="en-US" dirty="0" smtClean="0"/>
              <a:t>)) </a:t>
            </a:r>
            <a:r>
              <a:rPr lang="en-US" dirty="0"/>
              <a:t>bar)) bar y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expressions E and all variables y that do not occur in E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E </a:t>
            </a:r>
            <a:r>
              <a:rPr lang="en-US" dirty="0"/>
              <a:t>=</a:t>
            </a:r>
            <a:r>
              <a:rPr lang="en-US" baseline="-25000" dirty="0" smtClean="0"/>
              <a:t>α </a:t>
            </a:r>
            <a:r>
              <a:rPr lang="en-US" dirty="0" err="1" smtClean="0"/>
              <a:t>λ</a:t>
            </a:r>
            <a:r>
              <a:rPr lang="en-US" dirty="0" smtClean="0"/>
              <a:t> y . (E {y/x})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/>
              <a:t>λ</a:t>
            </a:r>
            <a:r>
              <a:rPr lang="en-US" dirty="0"/>
              <a:t> y . y  = </a:t>
            </a:r>
            <a:r>
              <a:rPr lang="en-US" dirty="0" err="1"/>
              <a:t>λ</a:t>
            </a:r>
            <a:r>
              <a:rPr lang="en-US" dirty="0"/>
              <a:t> x . x ?</a:t>
            </a:r>
          </a:p>
          <a:p>
            <a:r>
              <a:rPr lang="en-US" dirty="0"/>
              <a:t>((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x) x y</a:t>
            </a:r>
            <a:r>
              <a:rPr lang="en-US" dirty="0" smtClean="0"/>
              <a:t>) = </a:t>
            </a:r>
            <a:br>
              <a:rPr lang="en-US" dirty="0" smtClean="0"/>
            </a:br>
            <a:r>
              <a:rPr lang="en-US" dirty="0" smtClean="0"/>
              <a:t>((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/>
              <a:t>. </a:t>
            </a:r>
            <a:r>
              <a:rPr lang="en-US" dirty="0" smtClean="0"/>
              <a:t>y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/>
              <a:t>. </a:t>
            </a:r>
            <a:r>
              <a:rPr lang="en-US" dirty="0" smtClean="0"/>
              <a:t>y z w z) y) y x)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Renaming allows us to replace one variable name with another</a:t>
            </a:r>
          </a:p>
          <a:p>
            <a:r>
              <a:rPr lang="en-US" dirty="0" smtClean="0"/>
              <a:t>However, our goal is to reduce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+ x 1) </a:t>
            </a:r>
            <a:r>
              <a:rPr lang="en-US" dirty="0" smtClean="0"/>
              <a:t>2 to (+ 1 2), which replaces x with the expression 2</a:t>
            </a:r>
          </a:p>
          <a:p>
            <a:pPr lvl="1"/>
            <a:r>
              <a:rPr lang="en-US" dirty="0" smtClean="0"/>
              <a:t>Can we use renaming?</a:t>
            </a:r>
          </a:p>
          <a:p>
            <a:r>
              <a:rPr lang="en-US" dirty="0" smtClean="0"/>
              <a:t>We need another operator, called substitution, to replace a variable by a lambda expression</a:t>
            </a:r>
          </a:p>
          <a:p>
            <a:pPr lvl="1"/>
            <a:r>
              <a:rPr lang="en-US" dirty="0" smtClean="0"/>
              <a:t>E[</a:t>
            </a:r>
            <a:r>
              <a:rPr lang="en-US" dirty="0" err="1" smtClean="0"/>
              <a:t>x→N</a:t>
            </a:r>
            <a:r>
              <a:rPr lang="en-US" dirty="0" smtClean="0"/>
              <a:t>], where E and N are lambda expressions and x is a name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Seems simple, right?</a:t>
            </a:r>
          </a:p>
          <a:p>
            <a:r>
              <a:rPr lang="en-US" dirty="0" smtClean="0"/>
              <a:t>(+ x 1) [</a:t>
            </a:r>
            <a:r>
              <a:rPr lang="en-US" dirty="0"/>
              <a:t>x</a:t>
            </a:r>
            <a:r>
              <a:rPr lang="en-US" dirty="0" smtClean="0"/>
              <a:t>→2]</a:t>
            </a:r>
          </a:p>
          <a:p>
            <a:pPr lvl="1"/>
            <a:r>
              <a:rPr lang="en-US" dirty="0" smtClean="0"/>
              <a:t>(+ 2 1)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+ x 1</a:t>
            </a:r>
            <a:r>
              <a:rPr lang="en-US" dirty="0" smtClean="0"/>
              <a:t>) [x→2]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+ x 1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smtClean="0"/>
              <a:t>y x) [y→</a:t>
            </a:r>
            <a:r>
              <a:rPr lang="en-US" dirty="0"/>
              <a:t>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. x z]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z . x </a:t>
            </a:r>
            <a:r>
              <a:rPr lang="en-US" dirty="0" smtClean="0"/>
              <a:t>z) </a:t>
            </a:r>
            <a:r>
              <a:rPr lang="en-US" dirty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w </a:t>
            </a:r>
            <a:r>
              <a:rPr lang="en-US" dirty="0"/>
              <a:t>. (</a:t>
            </a:r>
            <a:r>
              <a:rPr lang="en-US" dirty="0" err="1"/>
              <a:t>λ</a:t>
            </a:r>
            <a:r>
              <a:rPr lang="en-US" dirty="0"/>
              <a:t> z . x z) </a:t>
            </a:r>
            <a:r>
              <a:rPr lang="en-US" dirty="0" smtClean="0"/>
              <a:t>w)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x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 = N</a:t>
            </a:r>
          </a:p>
          <a:p>
            <a:pPr lvl="1"/>
            <a:r>
              <a:rPr lang="en-US" dirty="0" smtClean="0"/>
              <a:t>y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 = y, if x ≠ y</a:t>
            </a:r>
          </a:p>
          <a:p>
            <a:pPr lvl="1"/>
            <a:r>
              <a:rPr lang="en-US" dirty="0"/>
              <a:t>(E</a:t>
            </a:r>
            <a:r>
              <a:rPr lang="en-US" baseline="-25000" dirty="0"/>
              <a:t>1 </a:t>
            </a:r>
            <a:r>
              <a:rPr lang="en-US" dirty="0"/>
              <a:t>E</a:t>
            </a:r>
            <a:r>
              <a:rPr lang="en-US" baseline="-25000" dirty="0"/>
              <a:t>2</a:t>
            </a:r>
            <a:r>
              <a:rPr lang="en-US" dirty="0" smtClean="0"/>
              <a:t>)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 = (E</a:t>
            </a:r>
            <a:r>
              <a:rPr lang="en-US" baseline="-25000" dirty="0" smtClean="0"/>
              <a:t>1</a:t>
            </a:r>
            <a:r>
              <a:rPr lang="en-US" dirty="0" smtClean="0"/>
              <a:t>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]) (E</a:t>
            </a:r>
            <a:r>
              <a:rPr lang="en-US" baseline="-25000" dirty="0" smtClean="0"/>
              <a:t>2</a:t>
            </a:r>
            <a:r>
              <a:rPr lang="en-US" dirty="0" smtClean="0"/>
              <a:t>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E</a:t>
            </a:r>
            <a:r>
              <a:rPr lang="en-US" dirty="0" smtClean="0"/>
              <a:t>) [</a:t>
            </a:r>
            <a:r>
              <a:rPr lang="en-US" dirty="0" err="1" smtClean="0"/>
              <a:t>x→N</a:t>
            </a:r>
            <a:r>
              <a:rPr lang="en-US" dirty="0" smtClean="0"/>
              <a:t>] 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E) 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/>
              <a:t>. E</a:t>
            </a:r>
            <a:r>
              <a:rPr lang="en-US" dirty="0" smtClean="0"/>
              <a:t>)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 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E</a:t>
            </a:r>
            <a:r>
              <a:rPr lang="en-US" dirty="0"/>
              <a:t> [</a:t>
            </a:r>
            <a:r>
              <a:rPr lang="en-US" dirty="0" err="1"/>
              <a:t>x→N</a:t>
            </a:r>
            <a:r>
              <a:rPr lang="en-US" dirty="0" smtClean="0"/>
              <a:t>]) if </a:t>
            </a:r>
            <a:r>
              <a:rPr lang="en-US" dirty="0"/>
              <a:t>x ≠ </a:t>
            </a:r>
            <a:r>
              <a:rPr lang="en-US" dirty="0" smtClean="0"/>
              <a:t>y and y is not a free variable in N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E</a:t>
            </a:r>
            <a:r>
              <a:rPr lang="en-US" dirty="0" smtClean="0"/>
              <a:t>) </a:t>
            </a:r>
            <a:r>
              <a:rPr lang="en-US" dirty="0"/>
              <a:t>[</a:t>
            </a:r>
            <a:r>
              <a:rPr lang="en-US" dirty="0" err="1"/>
              <a:t>x→N</a:t>
            </a:r>
            <a:r>
              <a:rPr lang="en-US" dirty="0"/>
              <a:t>]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y' </a:t>
            </a:r>
            <a:r>
              <a:rPr lang="en-US" dirty="0"/>
              <a:t>. </a:t>
            </a:r>
            <a:r>
              <a:rPr lang="en-US" dirty="0" smtClean="0"/>
              <a:t>E {y'/y} </a:t>
            </a:r>
            <a:r>
              <a:rPr lang="en-US" dirty="0"/>
              <a:t>[</a:t>
            </a:r>
            <a:r>
              <a:rPr lang="en-US" dirty="0" err="1"/>
              <a:t>x→N</a:t>
            </a:r>
            <a:r>
              <a:rPr lang="en-US" dirty="0"/>
              <a:t>]) if x ≠ </a:t>
            </a:r>
            <a:r>
              <a:rPr lang="en-US" dirty="0" smtClean="0"/>
              <a:t>y, y </a:t>
            </a:r>
            <a:r>
              <a:rPr lang="en-US" dirty="0"/>
              <a:t>is </a:t>
            </a:r>
            <a:r>
              <a:rPr lang="en-US" dirty="0" smtClean="0"/>
              <a:t>a free </a:t>
            </a:r>
            <a:r>
              <a:rPr lang="en-US" dirty="0"/>
              <a:t>variable in </a:t>
            </a:r>
            <a:r>
              <a:rPr lang="en-US" dirty="0" smtClean="0"/>
              <a:t>N, and y' is a fresh variable name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x) </a:t>
            </a:r>
            <a:r>
              <a:rPr lang="en-US" dirty="0" smtClean="0"/>
              <a:t>[</a:t>
            </a:r>
            <a:r>
              <a:rPr lang="en-US" dirty="0" err="1"/>
              <a:t>x</a:t>
            </a:r>
            <a:r>
              <a:rPr lang="en-US" dirty="0" err="1" smtClean="0"/>
              <a:t>→foo</a:t>
            </a:r>
            <a:r>
              <a:rPr lang="en-US" dirty="0" smtClean="0"/>
              <a:t>]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</a:t>
            </a:r>
            <a:r>
              <a:rPr lang="en-US" dirty="0" smtClean="0"/>
              <a:t>)</a:t>
            </a:r>
          </a:p>
          <a:p>
            <a:pPr marL="342900" lvl="1" indent="-342900"/>
            <a:r>
              <a:rPr lang="en-US" dirty="0" smtClean="0"/>
              <a:t>(+ 1 x) [</a:t>
            </a:r>
            <a:r>
              <a:rPr lang="en-US" dirty="0"/>
              <a:t>x</a:t>
            </a:r>
            <a:r>
              <a:rPr lang="en-US" dirty="0" smtClean="0"/>
              <a:t>→2]</a:t>
            </a:r>
          </a:p>
          <a:p>
            <a:pPr marL="742950" lvl="2" indent="-342900"/>
            <a:r>
              <a:rPr lang="en-US" dirty="0" smtClean="0"/>
              <a:t>(+</a:t>
            </a:r>
            <a:r>
              <a:rPr lang="en-US" dirty="0"/>
              <a:t>[x→2</a:t>
            </a:r>
            <a:r>
              <a:rPr lang="en-US" dirty="0" smtClean="0"/>
              <a:t>] 1</a:t>
            </a:r>
            <a:r>
              <a:rPr lang="en-US" dirty="0"/>
              <a:t>[x→2</a:t>
            </a:r>
            <a:r>
              <a:rPr lang="en-US" dirty="0" smtClean="0"/>
              <a:t>] x</a:t>
            </a:r>
            <a:r>
              <a:rPr lang="en-US" dirty="0"/>
              <a:t>[x→2</a:t>
            </a:r>
            <a:r>
              <a:rPr lang="en-US" dirty="0" smtClean="0"/>
              <a:t>])</a:t>
            </a:r>
          </a:p>
          <a:p>
            <a:pPr marL="742950" lvl="2" indent="-342900"/>
            <a:r>
              <a:rPr lang="en-US" dirty="0" smtClean="0"/>
              <a:t>(+ 1 2)</a:t>
            </a:r>
          </a:p>
          <a:p>
            <a:pPr marL="342900" lvl="1" indent="-342900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y x) [</a:t>
            </a:r>
            <a:r>
              <a:rPr lang="en-US" dirty="0" err="1" smtClean="0"/>
              <a:t>y→λ</a:t>
            </a:r>
            <a:r>
              <a:rPr lang="en-US" dirty="0" smtClean="0"/>
              <a:t> z . x z]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w </a:t>
            </a:r>
            <a:r>
              <a:rPr lang="en-US" dirty="0"/>
              <a:t>. </a:t>
            </a:r>
            <a:r>
              <a:rPr lang="en-US" dirty="0" smtClean="0"/>
              <a:t>(y x){w/x}</a:t>
            </a:r>
            <a:r>
              <a:rPr lang="en-US" dirty="0"/>
              <a:t> [</a:t>
            </a:r>
            <a:r>
              <a:rPr lang="en-US" dirty="0" err="1"/>
              <a:t>y→λ</a:t>
            </a:r>
            <a:r>
              <a:rPr lang="en-US" dirty="0"/>
              <a:t> z . x </a:t>
            </a:r>
            <a:r>
              <a:rPr lang="en-US" dirty="0" smtClean="0"/>
              <a:t>z])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w . </a:t>
            </a:r>
            <a:r>
              <a:rPr lang="en-US" dirty="0" smtClean="0"/>
              <a:t>(y w) [</a:t>
            </a:r>
            <a:r>
              <a:rPr lang="en-US" dirty="0" err="1"/>
              <a:t>y→λ</a:t>
            </a:r>
            <a:r>
              <a:rPr lang="en-US" dirty="0"/>
              <a:t> z . x z</a:t>
            </a:r>
            <a:r>
              <a:rPr lang="en-US" dirty="0" smtClean="0"/>
              <a:t>])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w . </a:t>
            </a:r>
            <a:r>
              <a:rPr lang="en-US" dirty="0" smtClean="0"/>
              <a:t>(y</a:t>
            </a:r>
            <a:r>
              <a:rPr lang="en-US" dirty="0"/>
              <a:t> [</a:t>
            </a:r>
            <a:r>
              <a:rPr lang="en-US" dirty="0" err="1"/>
              <a:t>y→λ</a:t>
            </a:r>
            <a:r>
              <a:rPr lang="en-US" dirty="0"/>
              <a:t> z . x z</a:t>
            </a:r>
            <a:r>
              <a:rPr lang="en-US" dirty="0" smtClean="0"/>
              <a:t>] w</a:t>
            </a:r>
            <a:r>
              <a:rPr lang="en-US" dirty="0"/>
              <a:t> [</a:t>
            </a:r>
            <a:r>
              <a:rPr lang="en-US" dirty="0" err="1"/>
              <a:t>y→λ</a:t>
            </a:r>
            <a:r>
              <a:rPr lang="en-US" dirty="0"/>
              <a:t> z . x z</a:t>
            </a:r>
            <a:r>
              <a:rPr lang="en-US" dirty="0" smtClean="0"/>
              <a:t>])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w .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z . x </a:t>
            </a:r>
            <a:r>
              <a:rPr lang="en-US" dirty="0" smtClean="0"/>
              <a:t>z) w)</a:t>
            </a:r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en-US" dirty="0" smtClean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(x (</a:t>
            </a:r>
            <a:r>
              <a:rPr lang="en-US" dirty="0" err="1" smtClean="0"/>
              <a:t>λ</a:t>
            </a:r>
            <a:r>
              <a:rPr lang="en-US" dirty="0" smtClean="0"/>
              <a:t> y . x y)) [</a:t>
            </a:r>
            <a:r>
              <a:rPr lang="en-US" dirty="0" err="1" smtClean="0"/>
              <a:t>x→y</a:t>
            </a:r>
            <a:r>
              <a:rPr lang="en-US" dirty="0" smtClean="0"/>
              <a:t> z]</a:t>
            </a:r>
          </a:p>
          <a:p>
            <a:pPr lvl="1"/>
            <a:r>
              <a:rPr lang="en-US" dirty="0" smtClean="0"/>
              <a:t>(x [</a:t>
            </a:r>
            <a:r>
              <a:rPr lang="en-US" dirty="0" err="1" smtClean="0"/>
              <a:t>x→y</a:t>
            </a:r>
            <a:r>
              <a:rPr lang="en-US" dirty="0" smtClean="0"/>
              <a:t> z] (</a:t>
            </a:r>
            <a:r>
              <a:rPr lang="en-US" dirty="0" err="1" smtClean="0"/>
              <a:t>λ</a:t>
            </a:r>
            <a:r>
              <a:rPr lang="en-US" dirty="0" smtClean="0"/>
              <a:t> y . x y) [</a:t>
            </a:r>
            <a:r>
              <a:rPr lang="en-US" dirty="0" err="1" smtClean="0"/>
              <a:t>x→y</a:t>
            </a:r>
            <a:r>
              <a:rPr lang="en-US" dirty="0" smtClean="0"/>
              <a:t> z])</a:t>
            </a:r>
          </a:p>
          <a:p>
            <a:pPr lvl="1"/>
            <a:r>
              <a:rPr lang="en-US" dirty="0" smtClean="0"/>
              <a:t>((y z)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x y) [</a:t>
            </a:r>
            <a:r>
              <a:rPr lang="en-US" dirty="0" err="1"/>
              <a:t>x→y</a:t>
            </a:r>
            <a:r>
              <a:rPr lang="en-US" dirty="0"/>
              <a:t> z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y z) 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q </a:t>
            </a:r>
            <a:r>
              <a:rPr lang="en-US" dirty="0"/>
              <a:t>. </a:t>
            </a:r>
            <a:r>
              <a:rPr lang="en-US" dirty="0" smtClean="0"/>
              <a:t>(x y){q/y}[</a:t>
            </a:r>
            <a:r>
              <a:rPr lang="en-US" dirty="0" err="1"/>
              <a:t>x→y</a:t>
            </a:r>
            <a:r>
              <a:rPr lang="en-US" dirty="0"/>
              <a:t> z</a:t>
            </a:r>
            <a:r>
              <a:rPr lang="en-US" dirty="0" smtClean="0"/>
              <a:t>])</a:t>
            </a:r>
            <a:endParaRPr lang="en-US" dirty="0"/>
          </a:p>
          <a:p>
            <a:pPr lvl="1"/>
            <a:r>
              <a:rPr lang="en-US" dirty="0"/>
              <a:t>(y z) (</a:t>
            </a:r>
            <a:r>
              <a:rPr lang="en-US" dirty="0" err="1"/>
              <a:t>λ</a:t>
            </a:r>
            <a:r>
              <a:rPr lang="en-US" dirty="0"/>
              <a:t> q . (x </a:t>
            </a:r>
            <a:r>
              <a:rPr lang="en-US" dirty="0" smtClean="0"/>
              <a:t>q)[</a:t>
            </a:r>
            <a:r>
              <a:rPr lang="en-US" dirty="0" err="1" smtClean="0"/>
              <a:t>x</a:t>
            </a:r>
            <a:r>
              <a:rPr lang="en-US" dirty="0" err="1"/>
              <a:t>→y</a:t>
            </a:r>
            <a:r>
              <a:rPr lang="en-US" dirty="0"/>
              <a:t> z</a:t>
            </a:r>
            <a:r>
              <a:rPr lang="en-US" dirty="0" smtClean="0"/>
              <a:t>])</a:t>
            </a:r>
            <a:endParaRPr lang="en-US" dirty="0"/>
          </a:p>
          <a:p>
            <a:pPr lvl="1"/>
            <a:r>
              <a:rPr lang="en-US" dirty="0"/>
              <a:t>(y z) (</a:t>
            </a:r>
            <a:r>
              <a:rPr lang="en-US" dirty="0" err="1"/>
              <a:t>λ</a:t>
            </a:r>
            <a:r>
              <a:rPr lang="en-US" dirty="0"/>
              <a:t> q . </a:t>
            </a:r>
            <a:r>
              <a:rPr lang="en-US" dirty="0" smtClean="0"/>
              <a:t>((y z) </a:t>
            </a:r>
            <a:r>
              <a:rPr lang="en-US" dirty="0"/>
              <a:t>q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lambda calculus is an expression (E)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</a:t>
            </a:r>
            <a:r>
              <a:rPr lang="en-US" dirty="0"/>
              <a:t> </a:t>
            </a:r>
            <a:r>
              <a:rPr lang="en-US" dirty="0" smtClean="0"/>
              <a:t>→ ID</a:t>
            </a:r>
          </a:p>
          <a:p>
            <a:pPr marL="0" indent="0">
              <a:buNone/>
            </a:pPr>
            <a:r>
              <a:rPr lang="en-US" dirty="0" smtClean="0"/>
              <a:t>E → </a:t>
            </a:r>
            <a:r>
              <a:rPr lang="en-US" dirty="0" err="1" smtClean="0"/>
              <a:t>λ</a:t>
            </a:r>
            <a:r>
              <a:rPr lang="en-US" dirty="0" smtClean="0"/>
              <a:t> ID . E</a:t>
            </a:r>
          </a:p>
          <a:p>
            <a:pPr marL="0" indent="0">
              <a:buNone/>
            </a:pPr>
            <a:r>
              <a:rPr lang="en-US" dirty="0" smtClean="0"/>
              <a:t>E → E E</a:t>
            </a:r>
          </a:p>
          <a:p>
            <a:pPr marL="0" indent="0">
              <a:buNone/>
            </a:pPr>
            <a:r>
              <a:rPr lang="en-US" dirty="0" smtClean="0"/>
              <a:t>E → (E)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Execution will be a sequence of terms, resulting from calling/invoking functions</a:t>
            </a:r>
          </a:p>
          <a:p>
            <a:r>
              <a:rPr lang="en-US" dirty="0" smtClean="0"/>
              <a:t>Each step in this sequence is called a β-reduction</a:t>
            </a:r>
          </a:p>
          <a:p>
            <a:pPr lvl="1"/>
            <a:r>
              <a:rPr lang="en-US" dirty="0" smtClean="0"/>
              <a:t>We can only β-reduce a β-</a:t>
            </a:r>
            <a:r>
              <a:rPr lang="en-US" dirty="0" err="1" smtClean="0"/>
              <a:t>redux</a:t>
            </a:r>
            <a:r>
              <a:rPr lang="en-US" dirty="0" smtClean="0"/>
              <a:t> (expressions in the application form)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E) N</a:t>
            </a:r>
          </a:p>
          <a:p>
            <a:r>
              <a:rPr lang="en-US" dirty="0" smtClean="0"/>
              <a:t>β-reduction is defined as: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E) N β-reduces to </a:t>
            </a:r>
          </a:p>
          <a:p>
            <a:pPr lvl="1"/>
            <a:r>
              <a:rPr lang="en-US" dirty="0" smtClean="0"/>
              <a:t>E[</a:t>
            </a:r>
            <a:r>
              <a:rPr lang="en-US" dirty="0" err="1" smtClean="0"/>
              <a:t>x→N</a:t>
            </a:r>
            <a:r>
              <a:rPr lang="en-US" dirty="0" smtClean="0"/>
              <a:t>]</a:t>
            </a:r>
          </a:p>
          <a:p>
            <a:r>
              <a:rPr lang="en-US" dirty="0" smtClean="0"/>
              <a:t>β-normal form is an expression with no </a:t>
            </a:r>
            <a:r>
              <a:rPr lang="en-US" dirty="0" err="1" smtClean="0"/>
              <a:t>reduxes</a:t>
            </a:r>
            <a:endParaRPr lang="en-US" dirty="0" smtClean="0"/>
          </a:p>
          <a:p>
            <a:r>
              <a:rPr lang="en-US" dirty="0" smtClean="0"/>
              <a:t>Full β-reduction is reducing all </a:t>
            </a:r>
            <a:r>
              <a:rPr lang="en-US" dirty="0" err="1" smtClean="0"/>
              <a:t>reduxes</a:t>
            </a:r>
            <a:r>
              <a:rPr lang="en-US" dirty="0" smtClean="0"/>
              <a:t> regardless of where they appear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x) y </a:t>
            </a:r>
          </a:p>
          <a:p>
            <a:pPr lvl="1"/>
            <a:r>
              <a:rPr lang="en-US" dirty="0" smtClean="0"/>
              <a:t>x[</a:t>
            </a:r>
            <a:r>
              <a:rPr lang="en-US" dirty="0" err="1"/>
              <a:t>x→</a:t>
            </a:r>
            <a:r>
              <a:rPr lang="en-US" dirty="0" err="1" smtClean="0"/>
              <a:t>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y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</a:t>
            </a:r>
            <a:r>
              <a:rPr lang="en-US" dirty="0" smtClean="0"/>
              <a:t>)) (u r)</a:t>
            </a:r>
          </a:p>
          <a:p>
            <a:pPr lvl="1"/>
            <a:r>
              <a:rPr lang="en-US" dirty="0" smtClean="0"/>
              <a:t>(x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</a:t>
            </a:r>
            <a:r>
              <a:rPr lang="en-US" dirty="0" smtClean="0"/>
              <a:t>))[</a:t>
            </a:r>
            <a:r>
              <a:rPr lang="en-US" dirty="0"/>
              <a:t>x</a:t>
            </a:r>
            <a:r>
              <a:rPr lang="en-US" dirty="0" smtClean="0"/>
              <a:t>→(u r)]</a:t>
            </a:r>
          </a:p>
          <a:p>
            <a:pPr lvl="1"/>
            <a:r>
              <a:rPr lang="en-US" dirty="0" smtClean="0"/>
              <a:t>(u r)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y) ((</a:t>
            </a:r>
            <a:r>
              <a:rPr lang="en-US" dirty="0" err="1" smtClean="0"/>
              <a:t>λ</a:t>
            </a:r>
            <a:r>
              <a:rPr lang="en-US" dirty="0" smtClean="0"/>
              <a:t> z . z z) (</a:t>
            </a:r>
            <a:r>
              <a:rPr lang="en-US" dirty="0" err="1" smtClean="0"/>
              <a:t>λ</a:t>
            </a:r>
            <a:r>
              <a:rPr lang="en-US" dirty="0" smtClean="0"/>
              <a:t> w . w))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y) </a:t>
            </a:r>
            <a:r>
              <a:rPr lang="en-US" dirty="0" smtClean="0"/>
              <a:t>(z </a:t>
            </a:r>
            <a:r>
              <a:rPr lang="en-US" dirty="0"/>
              <a:t>z</a:t>
            </a:r>
            <a:r>
              <a:rPr lang="en-US" dirty="0" smtClean="0"/>
              <a:t>)[z→(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w . w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y) ((</a:t>
            </a:r>
            <a:r>
              <a:rPr lang="en-US" dirty="0" err="1" smtClean="0"/>
              <a:t>λ</a:t>
            </a:r>
            <a:r>
              <a:rPr lang="en-US" dirty="0" smtClean="0"/>
              <a:t> w . w) (</a:t>
            </a:r>
            <a:r>
              <a:rPr lang="en-US" dirty="0" err="1" smtClean="0"/>
              <a:t>λ</a:t>
            </a:r>
            <a:r>
              <a:rPr lang="en-US" dirty="0" smtClean="0"/>
              <a:t> w . w))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y) </a:t>
            </a:r>
            <a:r>
              <a:rPr lang="en-US" dirty="0" smtClean="0"/>
              <a:t>(w)[w→(</a:t>
            </a:r>
            <a:r>
              <a:rPr lang="en-US" dirty="0" err="1"/>
              <a:t>λ</a:t>
            </a:r>
            <a:r>
              <a:rPr lang="en-US" dirty="0"/>
              <a:t> w . w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y)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w . 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y[x→(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w . w</a:t>
            </a:r>
            <a:r>
              <a:rPr lang="en-US" dirty="0" smtClean="0"/>
              <a:t>)]</a:t>
            </a:r>
          </a:p>
          <a:p>
            <a:pPr lvl="1"/>
            <a:r>
              <a:rPr lang="en-US" dirty="0"/>
              <a:t>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x x) (</a:t>
            </a:r>
            <a:r>
              <a:rPr lang="en-US" dirty="0" err="1" smtClean="0"/>
              <a:t>λ</a:t>
            </a:r>
            <a:r>
              <a:rPr lang="en-US" dirty="0" smtClean="0"/>
              <a:t> x . x x)</a:t>
            </a:r>
          </a:p>
          <a:p>
            <a:pPr lvl="1"/>
            <a:r>
              <a:rPr lang="en-US" dirty="0" smtClean="0"/>
              <a:t>(x x)[x→(</a:t>
            </a:r>
            <a:r>
              <a:rPr lang="en-US" dirty="0" err="1" smtClean="0"/>
              <a:t>λ</a:t>
            </a:r>
            <a:r>
              <a:rPr lang="en-US" dirty="0" smtClean="0"/>
              <a:t> x . x x)]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x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(x x)[x→(</a:t>
            </a:r>
            <a:r>
              <a:rPr lang="en-US" dirty="0" err="1"/>
              <a:t>λ</a:t>
            </a:r>
            <a:r>
              <a:rPr lang="en-US" dirty="0"/>
              <a:t> x . x x</a:t>
            </a:r>
            <a:r>
              <a:rPr lang="en-US" dirty="0" smtClean="0"/>
              <a:t>)]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x) (</a:t>
            </a:r>
            <a:r>
              <a:rPr lang="en-US" dirty="0" err="1"/>
              <a:t>λ</a:t>
            </a:r>
            <a:r>
              <a:rPr lang="en-US" dirty="0"/>
              <a:t> x . x x)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9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x)</a:t>
            </a:r>
          </a:p>
          <a:p>
            <a:r>
              <a:rPr lang="en-US" dirty="0" smtClean="0"/>
              <a:t>F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y)</a:t>
            </a:r>
          </a:p>
          <a:p>
            <a:r>
              <a:rPr lang="en-US" dirty="0" smtClean="0"/>
              <a:t>and = (</a:t>
            </a:r>
            <a:r>
              <a:rPr lang="en-US" dirty="0" err="1" smtClean="0"/>
              <a:t>λ</a:t>
            </a:r>
            <a:r>
              <a:rPr lang="en-US" dirty="0" smtClean="0"/>
              <a:t> a . </a:t>
            </a:r>
            <a:r>
              <a:rPr lang="en-US" dirty="0" err="1" smtClean="0"/>
              <a:t>λ</a:t>
            </a:r>
            <a:r>
              <a:rPr lang="en-US" dirty="0" smtClean="0"/>
              <a:t> b . a b F)</a:t>
            </a:r>
          </a:p>
          <a:p>
            <a:r>
              <a:rPr lang="en-US" dirty="0" smtClean="0"/>
              <a:t>and T 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x)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))[a</a:t>
            </a:r>
            <a:r>
              <a:rPr lang="en-US" dirty="0"/>
              <a:t> →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)]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 .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x)</a:t>
            </a:r>
            <a:r>
              <a:rPr lang="en-US" dirty="0" smtClean="0"/>
              <a:t> </a:t>
            </a:r>
            <a:r>
              <a:rPr lang="en-US" dirty="0"/>
              <a:t>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x)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))[b→(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)]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y . x</a:t>
            </a:r>
            <a:r>
              <a:rPr lang="en-US" dirty="0" smtClean="0"/>
              <a:t>)[x</a:t>
            </a:r>
            <a:r>
              <a:rPr lang="en-US" dirty="0"/>
              <a:t> </a:t>
            </a:r>
            <a:r>
              <a:rPr lang="en-US" dirty="0" smtClean="0"/>
              <a:t>→(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)]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))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)[y→(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)]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 </a:t>
            </a:r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</a:t>
            </a:r>
            <a:r>
              <a:rPr lang="en-US" dirty="0" smtClean="0"/>
              <a:t>F) T F</a:t>
            </a:r>
          </a:p>
          <a:p>
            <a:r>
              <a:rPr lang="en-US" dirty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b . a b F</a:t>
            </a:r>
            <a:r>
              <a:rPr lang="en-US" dirty="0" smtClean="0"/>
              <a:t>)[</a:t>
            </a:r>
            <a:r>
              <a:rPr lang="en-US" dirty="0" err="1" smtClean="0"/>
              <a:t>a→T</a:t>
            </a:r>
            <a:r>
              <a:rPr lang="en-US" dirty="0" smtClean="0"/>
              <a:t>] F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 . </a:t>
            </a:r>
            <a:r>
              <a:rPr lang="en-US" dirty="0" smtClean="0"/>
              <a:t>T </a:t>
            </a:r>
            <a:r>
              <a:rPr lang="en-US" dirty="0"/>
              <a:t>b F</a:t>
            </a:r>
            <a:r>
              <a:rPr lang="en-US" dirty="0" smtClean="0"/>
              <a:t>) F</a:t>
            </a:r>
          </a:p>
          <a:p>
            <a:r>
              <a:rPr lang="en-US" dirty="0" smtClean="0"/>
              <a:t>(T </a:t>
            </a:r>
            <a:r>
              <a:rPr lang="en-US" dirty="0"/>
              <a:t>b F</a:t>
            </a:r>
            <a:r>
              <a:rPr lang="en-US" dirty="0" smtClean="0"/>
              <a:t>)[</a:t>
            </a:r>
            <a:r>
              <a:rPr lang="en-US" dirty="0" err="1" smtClean="0"/>
              <a:t>b→F</a:t>
            </a:r>
            <a:r>
              <a:rPr lang="en-US" dirty="0" smtClean="0"/>
              <a:t>]</a:t>
            </a:r>
          </a:p>
          <a:p>
            <a:r>
              <a:rPr lang="en-US" dirty="0" smtClean="0"/>
              <a:t>(T F F)</a:t>
            </a:r>
          </a:p>
          <a:p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 F F</a:t>
            </a:r>
          </a:p>
          <a:p>
            <a:r>
              <a:rPr lang="en-US" dirty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y . x</a:t>
            </a:r>
            <a:r>
              <a:rPr lang="en-US" dirty="0" smtClean="0"/>
              <a:t>)[</a:t>
            </a:r>
            <a:r>
              <a:rPr lang="en-US" dirty="0" err="1" smtClean="0"/>
              <a:t>x→F</a:t>
            </a:r>
            <a:r>
              <a:rPr lang="en-US" dirty="0" smtClean="0"/>
              <a:t>] F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F) F</a:t>
            </a:r>
          </a:p>
          <a:p>
            <a:r>
              <a:rPr lang="en-US" dirty="0" smtClean="0"/>
              <a:t>F[</a:t>
            </a:r>
            <a:r>
              <a:rPr lang="en-US" dirty="0" err="1" smtClean="0"/>
              <a:t>y→F</a:t>
            </a:r>
            <a:r>
              <a:rPr lang="en-US" dirty="0" smtClean="0"/>
              <a:t>]</a:t>
            </a:r>
          </a:p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F) </a:t>
            </a:r>
            <a:r>
              <a:rPr lang="en-US" dirty="0" smtClean="0"/>
              <a:t>F T</a:t>
            </a:r>
          </a:p>
          <a:p>
            <a:r>
              <a:rPr lang="en-US" dirty="0" smtClean="0"/>
              <a:t>F T F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F) F </a:t>
            </a:r>
            <a:r>
              <a:rPr lang="en-US" dirty="0" smtClean="0"/>
              <a:t>F</a:t>
            </a:r>
          </a:p>
          <a:p>
            <a:r>
              <a:rPr lang="en-US" dirty="0" smtClean="0"/>
              <a:t>F F F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 T = F</a:t>
            </a:r>
          </a:p>
          <a:p>
            <a:r>
              <a:rPr lang="en-US" dirty="0" smtClean="0"/>
              <a:t>not F = T</a:t>
            </a:r>
          </a:p>
          <a:p>
            <a:r>
              <a:rPr lang="en-US" dirty="0" smtClean="0"/>
              <a:t>not =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. a F T)</a:t>
            </a:r>
          </a:p>
          <a:p>
            <a:r>
              <a:rPr lang="en-US" dirty="0" smtClean="0"/>
              <a:t>not 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 F T</a:t>
            </a:r>
            <a:r>
              <a:rPr lang="en-US" dirty="0" smtClean="0"/>
              <a:t>) T</a:t>
            </a:r>
          </a:p>
          <a:p>
            <a:pPr lvl="1"/>
            <a:r>
              <a:rPr lang="en-US" dirty="0" smtClean="0"/>
              <a:t>T F T</a:t>
            </a:r>
          </a:p>
          <a:p>
            <a:pPr lvl="1"/>
            <a:r>
              <a:rPr lang="en-US" dirty="0" smtClean="0"/>
              <a:t>F</a:t>
            </a:r>
          </a:p>
          <a:p>
            <a:r>
              <a:rPr lang="en-US" dirty="0" smtClean="0"/>
              <a:t>not F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 F T) </a:t>
            </a:r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F F T</a:t>
            </a:r>
          </a:p>
          <a:p>
            <a:pPr lvl="1"/>
            <a:r>
              <a:rPr lang="en-US" dirty="0"/>
              <a:t>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 → ID</a:t>
            </a:r>
          </a:p>
          <a:p>
            <a:pPr marL="0" indent="0">
              <a:buNone/>
            </a:pPr>
            <a:r>
              <a:rPr lang="en-US" dirty="0"/>
              <a:t>E → </a:t>
            </a:r>
            <a:r>
              <a:rPr lang="en-US" dirty="0" err="1"/>
              <a:t>λ</a:t>
            </a:r>
            <a:r>
              <a:rPr lang="en-US" dirty="0"/>
              <a:t> ID . E</a:t>
            </a:r>
          </a:p>
          <a:p>
            <a:pPr marL="0" indent="0">
              <a:buNone/>
            </a:pPr>
            <a:r>
              <a:rPr lang="en-US" dirty="0"/>
              <a:t>E → E E</a:t>
            </a:r>
          </a:p>
          <a:p>
            <a:pPr marL="0" indent="0">
              <a:buNone/>
            </a:pPr>
            <a:r>
              <a:rPr lang="en-US" dirty="0"/>
              <a:t>E → (E)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</a:t>
            </a:r>
          </a:p>
          <a:p>
            <a:pPr marL="0" indent="0">
              <a:buNone/>
            </a:pPr>
            <a:r>
              <a:rPr lang="en-US" dirty="0" err="1" smtClean="0"/>
              <a:t>λ</a:t>
            </a:r>
            <a:r>
              <a:rPr lang="en-US" dirty="0" smtClean="0"/>
              <a:t> x . x</a:t>
            </a:r>
          </a:p>
          <a:p>
            <a:pPr marL="0" indent="0">
              <a:buNone/>
            </a:pPr>
            <a:r>
              <a:rPr lang="en-US" dirty="0" smtClean="0"/>
              <a:t>x y</a:t>
            </a:r>
          </a:p>
          <a:p>
            <a:pPr marL="0" indent="0">
              <a:buNone/>
            </a:pP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 err="1" smtClean="0"/>
              <a:t>λ</a:t>
            </a:r>
            <a:r>
              <a:rPr lang="en-US" dirty="0" smtClean="0"/>
              <a:t> x . y</a:t>
            </a:r>
          </a:p>
          <a:p>
            <a:pPr marL="0" indent="0">
              <a:buNone/>
            </a:pPr>
            <a:r>
              <a:rPr lang="en-US" dirty="0" err="1" smtClean="0"/>
              <a:t>λ</a:t>
            </a:r>
            <a:r>
              <a:rPr lang="en-US" dirty="0" smtClean="0"/>
              <a:t> x . y z</a:t>
            </a:r>
          </a:p>
          <a:p>
            <a:pPr marL="0" indent="0">
              <a:buNone/>
            </a:pPr>
            <a:r>
              <a:rPr lang="en-US" dirty="0" smtClean="0"/>
              <a:t>foo </a:t>
            </a:r>
            <a:r>
              <a:rPr lang="en-US" dirty="0" err="1" smtClean="0"/>
              <a:t>λ</a:t>
            </a:r>
            <a:r>
              <a:rPr lang="en-US" dirty="0" smtClean="0"/>
              <a:t> bar . (foo (bar </a:t>
            </a:r>
            <a:r>
              <a:rPr lang="en-US" dirty="0" err="1" smtClean="0"/>
              <a:t>baz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c then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c a b</a:t>
            </a:r>
          </a:p>
          <a:p>
            <a:r>
              <a:rPr lang="en-US" dirty="0" smtClean="0"/>
              <a:t>if T a b = a</a:t>
            </a:r>
          </a:p>
          <a:p>
            <a:r>
              <a:rPr lang="en-US" dirty="0" smtClean="0"/>
              <a:t>if F a b = b</a:t>
            </a:r>
          </a:p>
          <a:p>
            <a:r>
              <a:rPr lang="en-US" dirty="0" smtClean="0"/>
              <a:t>if = (</a:t>
            </a:r>
            <a:r>
              <a:rPr lang="en-US" dirty="0" err="1" smtClean="0"/>
              <a:t>λ</a:t>
            </a:r>
            <a:r>
              <a:rPr lang="en-US" dirty="0" smtClean="0"/>
              <a:t> a . a)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 a b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</a:t>
            </a:r>
            <a:r>
              <a:rPr lang="en-US" dirty="0" smtClean="0"/>
              <a:t>) T a b</a:t>
            </a:r>
          </a:p>
          <a:p>
            <a:pPr lvl="1"/>
            <a:r>
              <a:rPr lang="en-US" dirty="0" smtClean="0"/>
              <a:t>T a b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if F a b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a</a:t>
            </a:r>
            <a:r>
              <a:rPr lang="en-US" dirty="0" smtClean="0"/>
              <a:t>) F a b</a:t>
            </a:r>
          </a:p>
          <a:p>
            <a:pPr lvl="1"/>
            <a:r>
              <a:rPr lang="en-US" dirty="0" smtClean="0"/>
              <a:t>F a b</a:t>
            </a:r>
          </a:p>
          <a:p>
            <a:pPr lvl="1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Church's Numerals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x</a:t>
            </a:r>
          </a:p>
          <a:p>
            <a:r>
              <a:rPr lang="en-US" dirty="0" smtClean="0"/>
              <a:t>1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x</a:t>
            </a:r>
          </a:p>
          <a:p>
            <a:r>
              <a:rPr lang="en-US" dirty="0" smtClean="0"/>
              <a:t>2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f x</a:t>
            </a:r>
          </a:p>
          <a:p>
            <a:r>
              <a:rPr lang="en-US" dirty="0" smtClean="0"/>
              <a:t>3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f f x</a:t>
            </a:r>
          </a:p>
          <a:p>
            <a:r>
              <a:rPr lang="en-US" dirty="0" smtClean="0"/>
              <a:t>4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f f f x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(f (f (f (f x))))</a:t>
            </a:r>
          </a:p>
          <a:p>
            <a:r>
              <a:rPr lang="en-US" dirty="0" smtClean="0"/>
              <a:t>4 a b</a:t>
            </a:r>
          </a:p>
          <a:p>
            <a:pPr lvl="1"/>
            <a:r>
              <a:rPr lang="en-US" dirty="0" smtClean="0"/>
              <a:t>a a a a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 =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</a:t>
            </a:r>
            <a:r>
              <a:rPr lang="hr-HR" dirty="0" smtClean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x . f </a:t>
            </a:r>
            <a:r>
              <a:rPr lang="hr-HR" dirty="0"/>
              <a:t>(n </a:t>
            </a:r>
            <a:r>
              <a:rPr lang="hr-HR" dirty="0" smtClean="0"/>
              <a:t>f x)</a:t>
            </a:r>
          </a:p>
          <a:p>
            <a:r>
              <a:rPr lang="en-US" dirty="0"/>
              <a:t>0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</a:t>
            </a:r>
          </a:p>
          <a:p>
            <a:r>
              <a:rPr lang="en-US" dirty="0" err="1" smtClean="0"/>
              <a:t>succ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(n f x</a:t>
            </a:r>
            <a:r>
              <a:rPr lang="hr-HR" dirty="0" smtClean="0"/>
              <a:t>)) 0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(0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</a:t>
            </a:r>
            <a:r>
              <a:rPr lang="hr-HR" dirty="0" smtClean="0"/>
              <a:t>)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x</a:t>
            </a:r>
          </a:p>
          <a:p>
            <a:r>
              <a:rPr lang="en-US" dirty="0"/>
              <a:t>1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x</a:t>
            </a:r>
          </a:p>
          <a:p>
            <a:r>
              <a:rPr lang="hr-HR" dirty="0" err="1" smtClean="0"/>
              <a:t>succ</a:t>
            </a:r>
            <a:r>
              <a:rPr lang="hr-HR" dirty="0" smtClean="0"/>
              <a:t> 0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 =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</a:t>
            </a:r>
            <a:r>
              <a:rPr lang="hr-HR" dirty="0" smtClean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x . f </a:t>
            </a:r>
            <a:r>
              <a:rPr lang="hr-HR" dirty="0"/>
              <a:t>(n </a:t>
            </a:r>
            <a:r>
              <a:rPr lang="hr-HR" dirty="0" smtClean="0"/>
              <a:t>f x)</a:t>
            </a:r>
          </a:p>
          <a:p>
            <a:r>
              <a:rPr lang="en-US" dirty="0"/>
              <a:t>1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x</a:t>
            </a:r>
          </a:p>
          <a:p>
            <a:r>
              <a:rPr lang="en-US" dirty="0" err="1" smtClean="0"/>
              <a:t>succ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(n f x</a:t>
            </a:r>
            <a:r>
              <a:rPr lang="hr-HR" dirty="0" smtClean="0"/>
              <a:t>)) 1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(1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</a:t>
            </a:r>
            <a:r>
              <a:rPr lang="en-US" dirty="0" smtClean="0"/>
              <a:t>x</a:t>
            </a:r>
            <a:r>
              <a:rPr lang="hr-HR" dirty="0" smtClean="0"/>
              <a:t>)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f x</a:t>
            </a:r>
          </a:p>
          <a:p>
            <a:r>
              <a:rPr lang="en-US" dirty="0"/>
              <a:t>2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f </a:t>
            </a:r>
            <a:r>
              <a:rPr lang="en-US" dirty="0" smtClean="0"/>
              <a:t>x</a:t>
            </a:r>
            <a:endParaRPr lang="hr-HR" dirty="0" smtClean="0"/>
          </a:p>
          <a:p>
            <a:r>
              <a:rPr lang="hr-HR" dirty="0" err="1" smtClean="0"/>
              <a:t>succ</a:t>
            </a:r>
            <a:r>
              <a:rPr lang="hr-HR" dirty="0" smtClean="0"/>
              <a:t> 1 = 2</a:t>
            </a:r>
          </a:p>
          <a:p>
            <a:r>
              <a:rPr lang="hr-HR" dirty="0" err="1" smtClean="0"/>
              <a:t>succ</a:t>
            </a:r>
            <a:r>
              <a:rPr lang="hr-HR" dirty="0" smtClean="0"/>
              <a:t> n = n + 1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0 1 = 1</a:t>
            </a:r>
          </a:p>
          <a:p>
            <a:r>
              <a:rPr lang="en-US" dirty="0" smtClean="0"/>
              <a:t>add 1 2 = 3</a:t>
            </a:r>
          </a:p>
          <a:p>
            <a:r>
              <a:rPr lang="en-US" dirty="0" smtClean="0"/>
              <a:t>add = </a:t>
            </a:r>
            <a:r>
              <a:rPr lang="en-US" dirty="0" err="1" smtClean="0"/>
              <a:t>λ</a:t>
            </a:r>
            <a:r>
              <a:rPr lang="en-US" dirty="0" smtClean="0"/>
              <a:t> n . </a:t>
            </a:r>
            <a:r>
              <a:rPr lang="en-US" dirty="0" err="1" smtClean="0"/>
              <a:t>λ</a:t>
            </a:r>
            <a:r>
              <a:rPr lang="en-US" dirty="0" smtClean="0"/>
              <a:t> m .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n f (m f x)</a:t>
            </a:r>
          </a:p>
          <a:p>
            <a:r>
              <a:rPr lang="en-US" dirty="0" smtClean="0"/>
              <a:t>add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))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0 </a:t>
            </a:r>
            <a:r>
              <a:rPr lang="en-US" dirty="0"/>
              <a:t>f (m f x)) </a:t>
            </a:r>
            <a:r>
              <a:rPr lang="en-US" dirty="0" smtClean="0"/>
              <a:t>1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x . 0 f </a:t>
            </a:r>
            <a:r>
              <a:rPr lang="en-US" dirty="0" smtClean="0"/>
              <a:t>(1 </a:t>
            </a:r>
            <a:r>
              <a:rPr lang="en-US" dirty="0"/>
              <a:t>f </a:t>
            </a:r>
            <a:r>
              <a:rPr lang="en-US" dirty="0" smtClean="0"/>
              <a:t>x)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0 f </a:t>
            </a:r>
            <a:r>
              <a:rPr lang="en-US" dirty="0" smtClean="0"/>
              <a:t>(f </a:t>
            </a:r>
            <a:r>
              <a:rPr lang="en-US" dirty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f 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= 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</a:t>
            </a:r>
          </a:p>
          <a:p>
            <a:r>
              <a:rPr lang="en-US" dirty="0"/>
              <a:t>add 1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))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1 </a:t>
            </a:r>
            <a:r>
              <a:rPr lang="en-US" dirty="0"/>
              <a:t>f (m f x)) </a:t>
            </a:r>
            <a:r>
              <a:rPr lang="en-US" dirty="0" smtClean="0"/>
              <a:t>2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x . 1 f </a:t>
            </a:r>
            <a:r>
              <a:rPr lang="en-US" dirty="0" smtClean="0"/>
              <a:t>(2 </a:t>
            </a:r>
            <a:r>
              <a:rPr lang="en-US" dirty="0"/>
              <a:t>f 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1 f </a:t>
            </a:r>
            <a:r>
              <a:rPr lang="en-US" dirty="0" smtClean="0"/>
              <a:t>(f f </a:t>
            </a:r>
            <a:r>
              <a:rPr lang="en-US" dirty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(</a:t>
            </a:r>
            <a:r>
              <a:rPr lang="en-US" dirty="0" smtClean="0"/>
              <a:t>f f </a:t>
            </a:r>
            <a:r>
              <a:rPr lang="en-US" dirty="0"/>
              <a:t>f 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mult</a:t>
            </a:r>
            <a:r>
              <a:rPr lang="en-US" dirty="0" smtClean="0"/>
              <a:t> 0 1 = 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1 2 = 2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2 5 = 10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= </a:t>
            </a:r>
            <a:r>
              <a:rPr lang="en-US" dirty="0" err="1" smtClean="0"/>
              <a:t>λ</a:t>
            </a:r>
            <a:r>
              <a:rPr lang="en-US" dirty="0" smtClean="0"/>
              <a:t> n . </a:t>
            </a:r>
            <a:r>
              <a:rPr lang="en-US" dirty="0" err="1" smtClean="0"/>
              <a:t>λ</a:t>
            </a:r>
            <a:r>
              <a:rPr lang="en-US" dirty="0" smtClean="0"/>
              <a:t> m . m (add n) 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m (add n) </a:t>
            </a:r>
            <a:r>
              <a:rPr lang="en-US" dirty="0" smtClean="0"/>
              <a:t>0)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m (add </a:t>
            </a:r>
            <a:r>
              <a:rPr lang="en-US" dirty="0" smtClean="0"/>
              <a:t>0) </a:t>
            </a:r>
            <a:r>
              <a:rPr lang="en-US" dirty="0"/>
              <a:t>0)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(add 0) </a:t>
            </a:r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 smtClean="0"/>
              <a:t>add 0 0</a:t>
            </a:r>
          </a:p>
          <a:p>
            <a:pPr lvl="1"/>
            <a:r>
              <a:rPr lang="en-US" dirty="0"/>
              <a:t>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mult</a:t>
            </a:r>
            <a:r>
              <a:rPr lang="en-US" dirty="0" smtClean="0"/>
              <a:t>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m (add n) </a:t>
            </a:r>
            <a:r>
              <a:rPr lang="en-US" dirty="0" smtClean="0"/>
              <a:t>0)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m (add </a:t>
            </a:r>
            <a:r>
              <a:rPr lang="en-US" dirty="0" smtClean="0"/>
              <a:t>1) </a:t>
            </a:r>
            <a:r>
              <a:rPr lang="en-US" dirty="0"/>
              <a:t>0)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(add </a:t>
            </a:r>
            <a:r>
              <a:rPr lang="en-US" dirty="0" smtClean="0"/>
              <a:t>1) 0</a:t>
            </a:r>
          </a:p>
          <a:p>
            <a:pPr lvl="1"/>
            <a:r>
              <a:rPr lang="en-US" dirty="0" smtClean="0"/>
              <a:t>(add 1) ((add </a:t>
            </a:r>
            <a:r>
              <a:rPr lang="en-US" dirty="0"/>
              <a:t>1) </a:t>
            </a:r>
            <a:r>
              <a:rPr lang="en-US" dirty="0" smtClean="0"/>
              <a:t>0)</a:t>
            </a:r>
          </a:p>
          <a:p>
            <a:pPr lvl="1"/>
            <a:r>
              <a:rPr lang="en-US" dirty="0" smtClean="0"/>
              <a:t>(add 1) (add 1 0)</a:t>
            </a:r>
          </a:p>
          <a:p>
            <a:pPr lvl="1"/>
            <a:r>
              <a:rPr lang="en-US" dirty="0"/>
              <a:t>(add 1) </a:t>
            </a:r>
            <a:r>
              <a:rPr lang="en-US" dirty="0" smtClean="0"/>
              <a:t>(1)</a:t>
            </a:r>
          </a:p>
          <a:p>
            <a:pPr lvl="1"/>
            <a:r>
              <a:rPr lang="en-US" dirty="0"/>
              <a:t>(add </a:t>
            </a:r>
            <a:r>
              <a:rPr lang="en-US" dirty="0" smtClean="0"/>
              <a:t>1 1)</a:t>
            </a:r>
          </a:p>
          <a:p>
            <a:pPr lvl="1"/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Complete?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Boolean logic</a:t>
            </a:r>
          </a:p>
          <a:p>
            <a:pPr lvl="1"/>
            <a:r>
              <a:rPr lang="en-US" dirty="0" smtClean="0"/>
              <a:t>Including true/false branches</a:t>
            </a:r>
          </a:p>
          <a:p>
            <a:r>
              <a:rPr lang="en-US" dirty="0" smtClean="0"/>
              <a:t>We have arithmetic</a:t>
            </a:r>
          </a:p>
          <a:p>
            <a:r>
              <a:rPr lang="en-US" dirty="0" smtClean="0"/>
              <a:t>What does it mean for lambda calculus to be Turing complete?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parse</a:t>
            </a:r>
          </a:p>
          <a:p>
            <a:pPr marL="0" indent="0">
              <a:buNone/>
            </a:pPr>
            <a:r>
              <a:rPr lang="en-US" dirty="0" smtClean="0"/>
              <a:t>x y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28210" y="2921000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1215494" y="3703359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1652432" y="3286494"/>
            <a:ext cx="703754" cy="416865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974110" y="3286494"/>
            <a:ext cx="703753" cy="417194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252140" y="3702221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961394" y="4068854"/>
            <a:ext cx="703754" cy="306066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51239" y="4068854"/>
            <a:ext cx="792231" cy="306066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01562" y="4343380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228210" y="4364879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 flipH="1">
            <a:off x="5736938" y="2894155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 flipH="1">
            <a:off x="6749654" y="3676514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6482838" y="3259649"/>
            <a:ext cx="703754" cy="416865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161161" y="3259649"/>
            <a:ext cx="703753" cy="417194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 flipH="1">
            <a:off x="4713008" y="3675376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6173876" y="4042009"/>
            <a:ext cx="703754" cy="306066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495554" y="4042009"/>
            <a:ext cx="792231" cy="306066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 flipH="1">
            <a:off x="7863586" y="4316535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8" name="Oval 127"/>
          <p:cNvSpPr/>
          <p:nvPr/>
        </p:nvSpPr>
        <p:spPr>
          <a:xfrm flipH="1">
            <a:off x="5736938" y="4338034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9" grpId="0" animBg="1"/>
      <p:bldP spid="94" grpId="0" animBg="1"/>
      <p:bldP spid="93" grpId="0" animBg="1"/>
      <p:bldP spid="120" grpId="0" animBg="1"/>
      <p:bldP spid="121" grpId="0" animBg="1"/>
      <p:bldP spid="124" grpId="0" animBg="1"/>
      <p:bldP spid="127" grpId="0" animBg="1"/>
      <p:bldP spid="1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n!</a:t>
            </a:r>
          </a:p>
          <a:p>
            <a:pPr lvl="1"/>
            <a:r>
              <a:rPr lang="en-US" dirty="0" smtClean="0"/>
              <a:t>fact(0) = 1</a:t>
            </a:r>
          </a:p>
          <a:p>
            <a:pPr lvl="1"/>
            <a:r>
              <a:rPr lang="en-US" dirty="0" smtClean="0"/>
              <a:t>fact(n) = n * 	fact(n-1)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if (n == 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return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return n * fact(n-1);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(assuming that we have definitions of the </a:t>
            </a:r>
            <a:r>
              <a:rPr lang="en-US" dirty="0" err="1" smtClean="0"/>
              <a:t>iszero</a:t>
            </a:r>
            <a:r>
              <a:rPr lang="en-US" dirty="0" smtClean="0"/>
              <a:t> and </a:t>
            </a:r>
            <a:r>
              <a:rPr lang="en-US" dirty="0" err="1" smtClean="0"/>
              <a:t>pred</a:t>
            </a:r>
            <a:r>
              <a:rPr lang="en-US" dirty="0" smtClean="0"/>
              <a:t> functions)</a:t>
            </a:r>
          </a:p>
          <a:p>
            <a:r>
              <a:rPr lang="en-US" dirty="0" smtClean="0"/>
              <a:t>fact = (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(fact (</a:t>
            </a:r>
            <a:r>
              <a:rPr lang="en-US" dirty="0" err="1" smtClean="0"/>
              <a:t>pred</a:t>
            </a:r>
            <a:r>
              <a:rPr lang="en-US" dirty="0" smtClean="0"/>
              <a:t> n)))</a:t>
            </a:r>
          </a:p>
          <a:p>
            <a:r>
              <a:rPr lang="en-US" dirty="0" smtClean="0"/>
              <a:t>However, we cannot write this function!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 (x x y))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 (x x y))</a:t>
            </a:r>
          </a:p>
          <a:p>
            <a:r>
              <a:rPr lang="en-US" dirty="0" smtClean="0"/>
              <a:t>Y foo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</a:t>
            </a:r>
            <a:r>
              <a:rPr lang="en-US" dirty="0" smtClean="0"/>
              <a:t>)) foo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y . y 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</a:t>
            </a:r>
            <a:r>
              <a:rPr lang="en-US" dirty="0" smtClean="0"/>
              <a:t> </a:t>
            </a:r>
            <a:r>
              <a:rPr lang="en-US" dirty="0"/>
              <a:t>y)) </a:t>
            </a:r>
            <a:r>
              <a:rPr lang="en-US" dirty="0" smtClean="0"/>
              <a:t>foo</a:t>
            </a:r>
          </a:p>
          <a:p>
            <a:pPr lvl="1"/>
            <a:r>
              <a:rPr lang="en-US" dirty="0" smtClean="0"/>
              <a:t>foo </a:t>
            </a:r>
            <a:r>
              <a:rPr lang="en-US" dirty="0"/>
              <a:t>((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 </a:t>
            </a:r>
            <a:r>
              <a:rPr lang="en-US" dirty="0" smtClean="0"/>
              <a:t>foo)</a:t>
            </a:r>
          </a:p>
          <a:p>
            <a:pPr lvl="1"/>
            <a:r>
              <a:rPr lang="en-US" dirty="0" smtClean="0"/>
              <a:t>foo (Y foo)</a:t>
            </a:r>
          </a:p>
          <a:p>
            <a:pPr lvl="1"/>
            <a:r>
              <a:rPr lang="en-US" dirty="0" smtClean="0"/>
              <a:t>foo (foo (Y foo))</a:t>
            </a:r>
          </a:p>
          <a:p>
            <a:pPr lvl="1"/>
            <a:r>
              <a:rPr lang="en-US" dirty="0" smtClean="0"/>
              <a:t>foo (foo (foo (Y foo)))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415"/>
            <a:ext cx="8229600" cy="512747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fact = (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(fact (</a:t>
            </a:r>
            <a:r>
              <a:rPr lang="en-US" dirty="0" err="1"/>
              <a:t>pred</a:t>
            </a:r>
            <a:r>
              <a:rPr lang="en-US" dirty="0"/>
              <a:t> n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fact = Y 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</a:t>
            </a:r>
            <a:r>
              <a:rPr lang="en-US" dirty="0" smtClean="0"/>
              <a:t>(f (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fact 1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</a:t>
            </a:r>
            <a:r>
              <a:rPr lang="en-US" dirty="0" smtClean="0"/>
              <a:t>)))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 (</a:t>
            </a:r>
            <a:r>
              <a:rPr lang="en-US" dirty="0" err="1" smtClean="0"/>
              <a:t>pred</a:t>
            </a:r>
            <a:r>
              <a:rPr lang="en-US" dirty="0" smtClean="0"/>
              <a:t> n))) (Y 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 (</a:t>
            </a:r>
            <a:r>
              <a:rPr lang="en-US" dirty="0" err="1" smtClean="0"/>
              <a:t>pred</a:t>
            </a:r>
            <a:r>
              <a:rPr lang="en-US" dirty="0" smtClean="0"/>
              <a:t> n)))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</a:t>
            </a:r>
            <a:r>
              <a:rPr lang="en-US" dirty="0" smtClean="0"/>
              <a:t>(</a:t>
            </a:r>
            <a:r>
              <a:rPr lang="en-US" dirty="0"/>
              <a:t>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 n)))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iszero</a:t>
            </a:r>
            <a:r>
              <a:rPr lang="en-US" dirty="0"/>
              <a:t> </a:t>
            </a:r>
            <a:r>
              <a:rPr lang="en-US" dirty="0" smtClean="0"/>
              <a:t>1) </a:t>
            </a:r>
            <a:r>
              <a:rPr lang="en-US" dirty="0"/>
              <a:t>(1) (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/>
              <a:t>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1))</a:t>
            </a:r>
          </a:p>
          <a:p>
            <a:pPr lvl="1"/>
            <a:r>
              <a:rPr lang="en-US" dirty="0" smtClean="0"/>
              <a:t>if F (1) (</a:t>
            </a:r>
            <a:r>
              <a:rPr lang="en-US" dirty="0" err="1" smtClean="0"/>
              <a:t>mult</a:t>
            </a:r>
            <a:r>
              <a:rPr lang="en-US" dirty="0" smtClean="0"/>
              <a:t> 1 ((Y 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 (</a:t>
            </a:r>
            <a:r>
              <a:rPr lang="en-US" dirty="0" err="1" smtClean="0"/>
              <a:t>pred</a:t>
            </a:r>
            <a:r>
              <a:rPr lang="en-US" dirty="0" smtClean="0"/>
              <a:t> n))) (</a:t>
            </a:r>
            <a:r>
              <a:rPr lang="en-US" dirty="0" err="1" smtClean="0"/>
              <a:t>pred</a:t>
            </a:r>
            <a:r>
              <a:rPr lang="en-US" dirty="0" smtClean="0"/>
              <a:t> 1))</a:t>
            </a:r>
          </a:p>
          <a:p>
            <a:pPr lvl="1"/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/>
              <a:t>1 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</a:t>
            </a:r>
            <a:r>
              <a:rPr lang="en-US" dirty="0" smtClean="0"/>
              <a:t>))) 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 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</a:t>
            </a:r>
            <a:r>
              <a:rPr lang="en-US" dirty="0" smtClean="0"/>
              <a:t>(</a:t>
            </a:r>
            <a:r>
              <a:rPr lang="en-US" dirty="0"/>
              <a:t>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 n))) </a:t>
            </a:r>
            <a:r>
              <a:rPr lang="en-US" dirty="0" smtClean="0"/>
              <a:t>(</a:t>
            </a:r>
            <a:r>
              <a:rPr lang="en-US" dirty="0" err="1"/>
              <a:t>pred</a:t>
            </a:r>
            <a:r>
              <a:rPr lang="en-US" dirty="0"/>
              <a:t> 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(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n))) </a:t>
            </a:r>
            <a:r>
              <a:rPr lang="en-US" dirty="0" smtClean="0"/>
              <a:t>0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(if </a:t>
            </a:r>
            <a:r>
              <a:rPr lang="en-US" dirty="0"/>
              <a:t>(</a:t>
            </a:r>
            <a:r>
              <a:rPr lang="en-US" dirty="0" err="1"/>
              <a:t>iszero</a:t>
            </a:r>
            <a:r>
              <a:rPr lang="en-US" dirty="0"/>
              <a:t> </a:t>
            </a:r>
            <a:r>
              <a:rPr lang="en-US" dirty="0" smtClean="0"/>
              <a:t>0) </a:t>
            </a:r>
            <a:r>
              <a:rPr lang="en-US" dirty="0"/>
              <a:t>(1) (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smtClean="0"/>
              <a:t>0 </a:t>
            </a:r>
            <a:r>
              <a:rPr lang="en-US" dirty="0"/>
              <a:t>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0)))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if T </a:t>
            </a:r>
            <a:r>
              <a:rPr lang="en-US" dirty="0"/>
              <a:t>(1) (</a:t>
            </a:r>
            <a:r>
              <a:rPr lang="en-US" dirty="0" err="1"/>
              <a:t>mult</a:t>
            </a:r>
            <a:r>
              <a:rPr lang="en-US" dirty="0"/>
              <a:t> 0 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0</a:t>
            </a:r>
            <a:r>
              <a:rPr lang="en-US" dirty="0" smtClean="0"/>
              <a:t>)))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</a:p>
          <a:p>
            <a:r>
              <a:rPr lang="en-US" dirty="0" smtClean="0"/>
              <a:t>Arithmetic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parse</a:t>
            </a:r>
          </a:p>
          <a:p>
            <a:pPr marL="0" indent="0">
              <a:buNone/>
            </a:pP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439395" y="2933063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600007" y="3731362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1" idx="3"/>
            <a:endCxn id="25" idx="0"/>
          </p:cNvCxnSpPr>
          <p:nvPr/>
        </p:nvCxnSpPr>
        <p:spPr>
          <a:xfrm flipH="1">
            <a:off x="674791" y="3298557"/>
            <a:ext cx="892580" cy="403664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5"/>
            <a:endCxn id="82" idx="0"/>
          </p:cNvCxnSpPr>
          <p:nvPr/>
        </p:nvCxnSpPr>
        <p:spPr>
          <a:xfrm>
            <a:off x="2185295" y="3298557"/>
            <a:ext cx="851650" cy="432805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2" idx="5"/>
          </p:cNvCxnSpPr>
          <p:nvPr/>
        </p:nvCxnSpPr>
        <p:spPr>
          <a:xfrm>
            <a:off x="3345907" y="4096856"/>
            <a:ext cx="356702" cy="368091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439395" y="3728058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3265671" y="5098322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37853" y="3702221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λ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1" idx="4"/>
            <a:endCxn id="94" idx="0"/>
          </p:cNvCxnSpPr>
          <p:nvPr/>
        </p:nvCxnSpPr>
        <p:spPr>
          <a:xfrm>
            <a:off x="1876333" y="3361266"/>
            <a:ext cx="0" cy="36679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65671" y="4464947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4"/>
            <a:endCxn id="93" idx="0"/>
          </p:cNvCxnSpPr>
          <p:nvPr/>
        </p:nvCxnSpPr>
        <p:spPr>
          <a:xfrm>
            <a:off x="3702609" y="4893150"/>
            <a:ext cx="0" cy="20517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2" idx="3"/>
          </p:cNvCxnSpPr>
          <p:nvPr/>
        </p:nvCxnSpPr>
        <p:spPr>
          <a:xfrm flipH="1">
            <a:off x="2371281" y="4096856"/>
            <a:ext cx="356702" cy="368091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876333" y="5098322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Oval 42"/>
          <p:cNvSpPr/>
          <p:nvPr/>
        </p:nvSpPr>
        <p:spPr>
          <a:xfrm>
            <a:off x="1876333" y="4464947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13271" y="4893150"/>
            <a:ext cx="0" cy="20517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925476" y="3612854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086088" y="4411153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60872" y="3978348"/>
            <a:ext cx="892580" cy="403664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671376" y="3978348"/>
            <a:ext cx="851650" cy="432805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925476" y="4407849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093529" y="5071886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723934" y="4382012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λ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62414" y="4041057"/>
            <a:ext cx="0" cy="36679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30467" y="4866714"/>
            <a:ext cx="0" cy="20517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624964" y="2877970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67" idx="1"/>
          </p:cNvCxnSpPr>
          <p:nvPr/>
        </p:nvCxnSpPr>
        <p:spPr>
          <a:xfrm>
            <a:off x="7370864" y="3243464"/>
            <a:ext cx="724517" cy="43080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67405" y="3611555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6396238" y="3243464"/>
            <a:ext cx="356702" cy="368091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956292" y="4260151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393230" y="4054979"/>
            <a:ext cx="0" cy="20517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94" grpId="0" animBg="1"/>
      <p:bldP spid="93" grpId="0" animBg="1"/>
      <p:bldP spid="25" grpId="0" animBg="1"/>
      <p:bldP spid="35" grpId="0" animBg="1"/>
      <p:bldP spid="42" grpId="0" animBg="1"/>
      <p:bldP spid="43" grpId="0" animBg="1"/>
      <p:bldP spid="50" grpId="0" animBg="1"/>
      <p:bldP spid="51" grpId="0" animBg="1"/>
      <p:bldP spid="55" grpId="0" animBg="1"/>
      <p:bldP spid="56" grpId="0" animBg="1"/>
      <p:bldP spid="57" grpId="0" animBg="1"/>
      <p:bldP spid="65" grpId="0" animBg="1"/>
      <p:bldP spid="67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 → E </a:t>
            </a:r>
            <a:r>
              <a:rPr lang="en-US" dirty="0" smtClean="0"/>
              <a:t>E is left associative</a:t>
            </a:r>
          </a:p>
          <a:p>
            <a:pPr lvl="1"/>
            <a:r>
              <a:rPr lang="en-US" dirty="0" smtClean="0"/>
              <a:t>x y z is </a:t>
            </a:r>
          </a:p>
          <a:p>
            <a:pPr lvl="2"/>
            <a:r>
              <a:rPr lang="en-US" dirty="0" smtClean="0"/>
              <a:t>(x y) z</a:t>
            </a:r>
          </a:p>
          <a:p>
            <a:pPr lvl="1"/>
            <a:r>
              <a:rPr lang="en-US" dirty="0" smtClean="0"/>
              <a:t>w x y z is </a:t>
            </a:r>
          </a:p>
          <a:p>
            <a:pPr lvl="2"/>
            <a:r>
              <a:rPr lang="en-US" dirty="0" smtClean="0"/>
              <a:t>((w x) y) z</a:t>
            </a:r>
          </a:p>
          <a:p>
            <a:r>
              <a:rPr lang="en-US" dirty="0" err="1"/>
              <a:t>λ</a:t>
            </a:r>
            <a:r>
              <a:rPr lang="en-US" dirty="0"/>
              <a:t> ID . </a:t>
            </a:r>
            <a:r>
              <a:rPr lang="en-US" dirty="0" smtClean="0"/>
              <a:t>E extends as far to the right as possible, starting with the </a:t>
            </a:r>
            <a:r>
              <a:rPr lang="en-US" dirty="0" err="1"/>
              <a:t>λ</a:t>
            </a:r>
            <a:r>
              <a:rPr lang="en-US" dirty="0"/>
              <a:t> ID . </a:t>
            </a:r>
            <a:endParaRPr lang="en-US" dirty="0" smtClean="0"/>
          </a:p>
          <a:p>
            <a:pPr lvl="1"/>
            <a:r>
              <a:rPr lang="en-US" dirty="0" err="1"/>
              <a:t>λ</a:t>
            </a:r>
            <a:r>
              <a:rPr lang="en-US" dirty="0"/>
              <a:t> x</a:t>
            </a:r>
            <a:r>
              <a:rPr lang="en-US" dirty="0" smtClean="0"/>
              <a:t> </a:t>
            </a:r>
            <a:r>
              <a:rPr lang="en-US" dirty="0"/>
              <a:t>. </a:t>
            </a:r>
            <a:r>
              <a:rPr lang="en-US" dirty="0" smtClean="0"/>
              <a:t>x y is 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dirty="0" smtClean="0"/>
              <a:t> . (x y) 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x . x is 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x. ( </a:t>
            </a:r>
            <a:r>
              <a:rPr lang="en-US" dirty="0" err="1" smtClean="0"/>
              <a:t>λ</a:t>
            </a:r>
            <a:r>
              <a:rPr lang="en-US" dirty="0" smtClean="0"/>
              <a:t> x . x)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y) x is the same as </a:t>
            </a:r>
            <a:r>
              <a:rPr lang="en-US" dirty="0" err="1" smtClean="0"/>
              <a:t>λ</a:t>
            </a:r>
            <a:r>
              <a:rPr lang="en-US" dirty="0" smtClean="0"/>
              <a:t> x . y x</a:t>
            </a:r>
          </a:p>
          <a:p>
            <a:pPr lvl="1"/>
            <a:r>
              <a:rPr lang="en-US" dirty="0" smtClean="0"/>
              <a:t>No!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y) x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x . (x) y is the same as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((x) y)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a . </a:t>
            </a:r>
            <a:r>
              <a:rPr lang="en-US" dirty="0" err="1" smtClean="0"/>
              <a:t>λ</a:t>
            </a:r>
            <a:r>
              <a:rPr lang="en-US" dirty="0" smtClean="0"/>
              <a:t> b . </a:t>
            </a:r>
            <a:r>
              <a:rPr lang="en-US" dirty="0" err="1" smtClean="0"/>
              <a:t>λ</a:t>
            </a:r>
            <a:r>
              <a:rPr lang="en-US" dirty="0" smtClean="0"/>
              <a:t> c . a b c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a . (</a:t>
            </a:r>
            <a:r>
              <a:rPr lang="en-US" dirty="0" err="1" smtClean="0"/>
              <a:t>λ</a:t>
            </a:r>
            <a:r>
              <a:rPr lang="en-US" dirty="0" smtClean="0"/>
              <a:t> b . (</a:t>
            </a:r>
            <a:r>
              <a:rPr lang="en-US" dirty="0" err="1" smtClean="0"/>
              <a:t>λ</a:t>
            </a:r>
            <a:r>
              <a:rPr lang="en-US" dirty="0" smtClean="0"/>
              <a:t> c . ((a b) c)))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ID that we see in lambda calculus is called a variable</a:t>
            </a:r>
          </a:p>
          <a:p>
            <a:r>
              <a:rPr lang="en-US" dirty="0"/>
              <a:t>E → 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ID . </a:t>
            </a:r>
            <a:r>
              <a:rPr lang="en-US" dirty="0" smtClean="0"/>
              <a:t>E is called an abstraction</a:t>
            </a:r>
          </a:p>
          <a:p>
            <a:pPr lvl="1"/>
            <a:r>
              <a:rPr lang="en-US" dirty="0" smtClean="0"/>
              <a:t>The ID is the variable of the abstraction (also </a:t>
            </a:r>
            <a:r>
              <a:rPr lang="en-US" dirty="0" err="1" smtClean="0"/>
              <a:t>metavariable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 is called the body of the abstraction</a:t>
            </a:r>
          </a:p>
          <a:p>
            <a:r>
              <a:rPr lang="en-US" dirty="0"/>
              <a:t>E → E </a:t>
            </a:r>
            <a:r>
              <a:rPr lang="en-US" dirty="0" smtClean="0"/>
              <a:t>E</a:t>
            </a:r>
          </a:p>
          <a:p>
            <a:pPr lvl="1"/>
            <a:r>
              <a:rPr lang="en-US" dirty="0" smtClean="0"/>
              <a:t>This is called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174783</TotalTime>
  <Words>4361</Words>
  <Application>Microsoft Office PowerPoint</Application>
  <PresentationFormat>On-screen Show (4:3)</PresentationFormat>
  <Paragraphs>538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Consolas</vt:lpstr>
      <vt:lpstr>adam_seclab_theme</vt:lpstr>
      <vt:lpstr>Lambda Calculus</vt:lpstr>
      <vt:lpstr>Lambda Calculus </vt:lpstr>
      <vt:lpstr>Syntax</vt:lpstr>
      <vt:lpstr>Examples</vt:lpstr>
      <vt:lpstr>Ambiguous Syntax</vt:lpstr>
      <vt:lpstr>Ambiguous Syntax</vt:lpstr>
      <vt:lpstr>Disambiguation Rules</vt:lpstr>
      <vt:lpstr>Examples</vt:lpstr>
      <vt:lpstr>Semantics</vt:lpstr>
      <vt:lpstr>Semantics</vt:lpstr>
      <vt:lpstr>Example</vt:lpstr>
      <vt:lpstr>Currying</vt:lpstr>
      <vt:lpstr>Free Variables</vt:lpstr>
      <vt:lpstr>Free Variables</vt:lpstr>
      <vt:lpstr>Examples</vt:lpstr>
      <vt:lpstr>Combinators</vt:lpstr>
      <vt:lpstr>Bound Variables</vt:lpstr>
      <vt:lpstr>Bound Variable Rules</vt:lpstr>
      <vt:lpstr>Examples</vt:lpstr>
      <vt:lpstr>Equivalence</vt:lpstr>
      <vt:lpstr>α-equivalence</vt:lpstr>
      <vt:lpstr>Renaming Operation</vt:lpstr>
      <vt:lpstr>Examples</vt:lpstr>
      <vt:lpstr>α-equivalence</vt:lpstr>
      <vt:lpstr>Substitution</vt:lpstr>
      <vt:lpstr>Substitution</vt:lpstr>
      <vt:lpstr>Substitution Operation</vt:lpstr>
      <vt:lpstr>Examples</vt:lpstr>
      <vt:lpstr>Examples</vt:lpstr>
      <vt:lpstr>Execution</vt:lpstr>
      <vt:lpstr>Examples</vt:lpstr>
      <vt:lpstr>Examples</vt:lpstr>
      <vt:lpstr>Examples</vt:lpstr>
      <vt:lpstr>Boolean Logic</vt:lpstr>
      <vt:lpstr>and T T</vt:lpstr>
      <vt:lpstr>and T F</vt:lpstr>
      <vt:lpstr>and F T</vt:lpstr>
      <vt:lpstr>and F F</vt:lpstr>
      <vt:lpstr>not</vt:lpstr>
      <vt:lpstr>If Branches</vt:lpstr>
      <vt:lpstr>Examples</vt:lpstr>
      <vt:lpstr>Church's Numerals</vt:lpstr>
      <vt:lpstr>Successor Function</vt:lpstr>
      <vt:lpstr>Successor Function</vt:lpstr>
      <vt:lpstr>Addition</vt:lpstr>
      <vt:lpstr>Addition</vt:lpstr>
      <vt:lpstr>Multiplication</vt:lpstr>
      <vt:lpstr>Multiplication</vt:lpstr>
      <vt:lpstr>Turing Complete?</vt:lpstr>
      <vt:lpstr>Factorial</vt:lpstr>
      <vt:lpstr>Factorial</vt:lpstr>
      <vt:lpstr>Y Combinator</vt:lpstr>
      <vt:lpstr>Recursion</vt:lpstr>
      <vt:lpstr>Turing Complete</vt:lpstr>
      <vt:lpstr>Principles of programming languages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Ayan Banerjee</cp:lastModifiedBy>
  <cp:revision>5604</cp:revision>
  <cp:lastPrinted>2011-10-05T20:20:50Z</cp:lastPrinted>
  <dcterms:created xsi:type="dcterms:W3CDTF">2011-09-20T20:28:25Z</dcterms:created>
  <dcterms:modified xsi:type="dcterms:W3CDTF">2016-08-02T00:15:40Z</dcterms:modified>
</cp:coreProperties>
</file>