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150"/>
  </p:notesMasterIdLst>
  <p:handoutMasterIdLst>
    <p:handoutMasterId r:id="rId151"/>
  </p:handoutMasterIdLst>
  <p:sldIdLst>
    <p:sldId id="256" r:id="rId2"/>
    <p:sldId id="257" r:id="rId3"/>
    <p:sldId id="258" r:id="rId4"/>
    <p:sldId id="259" r:id="rId5"/>
    <p:sldId id="260" r:id="rId6"/>
    <p:sldId id="278" r:id="rId7"/>
    <p:sldId id="277" r:id="rId8"/>
    <p:sldId id="261" r:id="rId9"/>
    <p:sldId id="271" r:id="rId10"/>
    <p:sldId id="262" r:id="rId11"/>
    <p:sldId id="272" r:id="rId12"/>
    <p:sldId id="273" r:id="rId13"/>
    <p:sldId id="274" r:id="rId14"/>
    <p:sldId id="275" r:id="rId15"/>
    <p:sldId id="276" r:id="rId16"/>
    <p:sldId id="263" r:id="rId17"/>
    <p:sldId id="265" r:id="rId18"/>
    <p:sldId id="266" r:id="rId19"/>
    <p:sldId id="294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5" r:id="rId29"/>
    <p:sldId id="289" r:id="rId30"/>
    <p:sldId id="290" r:id="rId31"/>
    <p:sldId id="291" r:id="rId32"/>
    <p:sldId id="292" r:id="rId33"/>
    <p:sldId id="293" r:id="rId34"/>
    <p:sldId id="304" r:id="rId35"/>
    <p:sldId id="267" r:id="rId36"/>
    <p:sldId id="268" r:id="rId37"/>
    <p:sldId id="269" r:id="rId38"/>
    <p:sldId id="270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298" r:id="rId88"/>
    <p:sldId id="299" r:id="rId89"/>
    <p:sldId id="303" r:id="rId90"/>
    <p:sldId id="300" r:id="rId91"/>
    <p:sldId id="355" r:id="rId92"/>
    <p:sldId id="301" r:id="rId93"/>
    <p:sldId id="305" r:id="rId94"/>
    <p:sldId id="356" r:id="rId95"/>
    <p:sldId id="357" r:id="rId96"/>
    <p:sldId id="358" r:id="rId97"/>
    <p:sldId id="361" r:id="rId98"/>
    <p:sldId id="362" r:id="rId99"/>
    <p:sldId id="363" r:id="rId100"/>
    <p:sldId id="364" r:id="rId101"/>
    <p:sldId id="302" r:id="rId102"/>
    <p:sldId id="360" r:id="rId103"/>
    <p:sldId id="359" r:id="rId104"/>
    <p:sldId id="406" r:id="rId105"/>
    <p:sldId id="408" r:id="rId106"/>
    <p:sldId id="409" r:id="rId107"/>
    <p:sldId id="410" r:id="rId108"/>
    <p:sldId id="412" r:id="rId109"/>
    <p:sldId id="413" r:id="rId110"/>
    <p:sldId id="414" r:id="rId111"/>
    <p:sldId id="415" r:id="rId112"/>
    <p:sldId id="411" r:id="rId113"/>
    <p:sldId id="417" r:id="rId114"/>
    <p:sldId id="418" r:id="rId115"/>
    <p:sldId id="419" r:id="rId116"/>
    <p:sldId id="420" r:id="rId117"/>
    <p:sldId id="421" r:id="rId118"/>
    <p:sldId id="423" r:id="rId119"/>
    <p:sldId id="424" r:id="rId120"/>
    <p:sldId id="425" r:id="rId121"/>
    <p:sldId id="426" r:id="rId122"/>
    <p:sldId id="428" r:id="rId123"/>
    <p:sldId id="429" r:id="rId124"/>
    <p:sldId id="430" r:id="rId125"/>
    <p:sldId id="432" r:id="rId126"/>
    <p:sldId id="433" r:id="rId127"/>
    <p:sldId id="434" r:id="rId128"/>
    <p:sldId id="435" r:id="rId129"/>
    <p:sldId id="436" r:id="rId130"/>
    <p:sldId id="437" r:id="rId131"/>
    <p:sldId id="438" r:id="rId132"/>
    <p:sldId id="439" r:id="rId133"/>
    <p:sldId id="440" r:id="rId134"/>
    <p:sldId id="441" r:id="rId135"/>
    <p:sldId id="442" r:id="rId136"/>
    <p:sldId id="444" r:id="rId137"/>
    <p:sldId id="455" r:id="rId138"/>
    <p:sldId id="445" r:id="rId139"/>
    <p:sldId id="446" r:id="rId140"/>
    <p:sldId id="443" r:id="rId141"/>
    <p:sldId id="447" r:id="rId142"/>
    <p:sldId id="448" r:id="rId143"/>
    <p:sldId id="449" r:id="rId144"/>
    <p:sldId id="450" r:id="rId145"/>
    <p:sldId id="451" r:id="rId146"/>
    <p:sldId id="452" r:id="rId147"/>
    <p:sldId id="453" r:id="rId148"/>
    <p:sldId id="454" r:id="rId1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9" autoAdjust="0"/>
    <p:restoredTop sz="89924" autoAdjust="0"/>
  </p:normalViewPr>
  <p:slideViewPr>
    <p:cSldViewPr snapToGrid="0" snapToObjects="1">
      <p:cViewPr varScale="1">
        <p:scale>
          <a:sx n="63" d="100"/>
          <a:sy n="63" d="100"/>
        </p:scale>
        <p:origin x="1752" y="78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-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7/25/2016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3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4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Algol</a:t>
            </a:r>
            <a:r>
              <a:rPr lang="en-US" baseline="0" dirty="0" smtClean="0"/>
              <a:t> 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2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ASLR was disabled</a:t>
            </a:r>
            <a:r>
              <a:rPr lang="en-US" baseline="0" dirty="0" smtClean="0"/>
              <a:t> for this examples, in order to get consistent memory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28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Adapted from glibc-2.12.1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malloc.c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8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6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baseline="0" dirty="0" smtClean="0"/>
          </a:p>
          <a:p>
            <a:r>
              <a:rPr lang="en-US" baseline="0" dirty="0" smtClean="0"/>
              <a:t>leave semantics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6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leave semantics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3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3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The Runtime Environment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CSE 340 </a:t>
            </a:r>
            <a:r>
              <a:rPr lang="en-US" dirty="0"/>
              <a:t>– Principles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Summer 2016</a:t>
            </a:r>
            <a:endParaRPr lang="en-US" dirty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853941"/>
              </p:ext>
            </p:extLst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14405"/>
              </p:ext>
            </p:extLst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3845" y="1778558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0512" y="3194048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0512" y="3597008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245411" y="18712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3045" y="5147061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69999" y="5140434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3045" y="5515108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69999" y="5521871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397" y="5883155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69999" y="5883155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pass by value and assignment share semantics</a:t>
            </a:r>
          </a:p>
          <a:p>
            <a:r>
              <a:rPr lang="en-US" dirty="0" smtClean="0"/>
              <a:t>Note that this is not standard terminology</a:t>
            </a:r>
          </a:p>
          <a:p>
            <a:r>
              <a:rPr lang="en-US" dirty="0" smtClean="0"/>
              <a:t>How is it implemented under-the-hood?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what we have seen so far, variables are either global or local</a:t>
            </a:r>
          </a:p>
          <a:p>
            <a:r>
              <a:rPr lang="en-US" dirty="0" smtClean="0"/>
              <a:t>What if we want a language that allows defining local functions</a:t>
            </a:r>
          </a:p>
          <a:p>
            <a:pPr lvl="1"/>
            <a:r>
              <a:rPr lang="en-US" dirty="0" smtClean="0"/>
              <a:t>Functions that are only valid in the containing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4729" y="1151467"/>
            <a:ext cx="556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local_functions.c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36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 previously discussed </a:t>
            </a:r>
            <a:r>
              <a:rPr lang="en-US" dirty="0" err="1" smtClean="0"/>
              <a:t>cdecl</a:t>
            </a:r>
            <a:r>
              <a:rPr lang="en-US" dirty="0" smtClean="0"/>
              <a:t> calling convention support support local functions?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192919"/>
              </p:ext>
            </p:extLst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93394" y="76464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16430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4075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29122"/>
              </p:ext>
            </p:extLst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93394" y="11321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35231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Right Arrow 8"/>
          <p:cNvSpPr/>
          <p:nvPr/>
        </p:nvSpPr>
        <p:spPr>
          <a:xfrm>
            <a:off x="245536" y="241968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4754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93394" y="11321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35231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Right Arrow 8"/>
          <p:cNvSpPr/>
          <p:nvPr/>
        </p:nvSpPr>
        <p:spPr>
          <a:xfrm>
            <a:off x="245536" y="46928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36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88851"/>
              </p:ext>
            </p:extLst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93394" y="149103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35231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Right Arrow 8"/>
          <p:cNvSpPr/>
          <p:nvPr/>
        </p:nvSpPr>
        <p:spPr>
          <a:xfrm>
            <a:off x="245536" y="46928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0" name="Right Arrow 9"/>
          <p:cNvSpPr/>
          <p:nvPr/>
        </p:nvSpPr>
        <p:spPr>
          <a:xfrm>
            <a:off x="317897" y="330528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1" name="Rectangle 10"/>
          <p:cNvSpPr/>
          <p:nvPr/>
        </p:nvSpPr>
        <p:spPr>
          <a:xfrm>
            <a:off x="1085600" y="3216150"/>
            <a:ext cx="264635" cy="2534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50235" y="598206"/>
            <a:ext cx="3624525" cy="2752797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93394" y="149103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35231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Right Arrow 8"/>
          <p:cNvSpPr/>
          <p:nvPr/>
        </p:nvSpPr>
        <p:spPr>
          <a:xfrm>
            <a:off x="245536" y="46928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0" name="Right Arrow 9"/>
          <p:cNvSpPr/>
          <p:nvPr/>
        </p:nvSpPr>
        <p:spPr>
          <a:xfrm>
            <a:off x="317897" y="40145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5802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667209"/>
              </p:ext>
            </p:extLst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93394" y="185850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35231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Right Arrow 8"/>
          <p:cNvSpPr/>
          <p:nvPr/>
        </p:nvSpPr>
        <p:spPr>
          <a:xfrm>
            <a:off x="245536" y="46928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561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51584"/>
              </p:ext>
            </p:extLst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1506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70937"/>
              </p:ext>
            </p:extLst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93394" y="226016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35231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Right Arrow 8"/>
          <p:cNvSpPr/>
          <p:nvPr/>
        </p:nvSpPr>
        <p:spPr>
          <a:xfrm>
            <a:off x="245536" y="46928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3828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93394" y="226016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35231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Right Arrow 8"/>
          <p:cNvSpPr/>
          <p:nvPr/>
        </p:nvSpPr>
        <p:spPr>
          <a:xfrm>
            <a:off x="245536" y="46928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0" name="Right Arrow 9"/>
          <p:cNvSpPr/>
          <p:nvPr/>
        </p:nvSpPr>
        <p:spPr>
          <a:xfrm>
            <a:off x="317897" y="330528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1" name="Rectangle 10"/>
          <p:cNvSpPr/>
          <p:nvPr/>
        </p:nvSpPr>
        <p:spPr>
          <a:xfrm>
            <a:off x="1085600" y="3216150"/>
            <a:ext cx="264635" cy="2534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50235" y="598206"/>
            <a:ext cx="3624525" cy="2752797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16200000" flipV="1">
            <a:off x="7641357" y="1532040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6200000" flipV="1">
            <a:off x="7641356" y="1202667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6200000" flipV="1">
            <a:off x="7641355" y="838705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6200000" flipV="1">
            <a:off x="7641354" y="472884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Saved base pointer (EBP) save the caller's base pointer</a:t>
            </a:r>
          </a:p>
          <a:p>
            <a:r>
              <a:rPr lang="en-US" dirty="0" smtClean="0"/>
              <a:t>We want the base pointer of our lexical parent, not our caller's parent</a:t>
            </a:r>
          </a:p>
          <a:p>
            <a:r>
              <a:rPr lang="en-US" dirty="0" smtClean="0"/>
              <a:t>Thus, we need to add another element to our calling convention</a:t>
            </a:r>
          </a:p>
          <a:p>
            <a:pPr lvl="1"/>
            <a:r>
              <a:rPr lang="en-US" dirty="0" smtClean="0"/>
              <a:t>This is called the "access link"</a:t>
            </a:r>
          </a:p>
          <a:p>
            <a:r>
              <a:rPr lang="en-US" dirty="0" smtClean="0"/>
              <a:t>Therefore, a function can follow the access links until the last lexical scope is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93394" y="226016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35231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Right Arrow 8"/>
          <p:cNvSpPr/>
          <p:nvPr/>
        </p:nvSpPr>
        <p:spPr>
          <a:xfrm>
            <a:off x="245536" y="46928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0" name="Right Arrow 9"/>
          <p:cNvSpPr/>
          <p:nvPr/>
        </p:nvSpPr>
        <p:spPr>
          <a:xfrm>
            <a:off x="317897" y="330528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1" name="Rectangle 10"/>
          <p:cNvSpPr/>
          <p:nvPr/>
        </p:nvSpPr>
        <p:spPr>
          <a:xfrm>
            <a:off x="1085600" y="3216150"/>
            <a:ext cx="264635" cy="2534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50235" y="598206"/>
            <a:ext cx="3624525" cy="2752797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6200000" flipV="1">
            <a:off x="7641357" y="1532040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16200000" flipV="1">
            <a:off x="7641356" y="1202667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6200000" flipV="1">
            <a:off x="7641355" y="838705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6200000" flipV="1">
            <a:off x="7641354" y="472884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 flipH="1" flipV="1">
            <a:off x="4810074" y="1532040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5400000" flipH="1" flipV="1">
            <a:off x="4399490" y="793049"/>
            <a:ext cx="1149574" cy="759887"/>
          </a:xfrm>
          <a:prstGeom prst="arc">
            <a:avLst>
              <a:gd name="adj1" fmla="val 10803225"/>
              <a:gd name="adj2" fmla="val 21560257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400000" flipH="1" flipV="1">
            <a:off x="4809108" y="792565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5400000" flipH="1" flipV="1">
            <a:off x="4809107" y="465610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x = x + 1;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if (x &lt; 10)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468309"/>
              </p:ext>
            </p:extLst>
          </p:nvPr>
        </p:nvGraphicFramePr>
        <p:xfrm>
          <a:off x="4974760" y="423543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314761" y="365509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8" name="Right Arrow 7"/>
          <p:cNvSpPr/>
          <p:nvPr/>
        </p:nvSpPr>
        <p:spPr>
          <a:xfrm>
            <a:off x="178594" y="535231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Right Arrow 8"/>
          <p:cNvSpPr/>
          <p:nvPr/>
        </p:nvSpPr>
        <p:spPr>
          <a:xfrm>
            <a:off x="245536" y="46928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0" name="Right Arrow 9"/>
          <p:cNvSpPr/>
          <p:nvPr/>
        </p:nvSpPr>
        <p:spPr>
          <a:xfrm>
            <a:off x="317897" y="330528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Arc 12"/>
          <p:cNvSpPr/>
          <p:nvPr/>
        </p:nvSpPr>
        <p:spPr>
          <a:xfrm rot="16200000" flipV="1">
            <a:off x="7641357" y="1532040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16200000" flipV="1">
            <a:off x="7641356" y="1202667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6200000" flipV="1">
            <a:off x="7641355" y="838705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6200000" flipV="1">
            <a:off x="7641354" y="472884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 flipH="1" flipV="1">
            <a:off x="4810074" y="1532040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5400000" flipH="1" flipV="1">
            <a:off x="4399490" y="793049"/>
            <a:ext cx="1149574" cy="759887"/>
          </a:xfrm>
          <a:prstGeom prst="arc">
            <a:avLst>
              <a:gd name="adj1" fmla="val 10803225"/>
              <a:gd name="adj2" fmla="val 21560257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400000" flipH="1" flipV="1">
            <a:off x="4809108" y="792565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5400000" flipH="1" flipV="1">
            <a:off x="4809107" y="465610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400000" flipH="1" flipV="1">
            <a:off x="4809106" y="2979019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5400000" flipH="1" flipV="1">
            <a:off x="4070146" y="1179046"/>
            <a:ext cx="1869458" cy="694828"/>
          </a:xfrm>
          <a:prstGeom prst="arc">
            <a:avLst>
              <a:gd name="adj1" fmla="val 10803225"/>
              <a:gd name="adj2" fmla="val 21560257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5400000" flipH="1" flipV="1">
            <a:off x="3692430" y="1560337"/>
            <a:ext cx="2590908" cy="666643"/>
          </a:xfrm>
          <a:prstGeom prst="arc">
            <a:avLst>
              <a:gd name="adj1" fmla="val 10803225"/>
              <a:gd name="adj2" fmla="val 21560257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5400000" flipH="1" flipV="1">
            <a:off x="4797394" y="2274644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6200000" flipV="1">
            <a:off x="7641354" y="1871916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6200000" flipV="1">
            <a:off x="7641354" y="2196672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6200000" flipV="1">
            <a:off x="7641354" y="2623067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6200000" flipV="1">
            <a:off x="7641353" y="2973418"/>
            <a:ext cx="329373" cy="760853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Allocation</a:t>
            </a:r>
          </a:p>
          <a:p>
            <a:r>
              <a:rPr lang="en-US" dirty="0" smtClean="0"/>
              <a:t>Stack Allocation</a:t>
            </a:r>
          </a:p>
          <a:p>
            <a:r>
              <a:rPr lang="en-US" dirty="0" smtClean="0"/>
              <a:t>Heap Allocation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 must manually ask for memory allocation</a:t>
            </a:r>
          </a:p>
          <a:p>
            <a:r>
              <a:rPr lang="en-US" dirty="0" smtClean="0"/>
              <a:t>Programmer must also explicitly release the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Heap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</a:t>
            </a:r>
            <a:r>
              <a:rPr lang="en-US" dirty="0" err="1" smtClean="0"/>
              <a:t>libc</a:t>
            </a:r>
            <a:r>
              <a:rPr lang="en-US" dirty="0" smtClean="0"/>
              <a:t> (</a:t>
            </a:r>
            <a:r>
              <a:rPr lang="en-US" dirty="0" err="1" smtClean="0"/>
              <a:t>stdlib.h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err="1" smtClean="0"/>
              <a:t>calloc</a:t>
            </a:r>
            <a:endParaRPr lang="en-US" dirty="0" smtClean="0"/>
          </a:p>
          <a:p>
            <a:pPr lvl="1"/>
            <a:r>
              <a:rPr lang="en-US" dirty="0" err="1" smtClean="0"/>
              <a:t>realloc</a:t>
            </a:r>
            <a:endParaRPr lang="en-US" dirty="0" smtClean="0"/>
          </a:p>
          <a:p>
            <a:pPr lvl="1"/>
            <a:r>
              <a:rPr lang="en-US" dirty="0" smtClean="0"/>
              <a:t>free</a:t>
            </a:r>
          </a:p>
          <a:p>
            <a:r>
              <a:rPr lang="en-US" dirty="0" smtClean="0"/>
              <a:t>Many possible implementations</a:t>
            </a:r>
          </a:p>
          <a:p>
            <a:pPr lvl="1"/>
            <a:r>
              <a:rPr lang="en-US" dirty="0" smtClean="0"/>
              <a:t>In fact, you can write your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("%p\n", test);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0;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0x804a008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0x804a018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0x804a028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0x804a038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0x804a048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0x804a058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0x804a068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0x804a078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0x804a088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0x804a098</a:t>
            </a: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("%p\n", test);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0;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8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0x804a008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0x804a018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0x804a028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0x804a038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0x804a048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0x804a058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0x804a068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0x804a078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0x804a088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0x804a098</a:t>
            </a: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596485"/>
              </p:ext>
            </p:extLst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59145"/>
              </p:ext>
            </p:extLst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1506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0512" y="2858824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("%p\n", test);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0;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24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0x804a028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0x804a048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0x804a068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0x804a088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0x804a0a8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0x804a0c8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0x804a0e8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0x804a108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0x804a128</a:t>
            </a: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("%p\n", test);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0;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4096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0x804b010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0x804c018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0x804d020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0x804e028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0x804f030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0x8050038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0x8051040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0x8052048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0x8053050</a:t>
            </a: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5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("%p\n", test);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0;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 dirty="0" smtClean="0">
                <a:latin typeface="Consolas" charset="0"/>
                <a:ea typeface="Consolas" charset="0"/>
                <a:cs typeface="Consolas" charset="0"/>
              </a:rPr>
              <a:t>536870911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0xd7fec008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0xb7feb008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0x97fea008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0x77fe9008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0x57fe8008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0x37fe7008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0x17fe6008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(nil)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nil)</a:t>
            </a:r>
          </a:p>
        </p:txBody>
      </p:sp>
    </p:spTree>
    <p:extLst>
      <p:ext uri="{BB962C8B-B14F-4D97-AF65-F5344CB8AC3E}">
        <p14:creationId xmlns:p14="http://schemas.microsoft.com/office/powerpoint/2010/main" val="14396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26164"/>
              </p:ext>
            </p:extLst>
          </p:nvPr>
        </p:nvGraphicFramePr>
        <p:xfrm>
          <a:off x="3100045" y="767928"/>
          <a:ext cx="28312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4177" y="39859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4176" y="568112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066093"/>
              </p:ext>
            </p:extLst>
          </p:nvPr>
        </p:nvGraphicFramePr>
        <p:xfrm>
          <a:off x="3100045" y="3704472"/>
          <a:ext cx="28312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6200000">
            <a:off x="2526020" y="4567005"/>
            <a:ext cx="632142" cy="103734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1" name="TextBox 10"/>
          <p:cNvSpPr txBox="1"/>
          <p:nvPr/>
        </p:nvSpPr>
        <p:spPr>
          <a:xfrm>
            <a:off x="5677389" y="1497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Stack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195" y="45081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Heap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77887" y="1491337"/>
            <a:ext cx="632142" cy="103734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1870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  <p:bldP spid="12" grpId="0"/>
      <p:bldP spid="1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sbrk</a:t>
            </a:r>
            <a:r>
              <a:rPr lang="en-US" dirty="0" smtClean="0"/>
              <a:t> is Linux system call to increase the size of the heap</a:t>
            </a:r>
          </a:p>
          <a:p>
            <a:pPr lvl="1"/>
            <a:r>
              <a:rPr lang="en-US" dirty="0"/>
              <a:t>Defined in </a:t>
            </a:r>
            <a:r>
              <a:rPr lang="en-US" dirty="0" err="1"/>
              <a:t>unistd.h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intptr_t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increment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Thus,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malloc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does not allocate new heap directly, but instead calls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to ask the OS to increase heap allocation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(0);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%p\n", test,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sbrk_test.c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 dirty="0" smtClean="0"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0x804a008 </a:t>
            </a:r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0x804a018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0x804a028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0x804a038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0x804a048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0x804a058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0x804a068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0x804a078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0x804a088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0x804a098 </a:t>
            </a: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0x806b000</a:t>
            </a:r>
          </a:p>
        </p:txBody>
      </p:sp>
    </p:spTree>
    <p:extLst>
      <p:ext uri="{BB962C8B-B14F-4D97-AF65-F5344CB8AC3E}">
        <p14:creationId xmlns:p14="http://schemas.microsoft.com/office/powerpoint/2010/main" val="154362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(0);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%p\n", test,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sbrk_test.c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 dirty="0" smtClean="0">
                <a:latin typeface="Consolas" charset="0"/>
                <a:ea typeface="Consolas" charset="0"/>
                <a:cs typeface="Consolas" charset="0"/>
              </a:rPr>
              <a:t>1024</a:t>
            </a:r>
          </a:p>
          <a:p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0x804a008 </a:t>
            </a:r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0x804a410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0x804a818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0x804ac20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0x804b028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0x804b430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0x804b838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0x804bc40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0x804c048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0x804c450 </a:t>
            </a: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0x806b000</a:t>
            </a:r>
          </a:p>
        </p:txBody>
      </p:sp>
    </p:spTree>
    <p:extLst>
      <p:ext uri="{BB962C8B-B14F-4D97-AF65-F5344CB8AC3E}">
        <p14:creationId xmlns:p14="http://schemas.microsoft.com/office/powerpoint/2010/main" val="2806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(0);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%p\n", test,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sbrk_test.c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 dirty="0" smtClean="0">
                <a:latin typeface="Consolas" charset="0"/>
                <a:ea typeface="Consolas" charset="0"/>
                <a:cs typeface="Consolas" charset="0"/>
              </a:rPr>
              <a:t>4096</a:t>
            </a:r>
          </a:p>
          <a:p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0x804a008 </a:t>
            </a:r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0x806c000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0x804b010 0x806c000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0x804c018 0x806c000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0x804d020 0x806c000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0x804e028 0x806c000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0x804f030 0x806c000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0x8050038 0x806c000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0x8051040 0x806c000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0x8052048 0x806c000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0x8053050 </a:t>
            </a: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0x806c000</a:t>
            </a:r>
          </a:p>
        </p:txBody>
      </p:sp>
    </p:spTree>
    <p:extLst>
      <p:ext uri="{BB962C8B-B14F-4D97-AF65-F5344CB8AC3E}">
        <p14:creationId xmlns:p14="http://schemas.microsoft.com/office/powerpoint/2010/main" val="20266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(0);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%p\n", test,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sbrk_test.c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 dirty="0" smtClean="0">
                <a:latin typeface="Consolas" charset="0"/>
                <a:ea typeface="Consolas" charset="0"/>
                <a:cs typeface="Consolas" charset="0"/>
              </a:rPr>
              <a:t>65536</a:t>
            </a:r>
          </a:p>
          <a:p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0x804a008 </a:t>
            </a:r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0x807b000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0x805a010 0x807b000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0x806a018 0x807b000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0x807a020 0x80ab000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0x808a028 0x80ab000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0x809a030 0x80ab000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0x80aa038 0x80db000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0x80ba040 0x80db000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0x80ca048 0x80db000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0x80da050 </a:t>
            </a: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0x810b000</a:t>
            </a:r>
          </a:p>
        </p:txBody>
      </p:sp>
    </p:spTree>
    <p:extLst>
      <p:ext uri="{BB962C8B-B14F-4D97-AF65-F5344CB8AC3E}">
        <p14:creationId xmlns:p14="http://schemas.microsoft.com/office/powerpoint/2010/main" val="7559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 smtClean="0"/>
              <a:t> is calling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dirty="0" smtClean="0"/>
              <a:t> to request more heap memory from the OS</a:t>
            </a:r>
          </a:p>
          <a:p>
            <a:r>
              <a:rPr lang="en-US" dirty="0" smtClean="0"/>
              <a:t>How is the memory </a:t>
            </a:r>
            <a:r>
              <a:rPr lang="en-US" dirty="0" err="1" smtClean="0"/>
              <a:t>deallocated</a:t>
            </a:r>
            <a:r>
              <a:rPr lang="en-US" dirty="0"/>
              <a:t> </a:t>
            </a:r>
            <a:r>
              <a:rPr lang="en-US" dirty="0" smtClean="0"/>
              <a:t>when we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free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3413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(0);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%p\n", test,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free(test);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free_test.c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 dirty="0" smtClean="0"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0x804a008 </a:t>
            </a:r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</a:t>
            </a: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0x806b000</a:t>
            </a:r>
          </a:p>
        </p:txBody>
      </p:sp>
    </p:spTree>
    <p:extLst>
      <p:ext uri="{BB962C8B-B14F-4D97-AF65-F5344CB8AC3E}">
        <p14:creationId xmlns:p14="http://schemas.microsoft.com/office/powerpoint/2010/main" val="4741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(0);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%p\n", test,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free(test);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free_test.c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 dirty="0" smtClean="0">
                <a:latin typeface="Consolas" charset="0"/>
                <a:ea typeface="Consolas" charset="0"/>
                <a:cs typeface="Consolas" charset="0"/>
              </a:rPr>
              <a:t>1024</a:t>
            </a:r>
          </a:p>
          <a:p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0x804a008 </a:t>
            </a:r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</a:t>
            </a: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0x806b000</a:t>
            </a:r>
          </a:p>
        </p:txBody>
      </p:sp>
    </p:spTree>
    <p:extLst>
      <p:ext uri="{BB962C8B-B14F-4D97-AF65-F5344CB8AC3E}">
        <p14:creationId xmlns:p14="http://schemas.microsoft.com/office/powerpoint/2010/main" val="124510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696038"/>
            <a:ext cx="8229600" cy="571673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test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[1]);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test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(size);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(0);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%p\n", test,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cur_break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% 2 == 0)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free(test);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0375" y="116207"/>
            <a:ext cx="5563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–m32 free_test_2.c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 dirty="0" smtClean="0"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0x804a008 </a:t>
            </a:r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0x804a008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0x804a018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0x804a018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0x804a028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0x804a028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0x804a038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0x804a038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0x804a048 0x806b000</a:t>
            </a:r>
          </a:p>
          <a:p>
            <a:r>
              <a:rPr lang="is-IS" sz="1600" dirty="0" smtClean="0">
                <a:latin typeface="Consolas" charset="0"/>
                <a:ea typeface="Consolas" charset="0"/>
                <a:cs typeface="Consolas" charset="0"/>
              </a:rPr>
              <a:t>0x804a048 </a:t>
            </a: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0x806b000</a:t>
            </a:r>
          </a:p>
        </p:txBody>
      </p:sp>
    </p:spTree>
    <p:extLst>
      <p:ext uri="{BB962C8B-B14F-4D97-AF65-F5344CB8AC3E}">
        <p14:creationId xmlns:p14="http://schemas.microsoft.com/office/powerpoint/2010/main" val="4332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free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would you implement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free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void*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free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void*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malloc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must call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sbrk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to increase heap to size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return the pointer that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sbrk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returns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free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sbrk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to negative allocated size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8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 more memory than requested</a:t>
            </a:r>
          </a:p>
          <a:p>
            <a:r>
              <a:rPr lang="en-US" dirty="0" smtClean="0"/>
              <a:t>Store the </a:t>
            </a:r>
            <a:r>
              <a:rPr lang="en-US" dirty="0" err="1" smtClean="0"/>
              <a:t>malloc'd</a:t>
            </a:r>
            <a:r>
              <a:rPr lang="en-US" dirty="0" smtClean="0"/>
              <a:t> size in a fixed offset from the pointer to the new memory</a:t>
            </a:r>
          </a:p>
          <a:p>
            <a:r>
              <a:rPr lang="en-US" dirty="0" smtClean="0"/>
              <a:t>Then, when someone calls free, access the size from the fixed offset of that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843"/>
            <a:ext cx="8229600" cy="5771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malloc_chunk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chunk_size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void*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void*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r>
              <a:rPr lang="is-I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struct malloc_chunk* </a:t>
            </a:r>
            <a:r>
              <a:rPr lang="is-I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new_mem</a:t>
            </a: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 = sbrk(size + sizeof(</a:t>
            </a:r>
            <a:r>
              <a:rPr lang="is-I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struct malloc_chunk</a:t>
            </a: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  new_mem-&gt;chunk_size = size;</a:t>
            </a:r>
          </a:p>
          <a:p>
            <a:pPr marL="0" indent="0">
              <a:buNone/>
            </a:pPr>
            <a:r>
              <a:rPr lang="is-I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 return (</a:t>
            </a:r>
            <a:r>
              <a:rPr lang="is-I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void*</a:t>
            </a: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)((</a:t>
            </a:r>
            <a:r>
              <a:rPr lang="is-I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</a:t>
            </a: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)new_mem + sizeof(</a:t>
            </a:r>
            <a:r>
              <a:rPr lang="is-I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free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void*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malloc_chunk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mem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malloc_chunk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)((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–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size_to_free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mem-&gt;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chunk_size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8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100045" y="767928"/>
          <a:ext cx="28312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4177" y="39859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4176" y="568112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3100045" y="3704472"/>
          <a:ext cx="28312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6200000">
            <a:off x="2526020" y="4567005"/>
            <a:ext cx="632142" cy="103734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1" name="TextBox 10"/>
          <p:cNvSpPr txBox="1"/>
          <p:nvPr/>
        </p:nvSpPr>
        <p:spPr>
          <a:xfrm>
            <a:off x="5677389" y="1497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Stack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195" y="45081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Heap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77887" y="1491337"/>
            <a:ext cx="632142" cy="103734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Right Arrow 13"/>
          <p:cNvSpPr/>
          <p:nvPr/>
        </p:nvSpPr>
        <p:spPr>
          <a:xfrm flipH="1" flipV="1">
            <a:off x="6384714" y="370021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842214"/>
              </p:ext>
            </p:extLst>
          </p:nvPr>
        </p:nvGraphicFramePr>
        <p:xfrm>
          <a:off x="2272936" y="1600200"/>
          <a:ext cx="641386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932"/>
                <a:gridCol w="32069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100045" y="767928"/>
          <a:ext cx="28312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4177" y="39859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4176" y="568112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64852"/>
              </p:ext>
            </p:extLst>
          </p:nvPr>
        </p:nvGraphicFramePr>
        <p:xfrm>
          <a:off x="3100045" y="3326462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6200000">
            <a:off x="2526020" y="4567005"/>
            <a:ext cx="632142" cy="103734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1" name="TextBox 10"/>
          <p:cNvSpPr txBox="1"/>
          <p:nvPr/>
        </p:nvSpPr>
        <p:spPr>
          <a:xfrm>
            <a:off x="5677389" y="1497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Stack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195" y="45081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Heap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77887" y="1491337"/>
            <a:ext cx="632142" cy="103734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Right Arrow 13"/>
          <p:cNvSpPr/>
          <p:nvPr/>
        </p:nvSpPr>
        <p:spPr>
          <a:xfrm flipH="1" flipV="1">
            <a:off x="6370575" y="332812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100045" y="767928"/>
          <a:ext cx="28312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4177" y="39859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4176" y="568112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149707"/>
              </p:ext>
            </p:extLst>
          </p:nvPr>
        </p:nvGraphicFramePr>
        <p:xfrm>
          <a:off x="3100043" y="4043094"/>
          <a:ext cx="283128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22618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6200000">
            <a:off x="2526020" y="4567005"/>
            <a:ext cx="632142" cy="103734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1" name="TextBox 10"/>
          <p:cNvSpPr txBox="1"/>
          <p:nvPr/>
        </p:nvSpPr>
        <p:spPr>
          <a:xfrm>
            <a:off x="5677389" y="1497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Stack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195" y="45081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Heap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77887" y="1491337"/>
            <a:ext cx="632142" cy="103734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Right Arrow 13"/>
          <p:cNvSpPr/>
          <p:nvPr/>
        </p:nvSpPr>
        <p:spPr>
          <a:xfrm flipH="1" flipV="1">
            <a:off x="6340098" y="404309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29092"/>
              </p:ext>
            </p:extLst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3413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7917"/>
              </p:ext>
            </p:extLst>
          </p:nvPr>
        </p:nvGraphicFramePr>
        <p:xfrm>
          <a:off x="3100043" y="4945945"/>
          <a:ext cx="28312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4176" y="2721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4176" y="6018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1327" y="2606722"/>
            <a:ext cx="272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sbrk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(size)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6760"/>
              </p:ext>
            </p:extLst>
          </p:nvPr>
        </p:nvGraphicFramePr>
        <p:xfrm>
          <a:off x="3100043" y="2721360"/>
          <a:ext cx="283128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4176" y="2721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4176" y="6018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 flipH="1" flipV="1">
            <a:off x="6245411" y="490022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00043" y="2721360"/>
          <a:ext cx="283128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4176" y="2721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4176" y="6018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 flipH="1" flipV="1">
            <a:off x="6245411" y="490022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6395" y="2721360"/>
            <a:ext cx="2844932" cy="217886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00043" y="2721360"/>
          <a:ext cx="283128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4176" y="2721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4176" y="6018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 flipH="1" flipV="1">
            <a:off x="6245411" y="490022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6395" y="2721360"/>
            <a:ext cx="2844932" cy="217886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9533" y="4582510"/>
            <a:ext cx="2844932" cy="3177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5400000" flipH="1" flipV="1">
            <a:off x="2992008" y="4269199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5400000">
            <a:off x="5847244" y="4110342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00043" y="2721360"/>
          <a:ext cx="283128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4176" y="2721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4176" y="6018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 flipH="1" flipV="1">
            <a:off x="6245411" y="490022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6395" y="2721360"/>
            <a:ext cx="2844932" cy="217886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9533" y="4582510"/>
            <a:ext cx="2844932" cy="3177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5400000" flipH="1" flipV="1">
            <a:off x="2992008" y="4269199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5400000">
            <a:off x="5847244" y="4110342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3219" y="4261570"/>
            <a:ext cx="2844932" cy="3177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5400000" flipH="1" flipV="1">
            <a:off x="2998901" y="3864743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5847243" y="3853441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00043" y="2721360"/>
          <a:ext cx="283128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4176" y="2721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4176" y="6018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 flipH="1" flipV="1">
            <a:off x="6245411" y="490022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6395" y="2721360"/>
            <a:ext cx="2844932" cy="217886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9533" y="4582510"/>
            <a:ext cx="2844932" cy="3177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5400000" flipH="1" flipV="1">
            <a:off x="2992008" y="4269199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5400000">
            <a:off x="5847244" y="4110342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3219" y="4261570"/>
            <a:ext cx="2844932" cy="3177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5400000" flipH="1" flipV="1">
            <a:off x="2998901" y="3864743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5847243" y="3853441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00043" y="2721360"/>
          <a:ext cx="283128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4176" y="2721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4176" y="6018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 flipH="1" flipV="1">
            <a:off x="6245411" y="490022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6395" y="2721360"/>
            <a:ext cx="2844932" cy="217886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5400000" flipH="1" flipV="1">
            <a:off x="2998275" y="4356322"/>
            <a:ext cx="155632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5400000">
            <a:off x="5847244" y="4110342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3219" y="4261570"/>
            <a:ext cx="2844932" cy="3177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5400000" flipH="1" flipV="1">
            <a:off x="2998901" y="3864743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5847243" y="3853441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395" y="4741368"/>
            <a:ext cx="2844932" cy="15885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 flipH="1" flipV="1">
            <a:off x="3013725" y="4179599"/>
            <a:ext cx="13851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5400000">
            <a:off x="5845722" y="4348538"/>
            <a:ext cx="17120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8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00043" y="2721360"/>
          <a:ext cx="283128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4176" y="2721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4176" y="60186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 flipH="1" flipV="1">
            <a:off x="6245411" y="490022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6395" y="2721360"/>
            <a:ext cx="2844932" cy="217886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5400000" flipH="1" flipV="1">
            <a:off x="2998275" y="4356322"/>
            <a:ext cx="155632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5400000">
            <a:off x="5847244" y="4110342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3219" y="4261570"/>
            <a:ext cx="2844932" cy="3177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5400000" flipH="1" flipV="1">
            <a:off x="2998901" y="3864743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5847243" y="3853441"/>
            <a:ext cx="16816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395" y="4741368"/>
            <a:ext cx="2844932" cy="15885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 flipH="1" flipV="1">
            <a:off x="3013725" y="4179599"/>
            <a:ext cx="13851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5400000">
            <a:off x="5845722" y="4348538"/>
            <a:ext cx="171205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6395" y="2869324"/>
            <a:ext cx="2844932" cy="138902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5400000" flipH="1" flipV="1">
            <a:off x="2471074" y="3083029"/>
            <a:ext cx="1210033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400000">
            <a:off x="5350570" y="3025094"/>
            <a:ext cx="1161508" cy="776172"/>
          </a:xfrm>
          <a:prstGeom prst="arc">
            <a:avLst>
              <a:gd name="adj1" fmla="val 10803225"/>
              <a:gd name="adj2" fmla="val 530929"/>
            </a:avLst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applications need heap allocation, thus </a:t>
            </a:r>
            <a:r>
              <a:rPr lang="en-US" dirty="0" err="1" smtClean="0"/>
              <a:t>malloc</a:t>
            </a:r>
            <a:r>
              <a:rPr lang="en-US" dirty="0" smtClean="0"/>
              <a:t> performance very important</a:t>
            </a:r>
          </a:p>
          <a:p>
            <a:r>
              <a:rPr lang="en-US" dirty="0" smtClean="0"/>
              <a:t>Different heap workloads</a:t>
            </a:r>
          </a:p>
          <a:p>
            <a:pPr lvl="1"/>
            <a:r>
              <a:rPr lang="en-US" dirty="0" smtClean="0"/>
              <a:t>Many small and frequent allocations</a:t>
            </a:r>
          </a:p>
          <a:p>
            <a:pPr lvl="1"/>
            <a:r>
              <a:rPr lang="en-US" dirty="0" smtClean="0"/>
              <a:t>Few large allocations</a:t>
            </a:r>
          </a:p>
          <a:p>
            <a:pPr lvl="1"/>
            <a:r>
              <a:rPr lang="en-US" dirty="0" smtClean="0"/>
              <a:t>Combination of both</a:t>
            </a:r>
          </a:p>
          <a:p>
            <a:r>
              <a:rPr lang="en-US" dirty="0" smtClean="0"/>
              <a:t>Many things affect performance</a:t>
            </a:r>
          </a:p>
          <a:p>
            <a:pPr lvl="1"/>
            <a:r>
              <a:rPr lang="en-US" dirty="0" smtClean="0"/>
              <a:t>Finding free memory</a:t>
            </a:r>
          </a:p>
          <a:p>
            <a:pPr lvl="1"/>
            <a:r>
              <a:rPr lang="en-US" dirty="0" smtClean="0"/>
              <a:t>Heap fragmentation</a:t>
            </a:r>
          </a:p>
          <a:p>
            <a:pPr lvl="1"/>
            <a:r>
              <a:rPr lang="en-US" dirty="0" smtClean="0"/>
              <a:t>Allocation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72432"/>
              </p:ext>
            </p:extLst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3413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168494" y="277284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Functions would like to use the stack to allocate space for their local variables</a:t>
            </a:r>
          </a:p>
          <a:p>
            <a:r>
              <a:rPr lang="en-US" dirty="0" smtClean="0"/>
              <a:t>Can we use the stack pointer for this?</a:t>
            </a:r>
          </a:p>
          <a:p>
            <a:pPr lvl="1"/>
            <a:r>
              <a:rPr lang="en-US" dirty="0" smtClean="0"/>
              <a:t>Yes, however stack pointer can change throughout program execution</a:t>
            </a:r>
          </a:p>
          <a:p>
            <a:r>
              <a:rPr lang="en-US" dirty="0" smtClean="0"/>
              <a:t>Frame pointer points to the start of the function's frame on the stack</a:t>
            </a:r>
          </a:p>
          <a:p>
            <a:pPr lvl="1"/>
            <a:r>
              <a:rPr lang="en-US" dirty="0" smtClean="0"/>
              <a:t>Each local variable will be (different) offsets of the frame pointer</a:t>
            </a:r>
          </a:p>
          <a:p>
            <a:pPr lvl="1"/>
            <a:r>
              <a:rPr lang="en-US" dirty="0" smtClean="0"/>
              <a:t>In x86, frame pointer is called the base pointer, and is stored in %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579420"/>
            <a:ext cx="250767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; 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10;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100;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10.45;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a + b;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12328" y="1600201"/>
            <a:ext cx="5832763" cy="4756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– 0xc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– 0x8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– 0x4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  <a:endParaRPr lang="en-US" sz="20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0x41273333,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38120" y="1579420"/>
            <a:ext cx="3074208" cy="4226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 @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+ A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+ B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+ C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+A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10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+B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100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10.45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+A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+A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+ 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+B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362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709361"/>
              </p:ext>
            </p:extLst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04223"/>
              </p:ext>
            </p:extLst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51375" y="186318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8779" y="5313696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78779" y="5704802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2" grpId="0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6776" y="213575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 and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semantic distinction between locations and names?</a:t>
            </a:r>
          </a:p>
          <a:p>
            <a:r>
              <a:rPr lang="en-US" dirty="0" smtClean="0"/>
              <a:t>How does the compiler actually implement locations and names?</a:t>
            </a:r>
          </a:p>
          <a:p>
            <a:pPr lvl="1"/>
            <a:r>
              <a:rPr lang="en-US" dirty="0" smtClean="0"/>
              <a:t>How does the compiler map names to memory locations?</a:t>
            </a:r>
          </a:p>
          <a:p>
            <a:r>
              <a:rPr lang="en-US" dirty="0" smtClean="0"/>
              <a:t>We are going to look into this process</a:t>
            </a:r>
          </a:p>
          <a:p>
            <a:pPr lvl="1"/>
            <a:r>
              <a:rPr lang="en-US" dirty="0" smtClean="0"/>
              <a:t>Assuming static scoping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02650"/>
              </p:ext>
            </p:extLst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51375" y="213575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4101" y="240796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109588"/>
              </p:ext>
            </p:extLst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4101" y="240796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5159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267390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60340"/>
              </p:ext>
            </p:extLst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267390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297222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297222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863336"/>
              </p:ext>
            </p:extLst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23671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23671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7" y="35057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can the compiler put variables?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"Cloud"</a:t>
            </a:r>
          </a:p>
          <a:p>
            <a:r>
              <a:rPr lang="en-US" dirty="0" smtClean="0"/>
              <a:t>What are the constraints on those variables?</a:t>
            </a:r>
          </a:p>
          <a:p>
            <a:pPr lvl="1"/>
            <a:r>
              <a:rPr lang="en-US" dirty="0" smtClean="0"/>
              <a:t>Who can access them?</a:t>
            </a:r>
          </a:p>
          <a:p>
            <a:pPr lvl="1"/>
            <a:r>
              <a:rPr lang="en-US" dirty="0" smtClean="0"/>
              <a:t>Who can't?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3905"/>
              </p:ext>
            </p:extLst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7" y="35057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2360" y="205159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78619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08530"/>
              </p:ext>
            </p:extLst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78619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95504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Function name</a:t>
            </a:r>
          </a:p>
          <a:p>
            <a:pPr lvl="1"/>
            <a:r>
              <a:rPr lang="en-US" dirty="0" smtClean="0"/>
              <a:t>Formal parameters (names and types)</a:t>
            </a:r>
          </a:p>
          <a:p>
            <a:pPr lvl="1"/>
            <a:r>
              <a:rPr lang="en-US" dirty="0" smtClean="0"/>
              <a:t>Return type</a:t>
            </a:r>
          </a:p>
          <a:p>
            <a:r>
              <a:rPr lang="en-US" dirty="0" smtClean="0"/>
              <a:t>Invocation</a:t>
            </a:r>
          </a:p>
          <a:p>
            <a:pPr lvl="1"/>
            <a:r>
              <a:rPr lang="en-US" dirty="0" smtClean="0"/>
              <a:t>f(x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is-IS" dirty="0" smtClean="0"/>
              <a:t>…,x</a:t>
            </a:r>
            <a:r>
              <a:rPr lang="is-IS" baseline="-25000" dirty="0" smtClean="0"/>
              <a:t>k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x</a:t>
            </a:r>
            <a:r>
              <a:rPr lang="is-IS" baseline="-25000" dirty="0" smtClean="0"/>
              <a:t>1</a:t>
            </a:r>
            <a:r>
              <a:rPr lang="is-IS" dirty="0" smtClean="0"/>
              <a:t>,x</a:t>
            </a:r>
            <a:r>
              <a:rPr lang="is-IS" baseline="-25000" dirty="0" smtClean="0"/>
              <a:t>2</a:t>
            </a:r>
            <a:r>
              <a:rPr lang="is-IS" dirty="0" smtClean="0"/>
              <a:t>,...,x</a:t>
            </a:r>
            <a:r>
              <a:rPr lang="is-IS" baseline="-25000" dirty="0" smtClean="0"/>
              <a:t>k</a:t>
            </a:r>
            <a:r>
              <a:rPr lang="is-IS" dirty="0" smtClean="0"/>
              <a:t> are expressions </a:t>
            </a:r>
          </a:p>
          <a:p>
            <a:pPr lvl="1"/>
            <a:r>
              <a:rPr lang="is-IS" dirty="0" smtClean="0"/>
              <a:t>x</a:t>
            </a:r>
            <a:r>
              <a:rPr lang="is-IS" baseline="-25000" dirty="0" smtClean="0"/>
              <a:t>1</a:t>
            </a:r>
            <a:r>
              <a:rPr lang="is-IS" dirty="0" smtClean="0"/>
              <a:t>,x</a:t>
            </a:r>
            <a:r>
              <a:rPr lang="is-IS" baseline="-25000" dirty="0" smtClean="0"/>
              <a:t>2</a:t>
            </a:r>
            <a:r>
              <a:rPr lang="is-IS" dirty="0" smtClean="0"/>
              <a:t>,...x</a:t>
            </a:r>
            <a:r>
              <a:rPr lang="is-IS" baseline="-25000" dirty="0" smtClean="0"/>
              <a:t>k</a:t>
            </a:r>
            <a:r>
              <a:rPr lang="is-IS" dirty="0" smtClean="0"/>
              <a:t> are called the actual parameters</a:t>
            </a:r>
          </a:p>
          <a:p>
            <a:pPr lvl="1"/>
            <a:r>
              <a:rPr lang="is-IS" dirty="0" smtClean="0"/>
              <a:t>Invoking function must create the frame on the stack with enough space to hold the actual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Allows us to allocate memory for the function's local variables</a:t>
            </a:r>
          </a:p>
          <a:p>
            <a:r>
              <a:rPr lang="en-US" dirty="0" smtClean="0"/>
              <a:t>However, when considering calling a function, what other information do we need?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Our frame pointer</a:t>
            </a:r>
          </a:p>
          <a:p>
            <a:pPr lvl="1"/>
            <a:r>
              <a:rPr lang="en-US" dirty="0" smtClean="0"/>
              <a:t>Return address (where to start program execution when function returns)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Temporary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the previous information must be stored on the stack in order to call the function</a:t>
            </a:r>
          </a:p>
          <a:p>
            <a:r>
              <a:rPr lang="en-US" dirty="0" smtClean="0"/>
              <a:t>Who should store that information?</a:t>
            </a:r>
          </a:p>
          <a:p>
            <a:pPr lvl="1"/>
            <a:r>
              <a:rPr lang="en-US" dirty="0" smtClean="0"/>
              <a:t>Caller?</a:t>
            </a:r>
          </a:p>
          <a:p>
            <a:pPr lvl="1"/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Thus, we need to define a convention of who pushes/stores what values on the stack to call a function</a:t>
            </a:r>
          </a:p>
          <a:p>
            <a:pPr lvl="1"/>
            <a:r>
              <a:rPr lang="en-US" dirty="0" smtClean="0"/>
              <a:t>Varies based on processor, operating system, compiler, or type of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x86 Linux Calling Convention (</a:t>
            </a:r>
            <a:r>
              <a:rPr lang="en-US" dirty="0" err="1" smtClean="0"/>
              <a:t>cdecl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Caller (in this order)</a:t>
            </a:r>
          </a:p>
          <a:p>
            <a:pPr lvl="1"/>
            <a:r>
              <a:rPr lang="en-US" dirty="0" smtClean="0"/>
              <a:t>Pushes arguments onto the stack (in right to left order)</a:t>
            </a:r>
          </a:p>
          <a:p>
            <a:pPr lvl="1"/>
            <a:r>
              <a:rPr lang="en-US" dirty="0" smtClean="0"/>
              <a:t>Pushes address of instruction after call</a:t>
            </a:r>
          </a:p>
          <a:p>
            <a:r>
              <a:rPr lang="en-US" dirty="0" err="1" smtClean="0"/>
              <a:t>Callee</a:t>
            </a:r>
            <a:endParaRPr lang="en-US" dirty="0" smtClean="0"/>
          </a:p>
          <a:p>
            <a:pPr lvl="1"/>
            <a:r>
              <a:rPr lang="en-US" dirty="0" smtClean="0"/>
              <a:t>Pushes previous frame pointer onto stack</a:t>
            </a:r>
          </a:p>
          <a:p>
            <a:pPr lvl="1"/>
            <a:r>
              <a:rPr lang="en-US" dirty="0" smtClean="0"/>
              <a:t>Creates space on stack for local variables</a:t>
            </a:r>
          </a:p>
          <a:p>
            <a:pPr lvl="1"/>
            <a:r>
              <a:rPr lang="en-US" dirty="0" smtClean="0"/>
              <a:t>Ensures that stack is consistent on return</a:t>
            </a:r>
          </a:p>
          <a:p>
            <a:pPr lvl="1"/>
            <a:r>
              <a:rPr lang="en-US" dirty="0" smtClean="0"/>
              <a:t>Return value in %</a:t>
            </a:r>
            <a:r>
              <a:rPr lang="en-US" dirty="0" err="1" smtClean="0"/>
              <a:t>eax</a:t>
            </a:r>
            <a:r>
              <a:rPr lang="en-US" dirty="0" smtClean="0"/>
              <a:t> register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54" y="305134"/>
            <a:ext cx="422981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 + b + 1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(10, 40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68261" y="190041"/>
            <a:ext cx="5832763" cy="666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endParaRPr lang="en-US" sz="20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3654189" y="3265291"/>
            <a:ext cx="1756527" cy="830903"/>
            <a:chOff x="5206736" y="118804"/>
            <a:chExt cx="1756527" cy="5909348"/>
          </a:xfrm>
        </p:grpSpPr>
        <p:sp>
          <p:nvSpPr>
            <p:cNvPr id="7" name="Right Bracket 6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8522" y="1927879"/>
              <a:ext cx="1374741" cy="335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prologue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3654189" y="5659908"/>
            <a:ext cx="1756527" cy="709842"/>
            <a:chOff x="5206736" y="118804"/>
            <a:chExt cx="1756527" cy="6881075"/>
          </a:xfrm>
        </p:grpSpPr>
        <p:sp>
          <p:nvSpPr>
            <p:cNvPr id="10" name="Right Bracket 9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8522" y="1927883"/>
              <a:ext cx="1374741" cy="507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epilogue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3654189" y="506830"/>
            <a:ext cx="1756527" cy="576903"/>
            <a:chOff x="5206736" y="118804"/>
            <a:chExt cx="1756527" cy="5909348"/>
          </a:xfrm>
        </p:grpSpPr>
        <p:sp>
          <p:nvSpPr>
            <p:cNvPr id="13" name="Right Bracket 12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8522" y="1927879"/>
              <a:ext cx="1374741" cy="335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prologue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3654189" y="2366075"/>
            <a:ext cx="1756527" cy="633380"/>
            <a:chOff x="5206736" y="118804"/>
            <a:chExt cx="1756527" cy="6881075"/>
          </a:xfrm>
        </p:grpSpPr>
        <p:sp>
          <p:nvSpPr>
            <p:cNvPr id="16" name="Right Bracket 15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8522" y="1927883"/>
              <a:ext cx="1374741" cy="507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epilogue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7571" y="261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07080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2084" y="30509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ectangle 11"/>
          <p:cNvSpPr/>
          <p:nvPr/>
        </p:nvSpPr>
        <p:spPr>
          <a:xfrm>
            <a:off x="1991529" y="5377554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91529" y="6125240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91529" y="5727526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8" grpId="0" animBg="1"/>
      <p:bldP spid="12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579420"/>
            <a:ext cx="2507673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10;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100;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10.45;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a + b;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12328" y="1600201"/>
            <a:ext cx="5832763" cy="4756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0x8049634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0x8049638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0x804963c</a:t>
            </a:r>
          </a:p>
          <a:p>
            <a:pPr marL="0" indent="0">
              <a:lnSpc>
                <a:spcPct val="80000"/>
              </a:lnSpc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$0xa,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0x8049634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$0x64,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0x41273333,</a:t>
            </a:r>
            <a:r>
              <a:rPr lang="en-U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0x8049634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0x8049638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is-IS" sz="2500" dirty="0" smtClean="0">
                <a:latin typeface="Consolas" charset="0"/>
                <a:ea typeface="Consolas" charset="0"/>
                <a:cs typeface="Consolas" charset="0"/>
              </a:rPr>
              <a:t>lea (</a:t>
            </a:r>
            <a:r>
              <a:rPr lang="is-I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is-IS" sz="25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r>
              <a:rPr lang="is-IS" sz="25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is-IS" sz="25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is-IS" sz="2500" dirty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is-IS" sz="25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is-I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is-IS" sz="2500" dirty="0" smtClean="0">
                <a:latin typeface="Consolas" charset="0"/>
                <a:ea typeface="Consolas" charset="0"/>
                <a:cs typeface="Consolas" charset="0"/>
              </a:rPr>
              <a:t>mov </a:t>
            </a:r>
            <a:r>
              <a:rPr lang="is-I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is-IS" sz="25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is-I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0x8049634</a:t>
            </a:r>
            <a:endParaRPr lang="en-US" sz="25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73038" y="1579420"/>
            <a:ext cx="2639290" cy="4226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C</a:t>
            </a:r>
          </a:p>
          <a:p>
            <a:pPr marL="0" indent="0">
              <a:lnSpc>
                <a:spcPct val="80000"/>
              </a:lnSpc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mem[A] = 10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mem[B] = 100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mem[C] = 10.45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mem[A] = mem[A] + mem[B]</a:t>
            </a:r>
          </a:p>
        </p:txBody>
      </p:sp>
    </p:spTree>
    <p:extLst>
      <p:ext uri="{BB962C8B-B14F-4D97-AF65-F5344CB8AC3E}">
        <p14:creationId xmlns:p14="http://schemas.microsoft.com/office/powerpoint/2010/main" val="1633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771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2084" y="30509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6" name="Right Arrow 15"/>
          <p:cNvSpPr/>
          <p:nvPr/>
        </p:nvSpPr>
        <p:spPr>
          <a:xfrm>
            <a:off x="77571" y="261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9214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2084" y="30509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3428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7044" y="331614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301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84209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0x80483a6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7044" y="331614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700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0x80483a6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7044" y="331614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7626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36621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6374" y="359046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5418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6374" y="359046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22653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0468" y="38700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146987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0468" y="38700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6420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0468" y="415531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constraints on local variables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can the compiler place local variables?</a:t>
            </a:r>
          </a:p>
          <a:p>
            <a:pPr lvl="1"/>
            <a:r>
              <a:rPr lang="en-US" dirty="0" smtClean="0"/>
              <a:t>Global Memory (one for each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766255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0468" y="415531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00642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8942" y="442963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43621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8942" y="442963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32093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786899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8942" y="442963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32093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319874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32093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6166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4572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750057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57311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32093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6166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624373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6166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366685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6166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458780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29225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87269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732392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87269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9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579420"/>
            <a:ext cx="5985164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fact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if (n == 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1;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else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fact(n-1) * n;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484246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02479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11561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429519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26469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 flipH="1">
            <a:off x="0" y="306534"/>
            <a:ext cx="1374741" cy="1851450"/>
            <a:chOff x="5050323" y="118804"/>
            <a:chExt cx="1374741" cy="5909348"/>
          </a:xfrm>
        </p:grpSpPr>
        <p:sp>
          <p:nvSpPr>
            <p:cNvPr id="23" name="Right Bracket 22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0323" y="1982433"/>
              <a:ext cx="1374741" cy="16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nsolas" charset="0"/>
                  <a:ea typeface="Consolas" charset="0"/>
                  <a:cs typeface="Consolas" charset="0"/>
                </a:rPr>
                <a:t>main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-15555" y="2157984"/>
            <a:ext cx="1374741" cy="1851450"/>
            <a:chOff x="5050323" y="118804"/>
            <a:chExt cx="1374741" cy="5909348"/>
          </a:xfrm>
        </p:grpSpPr>
        <p:sp>
          <p:nvSpPr>
            <p:cNvPr id="26" name="Right Bracket 25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50323" y="1982433"/>
              <a:ext cx="1374741" cy="16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Consolas" charset="0"/>
                  <a:ea typeface="Consolas" charset="0"/>
                  <a:cs typeface="Consolas" charset="0"/>
                </a:rPr>
                <a:t>callee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4593806" y="11561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4682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260104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9013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1561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99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148568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29671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42133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3713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18010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56429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42133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582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674582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58620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0x804839d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68651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4640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28955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71302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0x32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0x804839d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68651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3026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03814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02174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0x32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9608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7028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386854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52251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9608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6259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699803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28938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23515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0015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constraints on local variables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can the compiler place local variables?</a:t>
            </a:r>
          </a:p>
          <a:p>
            <a:pPr lvl="1"/>
            <a:r>
              <a:rPr lang="en-US" dirty="0" smtClean="0"/>
              <a:t>Global Memory (one for each function)</a:t>
            </a:r>
          </a:p>
          <a:p>
            <a:pPr lvl="1"/>
            <a:r>
              <a:rPr lang="en-US" dirty="0" smtClean="0"/>
              <a:t>"Scratch memory" for each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192388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23515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9996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841648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15886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23515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548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74201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23515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1993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9884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728207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47113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5094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1993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930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380680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17895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5094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1993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904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530424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92278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5094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1993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454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623854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21707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5094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7278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420744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89396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47040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064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333071"/>
              </p:ext>
            </p:extLst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47040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6000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0x80483c2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498749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Stack is essentially scratch memory for functions</a:t>
            </a:r>
          </a:p>
          <a:p>
            <a:pPr lvl="1"/>
            <a:r>
              <a:rPr lang="en-US" dirty="0" smtClean="0"/>
              <a:t>Used in MIPS, ARM, x86, and x86-64 processors</a:t>
            </a:r>
          </a:p>
          <a:p>
            <a:r>
              <a:rPr lang="en-US" dirty="0" smtClean="0"/>
              <a:t>Starts at high memory addresses, and grows down</a:t>
            </a:r>
          </a:p>
          <a:p>
            <a:r>
              <a:rPr lang="en-US" dirty="0" smtClean="0"/>
              <a:t>Functions are free to push registers or values onto the stack, or pop values from the stack into registers</a:t>
            </a:r>
          </a:p>
          <a:p>
            <a:r>
              <a:rPr lang="en-US" dirty="0" smtClean="0"/>
              <a:t>The assembly language supports this on x86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 smtClean="0"/>
              <a:t> holds the address of the top of the stack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dirty="0" smtClean="0"/>
              <a:t> decrements the stack pointer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 smtClean="0"/>
              <a:t>) then stores the value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dirty="0" smtClean="0"/>
              <a:t> to the location pointed to by the stack pointer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dirty="0" smtClean="0"/>
              <a:t> stores the value at the location pointed to by the stack pointer into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dirty="0" smtClean="0"/>
              <a:t>, then increments the stack pointer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0x80483c2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498749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84334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4444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27714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78515"/>
              </p:ext>
            </p:extLst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0x80483c6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52699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27714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did the previous example pass parameters to the function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Pushed the values onto the stack</a:t>
            </a:r>
          </a:p>
          <a:p>
            <a:r>
              <a:rPr lang="en-US" dirty="0" smtClean="0"/>
              <a:t>What are the semantics of passing parameters to a function?</a:t>
            </a:r>
          </a:p>
          <a:p>
            <a:r>
              <a:rPr lang="en-US" dirty="0" smtClean="0"/>
              <a:t>Multiple approaches</a:t>
            </a:r>
          </a:p>
          <a:p>
            <a:pPr lvl="1"/>
            <a:r>
              <a:rPr lang="en-US" dirty="0" smtClean="0"/>
              <a:t>Pass by value</a:t>
            </a:r>
          </a:p>
          <a:p>
            <a:pPr lvl="1"/>
            <a:r>
              <a:rPr lang="en-US" dirty="0" smtClean="0"/>
              <a:t>Pass by reference</a:t>
            </a:r>
          </a:p>
          <a:p>
            <a:pPr lvl="1"/>
            <a:r>
              <a:rPr lang="en-US" dirty="0" smtClean="0"/>
              <a:t>Pass by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2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of the actual parameters at function invocation are calculated and then copied to the function</a:t>
            </a:r>
          </a:p>
          <a:p>
            <a:pPr lvl="1"/>
            <a:r>
              <a:rPr lang="en-US" dirty="0" smtClean="0"/>
              <a:t>We have seen how this is done for C, a copy of the values are placed on the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x + 5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4;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test(y);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y);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5091" y="1151467"/>
            <a:ext cx="5563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–Wall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pass_by_value.c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9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4</a:t>
            </a: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007" y="2522501"/>
            <a:ext cx="1584060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82210" y="4790413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7352" y="4944208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05696" y="5175041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89416" y="4847828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3057" y="49903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82210" y="2458872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57352" y="2612667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805696" y="2843500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89416" y="2516287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60174" y="2657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60174" y="26571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  <p:bldP spid="14" grpId="0" animBg="1"/>
      <p:bldP spid="14" grpId="1" animBg="1"/>
      <p:bldP spid="15" grpId="0"/>
      <p:bldP spid="15" grpId="1"/>
      <p:bldP spid="17" grpId="0" animBg="1"/>
      <p:bldP spid="17" grpId="1" animBg="1"/>
      <p:bldP spid="18" grpId="0"/>
      <p:bldP spid="18" grpId="1"/>
      <p:bldP spid="18" grpId="2"/>
      <p:bldP spid="19" grpId="0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formal parameters are bound to the locations associated with the actual parameters</a:t>
            </a:r>
          </a:p>
          <a:p>
            <a:pPr lvl="1"/>
            <a:r>
              <a:rPr lang="en-US" dirty="0" smtClean="0"/>
              <a:t>Thus, the actual parameters must be l-values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x + 5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4;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test(y);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y);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5091" y="1151467"/>
            <a:ext cx="5563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g++ –Wall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pass_by_value.c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9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9</a:t>
            </a: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1527" y="2522501"/>
            <a:ext cx="1584060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29840" y="1851941"/>
            <a:ext cx="243840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57352" y="2612667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Connector 10"/>
          <p:cNvCxnSpPr>
            <a:endCxn id="13" idx="1"/>
          </p:cNvCxnSpPr>
          <p:nvPr/>
        </p:nvCxnSpPr>
        <p:spPr>
          <a:xfrm>
            <a:off x="4805696" y="2843500"/>
            <a:ext cx="776514" cy="2331542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82210" y="4790413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352" y="4944208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05696" y="5175041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89416" y="4847828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63057" y="49903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63057" y="49903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7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/>
      <p:bldP spid="13" grpId="0" animBg="1"/>
      <p:bldP spid="14" grpId="0"/>
      <p:bldP spid="16" grpId="0" animBg="1"/>
      <p:bldP spid="2" grpId="0"/>
      <p:bldP spid="2" grpId="1"/>
      <p:bldP spid="1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formal parameters are replaced by the text of the actual parameters everywhere in </a:t>
            </a:r>
            <a:r>
              <a:rPr lang="en-US" smtClean="0"/>
              <a:t>the function </a:t>
            </a:r>
            <a:r>
              <a:rPr lang="en-US" dirty="0" smtClean="0"/>
              <a:t>that the formal parameters occur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x + 5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4;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test(y);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y);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+ 5;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5091" y="1151467"/>
            <a:ext cx="5563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pass_by_name_1.c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9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9</a:t>
            </a: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[10];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x++;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a[1] =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a[2] = 2;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(a[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n%d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n%d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\n",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a[1], a[2]);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return 0;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]++;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5091" y="1151467"/>
            <a:ext cx="5563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pass_by_name_2.c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6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 = y;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return j + y;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j = 2;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p(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q();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return j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5091" y="1151467"/>
            <a:ext cx="556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pass_by_name_3.c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5</a:t>
            </a: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return 10;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foo(a++);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n%d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\n", a, b);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a++)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return 10;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5091" y="1151467"/>
            <a:ext cx="5563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pass_by_name_4.c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521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4974698"/>
          </a:xfrm>
        </p:spPr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 = y; 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return j + y;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j = 2;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("%d\n", p(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));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q();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i_plus_j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)(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y(); 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return j +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2;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i_plus_j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q();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98379" y="150357"/>
            <a:ext cx="634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–Wall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pass_by_name_simulation.c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parameter passing semantics of Java?</a:t>
            </a:r>
          </a:p>
          <a:p>
            <a:pPr lvl="1"/>
            <a:r>
              <a:rPr lang="en-US" dirty="0" smtClean="0"/>
              <a:t>Pass by value?</a:t>
            </a:r>
          </a:p>
          <a:p>
            <a:pPr lvl="1"/>
            <a:r>
              <a:rPr lang="en-US" dirty="0" smtClean="0"/>
              <a:t>Pass by reference?</a:t>
            </a:r>
          </a:p>
          <a:p>
            <a:pPr lvl="1"/>
            <a:r>
              <a:rPr lang="en-US" dirty="0" smtClean="0"/>
              <a:t>Pass by name?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47"/>
            <a:ext cx="8229600" cy="61585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Testing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ParameterPassing</a:t>
            </a:r>
            <a:endParaRPr lang="en-US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[] 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Testing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new Testing();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Testing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snap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new Testing();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bar.foo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0;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snap.foo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10;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PassByQuestionMark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(bar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snap);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bar.foo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"\n" 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snap.foo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}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PassByQuestionMark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Testing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Testing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new Testing();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100;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a.foo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42;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156513</TotalTime>
  <Words>12698</Words>
  <Application>Microsoft Office PowerPoint</Application>
  <PresentationFormat>On-screen Show (4:3)</PresentationFormat>
  <Paragraphs>5017</Paragraphs>
  <Slides>148</Slides>
  <Notes>14</Notes>
  <HiddenSlides>35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2" baseType="lpstr">
      <vt:lpstr>Arial</vt:lpstr>
      <vt:lpstr>Calibri</vt:lpstr>
      <vt:lpstr>Consolas</vt:lpstr>
      <vt:lpstr>adam_seclab_theme</vt:lpstr>
      <vt:lpstr>The Runtime Environment</vt:lpstr>
      <vt:lpstr>Locations and Names</vt:lpstr>
      <vt:lpstr>Global Variables</vt:lpstr>
      <vt:lpstr>PowerPoint Presentation</vt:lpstr>
      <vt:lpstr>Local Variables</vt:lpstr>
      <vt:lpstr>PowerPoint Presentation</vt:lpstr>
      <vt:lpstr>Local Variables</vt:lpstr>
      <vt:lpstr>The Stack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Function Frame</vt:lpstr>
      <vt:lpstr>PowerPoint Presentation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Functions</vt:lpstr>
      <vt:lpstr>Function Frames</vt:lpstr>
      <vt:lpstr>Calling Convention</vt:lpstr>
      <vt:lpstr>x86 Linux Calling Convention (cdecl)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Parameter Passing</vt:lpstr>
      <vt:lpstr>Pass by Value</vt:lpstr>
      <vt:lpstr>PowerPoint Presentation</vt:lpstr>
      <vt:lpstr>Pass by Reference</vt:lpstr>
      <vt:lpstr>PowerPoint Presentation</vt:lpstr>
      <vt:lpstr>Pass by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</vt:lpstr>
      <vt:lpstr>PowerPoint Presentation</vt:lpstr>
      <vt:lpstr>Java</vt:lpstr>
      <vt:lpstr>Local Functions</vt:lpstr>
      <vt:lpstr>PowerPoint Presentation</vt:lpstr>
      <vt:lpstr>Local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Link</vt:lpstr>
      <vt:lpstr>PowerPoint Presentation</vt:lpstr>
      <vt:lpstr>PowerPoint Presentation</vt:lpstr>
      <vt:lpstr>Type of Memory Allocation</vt:lpstr>
      <vt:lpstr>Heap Allocation</vt:lpstr>
      <vt:lpstr>C Heap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 Allocation</vt:lpstr>
      <vt:lpstr>PowerPoint Presentation</vt:lpstr>
      <vt:lpstr>PowerPoint Presentation</vt:lpstr>
      <vt:lpstr>PowerPoint Presentation</vt:lpstr>
      <vt:lpstr>PowerPoint Presentation</vt:lpstr>
      <vt:lpstr>Heap Allocation</vt:lpstr>
      <vt:lpstr>PowerPoint Presentation</vt:lpstr>
      <vt:lpstr>PowerPoint Presentation</vt:lpstr>
      <vt:lpstr>PowerPoint Presentation</vt:lpstr>
      <vt:lpstr>free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Modern malloc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Ayan Banerjee</cp:lastModifiedBy>
  <cp:revision>5114</cp:revision>
  <cp:lastPrinted>2011-10-05T20:20:50Z</cp:lastPrinted>
  <dcterms:created xsi:type="dcterms:W3CDTF">2011-09-20T20:28:25Z</dcterms:created>
  <dcterms:modified xsi:type="dcterms:W3CDTF">2016-07-25T23:57:50Z</dcterms:modified>
</cp:coreProperties>
</file>