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6858000" cy="9906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E2F7"/>
    <a:srgbClr val="FCAA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1" d="100"/>
          <a:sy n="61" d="100"/>
        </p:scale>
        <p:origin x="2539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92CEB-B807-4F9A-826B-0A7069647FB1}" type="datetimeFigureOut">
              <a:rPr lang="ko-KR" altLang="en-US" smtClean="0"/>
              <a:t>2020-06-09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2AA68-19C6-4FE3-A551-899B7604CC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4995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92CEB-B807-4F9A-826B-0A7069647FB1}" type="datetimeFigureOut">
              <a:rPr lang="ko-KR" altLang="en-US" smtClean="0"/>
              <a:t>2020-06-09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2AA68-19C6-4FE3-A551-899B7604CC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2084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92CEB-B807-4F9A-826B-0A7069647FB1}" type="datetimeFigureOut">
              <a:rPr lang="ko-KR" altLang="en-US" smtClean="0"/>
              <a:t>2020-06-09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2AA68-19C6-4FE3-A551-899B7604CC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8434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92CEB-B807-4F9A-826B-0A7069647FB1}" type="datetimeFigureOut">
              <a:rPr lang="ko-KR" altLang="en-US" smtClean="0"/>
              <a:t>2020-06-09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2AA68-19C6-4FE3-A551-899B7604CC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784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92CEB-B807-4F9A-826B-0A7069647FB1}" type="datetimeFigureOut">
              <a:rPr lang="ko-KR" altLang="en-US" smtClean="0"/>
              <a:t>2020-06-09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2AA68-19C6-4FE3-A551-899B7604CC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5808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92CEB-B807-4F9A-826B-0A7069647FB1}" type="datetimeFigureOut">
              <a:rPr lang="ko-KR" altLang="en-US" smtClean="0"/>
              <a:t>2020-06-09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2AA68-19C6-4FE3-A551-899B7604CC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0380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92CEB-B807-4F9A-826B-0A7069647FB1}" type="datetimeFigureOut">
              <a:rPr lang="ko-KR" altLang="en-US" smtClean="0"/>
              <a:t>2020-06-09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2AA68-19C6-4FE3-A551-899B7604CC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249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92CEB-B807-4F9A-826B-0A7069647FB1}" type="datetimeFigureOut">
              <a:rPr lang="ko-KR" altLang="en-US" smtClean="0"/>
              <a:t>2020-06-09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2AA68-19C6-4FE3-A551-899B7604CC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9577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92CEB-B807-4F9A-826B-0A7069647FB1}" type="datetimeFigureOut">
              <a:rPr lang="ko-KR" altLang="en-US" smtClean="0"/>
              <a:t>2020-06-09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2AA68-19C6-4FE3-A551-899B7604CC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508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92CEB-B807-4F9A-826B-0A7069647FB1}" type="datetimeFigureOut">
              <a:rPr lang="ko-KR" altLang="en-US" smtClean="0"/>
              <a:t>2020-06-09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2AA68-19C6-4FE3-A551-899B7604CC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368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92CEB-B807-4F9A-826B-0A7069647FB1}" type="datetimeFigureOut">
              <a:rPr lang="ko-KR" altLang="en-US" smtClean="0"/>
              <a:t>2020-06-09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2AA68-19C6-4FE3-A551-899B7604CC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1453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392CEB-B807-4F9A-826B-0A7069647FB1}" type="datetimeFigureOut">
              <a:rPr lang="ko-KR" altLang="en-US" smtClean="0"/>
              <a:t>2020-06-09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2AA68-19C6-4FE3-A551-899B7604CC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6467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G"/><Relationship Id="rId3" Type="http://schemas.openxmlformats.org/officeDocument/2006/relationships/image" Target="../media/image7.png"/><Relationship Id="rId7" Type="http://schemas.openxmlformats.org/officeDocument/2006/relationships/image" Target="../media/image11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jpeg"/><Relationship Id="rId5" Type="http://schemas.openxmlformats.org/officeDocument/2006/relationships/image" Target="../media/image9.png"/><Relationship Id="rId4" Type="http://schemas.openxmlformats.org/officeDocument/2006/relationships/image" Target="../media/image8.svg"/><Relationship Id="rId9" Type="http://schemas.openxmlformats.org/officeDocument/2006/relationships/image" Target="../media/image1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12">
            <a:extLst>
              <a:ext uri="{FF2B5EF4-FFF2-40B4-BE49-F238E27FC236}">
                <a16:creationId xmlns:a16="http://schemas.microsoft.com/office/drawing/2014/main" id="{CCE77BB2-FF2B-4F9F-B761-D89B24966778}"/>
              </a:ext>
            </a:extLst>
          </p:cNvPr>
          <p:cNvSpPr/>
          <p:nvPr/>
        </p:nvSpPr>
        <p:spPr>
          <a:xfrm>
            <a:off x="392544" y="6258763"/>
            <a:ext cx="5954400" cy="249692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>
              <a:lnSpc>
                <a:spcPct val="200000"/>
              </a:lnSpc>
            </a:pPr>
            <a:r>
              <a:rPr lang="ko-KR" altLang="en-US" sz="1600" dirty="0">
                <a:solidFill>
                  <a:schemeClr val="tx1"/>
                </a:solidFill>
                <a:latin typeface="DX아기사랑B" panose="02010606000101010101" pitchFamily="2" charset="-127"/>
                <a:ea typeface="DX아기사랑B" panose="02010606000101010101" pitchFamily="2" charset="-127"/>
              </a:rPr>
              <a:t>로그인 서버</a:t>
            </a:r>
            <a:r>
              <a:rPr lang="en-US" altLang="ko-KR" sz="1600" dirty="0">
                <a:solidFill>
                  <a:schemeClr val="tx1"/>
                </a:solidFill>
                <a:latin typeface="DX아기사랑B" panose="02010606000101010101" pitchFamily="2" charset="-127"/>
                <a:ea typeface="DX아기사랑B" panose="02010606000101010101" pitchFamily="2" charset="-127"/>
              </a:rPr>
              <a:t> </a:t>
            </a:r>
            <a:r>
              <a:rPr lang="ko-KR" altLang="en-US" sz="1600" dirty="0">
                <a:solidFill>
                  <a:schemeClr val="tx1"/>
                </a:solidFill>
                <a:latin typeface="DX아기사랑B" panose="02010606000101010101" pitchFamily="2" charset="-127"/>
                <a:ea typeface="DX아기사랑B" panose="02010606000101010101" pitchFamily="2" charset="-127"/>
              </a:rPr>
              <a:t>통신 및 회원가입 기능 지원</a:t>
            </a:r>
            <a:r>
              <a:rPr lang="en-US" altLang="ko-KR" sz="1600" dirty="0">
                <a:solidFill>
                  <a:schemeClr val="tx1"/>
                </a:solidFill>
                <a:latin typeface="DX아기사랑B" panose="02010606000101010101" pitchFamily="2" charset="-127"/>
                <a:ea typeface="DX아기사랑B" panose="02010606000101010101" pitchFamily="2" charset="-127"/>
              </a:rPr>
              <a:t>.</a:t>
            </a:r>
          </a:p>
          <a:p>
            <a:pPr lvl="3">
              <a:lnSpc>
                <a:spcPct val="200000"/>
              </a:lnSpc>
            </a:pPr>
            <a:r>
              <a:rPr lang="ko-KR" altLang="en-US" sz="1600" dirty="0">
                <a:solidFill>
                  <a:schemeClr val="tx1"/>
                </a:solidFill>
                <a:latin typeface="DX아기사랑B" panose="02010606000101010101" pitchFamily="2" charset="-127"/>
                <a:ea typeface="DX아기사랑B" panose="02010606000101010101" pitchFamily="2" charset="-127"/>
              </a:rPr>
              <a:t>라즈베리 파이와 </a:t>
            </a:r>
            <a:r>
              <a:rPr lang="en-US" altLang="ko-KR" sz="1600" dirty="0">
                <a:solidFill>
                  <a:schemeClr val="tx1"/>
                </a:solidFill>
                <a:latin typeface="DX아기사랑B" panose="02010606000101010101" pitchFamily="2" charset="-127"/>
                <a:ea typeface="DX아기사랑B" panose="02010606000101010101" pitchFamily="2" charset="-127"/>
              </a:rPr>
              <a:t>Express</a:t>
            </a:r>
            <a:r>
              <a:rPr lang="ko-KR" altLang="en-US" sz="1600" dirty="0">
                <a:solidFill>
                  <a:schemeClr val="tx1"/>
                </a:solidFill>
                <a:latin typeface="DX아기사랑B" panose="02010606000101010101" pitchFamily="2" charset="-127"/>
                <a:ea typeface="DX아기사랑B" panose="02010606000101010101" pitchFamily="2" charset="-127"/>
              </a:rPr>
              <a:t> 연결</a:t>
            </a:r>
            <a:r>
              <a:rPr lang="en-US" altLang="ko-KR" sz="1600" dirty="0">
                <a:solidFill>
                  <a:schemeClr val="tx1"/>
                </a:solidFill>
                <a:latin typeface="DX아기사랑B" panose="02010606000101010101" pitchFamily="2" charset="-127"/>
                <a:ea typeface="DX아기사랑B" panose="02010606000101010101" pitchFamily="2" charset="-127"/>
              </a:rPr>
              <a:t>.</a:t>
            </a:r>
          </a:p>
          <a:p>
            <a:pPr lvl="3">
              <a:lnSpc>
                <a:spcPct val="200000"/>
              </a:lnSpc>
            </a:pPr>
            <a:r>
              <a:rPr lang="ko-KR" altLang="en-US" sz="1600" dirty="0">
                <a:solidFill>
                  <a:schemeClr val="tx1"/>
                </a:solidFill>
                <a:latin typeface="DX아기사랑B" panose="02010606000101010101" pitchFamily="2" charset="-127"/>
                <a:ea typeface="DX아기사랑B" panose="02010606000101010101" pitchFamily="2" charset="-127"/>
              </a:rPr>
              <a:t>사용자가 </a:t>
            </a:r>
            <a:r>
              <a:rPr lang="en-US" altLang="ko-KR" sz="1600" dirty="0">
                <a:solidFill>
                  <a:schemeClr val="tx1"/>
                </a:solidFill>
                <a:latin typeface="DX아기사랑B" panose="02010606000101010101" pitchFamily="2" charset="-127"/>
                <a:ea typeface="DX아기사랑B" panose="02010606000101010101" pitchFamily="2" charset="-127"/>
              </a:rPr>
              <a:t>BLE </a:t>
            </a:r>
            <a:r>
              <a:rPr lang="ko-KR" altLang="en-US" sz="1600" dirty="0">
                <a:solidFill>
                  <a:schemeClr val="tx1"/>
                </a:solidFill>
                <a:latin typeface="DX아기사랑B" panose="02010606000101010101" pitchFamily="2" charset="-127"/>
                <a:ea typeface="DX아기사랑B" panose="02010606000101010101" pitchFamily="2" charset="-127"/>
              </a:rPr>
              <a:t>근처에 접근하게 되면 </a:t>
            </a:r>
            <a:r>
              <a:rPr lang="en-US" altLang="ko-KR" sz="1600" dirty="0">
                <a:solidFill>
                  <a:schemeClr val="tx1"/>
                </a:solidFill>
                <a:latin typeface="DX아기사랑B" panose="02010606000101010101" pitchFamily="2" charset="-127"/>
                <a:ea typeface="DX아기사랑B" panose="02010606000101010101" pitchFamily="2" charset="-127"/>
              </a:rPr>
              <a:t>LED </a:t>
            </a:r>
            <a:r>
              <a:rPr lang="ko-KR" altLang="en-US" sz="1600" dirty="0">
                <a:solidFill>
                  <a:schemeClr val="tx1"/>
                </a:solidFill>
                <a:latin typeface="DX아기사랑B" panose="02010606000101010101" pitchFamily="2" charset="-127"/>
                <a:ea typeface="DX아기사랑B" panose="02010606000101010101" pitchFamily="2" charset="-127"/>
              </a:rPr>
              <a:t>점등</a:t>
            </a:r>
            <a:r>
              <a:rPr lang="en-US" altLang="ko-KR" sz="1600" dirty="0">
                <a:solidFill>
                  <a:schemeClr val="tx1"/>
                </a:solidFill>
                <a:latin typeface="DX아기사랑B" panose="02010606000101010101" pitchFamily="2" charset="-127"/>
                <a:ea typeface="DX아기사랑B" panose="02010606000101010101" pitchFamily="2" charset="-127"/>
              </a:rPr>
              <a:t>.</a:t>
            </a:r>
            <a:endParaRPr lang="en-US" altLang="ko-KR" sz="1600" dirty="0">
              <a:latin typeface="DX아기사랑B" panose="02010606000101010101" pitchFamily="2" charset="-127"/>
              <a:ea typeface="DX아기사랑B" panose="02010606000101010101" pitchFamily="2" charset="-127"/>
            </a:endParaRPr>
          </a:p>
          <a:p>
            <a:pPr lvl="3">
              <a:lnSpc>
                <a:spcPct val="200000"/>
              </a:lnSpc>
            </a:pPr>
            <a:r>
              <a:rPr lang="ko-KR" altLang="en-US" sz="1600" dirty="0">
                <a:solidFill>
                  <a:schemeClr val="tx1"/>
                </a:solidFill>
                <a:latin typeface="DX아기사랑B" panose="02010606000101010101" pitchFamily="2" charset="-127"/>
                <a:ea typeface="DX아기사랑B" panose="02010606000101010101" pitchFamily="2" charset="-127"/>
              </a:rPr>
              <a:t>모바일 기기와 서버 통신</a:t>
            </a:r>
            <a:r>
              <a:rPr lang="en-US" altLang="ko-KR" sz="1600" dirty="0">
                <a:solidFill>
                  <a:schemeClr val="tx1"/>
                </a:solidFill>
                <a:latin typeface="DX아기사랑B" panose="02010606000101010101" pitchFamily="2" charset="-127"/>
                <a:ea typeface="DX아기사랑B" panose="02010606000101010101" pitchFamily="2" charset="-127"/>
              </a:rPr>
              <a:t>.</a:t>
            </a:r>
          </a:p>
        </p:txBody>
      </p:sp>
      <p:sp>
        <p:nvSpPr>
          <p:cNvPr id="5" name="사각형: 둥근 모서리 11">
            <a:extLst>
              <a:ext uri="{FF2B5EF4-FFF2-40B4-BE49-F238E27FC236}">
                <a16:creationId xmlns:a16="http://schemas.microsoft.com/office/drawing/2014/main" id="{2D47C262-86F8-4B17-80EB-F9DAEC809A92}"/>
              </a:ext>
            </a:extLst>
          </p:cNvPr>
          <p:cNvSpPr/>
          <p:nvPr/>
        </p:nvSpPr>
        <p:spPr>
          <a:xfrm>
            <a:off x="392544" y="2732526"/>
            <a:ext cx="5954400" cy="2445214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EE2F7"/>
                </a:highlight>
                <a:latin typeface="DX아기사랑B" panose="02010606000101010101" pitchFamily="2" charset="-127"/>
                <a:ea typeface="DX아기사랑B" panose="02010606000101010101" pitchFamily="2" charset="-127"/>
              </a:rPr>
              <a:t>“</a:t>
            </a:r>
            <a:r>
              <a:rPr lang="ko-KR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EE2F7"/>
                </a:highlight>
                <a:latin typeface="DX아기사랑B" panose="02010606000101010101" pitchFamily="2" charset="-127"/>
                <a:ea typeface="DX아기사랑B" panose="02010606000101010101" pitchFamily="2" charset="-127"/>
              </a:rPr>
              <a:t>임산부를 위한 지하철 </a:t>
            </a:r>
            <a:r>
              <a:rPr lang="ko-KR" altLang="en-US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EE2F7"/>
                </a:highlight>
                <a:latin typeface="DX아기사랑B" panose="02010606000101010101" pitchFamily="2" charset="-127"/>
                <a:ea typeface="DX아기사랑B" panose="02010606000101010101" pitchFamily="2" charset="-127"/>
              </a:rPr>
              <a:t>어플</a:t>
            </a:r>
            <a:r>
              <a:rPr lang="en-US" altLang="ko-KR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EE2F7"/>
                </a:highlight>
                <a:latin typeface="DX아기사랑B" panose="02010606000101010101" pitchFamily="2" charset="-127"/>
                <a:ea typeface="DX아기사랑B" panose="02010606000101010101" pitchFamily="2" charset="-127"/>
              </a:rPr>
              <a:t>”</a:t>
            </a:r>
            <a:endParaRPr lang="en-US" altLang="ko-KR" sz="1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EE2F7"/>
              </a:highlight>
              <a:latin typeface="DX아기사랑B" panose="02010606000101010101" pitchFamily="2" charset="-127"/>
              <a:ea typeface="DX아기사랑B" panose="02010606000101010101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tx1"/>
                </a:solidFill>
                <a:latin typeface="DX아기사랑B" panose="02010606000101010101" pitchFamily="2" charset="-127"/>
                <a:ea typeface="DX아기사랑B" panose="02010606000101010101" pitchFamily="2" charset="-127"/>
              </a:rPr>
              <a:t>산모임이 등록된 스마트폰을 가지고 배려 석 근처로 다가가면 </a:t>
            </a:r>
            <a:r>
              <a:rPr lang="en-US" altLang="ko-KR" sz="1600" dirty="0">
                <a:solidFill>
                  <a:schemeClr val="tx1"/>
                </a:solidFill>
                <a:latin typeface="DX아기사랑B" panose="02010606000101010101" pitchFamily="2" charset="-127"/>
                <a:ea typeface="DX아기사랑B" panose="02010606000101010101" pitchFamily="2" charset="-127"/>
              </a:rPr>
              <a:t>BLE </a:t>
            </a:r>
            <a:r>
              <a:rPr lang="ko-KR" altLang="en-US" sz="1600" dirty="0">
                <a:solidFill>
                  <a:schemeClr val="tx1"/>
                </a:solidFill>
                <a:latin typeface="DX아기사랑B" panose="02010606000101010101" pitchFamily="2" charset="-127"/>
                <a:ea typeface="DX아기사랑B" panose="02010606000101010101" pitchFamily="2" charset="-127"/>
              </a:rPr>
              <a:t>비컨을 통하여 점등되는 핑크 라이트</a:t>
            </a:r>
            <a:r>
              <a:rPr lang="en-US" altLang="ko-KR" sz="1600" dirty="0">
                <a:solidFill>
                  <a:schemeClr val="tx1"/>
                </a:solidFill>
                <a:latin typeface="DX아기사랑B" panose="02010606000101010101" pitchFamily="2" charset="-127"/>
                <a:ea typeface="DX아기사랑B" panose="02010606000101010101" pitchFamily="2" charset="-127"/>
              </a:rPr>
              <a:t>.</a:t>
            </a:r>
            <a:endParaRPr lang="ko-KR" altLang="en-US" sz="1600" dirty="0">
              <a:solidFill>
                <a:schemeClr val="tx1"/>
              </a:solidFill>
              <a:latin typeface="DX아기사랑B" panose="02010606000101010101" pitchFamily="2" charset="-127"/>
              <a:ea typeface="DX아기사랑B" panose="02010606000101010101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tx1"/>
                </a:solidFill>
                <a:latin typeface="DX아기사랑B" panose="02010606000101010101" pitchFamily="2" charset="-127"/>
                <a:ea typeface="DX아기사랑B" panose="02010606000101010101" pitchFamily="2" charset="-127"/>
              </a:rPr>
              <a:t>지하철 배려석에 사람이 앉아있는지 확인하고 빈자리라면 배려 석 예약이 가능한 애플리케이션</a:t>
            </a:r>
            <a:r>
              <a:rPr lang="en-US" altLang="ko-KR" sz="1600" dirty="0">
                <a:solidFill>
                  <a:schemeClr val="tx1"/>
                </a:solidFill>
                <a:latin typeface="DX아기사랑B" panose="02010606000101010101" pitchFamily="2" charset="-127"/>
                <a:ea typeface="DX아기사랑B" panose="02010606000101010101" pitchFamily="2" charset="-127"/>
              </a:rPr>
              <a:t>.</a:t>
            </a:r>
            <a:endParaRPr lang="ko-KR" altLang="en-US" sz="1600" dirty="0">
              <a:solidFill>
                <a:schemeClr val="tx1"/>
              </a:solidFill>
              <a:latin typeface="DX아기사랑B" panose="02010606000101010101" pitchFamily="2" charset="-127"/>
              <a:ea typeface="DX아기사랑B" panose="02010606000101010101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41050E-4DD5-425A-8724-B238A10AA624}"/>
              </a:ext>
            </a:extLst>
          </p:cNvPr>
          <p:cNvSpPr txBox="1"/>
          <p:nvPr/>
        </p:nvSpPr>
        <p:spPr>
          <a:xfrm>
            <a:off x="795257" y="2317059"/>
            <a:ext cx="51042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프로젝트 소개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373A57-FDA3-4D8B-89CC-C4D042E828F1}"/>
              </a:ext>
            </a:extLst>
          </p:cNvPr>
          <p:cNvSpPr txBox="1"/>
          <p:nvPr/>
        </p:nvSpPr>
        <p:spPr>
          <a:xfrm>
            <a:off x="795257" y="5850123"/>
            <a:ext cx="51042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사용 기술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36EC2DCD-17B1-4DCC-9FB9-848D8F8902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397" y="8085006"/>
            <a:ext cx="1316727" cy="408640"/>
          </a:xfrm>
          <a:prstGeom prst="rect">
            <a:avLst/>
          </a:prstGeom>
        </p:spPr>
      </p:pic>
      <p:pic>
        <p:nvPicPr>
          <p:cNvPr id="13" name="그림 12" descr="그리기이(가) 표시된 사진&#10;&#10;자동 생성된 설명">
            <a:extLst>
              <a:ext uri="{FF2B5EF4-FFF2-40B4-BE49-F238E27FC236}">
                <a16:creationId xmlns:a16="http://schemas.microsoft.com/office/drawing/2014/main" id="{7F305D96-A6E8-450F-8CF6-B8D95D3BA24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655" y="7561201"/>
            <a:ext cx="523805" cy="523805"/>
          </a:xfrm>
          <a:prstGeom prst="rect">
            <a:avLst/>
          </a:prstGeom>
        </p:spPr>
      </p:pic>
      <p:pic>
        <p:nvPicPr>
          <p:cNvPr id="14" name="그림 13" descr="그리기이(가) 표시된 사진&#10;&#10;자동 생성된 설명">
            <a:extLst>
              <a:ext uri="{FF2B5EF4-FFF2-40B4-BE49-F238E27FC236}">
                <a16:creationId xmlns:a16="http://schemas.microsoft.com/office/drawing/2014/main" id="{CC391D3C-6868-493C-9042-10FECE1E6C6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645" y="6998529"/>
            <a:ext cx="554815" cy="55481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A9C8A883-2A6A-4B30-B89E-442C6C810F3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246" y="6526541"/>
            <a:ext cx="1232958" cy="55988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B0EECF7-CCC4-4E9E-9321-0273FF921C3E}"/>
              </a:ext>
            </a:extLst>
          </p:cNvPr>
          <p:cNvSpPr txBox="1"/>
          <p:nvPr/>
        </p:nvSpPr>
        <p:spPr>
          <a:xfrm>
            <a:off x="1676457" y="813824"/>
            <a:ext cx="28454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solidFill>
                  <a:srgbClr val="7030A0"/>
                </a:solidFill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8</a:t>
            </a:r>
            <a:r>
              <a:rPr lang="ko-KR" altLang="en-US" sz="3200" dirty="0">
                <a:solidFill>
                  <a:srgbClr val="7030A0"/>
                </a:solidFill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조 눈치보이조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95765597-FC5A-4D14-BB8F-1D003A712EF7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476" y="443222"/>
            <a:ext cx="1325981" cy="132598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47F13A3-E6C2-4FAF-A742-F1E9D4BC6DE5}"/>
              </a:ext>
            </a:extLst>
          </p:cNvPr>
          <p:cNvSpPr txBox="1"/>
          <p:nvPr/>
        </p:nvSpPr>
        <p:spPr>
          <a:xfrm>
            <a:off x="4738751" y="495371"/>
            <a:ext cx="18453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김도훈</a:t>
            </a:r>
            <a:r>
              <a:rPr lang="en-US" altLang="ko-KR" sz="1600" dirty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 </a:t>
            </a:r>
            <a:r>
              <a:rPr lang="ko-KR" altLang="en-US" sz="1600" dirty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김상원</a:t>
            </a:r>
            <a:r>
              <a:rPr lang="en-US" altLang="ko-KR" sz="1600" dirty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 </a:t>
            </a:r>
            <a:r>
              <a:rPr lang="ko-KR" altLang="en-US" sz="1600" dirty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곽지훈</a:t>
            </a:r>
            <a:endParaRPr lang="en-US" altLang="ko-KR" sz="1600" dirty="0">
              <a:latin typeface="배달의민족 을지로체 TTF" panose="020B0600000101010101" pitchFamily="50" charset="-127"/>
              <a:ea typeface="배달의민족 을지로체 TTF" panose="020B0600000101010101" pitchFamily="50" charset="-127"/>
            </a:endParaRPr>
          </a:p>
          <a:p>
            <a:r>
              <a:rPr lang="ko-KR" altLang="en-US" sz="1600" dirty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명석현</a:t>
            </a:r>
            <a:r>
              <a:rPr lang="en-US" altLang="ko-KR" sz="1600" dirty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 </a:t>
            </a:r>
            <a:r>
              <a:rPr lang="ko-KR" altLang="en-US" sz="1600" dirty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홍령기</a:t>
            </a:r>
            <a:r>
              <a:rPr lang="en-US" altLang="ko-KR" sz="1600" dirty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 </a:t>
            </a:r>
            <a:r>
              <a:rPr lang="ko-KR" altLang="en-US" sz="1600" dirty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소가위</a:t>
            </a:r>
            <a:endParaRPr lang="en-US" altLang="ko-KR" sz="1600" dirty="0">
              <a:latin typeface="배달의민족 을지로체 TTF" panose="020B0600000101010101" pitchFamily="50" charset="-127"/>
              <a:ea typeface="배달의민족 을지로체 TTF" panose="020B0600000101010101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FAC85FA-CEBF-46CD-BD4B-268D498B3D32}"/>
              </a:ext>
            </a:extLst>
          </p:cNvPr>
          <p:cNvSpPr/>
          <p:nvPr/>
        </p:nvSpPr>
        <p:spPr>
          <a:xfrm>
            <a:off x="4738751" y="1250879"/>
            <a:ext cx="184537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dirty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담당 </a:t>
            </a:r>
            <a:r>
              <a:rPr lang="en-US" altLang="ko-KR" sz="1600" dirty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: </a:t>
            </a:r>
            <a:r>
              <a:rPr lang="ko-KR" altLang="en-US" sz="1600" dirty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한재일 교수님</a:t>
            </a:r>
          </a:p>
        </p:txBody>
      </p:sp>
      <p:pic>
        <p:nvPicPr>
          <p:cNvPr id="20" name="그래픽 20" descr="기차">
            <a:extLst>
              <a:ext uri="{FF2B5EF4-FFF2-40B4-BE49-F238E27FC236}">
                <a16:creationId xmlns:a16="http://schemas.microsoft.com/office/drawing/2014/main" id="{9C1F9F7A-F5CA-45F9-8E0E-EF8D2C7D24C0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93960" y="2317059"/>
            <a:ext cx="401297" cy="401297"/>
          </a:xfrm>
          <a:prstGeom prst="rect">
            <a:avLst/>
          </a:prstGeom>
        </p:spPr>
      </p:pic>
      <p:pic>
        <p:nvPicPr>
          <p:cNvPr id="21" name="그래픽 20" descr="기차">
            <a:extLst>
              <a:ext uri="{FF2B5EF4-FFF2-40B4-BE49-F238E27FC236}">
                <a16:creationId xmlns:a16="http://schemas.microsoft.com/office/drawing/2014/main" id="{9C1F9F7A-F5CA-45F9-8E0E-EF8D2C7D24C0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93960" y="5852902"/>
            <a:ext cx="401297" cy="401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945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14">
            <a:extLst>
              <a:ext uri="{FF2B5EF4-FFF2-40B4-BE49-F238E27FC236}">
                <a16:creationId xmlns:a16="http://schemas.microsoft.com/office/drawing/2014/main" id="{63407F78-A568-45A7-B9C8-0685014E892F}"/>
              </a:ext>
            </a:extLst>
          </p:cNvPr>
          <p:cNvSpPr/>
          <p:nvPr/>
        </p:nvSpPr>
        <p:spPr>
          <a:xfrm>
            <a:off x="400823" y="6483978"/>
            <a:ext cx="5953213" cy="293365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사각형: 둥근 모서리 13">
            <a:extLst>
              <a:ext uri="{FF2B5EF4-FFF2-40B4-BE49-F238E27FC236}">
                <a16:creationId xmlns:a16="http://schemas.microsoft.com/office/drawing/2014/main" id="{49CAB0A9-5607-48CC-9D20-053B54A6EF6E}"/>
              </a:ext>
            </a:extLst>
          </p:cNvPr>
          <p:cNvSpPr/>
          <p:nvPr/>
        </p:nvSpPr>
        <p:spPr>
          <a:xfrm>
            <a:off x="399636" y="880889"/>
            <a:ext cx="5954400" cy="5047247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DX아기사랑B" panose="02010606000101010101" pitchFamily="2" charset="-127"/>
              <a:ea typeface="DX아기사랑B" panose="02010606000101010101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586624-27A3-4FAC-B0B7-00EC5588BC8A}"/>
              </a:ext>
            </a:extLst>
          </p:cNvPr>
          <p:cNvSpPr txBox="1"/>
          <p:nvPr/>
        </p:nvSpPr>
        <p:spPr>
          <a:xfrm>
            <a:off x="800933" y="479593"/>
            <a:ext cx="21344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시나리오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8A6ED3-A63D-4C5D-B9D2-21F991132EAA}"/>
              </a:ext>
            </a:extLst>
          </p:cNvPr>
          <p:cNvSpPr txBox="1"/>
          <p:nvPr/>
        </p:nvSpPr>
        <p:spPr>
          <a:xfrm>
            <a:off x="800933" y="6083868"/>
            <a:ext cx="37075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시스템 구조도</a:t>
            </a:r>
          </a:p>
        </p:txBody>
      </p:sp>
      <p:pic>
        <p:nvPicPr>
          <p:cNvPr id="8" name="그래픽 20" descr="기차">
            <a:extLst>
              <a:ext uri="{FF2B5EF4-FFF2-40B4-BE49-F238E27FC236}">
                <a16:creationId xmlns:a16="http://schemas.microsoft.com/office/drawing/2014/main" id="{9C1F9F7A-F5CA-45F9-8E0E-EF8D2C7D24C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99636" y="479594"/>
            <a:ext cx="401297" cy="401297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166" y="6638522"/>
            <a:ext cx="5467417" cy="259263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19069" y="1345385"/>
            <a:ext cx="21654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DX아기사랑B" panose="02010606000101010101" pitchFamily="2" charset="-127"/>
                <a:ea typeface="DX아기사랑B" panose="02010606000101010101" pitchFamily="2" charset="-127"/>
              </a:rPr>
              <a:t>1. </a:t>
            </a:r>
            <a:r>
              <a:rPr lang="ko-KR" altLang="en-US" sz="1400" dirty="0">
                <a:latin typeface="DX아기사랑B" panose="02010606000101010101" pitchFamily="2" charset="-127"/>
                <a:ea typeface="DX아기사랑B" panose="02010606000101010101" pitchFamily="2" charset="-127"/>
              </a:rPr>
              <a:t>출발 역과 도착 역을 입력</a:t>
            </a:r>
            <a:endParaRPr lang="ko-KR" altLang="en-US" sz="1400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933" y="1034247"/>
            <a:ext cx="1318136" cy="217917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그래픽 20" descr="기차">
            <a:extLst>
              <a:ext uri="{FF2B5EF4-FFF2-40B4-BE49-F238E27FC236}">
                <a16:creationId xmlns:a16="http://schemas.microsoft.com/office/drawing/2014/main" id="{9C1F9F7A-F5CA-45F9-8E0E-EF8D2C7D24C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99636" y="6082681"/>
            <a:ext cx="401297" cy="401297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3212" y="1034247"/>
            <a:ext cx="1313900" cy="218036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2582617" y="2610134"/>
            <a:ext cx="20505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DX아기사랑B" panose="02010606000101010101" pitchFamily="2" charset="-127"/>
                <a:ea typeface="DX아기사랑B" panose="02010606000101010101" pitchFamily="2" charset="-127"/>
              </a:rPr>
              <a:t>2. </a:t>
            </a:r>
            <a:r>
              <a:rPr lang="ko-KR" altLang="en-US" sz="1400" dirty="0">
                <a:latin typeface="DX아기사랑B" panose="02010606000101010101" pitchFamily="2" charset="-127"/>
                <a:ea typeface="DX아기사랑B" panose="02010606000101010101" pitchFamily="2" charset="-127"/>
              </a:rPr>
              <a:t>경로 확인 후 열차 선택</a:t>
            </a:r>
            <a:endParaRPr lang="ko-KR" altLang="en-US" sz="1400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933" y="3587723"/>
            <a:ext cx="1318136" cy="218505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5" name="TextBox 14"/>
          <p:cNvSpPr txBox="1"/>
          <p:nvPr/>
        </p:nvSpPr>
        <p:spPr>
          <a:xfrm>
            <a:off x="2119069" y="3895535"/>
            <a:ext cx="23005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DX아기사랑B" panose="02010606000101010101" pitchFamily="2" charset="-127"/>
                <a:ea typeface="DX아기사랑B" panose="02010606000101010101" pitchFamily="2" charset="-127"/>
              </a:rPr>
              <a:t>3. </a:t>
            </a:r>
            <a:r>
              <a:rPr lang="ko-KR" altLang="en-US" sz="1400" dirty="0">
                <a:latin typeface="DX아기사랑B" panose="02010606000101010101" pitchFamily="2" charset="-127"/>
                <a:ea typeface="DX아기사랑B" panose="02010606000101010101" pitchFamily="2" charset="-127"/>
              </a:rPr>
              <a:t>열차 칸 선택 후 좌석 예약</a:t>
            </a: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3212" y="3587722"/>
            <a:ext cx="1318137" cy="218505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7" name="TextBox 16"/>
          <p:cNvSpPr txBox="1"/>
          <p:nvPr/>
        </p:nvSpPr>
        <p:spPr>
          <a:xfrm>
            <a:off x="2582617" y="5174907"/>
            <a:ext cx="20505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DX아기사랑B" panose="02010606000101010101" pitchFamily="2" charset="-127"/>
                <a:ea typeface="DX아기사랑B" panose="02010606000101010101" pitchFamily="2" charset="-127"/>
              </a:rPr>
              <a:t>4. </a:t>
            </a:r>
            <a:r>
              <a:rPr lang="ko-KR" altLang="en-US" sz="1400" dirty="0">
                <a:latin typeface="DX아기사랑B" panose="02010606000101010101" pitchFamily="2" charset="-127"/>
                <a:ea typeface="DX아기사랑B" panose="02010606000101010101" pitchFamily="2" charset="-127"/>
              </a:rPr>
              <a:t>하차 후 도착 버튼 클릭</a:t>
            </a:r>
            <a:endParaRPr lang="ko-KR" altLang="en-US" sz="1400" dirty="0"/>
          </a:p>
        </p:txBody>
      </p:sp>
      <p:sp>
        <p:nvSpPr>
          <p:cNvPr id="18" name="오른쪽 화살표 17"/>
          <p:cNvSpPr/>
          <p:nvPr/>
        </p:nvSpPr>
        <p:spPr>
          <a:xfrm>
            <a:off x="2349980" y="1991154"/>
            <a:ext cx="2052320" cy="274715"/>
          </a:xfrm>
          <a:prstGeom prst="rightArrow">
            <a:avLst/>
          </a:prstGeom>
          <a:solidFill>
            <a:srgbClr val="FCAA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오른쪽 화살표 19"/>
          <p:cNvSpPr/>
          <p:nvPr/>
        </p:nvSpPr>
        <p:spPr>
          <a:xfrm>
            <a:off x="2349980" y="4541999"/>
            <a:ext cx="2052320" cy="274715"/>
          </a:xfrm>
          <a:prstGeom prst="rightArrow">
            <a:avLst/>
          </a:prstGeom>
          <a:solidFill>
            <a:srgbClr val="FCAA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오른쪽 화살표 20"/>
          <p:cNvSpPr/>
          <p:nvPr/>
        </p:nvSpPr>
        <p:spPr>
          <a:xfrm rot="9532241">
            <a:off x="2268479" y="3271000"/>
            <a:ext cx="2215326" cy="274715"/>
          </a:xfrm>
          <a:prstGeom prst="rightArrow">
            <a:avLst/>
          </a:prstGeom>
          <a:solidFill>
            <a:srgbClr val="FCAA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09984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87</TotalTime>
  <Words>108</Words>
  <Application>Microsoft Office PowerPoint</Application>
  <PresentationFormat>A4 용지(210x297mm)</PresentationFormat>
  <Paragraphs>19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8" baseType="lpstr">
      <vt:lpstr>DX아기사랑B</vt:lpstr>
      <vt:lpstr>배달의민족 을지로체 TTF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(소프트웨어학부)명석현</cp:lastModifiedBy>
  <cp:revision>16</cp:revision>
  <dcterms:created xsi:type="dcterms:W3CDTF">2020-06-07T05:41:47Z</dcterms:created>
  <dcterms:modified xsi:type="dcterms:W3CDTF">2020-06-09T08:47:19Z</dcterms:modified>
</cp:coreProperties>
</file>