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60" r:id="rId4"/>
    <p:sldId id="257" r:id="rId5"/>
    <p:sldId id="259" r:id="rId6"/>
  </p:sldIdLst>
  <p:sldSz cx="21383625" cy="29916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2F7"/>
    <a:srgbClr val="ED1BCF"/>
    <a:srgbClr val="FDEDE3"/>
    <a:srgbClr val="FDCFE9"/>
    <a:srgbClr val="F9B1EF"/>
    <a:srgbClr val="FCD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20" d="100"/>
          <a:sy n="20" d="100"/>
        </p:scale>
        <p:origin x="24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896049"/>
            <a:ext cx="18176081" cy="10415352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713057"/>
            <a:ext cx="16037719" cy="722287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4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592774"/>
            <a:ext cx="4610844" cy="25352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592774"/>
            <a:ext cx="13565237" cy="253527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4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74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458343"/>
            <a:ext cx="18443377" cy="1244440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020477"/>
            <a:ext cx="18443377" cy="6544219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0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7963867"/>
            <a:ext cx="9088041" cy="189817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7963867"/>
            <a:ext cx="9088041" cy="189817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0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592780"/>
            <a:ext cx="18443377" cy="57824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333685"/>
            <a:ext cx="9046274" cy="359412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0927810"/>
            <a:ext cx="9046274" cy="16073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333685"/>
            <a:ext cx="9090826" cy="3594125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0927810"/>
            <a:ext cx="9090826" cy="16073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8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3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71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994429"/>
            <a:ext cx="6896776" cy="6980502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07420"/>
            <a:ext cx="10825460" cy="21260061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8974931"/>
            <a:ext cx="6896776" cy="16627171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5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994429"/>
            <a:ext cx="6896776" cy="6980502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07420"/>
            <a:ext cx="10825460" cy="21260061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8974931"/>
            <a:ext cx="6896776" cy="16627171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1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592780"/>
            <a:ext cx="18443377" cy="578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7963867"/>
            <a:ext cx="18443377" cy="18981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7728113"/>
            <a:ext cx="4811316" cy="1592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5D45A-E221-4449-98CA-3A071A0013AD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7728113"/>
            <a:ext cx="7216973" cy="1592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7728113"/>
            <a:ext cx="4811316" cy="1592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8CB2-2F49-424C-8ED6-10E68C84C6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61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jpeg"/><Relationship Id="rId5" Type="http://schemas.openxmlformats.org/officeDocument/2006/relationships/image" Target="../media/image9.sv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7.png"/><Relationship Id="rId5" Type="http://schemas.openxmlformats.org/officeDocument/2006/relationships/image" Target="../media/image8.png"/><Relationship Id="rId15" Type="http://schemas.openxmlformats.org/officeDocument/2006/relationships/image" Target="../media/image14.JP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2.jpeg"/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12" Type="http://schemas.openxmlformats.org/officeDocument/2006/relationships/image" Target="../media/image1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9.svg"/><Relationship Id="rId15" Type="http://schemas.openxmlformats.org/officeDocument/2006/relationships/image" Target="../media/image14.JPG"/><Relationship Id="rId10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5.png"/><Relationship Id="rId1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JP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jpeg"/><Relationship Id="rId5" Type="http://schemas.openxmlformats.org/officeDocument/2006/relationships/image" Target="../media/image9.svg"/><Relationship Id="rId10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EECF7-CCC4-4E9E-9321-0273FF921C3E}"/>
              </a:ext>
            </a:extLst>
          </p:cNvPr>
          <p:cNvSpPr txBox="1"/>
          <p:nvPr/>
        </p:nvSpPr>
        <p:spPr>
          <a:xfrm>
            <a:off x="6028571" y="2596971"/>
            <a:ext cx="49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8</a:t>
            </a:r>
            <a:r>
              <a:rPr lang="ko-KR" altLang="en-US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 눈치보이조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65597-FC5A-4D14-BB8F-1D003A71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941" y="1257024"/>
            <a:ext cx="4103688" cy="4103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F13A3-E6C2-4FAF-A742-F1E9D4BC6DE5}"/>
              </a:ext>
            </a:extLst>
          </p:cNvPr>
          <p:cNvSpPr txBox="1"/>
          <p:nvPr/>
        </p:nvSpPr>
        <p:spPr>
          <a:xfrm>
            <a:off x="11638413" y="1781363"/>
            <a:ext cx="9098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김도훈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김상원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곽지훈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명석현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홍령기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소가위</a:t>
            </a:r>
            <a:endParaRPr lang="en-US" altLang="ko-KR" sz="4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					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85FA-CEBF-46CD-BD4B-268D498B3D32}"/>
              </a:ext>
            </a:extLst>
          </p:cNvPr>
          <p:cNvSpPr/>
          <p:nvPr/>
        </p:nvSpPr>
        <p:spPr>
          <a:xfrm>
            <a:off x="14025656" y="2660353"/>
            <a:ext cx="4323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담당 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한재일 교수님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451C82-AB30-4F83-91EB-45885CC77B8B}"/>
              </a:ext>
            </a:extLst>
          </p:cNvPr>
          <p:cNvGrpSpPr/>
          <p:nvPr/>
        </p:nvGrpSpPr>
        <p:grpSpPr>
          <a:xfrm>
            <a:off x="11052950" y="6732256"/>
            <a:ext cx="8707267" cy="10519194"/>
            <a:chOff x="1490133" y="6056616"/>
            <a:chExt cx="18897600" cy="37647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D47C262-86F8-4B17-80EB-F9DAEC809A92}"/>
                </a:ext>
              </a:extLst>
            </p:cNvPr>
            <p:cNvSpPr/>
            <p:nvPr/>
          </p:nvSpPr>
          <p:spPr>
            <a:xfrm>
              <a:off x="1490133" y="6056616"/>
              <a:ext cx="18897600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EE2F7"/>
                  </a:highlight>
                  <a:latin typeface="DX아기사랑B" panose="02010606000101010101" pitchFamily="2" charset="-127"/>
                  <a:ea typeface="DX아기사랑B" panose="02010606000101010101" pitchFamily="2" charset="-127"/>
                </a:rPr>
                <a:t>“</a:t>
              </a:r>
              <a:r>
                <a:rPr lang="ko-KR" altLang="en-US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EE2F7"/>
                  </a:highlight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임산부를 위한 지하철 어플</a:t>
              </a:r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EE2F7"/>
                  </a:highlight>
                  <a:latin typeface="DX아기사랑B" panose="02010606000101010101" pitchFamily="2" charset="-127"/>
                  <a:ea typeface="DX아기사랑B" panose="02010606000101010101" pitchFamily="2" charset="-127"/>
                </a:rPr>
                <a:t>”</a:t>
              </a:r>
            </a:p>
            <a:p>
              <a:endPara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▶ 산모임이 등록된 스마트폰을 가지고</a:t>
              </a:r>
              <a:endParaRPr lang="en-US" altLang="ko-KR" sz="32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	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배려 석 근처로 다가가면 </a:t>
              </a:r>
              <a:r>
                <a:rPr lang="en-US" altLang="ko-KR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BLE 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비컨을 </a:t>
              </a:r>
              <a:r>
                <a:rPr lang="en-US" altLang="ko-KR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	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통하여 점등되는 핑크 라이트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▶ 지하철 배려석에 사람이 앉아있는지 </a:t>
              </a:r>
              <a:r>
                <a:rPr lang="en-US" altLang="ko-KR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	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확인하고 빈자리라면 배려 석 예약이 </a:t>
              </a:r>
              <a:endParaRPr lang="en-US" altLang="ko-KR" sz="32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			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가능한 애플리케이션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1050E-4DD5-425A-8724-B238A10AA624}"/>
                </a:ext>
              </a:extLst>
            </p:cNvPr>
            <p:cNvSpPr txBox="1"/>
            <p:nvPr/>
          </p:nvSpPr>
          <p:spPr>
            <a:xfrm>
              <a:off x="12202510" y="6073126"/>
              <a:ext cx="6669264" cy="35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FCF3F8-40BA-499F-9DA5-3ACDF6418D23}"/>
              </a:ext>
            </a:extLst>
          </p:cNvPr>
          <p:cNvGrpSpPr/>
          <p:nvPr/>
        </p:nvGrpSpPr>
        <p:grpSpPr>
          <a:xfrm>
            <a:off x="11136200" y="17778324"/>
            <a:ext cx="8844979" cy="10519194"/>
            <a:chOff x="1264075" y="18144689"/>
            <a:chExt cx="19183582" cy="376471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9CAB0A9-5607-48CC-9D20-053B54A6EF6E}"/>
                </a:ext>
              </a:extLst>
            </p:cNvPr>
            <p:cNvSpPr/>
            <p:nvPr/>
          </p:nvSpPr>
          <p:spPr>
            <a:xfrm>
              <a:off x="1264075" y="18144689"/>
              <a:ext cx="19183582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86624-27A3-4FAC-B0B7-00EC5588BC8A}"/>
                </a:ext>
              </a:extLst>
            </p:cNvPr>
            <p:cNvSpPr txBox="1"/>
            <p:nvPr/>
          </p:nvSpPr>
          <p:spPr>
            <a:xfrm>
              <a:off x="12913484" y="18218173"/>
              <a:ext cx="5572001" cy="30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시나리오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0EA8395-0CAD-45E6-ADF7-0EAFD2B22004}"/>
              </a:ext>
            </a:extLst>
          </p:cNvPr>
          <p:cNvGrpSpPr/>
          <p:nvPr/>
        </p:nvGrpSpPr>
        <p:grpSpPr>
          <a:xfrm>
            <a:off x="1411941" y="17778326"/>
            <a:ext cx="9303867" cy="10519194"/>
            <a:chOff x="1490133" y="23046237"/>
            <a:chExt cx="18897600" cy="63500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C87637-11B3-4430-BCB8-80F479978F54}"/>
                </a:ext>
              </a:extLst>
            </p:cNvPr>
            <p:cNvGrpSpPr/>
            <p:nvPr/>
          </p:nvGrpSpPr>
          <p:grpSpPr>
            <a:xfrm>
              <a:off x="1490133" y="23046237"/>
              <a:ext cx="18897600" cy="6350030"/>
              <a:chOff x="1490133" y="23046237"/>
              <a:chExt cx="18897600" cy="635003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3407F78-A568-45A7-B9C8-0685014E892F}"/>
                  </a:ext>
                </a:extLst>
              </p:cNvPr>
              <p:cNvSpPr/>
              <p:nvPr/>
            </p:nvSpPr>
            <p:spPr>
              <a:xfrm>
                <a:off x="1490133" y="23046237"/>
                <a:ext cx="18897600" cy="6350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A6ED3-A63D-4C5D-B9D2-21F991132EAA}"/>
                  </a:ext>
                </a:extLst>
              </p:cNvPr>
              <p:cNvSpPr txBox="1"/>
              <p:nvPr/>
            </p:nvSpPr>
            <p:spPr>
              <a:xfrm>
                <a:off x="3413947" y="23177865"/>
                <a:ext cx="8199216" cy="5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시스템 구조도</a:t>
                </a: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FB0640-8503-4628-B146-1E4DC100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231" y="24614989"/>
              <a:ext cx="17439744" cy="4094739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9E170E-8FA6-4C7E-BCD3-D4C05B041DC2}"/>
              </a:ext>
            </a:extLst>
          </p:cNvPr>
          <p:cNvGrpSpPr/>
          <p:nvPr/>
        </p:nvGrpSpPr>
        <p:grpSpPr>
          <a:xfrm>
            <a:off x="1462769" y="6765461"/>
            <a:ext cx="9303866" cy="10559160"/>
            <a:chOff x="1490133" y="11098419"/>
            <a:chExt cx="18897601" cy="439948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04E6DB-A80B-4DF9-8E43-56FFCBDE6153}"/>
                </a:ext>
              </a:extLst>
            </p:cNvPr>
            <p:cNvGrpSpPr/>
            <p:nvPr/>
          </p:nvGrpSpPr>
          <p:grpSpPr>
            <a:xfrm>
              <a:off x="1490133" y="11098419"/>
              <a:ext cx="18897601" cy="4399488"/>
              <a:chOff x="1490133" y="11098419"/>
              <a:chExt cx="18897601" cy="439948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CE77BB2-FF2B-4F9F-B761-D89B24966778}"/>
                  </a:ext>
                </a:extLst>
              </p:cNvPr>
              <p:cNvSpPr/>
              <p:nvPr/>
            </p:nvSpPr>
            <p:spPr>
              <a:xfrm>
                <a:off x="1490133" y="11098419"/>
                <a:ext cx="18897601" cy="43994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373A57-FDA3-4D8B-89CC-C4D042E828F1}"/>
                  </a:ext>
                </a:extLst>
              </p:cNvPr>
              <p:cNvSpPr txBox="1"/>
              <p:nvPr/>
            </p:nvSpPr>
            <p:spPr>
              <a:xfrm>
                <a:off x="3462195" y="11153929"/>
                <a:ext cx="6641416" cy="411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사용 기술</a:t>
                </a:r>
              </a:p>
            </p:txBody>
          </p:sp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A694A8-A69D-42D8-B89C-DFCEF999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822" y="11462550"/>
              <a:ext cx="6433531" cy="90149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353C1-932C-428D-8C04-8DC42367168E}"/>
                </a:ext>
              </a:extLst>
            </p:cNvPr>
            <p:cNvSpPr txBox="1"/>
            <p:nvPr/>
          </p:nvSpPr>
          <p:spPr>
            <a:xfrm>
              <a:off x="3462194" y="12392337"/>
              <a:ext cx="5097931" cy="57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로그인 및 회원가입 기능 지원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  <a:endParaRPr lang="ko-KR" altLang="en-US" sz="2800" dirty="0"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A75CDA9A-80E3-41AB-A3AF-AB2A44A2E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952" y="12962452"/>
              <a:ext cx="5557736" cy="136474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F225A-2011-4543-986D-ADA7102ACD12}"/>
                </a:ext>
              </a:extLst>
            </p:cNvPr>
            <p:cNvSpPr txBox="1"/>
            <p:nvPr/>
          </p:nvSpPr>
          <p:spPr>
            <a:xfrm>
              <a:off x="3191218" y="14157779"/>
              <a:ext cx="6628362" cy="397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라즈베리 파이와 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Express</a:t>
              </a:r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 연결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</a:p>
          </p:txBody>
        </p:sp>
        <p:pic>
          <p:nvPicPr>
            <p:cNvPr id="30" name="그림 29" descr="그리기이(가) 표시된 사진&#10;&#10;자동 생성된 설명">
              <a:extLst>
                <a:ext uri="{FF2B5EF4-FFF2-40B4-BE49-F238E27FC236}">
                  <a16:creationId xmlns:a16="http://schemas.microsoft.com/office/drawing/2014/main" id="{4C210A8E-65B6-4DF3-BAD0-BACFD0813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3085" y="11565757"/>
              <a:ext cx="3016291" cy="97386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4FE656-80E5-4DCE-AE4E-820CE204A9D8}"/>
                </a:ext>
              </a:extLst>
            </p:cNvPr>
            <p:cNvSpPr txBox="1"/>
            <p:nvPr/>
          </p:nvSpPr>
          <p:spPr>
            <a:xfrm>
              <a:off x="13736974" y="11716491"/>
              <a:ext cx="5886988" cy="577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사용자가 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BLE </a:t>
              </a:r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근처에 접근하게 되면 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LED </a:t>
              </a:r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점등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  <a:endParaRPr lang="ko-KR" altLang="en-US" sz="2800" dirty="0"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DFAB726-18A3-4A1D-98F4-72118009C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703" y="12571766"/>
              <a:ext cx="7356885" cy="771233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792DC4-21EE-432E-8FEC-9FCFCBADDC9D}"/>
                </a:ext>
              </a:extLst>
            </p:cNvPr>
            <p:cNvSpPr/>
            <p:nvPr/>
          </p:nvSpPr>
          <p:spPr>
            <a:xfrm>
              <a:off x="10716703" y="13386274"/>
              <a:ext cx="8890036" cy="218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모바일 기기와 서버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 </a:t>
              </a:r>
              <a:r>
                <a:rPr lang="ko-KR" altLang="en-US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통신</a:t>
              </a:r>
              <a:r>
                <a:rPr lang="en-US" altLang="ko-KR" sz="2800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  <a:endParaRPr lang="ko-KR" altLang="en-US" sz="2800" dirty="0"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</p:grpSp>
      <p:pic>
        <p:nvPicPr>
          <p:cNvPr id="39" name="그래픽 38" descr="기차">
            <a:extLst>
              <a:ext uri="{FF2B5EF4-FFF2-40B4-BE49-F238E27FC236}">
                <a16:creationId xmlns:a16="http://schemas.microsoft.com/office/drawing/2014/main" id="{F210E714-4D6C-4681-88E7-35781DD57B6D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0733" y="6830777"/>
            <a:ext cx="897170" cy="914400"/>
          </a:xfrm>
          <a:prstGeom prst="rect">
            <a:avLst/>
          </a:prstGeom>
        </p:spPr>
      </p:pic>
      <p:pic>
        <p:nvPicPr>
          <p:cNvPr id="40" name="그래픽 39" descr="기차">
            <a:extLst>
              <a:ext uri="{FF2B5EF4-FFF2-40B4-BE49-F238E27FC236}">
                <a16:creationId xmlns:a16="http://schemas.microsoft.com/office/drawing/2014/main" id="{807DB6E6-0693-4ED6-800F-8F64B48EF68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90296" y="6765461"/>
            <a:ext cx="897170" cy="914400"/>
          </a:xfrm>
          <a:prstGeom prst="rect">
            <a:avLst/>
          </a:prstGeom>
        </p:spPr>
      </p:pic>
      <p:pic>
        <p:nvPicPr>
          <p:cNvPr id="41" name="그래픽 40" descr="기차">
            <a:extLst>
              <a:ext uri="{FF2B5EF4-FFF2-40B4-BE49-F238E27FC236}">
                <a16:creationId xmlns:a16="http://schemas.microsoft.com/office/drawing/2014/main" id="{904626FD-7D98-4C69-BBFF-54B02D87E1B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30733" y="17848771"/>
            <a:ext cx="897170" cy="914400"/>
          </a:xfrm>
          <a:prstGeom prst="rect">
            <a:avLst/>
          </a:prstGeom>
        </p:spPr>
      </p:pic>
      <p:pic>
        <p:nvPicPr>
          <p:cNvPr id="42" name="그래픽 41" descr="기차">
            <a:extLst>
              <a:ext uri="{FF2B5EF4-FFF2-40B4-BE49-F238E27FC236}">
                <a16:creationId xmlns:a16="http://schemas.microsoft.com/office/drawing/2014/main" id="{317EDA82-064A-4B33-82E7-34473C294EDF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22820" y="17956650"/>
            <a:ext cx="897170" cy="9144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6A5EC95F-1DB1-4A55-8C3D-3B37D6CC2388}"/>
              </a:ext>
            </a:extLst>
          </p:cNvPr>
          <p:cNvSpPr/>
          <p:nvPr/>
        </p:nvSpPr>
        <p:spPr>
          <a:xfrm>
            <a:off x="6824386" y="12949890"/>
            <a:ext cx="8249110" cy="7924801"/>
          </a:xfrm>
          <a:prstGeom prst="ellipse">
            <a:avLst/>
          </a:prstGeom>
          <a:blipFill>
            <a:blip r:embed="rId11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073973" y="21305890"/>
            <a:ext cx="303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1.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출발 역과 도착 역을 입력</a:t>
            </a:r>
            <a:endParaRPr lang="ko-KR" altLang="en-US" sz="20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78" y="20777646"/>
            <a:ext cx="2118010" cy="3501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539" y="20775736"/>
            <a:ext cx="2111204" cy="3503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14619193" y="23297305"/>
            <a:ext cx="288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2.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경로 확인 후 열차 선택</a:t>
            </a:r>
            <a:endParaRPr lang="ko-KR" altLang="en-US" sz="2000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526" y="24400887"/>
            <a:ext cx="2118010" cy="3510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/>
          <p:cNvSpPr txBox="1"/>
          <p:nvPr/>
        </p:nvSpPr>
        <p:spPr>
          <a:xfrm>
            <a:off x="13938214" y="25007007"/>
            <a:ext cx="323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3.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열차 칸 선택 후 좌석 예약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26" y="24394326"/>
            <a:ext cx="2118012" cy="3510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/>
          <p:cNvSpPr txBox="1"/>
          <p:nvPr/>
        </p:nvSpPr>
        <p:spPr>
          <a:xfrm>
            <a:off x="14568245" y="26998422"/>
            <a:ext cx="288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4.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하차 후 도착 버튼 클릭</a:t>
            </a:r>
            <a:endParaRPr lang="ko-KR" altLang="en-US" sz="2000" dirty="0"/>
          </a:p>
        </p:txBody>
      </p:sp>
      <p:sp>
        <p:nvSpPr>
          <p:cNvPr id="48" name="오른쪽 화살표 47"/>
          <p:cNvSpPr/>
          <p:nvPr/>
        </p:nvSpPr>
        <p:spPr>
          <a:xfrm>
            <a:off x="14380014" y="22284100"/>
            <a:ext cx="2830090" cy="316294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14380014" y="25991673"/>
            <a:ext cx="2830090" cy="316294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9802149">
            <a:off x="14260779" y="24194064"/>
            <a:ext cx="3068558" cy="316294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6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EECF7-CCC4-4E9E-9321-0273FF921C3E}"/>
              </a:ext>
            </a:extLst>
          </p:cNvPr>
          <p:cNvSpPr txBox="1"/>
          <p:nvPr/>
        </p:nvSpPr>
        <p:spPr>
          <a:xfrm>
            <a:off x="5952920" y="2764307"/>
            <a:ext cx="49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8</a:t>
            </a:r>
            <a:r>
              <a:rPr lang="ko-KR" altLang="en-US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 눈치보이조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65597-FC5A-4D14-BB8F-1D003A71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4" y="1247515"/>
            <a:ext cx="4103688" cy="4103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F13A3-E6C2-4FAF-A742-F1E9D4BC6DE5}"/>
              </a:ext>
            </a:extLst>
          </p:cNvPr>
          <p:cNvSpPr txBox="1"/>
          <p:nvPr/>
        </p:nvSpPr>
        <p:spPr>
          <a:xfrm>
            <a:off x="11289627" y="1453113"/>
            <a:ext cx="9098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김도훈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김상원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곽지훈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명석현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홍령기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소가위</a:t>
            </a:r>
            <a:endParaRPr lang="en-US" altLang="ko-KR" sz="4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					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85FA-CEBF-46CD-BD4B-268D498B3D32}"/>
              </a:ext>
            </a:extLst>
          </p:cNvPr>
          <p:cNvSpPr/>
          <p:nvPr/>
        </p:nvSpPr>
        <p:spPr>
          <a:xfrm>
            <a:off x="13746319" y="2243028"/>
            <a:ext cx="4323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담당 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한재일 교수님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451C82-AB30-4F83-91EB-45885CC77B8B}"/>
              </a:ext>
            </a:extLst>
          </p:cNvPr>
          <p:cNvGrpSpPr/>
          <p:nvPr/>
        </p:nvGrpSpPr>
        <p:grpSpPr>
          <a:xfrm>
            <a:off x="1490134" y="6041595"/>
            <a:ext cx="18470602" cy="3779738"/>
            <a:chOff x="1490133" y="6041595"/>
            <a:chExt cx="19044129" cy="377973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D47C262-86F8-4B17-80EB-F9DAEC809A92}"/>
                </a:ext>
              </a:extLst>
            </p:cNvPr>
            <p:cNvSpPr/>
            <p:nvPr/>
          </p:nvSpPr>
          <p:spPr>
            <a:xfrm>
              <a:off x="1490133" y="6056617"/>
              <a:ext cx="18897600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“</a:t>
              </a:r>
              <a:r>
                <a:rPr lang="ko-KR" altLang="en-US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임산부를 위한 지하철 어플</a:t>
              </a:r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”</a:t>
              </a:r>
            </a:p>
            <a:p>
              <a:pPr algn="ctr"/>
              <a:endPara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산모임이 등록된 스마트폰을 가지고 </a:t>
              </a:r>
              <a:r>
                <a:rPr lang="ko-KR" altLang="en-US" sz="32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근처로 다가가면 </a:t>
              </a:r>
              <a:r>
                <a:rPr lang="en-US" altLang="ko-KR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BLE 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비컨을 통하여 점등되는 핑크 라이트</a:t>
              </a: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지하철 배려석에 사람이 앉아있는지 확인하고 빈자리라면 </a:t>
              </a:r>
              <a:r>
                <a:rPr lang="ko-KR" altLang="en-US" sz="32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예약이 가능한 애플리케이션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1050E-4DD5-425A-8724-B238A10AA624}"/>
                </a:ext>
              </a:extLst>
            </p:cNvPr>
            <p:cNvSpPr txBox="1"/>
            <p:nvPr/>
          </p:nvSpPr>
          <p:spPr>
            <a:xfrm>
              <a:off x="2483329" y="6175705"/>
              <a:ext cx="1805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소개</a:t>
              </a:r>
            </a:p>
          </p:txBody>
        </p:sp>
        <p:pic>
          <p:nvPicPr>
            <p:cNvPr id="19" name="그래픽 18" descr="기차">
              <a:extLst>
                <a:ext uri="{FF2B5EF4-FFF2-40B4-BE49-F238E27FC236}">
                  <a16:creationId xmlns:a16="http://schemas.microsoft.com/office/drawing/2014/main" id="{2D25FC4A-7506-439C-933B-80AD4FE7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1365" y="604159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FCF3F8-40BA-499F-9DA5-3ACDF6418D23}"/>
              </a:ext>
            </a:extLst>
          </p:cNvPr>
          <p:cNvGrpSpPr/>
          <p:nvPr/>
        </p:nvGrpSpPr>
        <p:grpSpPr>
          <a:xfrm>
            <a:off x="1421055" y="14741080"/>
            <a:ext cx="18541512" cy="7287837"/>
            <a:chOff x="1419224" y="17979990"/>
            <a:chExt cx="18897600" cy="378916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9CAB0A9-5607-48CC-9D20-053B54A6EF6E}"/>
                </a:ext>
              </a:extLst>
            </p:cNvPr>
            <p:cNvSpPr/>
            <p:nvPr/>
          </p:nvSpPr>
          <p:spPr>
            <a:xfrm>
              <a:off x="1419224" y="18004434"/>
              <a:ext cx="18897600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86624-27A3-4FAC-B0B7-00EC5588BC8A}"/>
                </a:ext>
              </a:extLst>
            </p:cNvPr>
            <p:cNvSpPr txBox="1"/>
            <p:nvPr/>
          </p:nvSpPr>
          <p:spPr>
            <a:xfrm>
              <a:off x="1842557" y="17979990"/>
              <a:ext cx="1805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시나리오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C87637-11B3-4430-BCB8-80F479978F54}"/>
              </a:ext>
            </a:extLst>
          </p:cNvPr>
          <p:cNvGrpSpPr/>
          <p:nvPr/>
        </p:nvGrpSpPr>
        <p:grpSpPr>
          <a:xfrm>
            <a:off x="1383621" y="22235431"/>
            <a:ext cx="18541512" cy="6350030"/>
            <a:chOff x="1490133" y="23046237"/>
            <a:chExt cx="18897600" cy="635003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3407F78-A568-45A7-B9C8-0685014E892F}"/>
                </a:ext>
              </a:extLst>
            </p:cNvPr>
            <p:cNvSpPr/>
            <p:nvPr/>
          </p:nvSpPr>
          <p:spPr>
            <a:xfrm>
              <a:off x="1490133" y="23046237"/>
              <a:ext cx="18897600" cy="635003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A6ED3-A63D-4C5D-B9D2-21F991132EAA}"/>
                </a:ext>
              </a:extLst>
            </p:cNvPr>
            <p:cNvSpPr txBox="1"/>
            <p:nvPr/>
          </p:nvSpPr>
          <p:spPr>
            <a:xfrm>
              <a:off x="1842557" y="23099519"/>
              <a:ext cx="1805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시스템 구조도</a:t>
              </a:r>
            </a:p>
          </p:txBody>
        </p:sp>
        <p:pic>
          <p:nvPicPr>
            <p:cNvPr id="22" name="그래픽 21" descr="기차">
              <a:extLst>
                <a:ext uri="{FF2B5EF4-FFF2-40B4-BE49-F238E27FC236}">
                  <a16:creationId xmlns:a16="http://schemas.microsoft.com/office/drawing/2014/main" id="{7D4A1741-07D8-4F08-B723-A5DB0636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2557" y="23099519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FB0640-8503-4628-B146-1E4DC1000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158" y="23462880"/>
            <a:ext cx="9777307" cy="46409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DB564B9-1B34-44BE-9EDF-856E46505D4C}"/>
              </a:ext>
            </a:extLst>
          </p:cNvPr>
          <p:cNvGrpSpPr/>
          <p:nvPr/>
        </p:nvGrpSpPr>
        <p:grpSpPr>
          <a:xfrm>
            <a:off x="1490133" y="10044568"/>
            <a:ext cx="18470603" cy="4436383"/>
            <a:chOff x="1490133" y="11061525"/>
            <a:chExt cx="18470603" cy="443638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04E6DB-A80B-4DF9-8E43-56FFCBDE6153}"/>
                </a:ext>
              </a:extLst>
            </p:cNvPr>
            <p:cNvGrpSpPr/>
            <p:nvPr/>
          </p:nvGrpSpPr>
          <p:grpSpPr>
            <a:xfrm>
              <a:off x="1490133" y="11061525"/>
              <a:ext cx="18470603" cy="4436383"/>
              <a:chOff x="1490133" y="11061525"/>
              <a:chExt cx="18897600" cy="443638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CE77BB2-FF2B-4F9F-B761-D89B24966778}"/>
                  </a:ext>
                </a:extLst>
              </p:cNvPr>
              <p:cNvSpPr/>
              <p:nvPr/>
            </p:nvSpPr>
            <p:spPr>
              <a:xfrm>
                <a:off x="1490133" y="11098420"/>
                <a:ext cx="18897600" cy="439948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373A57-FDA3-4D8B-89CC-C4D042E828F1}"/>
                  </a:ext>
                </a:extLst>
              </p:cNvPr>
              <p:cNvSpPr txBox="1"/>
              <p:nvPr/>
            </p:nvSpPr>
            <p:spPr>
              <a:xfrm>
                <a:off x="1909802" y="11192788"/>
                <a:ext cx="18050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사용 기술</a:t>
                </a:r>
              </a:p>
            </p:txBody>
          </p:sp>
          <p:pic>
            <p:nvPicPr>
              <p:cNvPr id="20" name="그래픽 19" descr="기차">
                <a:extLst>
                  <a:ext uri="{FF2B5EF4-FFF2-40B4-BE49-F238E27FC236}">
                    <a16:creationId xmlns:a16="http://schemas.microsoft.com/office/drawing/2014/main" id="{4B6884ED-5432-430E-9483-75AE3C6E4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20663" y="11061525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A694A8-A69D-42D8-B89C-DFCEF999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228" y="11859588"/>
              <a:ext cx="2099860" cy="9535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353C1-932C-428D-8C04-8DC42367168E}"/>
                </a:ext>
              </a:extLst>
            </p:cNvPr>
            <p:cNvSpPr txBox="1"/>
            <p:nvPr/>
          </p:nvSpPr>
          <p:spPr>
            <a:xfrm>
              <a:off x="6824547" y="12196487"/>
              <a:ext cx="37127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ea typeface="나눔스퀘어라운드 Regular" panose="020B0600000101010101" pitchFamily="50" charset="-127"/>
                </a:rPr>
                <a:t>로그인 및 회원가입 기능 지원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A75CDA9A-80E3-41AB-A3AF-AB2A44A2E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345" y="13686013"/>
              <a:ext cx="1039626" cy="103962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F225A-2011-4543-986D-ADA7102ACD12}"/>
                </a:ext>
              </a:extLst>
            </p:cNvPr>
            <p:cNvSpPr txBox="1"/>
            <p:nvPr/>
          </p:nvSpPr>
          <p:spPr>
            <a:xfrm>
              <a:off x="7016246" y="13821498"/>
              <a:ext cx="33293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라즈베리 파이와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Express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 연결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</a:p>
          </p:txBody>
        </p:sp>
        <p:pic>
          <p:nvPicPr>
            <p:cNvPr id="30" name="그림 29" descr="그리기이(가) 표시된 사진&#10;&#10;자동 생성된 설명">
              <a:extLst>
                <a:ext uri="{FF2B5EF4-FFF2-40B4-BE49-F238E27FC236}">
                  <a16:creationId xmlns:a16="http://schemas.microsoft.com/office/drawing/2014/main" id="{4C210A8E-65B6-4DF3-BAD0-BACFD0813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452" y="11988764"/>
              <a:ext cx="973867" cy="97386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4FE656-80E5-4DCE-AE4E-820CE204A9D8}"/>
                </a:ext>
              </a:extLst>
            </p:cNvPr>
            <p:cNvSpPr txBox="1"/>
            <p:nvPr/>
          </p:nvSpPr>
          <p:spPr>
            <a:xfrm>
              <a:off x="14644997" y="12057988"/>
              <a:ext cx="38072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사용자가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BLE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근처에 접근하게 되면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LED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점등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DFAB726-18A3-4A1D-98F4-72118009C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6845" y="13844653"/>
              <a:ext cx="2485082" cy="771233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792DC4-21EE-432E-8FEC-9FCFCBADDC9D}"/>
                </a:ext>
              </a:extLst>
            </p:cNvPr>
            <p:cNvSpPr/>
            <p:nvPr/>
          </p:nvSpPr>
          <p:spPr>
            <a:xfrm>
              <a:off x="14707128" y="13937882"/>
              <a:ext cx="430278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모바일 기기와 서버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통신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</p:grpSp>
      <p:pic>
        <p:nvPicPr>
          <p:cNvPr id="35" name="그래픽 34" descr="기차">
            <a:extLst>
              <a:ext uri="{FF2B5EF4-FFF2-40B4-BE49-F238E27FC236}">
                <a16:creationId xmlns:a16="http://schemas.microsoft.com/office/drawing/2014/main" id="{EFB5AC16-DA98-466B-80DB-37947A0E0B8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3199" y="14841710"/>
            <a:ext cx="897170" cy="9144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274327" y="21128398"/>
            <a:ext cx="345240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1. </a:t>
            </a:r>
            <a:r>
              <a:rPr lang="ko-KR" altLang="en-US" sz="24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출발역과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</a:t>
            </a:r>
            <a:r>
              <a:rPr lang="ko-KR" altLang="en-US" sz="24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도착역을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입력</a:t>
            </a:r>
            <a:endParaRPr lang="ko-KR" altLang="en-US" sz="24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253" y="15843730"/>
            <a:ext cx="3152304" cy="5211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064" y="15848190"/>
            <a:ext cx="3142175" cy="5214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6736411" y="21126723"/>
            <a:ext cx="345348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2.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경로 확인 후 열차 선택</a:t>
            </a:r>
            <a:endParaRPr lang="ko-KR" altLang="en-US" sz="24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9623" y="15826917"/>
            <a:ext cx="3152304" cy="5225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/>
          <p:cNvSpPr txBox="1"/>
          <p:nvPr/>
        </p:nvSpPr>
        <p:spPr>
          <a:xfrm>
            <a:off x="10988572" y="21128399"/>
            <a:ext cx="3874406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3.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열차 칸 선택 후 좌석 예약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311" y="15826915"/>
            <a:ext cx="3152307" cy="5225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3" name="TextBox 42"/>
          <p:cNvSpPr txBox="1"/>
          <p:nvPr/>
        </p:nvSpPr>
        <p:spPr>
          <a:xfrm>
            <a:off x="15661659" y="21121232"/>
            <a:ext cx="345348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4.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하차 후 도착 버튼 클릭</a:t>
            </a:r>
            <a:endParaRPr lang="ko-KR" altLang="en-US" sz="2400" dirty="0"/>
          </a:p>
        </p:txBody>
      </p:sp>
      <p:sp>
        <p:nvSpPr>
          <p:cNvPr id="44" name="오른쪽 화살표 43"/>
          <p:cNvSpPr/>
          <p:nvPr/>
        </p:nvSpPr>
        <p:spPr>
          <a:xfrm>
            <a:off x="5672477" y="18287181"/>
            <a:ext cx="1123790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>
            <a:off x="10130036" y="18287181"/>
            <a:ext cx="1123790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52"/>
          <p:cNvSpPr/>
          <p:nvPr/>
        </p:nvSpPr>
        <p:spPr>
          <a:xfrm>
            <a:off x="14597724" y="18287181"/>
            <a:ext cx="1123790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EECF7-CCC4-4E9E-9321-0273FF921C3E}"/>
              </a:ext>
            </a:extLst>
          </p:cNvPr>
          <p:cNvSpPr txBox="1"/>
          <p:nvPr/>
        </p:nvSpPr>
        <p:spPr>
          <a:xfrm>
            <a:off x="6028571" y="2596971"/>
            <a:ext cx="49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8</a:t>
            </a:r>
            <a:r>
              <a:rPr lang="ko-KR" altLang="en-US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 눈치보이조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65597-FC5A-4D14-BB8F-1D003A71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99" y="1005384"/>
            <a:ext cx="4103688" cy="4103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F13A3-E6C2-4FAF-A742-F1E9D4BC6DE5}"/>
              </a:ext>
            </a:extLst>
          </p:cNvPr>
          <p:cNvSpPr txBox="1"/>
          <p:nvPr/>
        </p:nvSpPr>
        <p:spPr>
          <a:xfrm>
            <a:off x="12285519" y="2082253"/>
            <a:ext cx="9098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김도훈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김상원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곽지훈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명석현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홍령기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소가위</a:t>
            </a:r>
            <a:endParaRPr lang="en-US" altLang="ko-KR" sz="4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					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85FA-CEBF-46CD-BD4B-268D498B3D32}"/>
              </a:ext>
            </a:extLst>
          </p:cNvPr>
          <p:cNvSpPr/>
          <p:nvPr/>
        </p:nvSpPr>
        <p:spPr>
          <a:xfrm>
            <a:off x="14330829" y="3250325"/>
            <a:ext cx="4323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담당 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한재일 교수님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451C82-AB30-4F83-91EB-45885CC77B8B}"/>
              </a:ext>
            </a:extLst>
          </p:cNvPr>
          <p:cNvGrpSpPr/>
          <p:nvPr/>
        </p:nvGrpSpPr>
        <p:grpSpPr>
          <a:xfrm>
            <a:off x="11052950" y="6732256"/>
            <a:ext cx="8707267" cy="10519194"/>
            <a:chOff x="1490133" y="6056616"/>
            <a:chExt cx="18897600" cy="376471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D47C262-86F8-4B17-80EB-F9DAEC809A92}"/>
                </a:ext>
              </a:extLst>
            </p:cNvPr>
            <p:cNvSpPr/>
            <p:nvPr/>
          </p:nvSpPr>
          <p:spPr>
            <a:xfrm>
              <a:off x="1490133" y="6056616"/>
              <a:ext cx="18897600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  <a:latin typeface="DX아기사랑B" panose="02010606000101010101" pitchFamily="2" charset="-127"/>
                  <a:ea typeface="DX아기사랑B" panose="02010606000101010101" pitchFamily="2" charset="-127"/>
                </a:rPr>
                <a:t>“</a:t>
              </a:r>
              <a:r>
                <a:rPr lang="ko-KR" altLang="en-US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임산부를 위한 지하철 어플</a:t>
              </a:r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  <a:latin typeface="DX아기사랑B" panose="02010606000101010101" pitchFamily="2" charset="-127"/>
                  <a:ea typeface="DX아기사랑B" panose="02010606000101010101" pitchFamily="2" charset="-127"/>
                </a:rPr>
                <a:t>”</a:t>
              </a:r>
            </a:p>
            <a:p>
              <a:pPr algn="ctr"/>
              <a:endPara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산모임이 등록된 스마트폰을 가지고 </a:t>
              </a:r>
              <a:r>
                <a:rPr lang="ko-KR" altLang="en-US" sz="3200" dirty="0" err="1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 근처로 다가가면 </a:t>
              </a:r>
              <a:r>
                <a:rPr lang="en-US" altLang="ko-KR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BLE 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비컨을 통하여 점등되는 핑크 라이트</a:t>
              </a: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지하철 배려석에 사람이 앉아있는지 확인하고 빈자리라면 </a:t>
              </a:r>
              <a:r>
                <a:rPr lang="ko-KR" altLang="en-US" sz="3200" dirty="0" err="1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 예약이 가능한 애플리케이션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1050E-4DD5-425A-8724-B238A10AA624}"/>
                </a:ext>
              </a:extLst>
            </p:cNvPr>
            <p:cNvSpPr txBox="1"/>
            <p:nvPr/>
          </p:nvSpPr>
          <p:spPr>
            <a:xfrm>
              <a:off x="12202510" y="6073126"/>
              <a:ext cx="6669264" cy="351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소개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FCF3F8-40BA-499F-9DA5-3ACDF6418D23}"/>
              </a:ext>
            </a:extLst>
          </p:cNvPr>
          <p:cNvGrpSpPr/>
          <p:nvPr/>
        </p:nvGrpSpPr>
        <p:grpSpPr>
          <a:xfrm>
            <a:off x="11136200" y="17778324"/>
            <a:ext cx="8844979" cy="10519194"/>
            <a:chOff x="1264075" y="18144689"/>
            <a:chExt cx="19183582" cy="376471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9CAB0A9-5607-48CC-9D20-053B54A6EF6E}"/>
                </a:ext>
              </a:extLst>
            </p:cNvPr>
            <p:cNvSpPr/>
            <p:nvPr/>
          </p:nvSpPr>
          <p:spPr>
            <a:xfrm>
              <a:off x="1264075" y="18144689"/>
              <a:ext cx="19183582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  <a:p>
              <a:pPr algn="ctr"/>
              <a:endParaRPr lang="en-US" altLang="ko-KR" sz="3600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86624-27A3-4FAC-B0B7-00EC5588BC8A}"/>
                </a:ext>
              </a:extLst>
            </p:cNvPr>
            <p:cNvSpPr txBox="1"/>
            <p:nvPr/>
          </p:nvSpPr>
          <p:spPr>
            <a:xfrm>
              <a:off x="12913484" y="18218173"/>
              <a:ext cx="5572001" cy="3079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시나리오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0EA8395-0CAD-45E6-ADF7-0EAFD2B22004}"/>
              </a:ext>
            </a:extLst>
          </p:cNvPr>
          <p:cNvGrpSpPr/>
          <p:nvPr/>
        </p:nvGrpSpPr>
        <p:grpSpPr>
          <a:xfrm>
            <a:off x="1411941" y="17778326"/>
            <a:ext cx="9303867" cy="10519194"/>
            <a:chOff x="1490133" y="23046237"/>
            <a:chExt cx="18897600" cy="63500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C87637-11B3-4430-BCB8-80F479978F54}"/>
                </a:ext>
              </a:extLst>
            </p:cNvPr>
            <p:cNvGrpSpPr/>
            <p:nvPr/>
          </p:nvGrpSpPr>
          <p:grpSpPr>
            <a:xfrm>
              <a:off x="1490133" y="23046237"/>
              <a:ext cx="18897600" cy="6350030"/>
              <a:chOff x="1490133" y="23046237"/>
              <a:chExt cx="18897600" cy="635003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3407F78-A568-45A7-B9C8-0685014E892F}"/>
                  </a:ext>
                </a:extLst>
              </p:cNvPr>
              <p:cNvSpPr/>
              <p:nvPr/>
            </p:nvSpPr>
            <p:spPr>
              <a:xfrm>
                <a:off x="1490133" y="23046237"/>
                <a:ext cx="18897600" cy="6350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A6ED3-A63D-4C5D-B9D2-21F991132EAA}"/>
                  </a:ext>
                </a:extLst>
              </p:cNvPr>
              <p:cNvSpPr txBox="1"/>
              <p:nvPr/>
            </p:nvSpPr>
            <p:spPr>
              <a:xfrm>
                <a:off x="3413947" y="23177865"/>
                <a:ext cx="8199216" cy="511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시스템 구조도</a:t>
                </a: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FB0640-8503-4628-B146-1E4DC100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0231" y="24614989"/>
              <a:ext cx="16538301" cy="4094739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04E6DB-A80B-4DF9-8E43-56FFCBDE6153}"/>
              </a:ext>
            </a:extLst>
          </p:cNvPr>
          <p:cNvGrpSpPr/>
          <p:nvPr/>
        </p:nvGrpSpPr>
        <p:grpSpPr>
          <a:xfrm>
            <a:off x="1534801" y="6765461"/>
            <a:ext cx="9303866" cy="10559160"/>
            <a:chOff x="1490133" y="11098419"/>
            <a:chExt cx="18897601" cy="439948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CCE77BB2-FF2B-4F9F-B761-D89B24966778}"/>
                </a:ext>
              </a:extLst>
            </p:cNvPr>
            <p:cNvSpPr/>
            <p:nvPr/>
          </p:nvSpPr>
          <p:spPr>
            <a:xfrm>
              <a:off x="1490133" y="11098419"/>
              <a:ext cx="18897601" cy="43994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373A57-FDA3-4D8B-89CC-C4D042E828F1}"/>
                </a:ext>
              </a:extLst>
            </p:cNvPr>
            <p:cNvSpPr txBox="1"/>
            <p:nvPr/>
          </p:nvSpPr>
          <p:spPr>
            <a:xfrm>
              <a:off x="3462195" y="11153929"/>
              <a:ext cx="6641416" cy="411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사용 기술</a:t>
              </a:r>
            </a:p>
          </p:txBody>
        </p:sp>
      </p:grpSp>
      <p:pic>
        <p:nvPicPr>
          <p:cNvPr id="39" name="그래픽 38" descr="기차">
            <a:extLst>
              <a:ext uri="{FF2B5EF4-FFF2-40B4-BE49-F238E27FC236}">
                <a16:creationId xmlns:a16="http://schemas.microsoft.com/office/drawing/2014/main" id="{F210E714-4D6C-4681-88E7-35781DD57B6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0733" y="6825624"/>
            <a:ext cx="897170" cy="914400"/>
          </a:xfrm>
          <a:prstGeom prst="rect">
            <a:avLst/>
          </a:prstGeom>
        </p:spPr>
      </p:pic>
      <p:pic>
        <p:nvPicPr>
          <p:cNvPr id="40" name="그래픽 39" descr="기차">
            <a:extLst>
              <a:ext uri="{FF2B5EF4-FFF2-40B4-BE49-F238E27FC236}">
                <a16:creationId xmlns:a16="http://schemas.microsoft.com/office/drawing/2014/main" id="{807DB6E6-0693-4ED6-800F-8F64B48EF68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90296" y="6765461"/>
            <a:ext cx="897170" cy="914400"/>
          </a:xfrm>
          <a:prstGeom prst="rect">
            <a:avLst/>
          </a:prstGeom>
        </p:spPr>
      </p:pic>
      <p:pic>
        <p:nvPicPr>
          <p:cNvPr id="41" name="그래픽 40" descr="기차">
            <a:extLst>
              <a:ext uri="{FF2B5EF4-FFF2-40B4-BE49-F238E27FC236}">
                <a16:creationId xmlns:a16="http://schemas.microsoft.com/office/drawing/2014/main" id="{904626FD-7D98-4C69-BBFF-54B02D87E1B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0733" y="17848771"/>
            <a:ext cx="897170" cy="914400"/>
          </a:xfrm>
          <a:prstGeom prst="rect">
            <a:avLst/>
          </a:prstGeom>
        </p:spPr>
      </p:pic>
      <p:pic>
        <p:nvPicPr>
          <p:cNvPr id="42" name="그래픽 41" descr="기차">
            <a:extLst>
              <a:ext uri="{FF2B5EF4-FFF2-40B4-BE49-F238E27FC236}">
                <a16:creationId xmlns:a16="http://schemas.microsoft.com/office/drawing/2014/main" id="{317EDA82-064A-4B33-82E7-34473C294ED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22820" y="17956650"/>
            <a:ext cx="897170" cy="91440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6A5EC95F-1DB1-4A55-8C3D-3B37D6CC2388}"/>
              </a:ext>
            </a:extLst>
          </p:cNvPr>
          <p:cNvSpPr/>
          <p:nvPr/>
        </p:nvSpPr>
        <p:spPr>
          <a:xfrm>
            <a:off x="7198420" y="13458744"/>
            <a:ext cx="7449645" cy="7585411"/>
          </a:xfrm>
          <a:prstGeom prst="ellipse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21E075F-6920-47FB-8073-1B90269DA1AA}"/>
              </a:ext>
            </a:extLst>
          </p:cNvPr>
          <p:cNvGrpSpPr/>
          <p:nvPr/>
        </p:nvGrpSpPr>
        <p:grpSpPr>
          <a:xfrm>
            <a:off x="2785060" y="7181489"/>
            <a:ext cx="6918566" cy="9297472"/>
            <a:chOff x="2785060" y="7181489"/>
            <a:chExt cx="6918566" cy="9297472"/>
          </a:xfrm>
        </p:grpSpPr>
        <p:sp>
          <p:nvSpPr>
            <p:cNvPr id="24" name="육각형 23">
              <a:extLst>
                <a:ext uri="{FF2B5EF4-FFF2-40B4-BE49-F238E27FC236}">
                  <a16:creationId xmlns:a16="http://schemas.microsoft.com/office/drawing/2014/main" id="{8CA98533-4DAC-44A5-8589-C7E3A8CD5CA5}"/>
                </a:ext>
              </a:extLst>
            </p:cNvPr>
            <p:cNvSpPr/>
            <p:nvPr/>
          </p:nvSpPr>
          <p:spPr>
            <a:xfrm>
              <a:off x="2801906" y="8506525"/>
              <a:ext cx="2666207" cy="2584065"/>
            </a:xfrm>
            <a:prstGeom prst="hexagon">
              <a:avLst/>
            </a:prstGeom>
            <a:noFill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육각형 42">
              <a:extLst>
                <a:ext uri="{FF2B5EF4-FFF2-40B4-BE49-F238E27FC236}">
                  <a16:creationId xmlns:a16="http://schemas.microsoft.com/office/drawing/2014/main" id="{F0C3C651-35B4-4205-8D58-9B2CD617292A}"/>
                </a:ext>
              </a:extLst>
            </p:cNvPr>
            <p:cNvSpPr/>
            <p:nvPr/>
          </p:nvSpPr>
          <p:spPr>
            <a:xfrm>
              <a:off x="7015966" y="8505030"/>
              <a:ext cx="2666207" cy="2584065"/>
            </a:xfrm>
            <a:prstGeom prst="hexagon">
              <a:avLst/>
            </a:prstGeom>
            <a:noFill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15D2AC3B-53EF-4B8D-BF6E-9AA7B994FE25}"/>
                </a:ext>
              </a:extLst>
            </p:cNvPr>
            <p:cNvSpPr/>
            <p:nvPr/>
          </p:nvSpPr>
          <p:spPr>
            <a:xfrm>
              <a:off x="4895647" y="7181489"/>
              <a:ext cx="2666207" cy="2584065"/>
            </a:xfrm>
            <a:prstGeom prst="hexagon">
              <a:avLst/>
            </a:prstGeom>
            <a:solidFill>
              <a:schemeClr val="accent6">
                <a:lumMod val="60000"/>
                <a:lumOff val="4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FF0000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로그인 및 회원가입 기능 지원</a:t>
              </a:r>
              <a:r>
                <a:rPr lang="en-US" altLang="ko-KR" dirty="0">
                  <a:solidFill>
                    <a:srgbClr val="FF0000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  <a:endParaRPr lang="ko-KR" altLang="en-US" dirty="0">
                <a:solidFill>
                  <a:srgbClr val="FF0000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  <p:sp>
          <p:nvSpPr>
            <p:cNvPr id="45" name="육각형 44">
              <a:extLst>
                <a:ext uri="{FF2B5EF4-FFF2-40B4-BE49-F238E27FC236}">
                  <a16:creationId xmlns:a16="http://schemas.microsoft.com/office/drawing/2014/main" id="{AB267677-C2C3-4632-933F-E59DE0D1B2DD}"/>
                </a:ext>
              </a:extLst>
            </p:cNvPr>
            <p:cNvSpPr/>
            <p:nvPr/>
          </p:nvSpPr>
          <p:spPr>
            <a:xfrm>
              <a:off x="2785060" y="11195073"/>
              <a:ext cx="2666207" cy="2584065"/>
            </a:xfrm>
            <a:prstGeom prst="hexagon">
              <a:avLst/>
            </a:prstGeom>
            <a:noFill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13EA3276-36FA-47D5-970C-8201F016667A}"/>
                </a:ext>
              </a:extLst>
            </p:cNvPr>
            <p:cNvSpPr/>
            <p:nvPr/>
          </p:nvSpPr>
          <p:spPr>
            <a:xfrm>
              <a:off x="7037419" y="11212609"/>
              <a:ext cx="2666207" cy="2584065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사용자가 </a:t>
              </a:r>
              <a:r>
                <a:rPr lang="en-US" altLang="ko-KR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BLE </a:t>
              </a:r>
              <a:r>
                <a:rPr lang="ko-KR" altLang="en-US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근처에 접근하게 되면 </a:t>
              </a:r>
              <a:r>
                <a:rPr lang="en-US" altLang="ko-KR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LED </a:t>
              </a:r>
              <a:r>
                <a:rPr lang="ko-KR" altLang="en-US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점등</a:t>
              </a:r>
              <a:r>
                <a:rPr lang="en-US" altLang="ko-KR" dirty="0">
                  <a:solidFill>
                    <a:schemeClr val="tx1"/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  <a:endParaRPr lang="ko-KR" altLang="en-US" dirty="0">
                <a:solidFill>
                  <a:schemeClr val="tx1"/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  <p:sp>
          <p:nvSpPr>
            <p:cNvPr id="48" name="육각형 47">
              <a:extLst>
                <a:ext uri="{FF2B5EF4-FFF2-40B4-BE49-F238E27FC236}">
                  <a16:creationId xmlns:a16="http://schemas.microsoft.com/office/drawing/2014/main" id="{122C1F4B-9058-4413-B48A-08F72044644C}"/>
                </a:ext>
              </a:extLst>
            </p:cNvPr>
            <p:cNvSpPr/>
            <p:nvPr/>
          </p:nvSpPr>
          <p:spPr>
            <a:xfrm>
              <a:off x="4922225" y="9878397"/>
              <a:ext cx="2666207" cy="2584065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라즈베리 파이와 </a:t>
              </a:r>
              <a:r>
                <a:rPr lang="en-US" altLang="ko-KR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Express</a:t>
              </a:r>
              <a:r>
                <a:rPr lang="ko-KR" altLang="en-US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 연결</a:t>
              </a:r>
              <a:r>
                <a:rPr lang="en-US" altLang="ko-KR" dirty="0"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</a:p>
          </p:txBody>
        </p:sp>
        <p:sp>
          <p:nvSpPr>
            <p:cNvPr id="49" name="육각형 48">
              <a:extLst>
                <a:ext uri="{FF2B5EF4-FFF2-40B4-BE49-F238E27FC236}">
                  <a16:creationId xmlns:a16="http://schemas.microsoft.com/office/drawing/2014/main" id="{10B369DA-0066-4DD2-8A26-120F61E25CBE}"/>
                </a:ext>
              </a:extLst>
            </p:cNvPr>
            <p:cNvSpPr/>
            <p:nvPr/>
          </p:nvSpPr>
          <p:spPr>
            <a:xfrm>
              <a:off x="2801905" y="13894896"/>
              <a:ext cx="2666207" cy="2584065"/>
            </a:xfrm>
            <a:prstGeom prst="hexagon">
              <a:avLst/>
            </a:prstGeom>
            <a:noFill/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육각형 49">
              <a:extLst>
                <a:ext uri="{FF2B5EF4-FFF2-40B4-BE49-F238E27FC236}">
                  <a16:creationId xmlns:a16="http://schemas.microsoft.com/office/drawing/2014/main" id="{F48525F2-0A53-4F74-9F55-4C952CC5A1A8}"/>
                </a:ext>
              </a:extLst>
            </p:cNvPr>
            <p:cNvSpPr/>
            <p:nvPr/>
          </p:nvSpPr>
          <p:spPr>
            <a:xfrm>
              <a:off x="4873068" y="12563529"/>
              <a:ext cx="2666207" cy="2584065"/>
            </a:xfrm>
            <a:prstGeom prst="hexagon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모바일 기기와 서버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 </a:t>
              </a:r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통신</a:t>
              </a:r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DX아기사랑B" panose="02010606000101010101" pitchFamily="2" charset="-127"/>
                  <a:ea typeface="DX아기사랑B" panose="02010606000101010101" pitchFamily="2" charset="-127"/>
                </a:rPr>
                <a:t>.</a:t>
              </a:r>
              <a:endParaRPr lang="ko-KR" altLang="en-US" dirty="0">
                <a:solidFill>
                  <a:schemeClr val="accent5">
                    <a:lumMod val="75000"/>
                  </a:schemeClr>
                </a:solidFill>
                <a:latin typeface="DX아기사랑B" panose="02010606000101010101" pitchFamily="2" charset="-127"/>
                <a:ea typeface="DX아기사랑B" panose="02010606000101010101" pitchFamily="2" charset="-127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AECEF5D5-F13A-4D4D-8AFC-00280635C58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67" y="9171944"/>
            <a:ext cx="1830247" cy="1250236"/>
          </a:xfrm>
          <a:prstGeom prst="rect">
            <a:avLst/>
          </a:prstGeom>
        </p:spPr>
      </p:pic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84F1026C-A542-452D-B62E-4D23A2F536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43" y="11639687"/>
            <a:ext cx="1488293" cy="1781604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0C7EF82E-48EB-4D17-A868-035CC56197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73" y="8467512"/>
            <a:ext cx="1485012" cy="233736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0136A64-C63F-41A8-8F17-CFDA1AE0B9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743" y="14702980"/>
            <a:ext cx="1678529" cy="857809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4073973" y="21470013"/>
            <a:ext cx="2959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1. </a:t>
            </a:r>
            <a:r>
              <a:rPr lang="ko-KR" altLang="en-US" sz="20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출발역과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</a:t>
            </a:r>
            <a:r>
              <a:rPr lang="ko-KR" altLang="en-US" sz="20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도착역을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입력</a:t>
            </a:r>
            <a:endParaRPr lang="ko-KR" altLang="en-US" sz="2000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978" y="20941769"/>
            <a:ext cx="2118010" cy="35015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539" y="20939859"/>
            <a:ext cx="2111204" cy="3503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/>
          <p:cNvSpPr txBox="1"/>
          <p:nvPr/>
        </p:nvSpPr>
        <p:spPr>
          <a:xfrm>
            <a:off x="14619193" y="23461428"/>
            <a:ext cx="288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2.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경로 확인 후 열차 선택</a:t>
            </a:r>
            <a:endParaRPr lang="ko-KR" altLang="en-US" sz="2000" dirty="0"/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526" y="24565010"/>
            <a:ext cx="2118010" cy="3510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13938214" y="25171130"/>
            <a:ext cx="3231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3.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열차 칸 선택 후 좌석 예약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426" y="24558449"/>
            <a:ext cx="2118012" cy="35109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14568245" y="27162545"/>
            <a:ext cx="2880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4. </a:t>
            </a:r>
            <a:r>
              <a:rPr lang="ko-KR" altLang="en-US" sz="20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하차 후 도착 버튼 클릭</a:t>
            </a:r>
            <a:endParaRPr lang="ko-KR" altLang="en-US" sz="2000" dirty="0"/>
          </a:p>
        </p:txBody>
      </p:sp>
      <p:sp>
        <p:nvSpPr>
          <p:cNvPr id="62" name="오른쪽 화살표 61"/>
          <p:cNvSpPr/>
          <p:nvPr/>
        </p:nvSpPr>
        <p:spPr>
          <a:xfrm>
            <a:off x="14380014" y="22448223"/>
            <a:ext cx="2830090" cy="316294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14380014" y="26155796"/>
            <a:ext cx="2830090" cy="316294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 rot="9802149">
            <a:off x="14260779" y="24358187"/>
            <a:ext cx="3068558" cy="316294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5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EECF7-CCC4-4E9E-9321-0273FF921C3E}"/>
              </a:ext>
            </a:extLst>
          </p:cNvPr>
          <p:cNvSpPr txBox="1"/>
          <p:nvPr/>
        </p:nvSpPr>
        <p:spPr>
          <a:xfrm>
            <a:off x="5116924" y="3615335"/>
            <a:ext cx="49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8</a:t>
            </a:r>
            <a:r>
              <a:rPr lang="ko-KR" altLang="en-US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 눈치보이조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65597-FC5A-4D14-BB8F-1D003A712EF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583" y="2714645"/>
            <a:ext cx="2607250" cy="2607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F13A3-E6C2-4FAF-A742-F1E9D4BC6DE5}"/>
              </a:ext>
            </a:extLst>
          </p:cNvPr>
          <p:cNvSpPr txBox="1"/>
          <p:nvPr/>
        </p:nvSpPr>
        <p:spPr>
          <a:xfrm>
            <a:off x="10250205" y="2621647"/>
            <a:ext cx="9098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김도훈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김상원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곽지훈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명석현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홍령기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소가위</a:t>
            </a:r>
            <a:endParaRPr lang="en-US" altLang="ko-KR" sz="4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					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85FA-CEBF-46CD-BD4B-268D498B3D32}"/>
              </a:ext>
            </a:extLst>
          </p:cNvPr>
          <p:cNvSpPr/>
          <p:nvPr/>
        </p:nvSpPr>
        <p:spPr>
          <a:xfrm>
            <a:off x="14386822" y="3521800"/>
            <a:ext cx="4323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담당 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한재일 교수님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451C82-AB30-4F83-91EB-45885CC77B8B}"/>
              </a:ext>
            </a:extLst>
          </p:cNvPr>
          <p:cNvGrpSpPr/>
          <p:nvPr/>
        </p:nvGrpSpPr>
        <p:grpSpPr>
          <a:xfrm>
            <a:off x="2331944" y="6131012"/>
            <a:ext cx="16185861" cy="3185368"/>
            <a:chOff x="2483330" y="6147657"/>
            <a:chExt cx="19096615" cy="37783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D47C262-86F8-4B17-80EB-F9DAEC809A92}"/>
                </a:ext>
              </a:extLst>
            </p:cNvPr>
            <p:cNvSpPr/>
            <p:nvPr/>
          </p:nvSpPr>
          <p:spPr>
            <a:xfrm>
              <a:off x="2483330" y="6161260"/>
              <a:ext cx="18897600" cy="37647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“</a:t>
              </a:r>
              <a:r>
                <a:rPr lang="ko-KR" altLang="en-US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임산부를 위한 지하철 어플</a:t>
              </a:r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”</a:t>
              </a:r>
            </a:p>
            <a:p>
              <a:pPr algn="ctr"/>
              <a:endPara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산모임이 등록된 스마트폰을 가지고 </a:t>
              </a:r>
              <a:r>
                <a:rPr lang="ko-KR" altLang="en-US" sz="32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근처로 다가가면 </a:t>
              </a:r>
              <a:r>
                <a:rPr lang="en-US" altLang="ko-KR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BLE 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비컨을 통하여 점등되는 핑크 라이트</a:t>
              </a: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지하철 배려석에 사람이 앉아있는지 확인하고 빈자리라면 </a:t>
              </a:r>
              <a:r>
                <a:rPr lang="ko-KR" altLang="en-US" sz="32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예약이 가능한 애플리케이션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1050E-4DD5-425A-8724-B238A10AA624}"/>
                </a:ext>
              </a:extLst>
            </p:cNvPr>
            <p:cNvSpPr txBox="1"/>
            <p:nvPr/>
          </p:nvSpPr>
          <p:spPr>
            <a:xfrm>
              <a:off x="3529013" y="6223283"/>
              <a:ext cx="180509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소개</a:t>
              </a:r>
            </a:p>
          </p:txBody>
        </p:sp>
        <p:pic>
          <p:nvPicPr>
            <p:cNvPr id="19" name="그래픽 18" descr="기차">
              <a:extLst>
                <a:ext uri="{FF2B5EF4-FFF2-40B4-BE49-F238E27FC236}">
                  <a16:creationId xmlns:a16="http://schemas.microsoft.com/office/drawing/2014/main" id="{2D25FC4A-7506-439C-933B-80AD4FE7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2611" y="6147657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FCF3F8-40BA-499F-9DA5-3ACDF6418D23}"/>
              </a:ext>
            </a:extLst>
          </p:cNvPr>
          <p:cNvGrpSpPr/>
          <p:nvPr/>
        </p:nvGrpSpPr>
        <p:grpSpPr>
          <a:xfrm>
            <a:off x="2315621" y="13288091"/>
            <a:ext cx="16113941" cy="8823416"/>
            <a:chOff x="1419224" y="17979990"/>
            <a:chExt cx="18897600" cy="378916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9CAB0A9-5607-48CC-9D20-053B54A6EF6E}"/>
                </a:ext>
              </a:extLst>
            </p:cNvPr>
            <p:cNvSpPr/>
            <p:nvPr/>
          </p:nvSpPr>
          <p:spPr>
            <a:xfrm>
              <a:off x="1419224" y="18004434"/>
              <a:ext cx="18897600" cy="37647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86624-27A3-4FAC-B0B7-00EC5588BC8A}"/>
                </a:ext>
              </a:extLst>
            </p:cNvPr>
            <p:cNvSpPr txBox="1"/>
            <p:nvPr/>
          </p:nvSpPr>
          <p:spPr>
            <a:xfrm>
              <a:off x="1842557" y="17979990"/>
              <a:ext cx="1805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시나리오</a:t>
              </a:r>
            </a:p>
          </p:txBody>
        </p:sp>
        <p:pic>
          <p:nvPicPr>
            <p:cNvPr id="21" name="그래픽 20" descr="기차">
              <a:extLst>
                <a:ext uri="{FF2B5EF4-FFF2-40B4-BE49-F238E27FC236}">
                  <a16:creationId xmlns:a16="http://schemas.microsoft.com/office/drawing/2014/main" id="{9C1F9F7A-F5CA-45F9-8E0E-EF8D2C7D24C0}"/>
                </a:ext>
              </a:extLst>
            </p:cNvPr>
            <p:cNvPicPr>
              <a:picLocks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13388" y="17979990"/>
              <a:ext cx="890820" cy="296831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7ADBF6E-B0DA-4D6A-88E6-5141853A6159}"/>
              </a:ext>
            </a:extLst>
          </p:cNvPr>
          <p:cNvGrpSpPr/>
          <p:nvPr/>
        </p:nvGrpSpPr>
        <p:grpSpPr>
          <a:xfrm>
            <a:off x="2547666" y="22395120"/>
            <a:ext cx="15731531" cy="4806673"/>
            <a:chOff x="1490133" y="23046237"/>
            <a:chExt cx="18897600" cy="63500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7C87637-11B3-4430-BCB8-80F479978F54}"/>
                </a:ext>
              </a:extLst>
            </p:cNvPr>
            <p:cNvGrpSpPr/>
            <p:nvPr/>
          </p:nvGrpSpPr>
          <p:grpSpPr>
            <a:xfrm>
              <a:off x="1490133" y="23046237"/>
              <a:ext cx="18897600" cy="6350030"/>
              <a:chOff x="1490133" y="23046237"/>
              <a:chExt cx="18897600" cy="635003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3407F78-A568-45A7-B9C8-0685014E892F}"/>
                  </a:ext>
                </a:extLst>
              </p:cNvPr>
              <p:cNvSpPr/>
              <p:nvPr/>
            </p:nvSpPr>
            <p:spPr>
              <a:xfrm>
                <a:off x="1490133" y="23046237"/>
                <a:ext cx="18897600" cy="63500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A8A6ED3-A63D-4C5D-B9D2-21F991132EAA}"/>
                  </a:ext>
                </a:extLst>
              </p:cNvPr>
              <p:cNvSpPr txBox="1"/>
              <p:nvPr/>
            </p:nvSpPr>
            <p:spPr>
              <a:xfrm>
                <a:off x="1842557" y="23099519"/>
                <a:ext cx="18050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시스템 구조도</a:t>
                </a:r>
              </a:p>
            </p:txBody>
          </p:sp>
          <p:pic>
            <p:nvPicPr>
              <p:cNvPr id="22" name="그래픽 21" descr="기차">
                <a:extLst>
                  <a:ext uri="{FF2B5EF4-FFF2-40B4-BE49-F238E27FC236}">
                    <a16:creationId xmlns:a16="http://schemas.microsoft.com/office/drawing/2014/main" id="{7D4A1741-07D8-4F08-B723-A5DB06360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842557" y="23099519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BFB0640-8503-4628-B146-1E4DC100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03158" y="24068745"/>
              <a:ext cx="9777307" cy="46409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CBD68E-26A2-45F5-A0A5-84B9D71FB3DF}"/>
              </a:ext>
            </a:extLst>
          </p:cNvPr>
          <p:cNvGrpSpPr/>
          <p:nvPr/>
        </p:nvGrpSpPr>
        <p:grpSpPr>
          <a:xfrm>
            <a:off x="2483899" y="9626186"/>
            <a:ext cx="15865225" cy="3173899"/>
            <a:chOff x="1490133" y="11061525"/>
            <a:chExt cx="18897600" cy="443638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04E6DB-A80B-4DF9-8E43-56FFCBDE6153}"/>
                </a:ext>
              </a:extLst>
            </p:cNvPr>
            <p:cNvGrpSpPr/>
            <p:nvPr/>
          </p:nvGrpSpPr>
          <p:grpSpPr>
            <a:xfrm>
              <a:off x="1490133" y="11061525"/>
              <a:ext cx="18897600" cy="4436381"/>
              <a:chOff x="1490133" y="11061525"/>
              <a:chExt cx="18897600" cy="4436381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CE77BB2-FF2B-4F9F-B761-D89B24966778}"/>
                  </a:ext>
                </a:extLst>
              </p:cNvPr>
              <p:cNvSpPr/>
              <p:nvPr/>
            </p:nvSpPr>
            <p:spPr>
              <a:xfrm>
                <a:off x="1490133" y="11098419"/>
                <a:ext cx="18897600" cy="43994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373A57-FDA3-4D8B-89CC-C4D042E828F1}"/>
                  </a:ext>
                </a:extLst>
              </p:cNvPr>
              <p:cNvSpPr txBox="1"/>
              <p:nvPr/>
            </p:nvSpPr>
            <p:spPr>
              <a:xfrm>
                <a:off x="1909802" y="11098420"/>
                <a:ext cx="1805093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사용 기술</a:t>
                </a:r>
              </a:p>
            </p:txBody>
          </p:sp>
          <p:pic>
            <p:nvPicPr>
              <p:cNvPr id="20" name="그래픽 19" descr="기차">
                <a:extLst>
                  <a:ext uri="{FF2B5EF4-FFF2-40B4-BE49-F238E27FC236}">
                    <a16:creationId xmlns:a16="http://schemas.microsoft.com/office/drawing/2014/main" id="{4B6884ED-5432-430E-9483-75AE3C6E4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20663" y="11061525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A694A8-A69D-42D8-B89C-DFCEF999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228" y="11859588"/>
              <a:ext cx="2099860" cy="9535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353C1-932C-428D-8C04-8DC42367168E}"/>
                </a:ext>
              </a:extLst>
            </p:cNvPr>
            <p:cNvSpPr txBox="1"/>
            <p:nvPr/>
          </p:nvSpPr>
          <p:spPr>
            <a:xfrm>
              <a:off x="6824547" y="12196487"/>
              <a:ext cx="37127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ea typeface="나눔스퀘어라운드 Regular" panose="020B0600000101010101" pitchFamily="50" charset="-127"/>
                </a:rPr>
                <a:t>로그인 및 회원가입 기능 지원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A75CDA9A-80E3-41AB-A3AF-AB2A44A2E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345" y="13686013"/>
              <a:ext cx="1039626" cy="103962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F225A-2011-4543-986D-ADA7102ACD12}"/>
                </a:ext>
              </a:extLst>
            </p:cNvPr>
            <p:cNvSpPr txBox="1"/>
            <p:nvPr/>
          </p:nvSpPr>
          <p:spPr>
            <a:xfrm>
              <a:off x="7016246" y="13821498"/>
              <a:ext cx="33293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라즈베리 파이와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Express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 연결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</a:p>
          </p:txBody>
        </p:sp>
        <p:pic>
          <p:nvPicPr>
            <p:cNvPr id="30" name="그림 29" descr="그리기이(가) 표시된 사진&#10;&#10;자동 생성된 설명">
              <a:extLst>
                <a:ext uri="{FF2B5EF4-FFF2-40B4-BE49-F238E27FC236}">
                  <a16:creationId xmlns:a16="http://schemas.microsoft.com/office/drawing/2014/main" id="{4C210A8E-65B6-4DF3-BAD0-BACFD0813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452" y="11988764"/>
              <a:ext cx="973867" cy="973867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4FE656-80E5-4DCE-AE4E-820CE204A9D8}"/>
                </a:ext>
              </a:extLst>
            </p:cNvPr>
            <p:cNvSpPr txBox="1"/>
            <p:nvPr/>
          </p:nvSpPr>
          <p:spPr>
            <a:xfrm>
              <a:off x="14644997" y="12057988"/>
              <a:ext cx="38072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사용자가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BLE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근처에 접근하게 되면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LED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점등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DFAB726-18A3-4A1D-98F4-72118009C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6845" y="13844653"/>
              <a:ext cx="2485082" cy="771233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792DC4-21EE-432E-8FEC-9FCFCBADDC9D}"/>
                </a:ext>
              </a:extLst>
            </p:cNvPr>
            <p:cNvSpPr/>
            <p:nvPr/>
          </p:nvSpPr>
          <p:spPr>
            <a:xfrm>
              <a:off x="14707128" y="13937882"/>
              <a:ext cx="430278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모바일 기기와 서버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통신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10981" y="20299584"/>
            <a:ext cx="345240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1. </a:t>
            </a:r>
            <a:r>
              <a:rPr lang="ko-KR" altLang="en-US" sz="24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출발역과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</a:t>
            </a:r>
            <a:r>
              <a:rPr lang="ko-KR" altLang="en-US" sz="24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도착역을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입력</a:t>
            </a:r>
            <a:endParaRPr lang="ko-KR" altLang="en-US" sz="2400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07" y="15014916"/>
            <a:ext cx="3152304" cy="5211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464" y="15019376"/>
            <a:ext cx="3142175" cy="5214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6507811" y="20297909"/>
            <a:ext cx="345348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2.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경로 확인 후 열차 선택</a:t>
            </a:r>
            <a:endParaRPr lang="ko-KR" altLang="en-US" sz="2400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769" y="14998103"/>
            <a:ext cx="3152304" cy="5225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10494718" y="20299585"/>
            <a:ext cx="3874406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3.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열차 칸 선택 후 좌석 예약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870" y="14998101"/>
            <a:ext cx="3152307" cy="5225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1" name="TextBox 40"/>
          <p:cNvSpPr txBox="1"/>
          <p:nvPr/>
        </p:nvSpPr>
        <p:spPr>
          <a:xfrm>
            <a:off x="14961218" y="20292418"/>
            <a:ext cx="345348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4.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하차 후 도착 버튼 클릭</a:t>
            </a:r>
            <a:endParaRPr lang="ko-KR" altLang="en-US" sz="2400" dirty="0"/>
          </a:p>
        </p:txBody>
      </p:sp>
      <p:sp>
        <p:nvSpPr>
          <p:cNvPr id="42" name="오른쪽 화살표 41"/>
          <p:cNvSpPr/>
          <p:nvPr/>
        </p:nvSpPr>
        <p:spPr>
          <a:xfrm>
            <a:off x="5709131" y="17458367"/>
            <a:ext cx="858536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오른쪽 화살표 42"/>
          <p:cNvSpPr/>
          <p:nvPr/>
        </p:nvSpPr>
        <p:spPr>
          <a:xfrm>
            <a:off x="9901436" y="17458367"/>
            <a:ext cx="858536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>
            <a:off x="14103870" y="17458367"/>
            <a:ext cx="858536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95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EECF7-CCC4-4E9E-9321-0273FF921C3E}"/>
              </a:ext>
            </a:extLst>
          </p:cNvPr>
          <p:cNvSpPr txBox="1"/>
          <p:nvPr/>
        </p:nvSpPr>
        <p:spPr>
          <a:xfrm>
            <a:off x="6028571" y="2596971"/>
            <a:ext cx="490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8</a:t>
            </a:r>
            <a:r>
              <a:rPr lang="ko-KR" altLang="en-US" sz="6000" dirty="0">
                <a:solidFill>
                  <a:srgbClr val="7030A0"/>
                </a:solidFill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조 눈치보이조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765597-FC5A-4D14-BB8F-1D003A71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099" y="1005384"/>
            <a:ext cx="4103688" cy="4103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7F13A3-E6C2-4FAF-A742-F1E9D4BC6DE5}"/>
              </a:ext>
            </a:extLst>
          </p:cNvPr>
          <p:cNvSpPr txBox="1"/>
          <p:nvPr/>
        </p:nvSpPr>
        <p:spPr>
          <a:xfrm>
            <a:off x="12285519" y="2082253"/>
            <a:ext cx="9098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김도훈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김상원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곽지훈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명석현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홍령기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소가위</a:t>
            </a:r>
            <a:endParaRPr lang="en-US" altLang="ko-KR" sz="4000" dirty="0">
              <a:latin typeface="배달의민족 을지로체 TTF" panose="020B0600000101010101" pitchFamily="50" charset="-127"/>
              <a:ea typeface="배달의민족 을지로체 TTF" panose="020B0600000101010101" pitchFamily="50" charset="-127"/>
            </a:endParaRPr>
          </a:p>
          <a:p>
            <a:r>
              <a:rPr lang="en-US" altLang="ko-KR" sz="4000" dirty="0">
                <a:latin typeface="휴먼편지체" panose="02030504000101010101" pitchFamily="18" charset="-127"/>
                <a:ea typeface="휴먼편지체" panose="02030504000101010101" pitchFamily="18" charset="-127"/>
              </a:rPr>
              <a:t>							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AC85FA-CEBF-46CD-BD4B-268D498B3D32}"/>
              </a:ext>
            </a:extLst>
          </p:cNvPr>
          <p:cNvSpPr/>
          <p:nvPr/>
        </p:nvSpPr>
        <p:spPr>
          <a:xfrm>
            <a:off x="14330829" y="3250325"/>
            <a:ext cx="43236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담당 </a:t>
            </a:r>
            <a:r>
              <a:rPr lang="en-US" altLang="ko-KR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: </a:t>
            </a:r>
            <a:r>
              <a:rPr lang="ko-KR" altLang="en-US" sz="4000" dirty="0">
                <a:latin typeface="배달의민족 을지로체 TTF" panose="020B0600000101010101" pitchFamily="50" charset="-127"/>
                <a:ea typeface="배달의민족 을지로체 TTF" panose="020B0600000101010101" pitchFamily="50" charset="-127"/>
              </a:rPr>
              <a:t>한재일 교수님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451C82-AB30-4F83-91EB-45885CC77B8B}"/>
              </a:ext>
            </a:extLst>
          </p:cNvPr>
          <p:cNvGrpSpPr/>
          <p:nvPr/>
        </p:nvGrpSpPr>
        <p:grpSpPr>
          <a:xfrm>
            <a:off x="1413203" y="5322593"/>
            <a:ext cx="19044129" cy="3779738"/>
            <a:chOff x="1490133" y="6041595"/>
            <a:chExt cx="19044129" cy="377973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2D47C262-86F8-4B17-80EB-F9DAEC809A92}"/>
                </a:ext>
              </a:extLst>
            </p:cNvPr>
            <p:cNvSpPr/>
            <p:nvPr/>
          </p:nvSpPr>
          <p:spPr>
            <a:xfrm>
              <a:off x="1490133" y="6056617"/>
              <a:ext cx="18897600" cy="37647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1">
                    <a:lumMod val="45000"/>
                    <a:lumOff val="55000"/>
                  </a:schemeClr>
                </a:gs>
                <a:gs pos="62000">
                  <a:srgbClr val="FEE2F7"/>
                </a:gs>
                <a:gs pos="100000">
                  <a:srgbClr val="FDCFE9"/>
                </a:gs>
              </a:gsLst>
              <a:lin ang="135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endParaRPr>
            </a:p>
            <a:p>
              <a:pPr algn="ctr"/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“</a:t>
              </a:r>
              <a:r>
                <a:rPr lang="ko-KR" altLang="en-US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임산부를 위한 지하철 어플</a:t>
              </a:r>
              <a:r>
                <a:rPr lang="en-US" altLang="ko-KR" sz="3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”</a:t>
              </a:r>
            </a:p>
            <a:p>
              <a:pPr algn="ctr"/>
              <a:endParaRPr lang="en-US" altLang="ko-KR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산모임이 등록된 스마트폰을 가지고 </a:t>
              </a:r>
              <a:r>
                <a:rPr lang="ko-KR" altLang="en-US" sz="32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근처로 다가가면 </a:t>
              </a:r>
              <a:r>
                <a:rPr lang="en-US" altLang="ko-KR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BLE 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비컨을 통하여 점등되는 핑크 라이트</a:t>
              </a: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지하철 배려석에 사람이 앉아있는지 확인하고 빈자리라면 </a:t>
              </a:r>
              <a:r>
                <a:rPr lang="ko-KR" altLang="en-US" sz="3200" dirty="0" err="1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배려석</a:t>
              </a:r>
              <a:r>
                <a:rPr lang="ko-KR" altLang="en-US" sz="3200" dirty="0">
                  <a:solidFill>
                    <a:schemeClr val="tx1"/>
                  </a:solidFill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예약이 가능한 애플리케이션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1050E-4DD5-425A-8724-B238A10AA624}"/>
                </a:ext>
              </a:extLst>
            </p:cNvPr>
            <p:cNvSpPr txBox="1"/>
            <p:nvPr/>
          </p:nvSpPr>
          <p:spPr>
            <a:xfrm>
              <a:off x="2483329" y="6056617"/>
              <a:ext cx="1805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프로젝트 소개</a:t>
              </a:r>
            </a:p>
          </p:txBody>
        </p:sp>
        <p:pic>
          <p:nvPicPr>
            <p:cNvPr id="19" name="그래픽 18" descr="기차">
              <a:extLst>
                <a:ext uri="{FF2B5EF4-FFF2-40B4-BE49-F238E27FC236}">
                  <a16:creationId xmlns:a16="http://schemas.microsoft.com/office/drawing/2014/main" id="{2D25FC4A-7506-439C-933B-80AD4FE7E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1365" y="6041595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FCF3F8-40BA-499F-9DA5-3ACDF6418D23}"/>
              </a:ext>
            </a:extLst>
          </p:cNvPr>
          <p:cNvGrpSpPr/>
          <p:nvPr/>
        </p:nvGrpSpPr>
        <p:grpSpPr>
          <a:xfrm>
            <a:off x="1559732" y="14505132"/>
            <a:ext cx="18897600" cy="8333047"/>
            <a:chOff x="1258293" y="17979990"/>
            <a:chExt cx="18897600" cy="378916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9CAB0A9-5607-48CC-9D20-053B54A6EF6E}"/>
                </a:ext>
              </a:extLst>
            </p:cNvPr>
            <p:cNvSpPr/>
            <p:nvPr/>
          </p:nvSpPr>
          <p:spPr>
            <a:xfrm>
              <a:off x="1258293" y="18004435"/>
              <a:ext cx="18897600" cy="3764716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1">
                    <a:lumMod val="45000"/>
                    <a:lumOff val="55000"/>
                  </a:schemeClr>
                </a:gs>
                <a:gs pos="62000">
                  <a:srgbClr val="FEE2F7"/>
                </a:gs>
                <a:gs pos="100000">
                  <a:srgbClr val="FDCFE9"/>
                </a:gs>
              </a:gsLst>
              <a:lin ang="135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86624-27A3-4FAC-B0B7-00EC5588BC8A}"/>
                </a:ext>
              </a:extLst>
            </p:cNvPr>
            <p:cNvSpPr txBox="1"/>
            <p:nvPr/>
          </p:nvSpPr>
          <p:spPr>
            <a:xfrm>
              <a:off x="1842557" y="17979990"/>
              <a:ext cx="18050933" cy="32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시나리오</a:t>
              </a:r>
            </a:p>
          </p:txBody>
        </p:sp>
        <p:pic>
          <p:nvPicPr>
            <p:cNvPr id="21" name="그래픽 20" descr="기차">
              <a:extLst>
                <a:ext uri="{FF2B5EF4-FFF2-40B4-BE49-F238E27FC236}">
                  <a16:creationId xmlns:a16="http://schemas.microsoft.com/office/drawing/2014/main" id="{9C1F9F7A-F5CA-45F9-8E0E-EF8D2C7D24C0}"/>
                </a:ext>
              </a:extLst>
            </p:cNvPr>
            <p:cNvPicPr>
              <a:picLocks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9224" y="17979990"/>
              <a:ext cx="914400" cy="415791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C87637-11B3-4430-BCB8-80F479978F54}"/>
              </a:ext>
            </a:extLst>
          </p:cNvPr>
          <p:cNvGrpSpPr/>
          <p:nvPr/>
        </p:nvGrpSpPr>
        <p:grpSpPr>
          <a:xfrm>
            <a:off x="1490133" y="23046237"/>
            <a:ext cx="18897600" cy="6350030"/>
            <a:chOff x="1490133" y="23046237"/>
            <a:chExt cx="18897600" cy="635003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3407F78-A568-45A7-B9C8-0685014E892F}"/>
                </a:ext>
              </a:extLst>
            </p:cNvPr>
            <p:cNvSpPr/>
            <p:nvPr/>
          </p:nvSpPr>
          <p:spPr>
            <a:xfrm>
              <a:off x="1490133" y="23046237"/>
              <a:ext cx="18897600" cy="6350030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7000">
                  <a:schemeClr val="accent1">
                    <a:lumMod val="45000"/>
                    <a:lumOff val="55000"/>
                  </a:schemeClr>
                </a:gs>
                <a:gs pos="62000">
                  <a:srgbClr val="FEE2F7"/>
                </a:gs>
                <a:gs pos="100000">
                  <a:srgbClr val="FDCFE9"/>
                </a:gs>
              </a:gsLst>
              <a:lin ang="135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8A6ED3-A63D-4C5D-B9D2-21F991132EAA}"/>
                </a:ext>
              </a:extLst>
            </p:cNvPr>
            <p:cNvSpPr txBox="1"/>
            <p:nvPr/>
          </p:nvSpPr>
          <p:spPr>
            <a:xfrm>
              <a:off x="1842557" y="23099519"/>
              <a:ext cx="180509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     </a:t>
              </a:r>
              <a:r>
                <a:rPr lang="ko-KR" altLang="en-US" sz="4000" dirty="0">
                  <a:latin typeface="배달의민족 을지로체 TTF" panose="020B0600000101010101" pitchFamily="50" charset="-127"/>
                  <a:ea typeface="배달의민족 을지로체 TTF" panose="020B0600000101010101" pitchFamily="50" charset="-127"/>
                </a:rPr>
                <a:t>시스템 구조도</a:t>
              </a:r>
            </a:p>
          </p:txBody>
        </p:sp>
        <p:pic>
          <p:nvPicPr>
            <p:cNvPr id="22" name="그래픽 21" descr="기차">
              <a:extLst>
                <a:ext uri="{FF2B5EF4-FFF2-40B4-BE49-F238E27FC236}">
                  <a16:creationId xmlns:a16="http://schemas.microsoft.com/office/drawing/2014/main" id="{7D4A1741-07D8-4F08-B723-A5DB06360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2557" y="23099519"/>
              <a:ext cx="914400" cy="914400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BFB0640-8503-4628-B146-1E4DC1000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158" y="24068745"/>
            <a:ext cx="9777307" cy="464098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6339BBBA-AC03-4522-9F5D-5EE7FBE5495A}"/>
              </a:ext>
            </a:extLst>
          </p:cNvPr>
          <p:cNvGrpSpPr/>
          <p:nvPr/>
        </p:nvGrpSpPr>
        <p:grpSpPr>
          <a:xfrm>
            <a:off x="1490133" y="9678570"/>
            <a:ext cx="18897600" cy="4436383"/>
            <a:chOff x="1490133" y="11061525"/>
            <a:chExt cx="18897600" cy="443638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chemeClr val="accent1">
                  <a:lumMod val="45000"/>
                  <a:lumOff val="55000"/>
                </a:schemeClr>
              </a:gs>
              <a:gs pos="62000">
                <a:srgbClr val="FEE2F7"/>
              </a:gs>
              <a:gs pos="100000">
                <a:srgbClr val="FDCFE9"/>
              </a:gs>
            </a:gsLst>
            <a:lin ang="13500000" scaled="1"/>
          </a:gradFill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04E6DB-A80B-4DF9-8E43-56FFCBDE6153}"/>
                </a:ext>
              </a:extLst>
            </p:cNvPr>
            <p:cNvGrpSpPr/>
            <p:nvPr/>
          </p:nvGrpSpPr>
          <p:grpSpPr>
            <a:xfrm>
              <a:off x="1490133" y="11061525"/>
              <a:ext cx="18897600" cy="4436383"/>
              <a:chOff x="1490133" y="11061525"/>
              <a:chExt cx="18897600" cy="4436383"/>
            </a:xfrm>
            <a:grpFill/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CE77BB2-FF2B-4F9F-B761-D89B24966778}"/>
                  </a:ext>
                </a:extLst>
              </p:cNvPr>
              <p:cNvSpPr/>
              <p:nvPr/>
            </p:nvSpPr>
            <p:spPr>
              <a:xfrm>
                <a:off x="1490133" y="11098420"/>
                <a:ext cx="18897600" cy="4399488"/>
              </a:xfrm>
              <a:prstGeom prst="round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373A57-FDA3-4D8B-89CC-C4D042E828F1}"/>
                  </a:ext>
                </a:extLst>
              </p:cNvPr>
              <p:cNvSpPr txBox="1"/>
              <p:nvPr/>
            </p:nvSpPr>
            <p:spPr>
              <a:xfrm>
                <a:off x="1909802" y="11098420"/>
                <a:ext cx="18050933" cy="7078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    </a:t>
                </a:r>
                <a:r>
                  <a:rPr lang="ko-KR" altLang="en-US" sz="4000" dirty="0">
                    <a:latin typeface="배달의민족 을지로체 TTF" panose="020B0600000101010101" pitchFamily="50" charset="-127"/>
                    <a:ea typeface="배달의민족 을지로체 TTF" panose="020B0600000101010101" pitchFamily="50" charset="-127"/>
                  </a:rPr>
                  <a:t>사용 기술</a:t>
                </a:r>
              </a:p>
            </p:txBody>
          </p:sp>
          <p:pic>
            <p:nvPicPr>
              <p:cNvPr id="20" name="그래픽 19" descr="기차">
                <a:extLst>
                  <a:ext uri="{FF2B5EF4-FFF2-40B4-BE49-F238E27FC236}">
                    <a16:creationId xmlns:a16="http://schemas.microsoft.com/office/drawing/2014/main" id="{4B6884ED-5432-430E-9483-75AE3C6E40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20663" y="11061525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4A694A8-A69D-42D8-B89C-DFCEF9993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3228" y="11859588"/>
              <a:ext cx="2099860" cy="953550"/>
            </a:xfrm>
            <a:prstGeom prst="rect">
              <a:avLst/>
            </a:prstGeom>
            <a:grpFill/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8353C1-932C-428D-8C04-8DC42367168E}"/>
                </a:ext>
              </a:extLst>
            </p:cNvPr>
            <p:cNvSpPr txBox="1"/>
            <p:nvPr/>
          </p:nvSpPr>
          <p:spPr>
            <a:xfrm>
              <a:off x="6824547" y="12196487"/>
              <a:ext cx="3712752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ea typeface="나눔스퀘어라운드 Regular" panose="020B0600000101010101" pitchFamily="50" charset="-127"/>
                </a:rPr>
                <a:t>로그인 및 회원가입 기능 지원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  <p:pic>
          <p:nvPicPr>
            <p:cNvPr id="28" name="그림 27" descr="그리기이(가) 표시된 사진&#10;&#10;자동 생성된 설명">
              <a:extLst>
                <a:ext uri="{FF2B5EF4-FFF2-40B4-BE49-F238E27FC236}">
                  <a16:creationId xmlns:a16="http://schemas.microsoft.com/office/drawing/2014/main" id="{A75CDA9A-80E3-41AB-A3AF-AB2A44A2E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345" y="13686013"/>
              <a:ext cx="1039626" cy="1039626"/>
            </a:xfrm>
            <a:prstGeom prst="rect">
              <a:avLst/>
            </a:prstGeom>
            <a:grpFill/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FF225A-2011-4543-986D-ADA7102ACD12}"/>
                </a:ext>
              </a:extLst>
            </p:cNvPr>
            <p:cNvSpPr txBox="1"/>
            <p:nvPr/>
          </p:nvSpPr>
          <p:spPr>
            <a:xfrm>
              <a:off x="7016246" y="13821498"/>
              <a:ext cx="3329354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라즈베리 파이와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Express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 연결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</a:p>
          </p:txBody>
        </p:sp>
        <p:pic>
          <p:nvPicPr>
            <p:cNvPr id="30" name="그림 29" descr="그리기이(가) 표시된 사진&#10;&#10;자동 생성된 설명">
              <a:extLst>
                <a:ext uri="{FF2B5EF4-FFF2-40B4-BE49-F238E27FC236}">
                  <a16:creationId xmlns:a16="http://schemas.microsoft.com/office/drawing/2014/main" id="{4C210A8E-65B6-4DF3-BAD0-BACFD0813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2452" y="11988764"/>
              <a:ext cx="973867" cy="973867"/>
            </a:xfrm>
            <a:prstGeom prst="rect">
              <a:avLst/>
            </a:prstGeom>
            <a:grpFill/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4FE656-80E5-4DCE-AE4E-820CE204A9D8}"/>
                </a:ext>
              </a:extLst>
            </p:cNvPr>
            <p:cNvSpPr txBox="1"/>
            <p:nvPr/>
          </p:nvSpPr>
          <p:spPr>
            <a:xfrm>
              <a:off x="14644997" y="12057988"/>
              <a:ext cx="3807270" cy="156966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사용자가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BLE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근처에 접근하게 되면 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LED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점등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DFAB726-18A3-4A1D-98F4-72118009C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6845" y="13844653"/>
              <a:ext cx="2485082" cy="771233"/>
            </a:xfrm>
            <a:prstGeom prst="rect">
              <a:avLst/>
            </a:prstGeom>
            <a:grpFill/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F792DC4-21EE-432E-8FEC-9FCFCBADDC9D}"/>
                </a:ext>
              </a:extLst>
            </p:cNvPr>
            <p:cNvSpPr/>
            <p:nvPr/>
          </p:nvSpPr>
          <p:spPr>
            <a:xfrm>
              <a:off x="14707128" y="13937882"/>
              <a:ext cx="4302781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ko-KR" altLang="en-US" sz="3200" dirty="0">
                  <a:ea typeface="나눔스퀘어라운드 Regular" panose="020B0600000101010101" pitchFamily="50" charset="-127"/>
                </a:rPr>
                <a:t>모바일 기기와 서버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3200" dirty="0">
                  <a:ea typeface="나눔스퀘어라운드 Regular" panose="020B0600000101010101" pitchFamily="50" charset="-127"/>
                </a:rPr>
                <a:t>통신</a:t>
              </a:r>
              <a:r>
                <a:rPr lang="en-US" altLang="ko-KR" sz="3200" dirty="0">
                  <a:ea typeface="나눔스퀘어라운드 Regular" panose="020B0600000101010101" pitchFamily="50" charset="-127"/>
                </a:rPr>
                <a:t>.</a:t>
              </a:r>
              <a:endParaRPr lang="ko-KR" altLang="en-US" sz="3200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548835" y="21440720"/>
            <a:ext cx="345240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1. </a:t>
            </a:r>
            <a:r>
              <a:rPr lang="ko-KR" altLang="en-US" sz="24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출발역과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</a:t>
            </a:r>
            <a:r>
              <a:rPr lang="ko-KR" altLang="en-US" sz="2400" dirty="0" err="1">
                <a:latin typeface="DX아기사랑B" panose="02010606000101010101" pitchFamily="2" charset="-127"/>
                <a:ea typeface="DX아기사랑B" panose="02010606000101010101" pitchFamily="2" charset="-127"/>
              </a:rPr>
              <a:t>도착역을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 입력</a:t>
            </a:r>
            <a:endParaRPr lang="ko-KR" altLang="en-US" sz="24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61" y="16156052"/>
            <a:ext cx="3152304" cy="52114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572" y="16160512"/>
            <a:ext cx="3142175" cy="5214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7010919" y="21439045"/>
            <a:ext cx="345348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2.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경로 확인 후 열차 선택</a:t>
            </a:r>
            <a:endParaRPr lang="ko-KR" altLang="en-US" sz="24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131" y="16139239"/>
            <a:ext cx="3152304" cy="5225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11263080" y="21440721"/>
            <a:ext cx="3874406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3.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열차 칸 선택 후 좌석 예약</a:t>
            </a: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819" y="16139237"/>
            <a:ext cx="3152307" cy="52255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3" name="TextBox 62"/>
          <p:cNvSpPr txBox="1"/>
          <p:nvPr/>
        </p:nvSpPr>
        <p:spPr>
          <a:xfrm>
            <a:off x="15936167" y="21433554"/>
            <a:ext cx="3453480" cy="47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4. </a:t>
            </a:r>
            <a:r>
              <a:rPr lang="ko-KR" altLang="en-US" sz="2400" dirty="0">
                <a:latin typeface="DX아기사랑B" panose="02010606000101010101" pitchFamily="2" charset="-127"/>
                <a:ea typeface="DX아기사랑B" panose="02010606000101010101" pitchFamily="2" charset="-127"/>
              </a:rPr>
              <a:t>하차 후 도착 버튼 클릭</a:t>
            </a:r>
            <a:endParaRPr lang="ko-KR" altLang="en-US" sz="2400" dirty="0"/>
          </a:p>
        </p:txBody>
      </p:sp>
      <p:sp>
        <p:nvSpPr>
          <p:cNvPr id="64" name="오른쪽 화살표 63"/>
          <p:cNvSpPr/>
          <p:nvPr/>
        </p:nvSpPr>
        <p:spPr>
          <a:xfrm>
            <a:off x="5946985" y="18599503"/>
            <a:ext cx="1123790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오른쪽 화살표 64"/>
          <p:cNvSpPr/>
          <p:nvPr/>
        </p:nvSpPr>
        <p:spPr>
          <a:xfrm>
            <a:off x="10404544" y="18599503"/>
            <a:ext cx="1123790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 화살표 65"/>
          <p:cNvSpPr/>
          <p:nvPr/>
        </p:nvSpPr>
        <p:spPr>
          <a:xfrm>
            <a:off x="14872232" y="18599503"/>
            <a:ext cx="1123790" cy="445640"/>
          </a:xfrm>
          <a:prstGeom prst="rightArrow">
            <a:avLst/>
          </a:prstGeom>
          <a:solidFill>
            <a:srgbClr val="FCA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562</Words>
  <Application>Microsoft Office PowerPoint</Application>
  <PresentationFormat>사용자 지정</PresentationFormat>
  <Paragraphs>118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DX아기사랑B</vt:lpstr>
      <vt:lpstr>나눔스퀘어라운드 Regular</vt:lpstr>
      <vt:lpstr>배달의민족 을지로체 TTF</vt:lpstr>
      <vt:lpstr>휴먼편지체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(소프트웨어학부)명석현</dc:creator>
  <cp:lastModifiedBy>(소프트웨어학부)명석현</cp:lastModifiedBy>
  <cp:revision>20</cp:revision>
  <dcterms:created xsi:type="dcterms:W3CDTF">2020-06-05T08:13:39Z</dcterms:created>
  <dcterms:modified xsi:type="dcterms:W3CDTF">2020-06-09T08:47:22Z</dcterms:modified>
</cp:coreProperties>
</file>