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15"/>
  </p:notesMasterIdLst>
  <p:sldIdLst>
    <p:sldId id="256" r:id="rId2"/>
    <p:sldId id="440" r:id="rId3"/>
    <p:sldId id="445" r:id="rId4"/>
    <p:sldId id="429" r:id="rId5"/>
    <p:sldId id="446" r:id="rId6"/>
    <p:sldId id="449" r:id="rId7"/>
    <p:sldId id="453" r:id="rId8"/>
    <p:sldId id="450" r:id="rId9"/>
    <p:sldId id="451" r:id="rId10"/>
    <p:sldId id="447" r:id="rId11"/>
    <p:sldId id="452" r:id="rId12"/>
    <p:sldId id="444" r:id="rId13"/>
    <p:sldId id="349" r:id="rId14"/>
  </p:sldIdLst>
  <p:sldSz cx="9144000" cy="5143500" type="screen16x9"/>
  <p:notesSz cx="6858000" cy="9144000"/>
  <p:embeddedFontLst>
    <p:embeddedFont>
      <p:font typeface="Lucida Calligraphy" panose="03010101010101010101" pitchFamily="66" charset="0"/>
      <p:regular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p15:clr>
            <a:srgbClr val="A4A3A4"/>
          </p15:clr>
        </p15:guide>
        <p15:guide id="2" orient="horz" pos="531">
          <p15:clr>
            <a:srgbClr val="A4A3A4"/>
          </p15:clr>
        </p15:guide>
        <p15:guide id="3" pos="52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6" roundtripDataSignature="AMtx7mg36blUgQXDU7ple8mltpXpz/UUn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ira Tariq" initials="ST" lastIdx="3" clrIdx="0">
    <p:extLst>
      <p:ext uri="{19B8F6BF-5375-455C-9EA6-DF929625EA0E}">
        <p15:presenceInfo xmlns:p15="http://schemas.microsoft.com/office/powerpoint/2012/main" userId="Samira Tariq"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99"/>
    <a:srgbClr val="404040"/>
    <a:srgbClr val="00FFCC"/>
    <a:srgbClr val="0000CC"/>
    <a:srgbClr val="A6A6A6"/>
    <a:srgbClr val="A00001"/>
    <a:srgbClr val="A40001"/>
    <a:srgbClr val="F88F01"/>
    <a:srgbClr val="92A000"/>
    <a:srgbClr val="A700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32AA2C-D27D-4419-AF1A-19E52163CEF9}">
  <a:tblStyle styleId="{7C32AA2C-D27D-4419-AF1A-19E52163CEF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5118" autoAdjust="0"/>
  </p:normalViewPr>
  <p:slideViewPr>
    <p:cSldViewPr snapToGrid="0">
      <p:cViewPr varScale="1">
        <p:scale>
          <a:sx n="113" d="100"/>
          <a:sy n="113" d="100"/>
        </p:scale>
        <p:origin x="365" y="86"/>
      </p:cViewPr>
      <p:guideLst>
        <p:guide orient="horz" pos="1008"/>
        <p:guide orient="horz" pos="531"/>
        <p:guide pos="521"/>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80" Type="http://schemas.openxmlformats.org/officeDocument/2006/relationships/theme" Target="theme/theme1.xml"/><Relationship Id="rId3" Type="http://schemas.openxmlformats.org/officeDocument/2006/relationships/slide" Target="slides/slide2.xml"/><Relationship Id="rId76"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79"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font" Target="fonts/font4.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77"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820035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1792636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1948032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d4b92b8bd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d4b92b8bd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1937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2196847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2381293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4042167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2984555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3827640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3658409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452852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3489265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endParaRPr/>
          </a:p>
        </p:txBody>
      </p:sp>
      <p:sp>
        <p:nvSpPr>
          <p:cNvPr id="55" name="Google Shape;5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a:p>
        </p:txBody>
      </p:sp>
      <p:pic>
        <p:nvPicPr>
          <p:cNvPr id="56" name="Google Shape;56;p1"/>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57" name="Google Shape;57;p1"/>
          <p:cNvSpPr txBox="1"/>
          <p:nvPr/>
        </p:nvSpPr>
        <p:spPr>
          <a:xfrm>
            <a:off x="1126430" y="3134297"/>
            <a:ext cx="6740611" cy="130802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dirty="0">
                <a:solidFill>
                  <a:srgbClr val="00FFCC"/>
                </a:solidFill>
                <a:latin typeface="Times New Roman" panose="02020603050405020304" pitchFamily="18" charset="0"/>
                <a:ea typeface="Roboto" panose="02000000000000000000" pitchFamily="2" charset="0"/>
                <a:cs typeface="Times New Roman" panose="02020603050405020304" pitchFamily="18" charset="0"/>
              </a:rPr>
              <a:t>Case Study Group 8: </a:t>
            </a:r>
          </a:p>
          <a:p>
            <a:pPr algn="ctr">
              <a:buSzPts val="1700"/>
            </a:pPr>
            <a:r>
              <a:rPr lang="en-IN" sz="2800" b="1" i="1" dirty="0">
                <a:solidFill>
                  <a:srgbClr val="00FFCC"/>
                </a:solidFill>
                <a:latin typeface="Times New Roman" panose="02020603050405020304" pitchFamily="18" charset="0"/>
                <a:cs typeface="Times New Roman" panose="02020603050405020304" pitchFamily="18" charset="0"/>
              </a:rPr>
              <a:t>Office Supplies Orders case study</a:t>
            </a:r>
          </a:p>
          <a:p>
            <a:pPr marL="0" marR="0" lvl="0" indent="0" algn="ctr" rtl="0">
              <a:lnSpc>
                <a:spcPct val="100000"/>
              </a:lnSpc>
              <a:spcBef>
                <a:spcPts val="0"/>
              </a:spcBef>
              <a:spcAft>
                <a:spcPts val="0"/>
              </a:spcAft>
              <a:buClr>
                <a:srgbClr val="000000"/>
              </a:buClr>
              <a:buSzPts val="1700"/>
              <a:buFont typeface="Arial"/>
              <a:buNone/>
            </a:pPr>
            <a:endParaRPr lang="en-US" sz="1700" b="1" i="0" u="none" strike="noStrike" cap="none" dirty="0">
              <a:solidFill>
                <a:srgbClr val="FFFFFF"/>
              </a:solidFill>
              <a:latin typeface="Roboto" panose="02000000000000000000" pitchFamily="2" charset="0"/>
              <a:ea typeface="Roboto" panose="02000000000000000000" pitchFamily="2"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0" y="114300"/>
            <a:ext cx="9143998" cy="5143499"/>
          </a:xfrm>
          <a:prstGeom prst="rect">
            <a:avLst/>
          </a:prstGeom>
          <a:noFill/>
          <a:ln>
            <a:noFill/>
          </a:ln>
        </p:spPr>
      </p:pic>
      <p:sp>
        <p:nvSpPr>
          <p:cNvPr id="115" name="Google Shape;115;p41"/>
          <p:cNvSpPr txBox="1"/>
          <p:nvPr/>
        </p:nvSpPr>
        <p:spPr>
          <a:xfrm>
            <a:off x="956398" y="234207"/>
            <a:ext cx="8187600" cy="615523"/>
          </a:xfrm>
          <a:prstGeom prst="rect">
            <a:avLst/>
          </a:prstGeom>
          <a:noFill/>
          <a:ln>
            <a:noFill/>
          </a:ln>
        </p:spPr>
        <p:txBody>
          <a:bodyPr spcFirstLastPara="1" wrap="square" lIns="91425" tIns="91425" rIns="91425" bIns="91425" anchor="t" anchorCtr="0">
            <a:spAutoFit/>
          </a:bodyPr>
          <a:lstStyle/>
          <a:p>
            <a:pPr lvl="0">
              <a:buSzPts val="2800"/>
            </a:pPr>
            <a:r>
              <a:rPr lang="en-US" sz="2800" b="1" dirty="0">
                <a:solidFill>
                  <a:srgbClr val="FFFFFF"/>
                </a:solidFill>
                <a:latin typeface="Times New Roman" panose="02020603050405020304" pitchFamily="18" charset="0"/>
                <a:ea typeface="Roboto"/>
                <a:cs typeface="Times New Roman" panose="02020603050405020304" pitchFamily="18" charset="0"/>
                <a:sym typeface="Roboto"/>
              </a:rPr>
              <a:t>Key Takeaways and Recommendations</a:t>
            </a:r>
          </a:p>
        </p:txBody>
      </p:sp>
      <p:sp>
        <p:nvSpPr>
          <p:cNvPr id="13" name="Rectangle 12">
            <a:extLst>
              <a:ext uri="{FF2B5EF4-FFF2-40B4-BE49-F238E27FC236}">
                <a16:creationId xmlns:a16="http://schemas.microsoft.com/office/drawing/2014/main" id="{E2A5036C-70AC-4B43-B770-4276C6886E37}"/>
              </a:ext>
            </a:extLst>
          </p:cNvPr>
          <p:cNvSpPr/>
          <p:nvPr/>
        </p:nvSpPr>
        <p:spPr>
          <a:xfrm>
            <a:off x="1021646" y="1309531"/>
            <a:ext cx="6441835" cy="1520166"/>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b="1" dirty="0">
                <a:solidFill>
                  <a:schemeClr val="bg1"/>
                </a:solidFill>
                <a:latin typeface="Times New Roman" panose="02020603050405020304" pitchFamily="18" charset="0"/>
                <a:ea typeface="Roboto" panose="02000000000000000000" pitchFamily="2" charset="0"/>
                <a:cs typeface="Times New Roman" panose="02020603050405020304" pitchFamily="18" charset="0"/>
              </a:rPr>
              <a:t>Key Takeaways from the Analysis </a:t>
            </a:r>
          </a:p>
          <a:p>
            <a:pPr marL="342900" indent="-342900" algn="just">
              <a:buClr>
                <a:schemeClr val="bg1"/>
              </a:buClr>
              <a:buFont typeface="+mj-lt"/>
              <a:buAutoNum type="arabicPeriod"/>
            </a:pPr>
            <a:r>
              <a:rPr lang="en-US" sz="1400" dirty="0">
                <a:latin typeface="Times New Roman" panose="02020603050405020304" pitchFamily="18" charset="0"/>
                <a:cs typeface="Times New Roman" panose="02020603050405020304" pitchFamily="18" charset="0"/>
              </a:rPr>
              <a:t>The company has more loss when compared to profit.</a:t>
            </a:r>
          </a:p>
          <a:p>
            <a:pPr marL="342900" indent="-342900" algn="just">
              <a:buClr>
                <a:schemeClr val="bg1"/>
              </a:buClr>
              <a:buFont typeface="+mj-lt"/>
              <a:buAutoNum type="arabicPeriod"/>
            </a:pPr>
            <a:r>
              <a:rPr lang="en-US" sz="1400" dirty="0">
                <a:latin typeface="Times New Roman" panose="02020603050405020304" pitchFamily="18" charset="0"/>
                <a:cs typeface="Times New Roman" panose="02020603050405020304" pitchFamily="18" charset="0"/>
              </a:rPr>
              <a:t>The company is experiencing more loss even though it is giving low discount.</a:t>
            </a:r>
          </a:p>
          <a:p>
            <a:pPr marL="342900" indent="-342900" algn="just">
              <a:buClr>
                <a:schemeClr val="bg1"/>
              </a:buClr>
              <a:buFont typeface="+mj-lt"/>
              <a:buAutoNum type="arabicPeriod"/>
            </a:pPr>
            <a:r>
              <a:rPr lang="en-US" sz="1400" dirty="0">
                <a:latin typeface="Times New Roman" panose="02020603050405020304" pitchFamily="18" charset="0"/>
                <a:cs typeface="Times New Roman" panose="02020603050405020304" pitchFamily="18" charset="0"/>
              </a:rPr>
              <a:t>More customers are willing to buy only less quantity of a product.</a:t>
            </a:r>
          </a:p>
          <a:p>
            <a:pPr marL="342900" indent="-342900" algn="just">
              <a:buClr>
                <a:schemeClr val="bg1"/>
              </a:buClr>
              <a:buFont typeface="+mj-lt"/>
              <a:buAutoNum type="arabicPeriod"/>
            </a:pPr>
            <a:endParaRPr lang="en-US" dirty="0">
              <a:solidFill>
                <a:schemeClr val="bg1"/>
              </a:solidFill>
              <a:latin typeface="Roboto" panose="02000000000000000000" pitchFamily="2" charset="0"/>
              <a:ea typeface="Roboto" panose="02000000000000000000" pitchFamily="2" charset="0"/>
            </a:endParaRPr>
          </a:p>
          <a:p>
            <a:pPr algn="just"/>
            <a:endParaRPr lang="en-US" dirty="0">
              <a:solidFill>
                <a:schemeClr val="bg1"/>
              </a:solidFill>
              <a:latin typeface="Roboto" panose="02000000000000000000" pitchFamily="2" charset="0"/>
              <a:ea typeface="Roboto" panose="02000000000000000000" pitchFamily="2" charset="0"/>
            </a:endParaRPr>
          </a:p>
        </p:txBody>
      </p:sp>
      <p:sp>
        <p:nvSpPr>
          <p:cNvPr id="11" name="Rectangle 10">
            <a:extLst>
              <a:ext uri="{FF2B5EF4-FFF2-40B4-BE49-F238E27FC236}">
                <a16:creationId xmlns:a16="http://schemas.microsoft.com/office/drawing/2014/main" id="{1A96F342-BA93-484E-A179-E4B628439AAB}"/>
              </a:ext>
            </a:extLst>
          </p:cNvPr>
          <p:cNvSpPr/>
          <p:nvPr/>
        </p:nvSpPr>
        <p:spPr>
          <a:xfrm>
            <a:off x="1021646" y="2914058"/>
            <a:ext cx="7153767" cy="2115142"/>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bg1"/>
                </a:solidFill>
                <a:latin typeface="Times New Roman" panose="02020603050405020304" pitchFamily="18" charset="0"/>
                <a:ea typeface="Roboto" panose="02000000000000000000" pitchFamily="2" charset="0"/>
                <a:cs typeface="Times New Roman" panose="02020603050405020304" pitchFamily="18" charset="0"/>
              </a:rPr>
              <a:t>Final Recommendations </a:t>
            </a:r>
            <a:r>
              <a:rPr lang="en-US" dirty="0">
                <a:solidFill>
                  <a:schemeClr val="bg1"/>
                </a:solidFill>
                <a:latin typeface="Times New Roman" panose="02020603050405020304" pitchFamily="18" charset="0"/>
                <a:ea typeface="Roboto" panose="02000000000000000000" pitchFamily="2" charset="0"/>
                <a:cs typeface="Times New Roman" panose="02020603050405020304" pitchFamily="18" charset="0"/>
              </a:rPr>
              <a:t>:</a:t>
            </a:r>
          </a:p>
          <a:p>
            <a:pPr marL="342900" indent="-342900">
              <a:lnSpc>
                <a:spcPct val="107000"/>
              </a:lnSpc>
              <a:spcAft>
                <a:spcPts val="800"/>
              </a:spcAft>
              <a:buClr>
                <a:schemeClr val="bg1"/>
              </a:buClr>
              <a:buFont typeface="+mj-lt"/>
              <a:buAutoNum type="arabicPeriod"/>
            </a:pPr>
            <a:r>
              <a:rPr lang="en-US" dirty="0">
                <a:latin typeface="Times New Roman" panose="02020603050405020304" pitchFamily="18" charset="0"/>
                <a:cs typeface="Times New Roman" panose="02020603050405020304" pitchFamily="18" charset="0"/>
              </a:rPr>
              <a:t>The Company has less market in LATAM . So, increase the customers from LATAM by offering special offers on high demanded products.</a:t>
            </a:r>
          </a:p>
          <a:p>
            <a:pPr marL="342900" indent="-342900">
              <a:buClr>
                <a:schemeClr val="bg1"/>
              </a:buClr>
              <a:buFont typeface="+mj-lt"/>
              <a:buAutoNum type="arabicPeriod"/>
            </a:pPr>
            <a:r>
              <a:rPr lang="en-US" dirty="0">
                <a:latin typeface="Times New Roman" panose="02020603050405020304" pitchFamily="18" charset="0"/>
                <a:cs typeface="Times New Roman" panose="02020603050405020304" pitchFamily="18" charset="0"/>
              </a:rPr>
              <a:t>Try to increase the discount without getting loss.</a:t>
            </a:r>
          </a:p>
          <a:p>
            <a:pPr marL="342900" indent="-342900">
              <a:buClr>
                <a:schemeClr val="bg1"/>
              </a:buClr>
              <a:buFont typeface="+mj-lt"/>
              <a:buAutoNum type="arabicPeriod"/>
            </a:pPr>
            <a:r>
              <a:rPr lang="en-US" dirty="0">
                <a:latin typeface="Times New Roman" panose="02020603050405020304" pitchFamily="18" charset="0"/>
                <a:cs typeface="Times New Roman" panose="02020603050405020304" pitchFamily="18" charset="0"/>
              </a:rPr>
              <a:t>As there is a low rate of customers preferring high quantity goods, there is a need to provide offers on high Quantity purchases for the benefits of the company.</a:t>
            </a:r>
          </a:p>
          <a:p>
            <a:pPr marL="342900" indent="-342900">
              <a:buClr>
                <a:schemeClr val="bg1"/>
              </a:buClr>
              <a:buFont typeface="+mj-lt"/>
              <a:buAutoNum type="arabicPeriod"/>
            </a:pPr>
            <a:r>
              <a:rPr lang="en-US" dirty="0">
                <a:latin typeface="Times New Roman" panose="02020603050405020304" pitchFamily="18" charset="0"/>
                <a:cs typeface="Times New Roman" panose="02020603050405020304" pitchFamily="18" charset="0"/>
              </a:rPr>
              <a:t>In majority of the demanded products comes under office supplies so there is a need to maintain a high quantity of products. </a:t>
            </a:r>
          </a:p>
          <a:p>
            <a:pPr marL="342900" indent="-342900">
              <a:buClr>
                <a:schemeClr val="bg1"/>
              </a:buClr>
              <a:buFont typeface="+mj-lt"/>
              <a:buAutoNum type="arabicPeriod"/>
            </a:pPr>
            <a:endParaRPr lang="en-US" dirty="0">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551270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2" y="0"/>
            <a:ext cx="9143998" cy="5143499"/>
          </a:xfrm>
          <a:prstGeom prst="rect">
            <a:avLst/>
          </a:prstGeom>
          <a:noFill/>
          <a:ln>
            <a:noFill/>
          </a:ln>
        </p:spPr>
      </p:pic>
      <p:sp>
        <p:nvSpPr>
          <p:cNvPr id="4" name="TextBox 3">
            <a:extLst>
              <a:ext uri="{FF2B5EF4-FFF2-40B4-BE49-F238E27FC236}">
                <a16:creationId xmlns:a16="http://schemas.microsoft.com/office/drawing/2014/main" id="{94DCDB91-B64B-494C-9072-C82B69C5A3DF}"/>
              </a:ext>
            </a:extLst>
          </p:cNvPr>
          <p:cNvSpPr txBox="1"/>
          <p:nvPr/>
        </p:nvSpPr>
        <p:spPr>
          <a:xfrm>
            <a:off x="487679" y="255488"/>
            <a:ext cx="7890933" cy="5293757"/>
          </a:xfrm>
          <a:prstGeom prst="rect">
            <a:avLst/>
          </a:prstGeom>
          <a:noFill/>
        </p:spPr>
        <p:txBody>
          <a:bodyPr wrap="square" rtlCol="0">
            <a:spAutoFit/>
          </a:bodyPr>
          <a:lstStyle/>
          <a:p>
            <a:pPr algn="just"/>
            <a:r>
              <a:rPr lang="en-IN" sz="1800" b="1" dirty="0">
                <a:solidFill>
                  <a:schemeClr val="bg1"/>
                </a:solidFill>
                <a:latin typeface="Times New Roman" panose="02020603050405020304" pitchFamily="18" charset="0"/>
                <a:cs typeface="Times New Roman" panose="02020603050405020304" pitchFamily="18" charset="0"/>
              </a:rPr>
              <a:t>                                   </a:t>
            </a:r>
            <a:r>
              <a:rPr lang="en-IN" sz="2800" b="1" dirty="0">
                <a:solidFill>
                  <a:schemeClr val="bg1"/>
                </a:solidFill>
                <a:latin typeface="Times New Roman" panose="02020603050405020304" pitchFamily="18" charset="0"/>
                <a:cs typeface="Times New Roman" panose="02020603050405020304" pitchFamily="18" charset="0"/>
              </a:rPr>
              <a:t>Recommendations</a:t>
            </a:r>
          </a:p>
          <a:p>
            <a:pPr algn="just"/>
            <a:endParaRPr lang="en-IN" b="1" dirty="0">
              <a:solidFill>
                <a:schemeClr val="bg1"/>
              </a:solidFill>
              <a:latin typeface="Times New Roman" panose="02020603050405020304" pitchFamily="18" charset="0"/>
              <a:cs typeface="Times New Roman" panose="02020603050405020304" pitchFamily="18" charset="0"/>
            </a:endParaRPr>
          </a:p>
          <a:p>
            <a:pPr marL="342900" indent="-342900" algn="just">
              <a:buClr>
                <a:schemeClr val="bg1"/>
              </a:buClr>
              <a:buFont typeface="+mj-lt"/>
              <a:buAutoNum type="arabicPeriod"/>
            </a:pPr>
            <a:r>
              <a:rPr lang="en-IN" sz="1600" dirty="0">
                <a:solidFill>
                  <a:schemeClr val="bg1"/>
                </a:solidFill>
                <a:latin typeface="Times New Roman" panose="02020603050405020304" pitchFamily="18" charset="0"/>
                <a:cs typeface="Times New Roman" panose="02020603050405020304" pitchFamily="18" charset="0"/>
              </a:rPr>
              <a:t>Focus on the customers who place order only once and take reviews from the customers and approach the customers who placed customers only once.</a:t>
            </a:r>
          </a:p>
          <a:p>
            <a:pPr marL="342900" indent="-342900" algn="just">
              <a:buClr>
                <a:schemeClr val="bg1"/>
              </a:buClr>
              <a:buFont typeface="+mj-lt"/>
              <a:buAutoNum type="arabicPeriod"/>
            </a:pPr>
            <a:r>
              <a:rPr lang="en-IN" sz="1600" dirty="0">
                <a:solidFill>
                  <a:schemeClr val="bg1"/>
                </a:solidFill>
                <a:latin typeface="Times New Roman" panose="02020603050405020304" pitchFamily="18" charset="0"/>
                <a:cs typeface="Times New Roman" panose="02020603050405020304" pitchFamily="18" charset="0"/>
              </a:rPr>
              <a:t>The customers who placed repeated orders must be offered more which attracts the other customers for placing the orders.</a:t>
            </a:r>
          </a:p>
          <a:p>
            <a:pPr marL="342900" indent="-342900" algn="just">
              <a:buClr>
                <a:schemeClr val="bg1"/>
              </a:buClr>
              <a:buFont typeface="+mj-lt"/>
              <a:buAutoNum type="arabicPeriod"/>
            </a:pPr>
            <a:r>
              <a:rPr lang="en-IN" sz="1600" dirty="0">
                <a:solidFill>
                  <a:schemeClr val="bg1"/>
                </a:solidFill>
                <a:latin typeface="Times New Roman" panose="02020603050405020304" pitchFamily="18" charset="0"/>
                <a:cs typeface="Times New Roman" panose="02020603050405020304" pitchFamily="18" charset="0"/>
              </a:rPr>
              <a:t>If shipping cost is less there is a possibility to increase the sales. </a:t>
            </a:r>
          </a:p>
          <a:p>
            <a:pPr marL="342900" indent="-342900" algn="just">
              <a:buClr>
                <a:schemeClr val="bg1"/>
              </a:buClr>
              <a:buFont typeface="+mj-lt"/>
              <a:buAutoNum type="arabicPeriod"/>
            </a:pPr>
            <a:r>
              <a:rPr lang="en-IN" sz="1600" dirty="0">
                <a:solidFill>
                  <a:schemeClr val="bg1"/>
                </a:solidFill>
                <a:latin typeface="Times New Roman" panose="02020603050405020304" pitchFamily="18" charset="0"/>
                <a:cs typeface="Times New Roman" panose="02020603050405020304" pitchFamily="18" charset="0"/>
              </a:rPr>
              <a:t>Increase the quality of the products and do focus on the supplying the finest products.</a:t>
            </a:r>
          </a:p>
          <a:p>
            <a:pPr marL="342900" indent="-342900" algn="just">
              <a:buClr>
                <a:schemeClr val="bg1"/>
              </a:buClr>
              <a:buFont typeface="+mj-lt"/>
              <a:buAutoNum type="arabicPeriod"/>
            </a:pPr>
            <a:r>
              <a:rPr lang="en-IN" sz="1600" dirty="0">
                <a:solidFill>
                  <a:schemeClr val="bg1"/>
                </a:solidFill>
                <a:latin typeface="Times New Roman" panose="02020603050405020304" pitchFamily="18" charset="0"/>
                <a:cs typeface="Times New Roman" panose="02020603050405020304" pitchFamily="18" charset="0"/>
              </a:rPr>
              <a:t>Don’t give too much discount or too low discount. The discount that we offer should never lead us to losses.</a:t>
            </a:r>
          </a:p>
          <a:p>
            <a:pPr marL="342900" indent="-342900" algn="just">
              <a:buClr>
                <a:schemeClr val="bg1"/>
              </a:buClr>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As there is a low rate of customers preferring high quantity goods, there is a need to provide offers on high Quantity purchases for the benefits of the company.</a:t>
            </a:r>
          </a:p>
          <a:p>
            <a:pPr marL="342900" indent="-342900" algn="just">
              <a:buClr>
                <a:schemeClr val="bg1"/>
              </a:buClr>
              <a:buFont typeface="+mj-lt"/>
              <a:buAutoNum type="arabicPeriod"/>
            </a:pPr>
            <a:r>
              <a:rPr lang="en-IN" sz="1600" spc="2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Optimize the website speed and make it user friendly and increase the readability and develop interactive interface.</a:t>
            </a:r>
          </a:p>
          <a:p>
            <a:pPr marL="342900" indent="-342900" algn="just">
              <a:buClr>
                <a:schemeClr val="bg1"/>
              </a:buClr>
              <a:buFont typeface="+mj-lt"/>
              <a:buAutoNum type="arabicPeriod"/>
            </a:pPr>
            <a:r>
              <a:rPr lang="en-IN" sz="1600" spc="2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Try to provide combo products and focus on the product patterns.</a:t>
            </a:r>
          </a:p>
          <a:p>
            <a:pPr marL="342900" indent="-342900" algn="just">
              <a:buClr>
                <a:schemeClr val="bg1"/>
              </a:buClr>
              <a:buFont typeface="+mj-lt"/>
              <a:buAutoNum type="arabicPeriod"/>
            </a:pPr>
            <a:r>
              <a:rPr lang="en-IN" sz="1600" spc="2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Focus on product reviews and replacing the best products and Offer a trustable money back guarantee.</a:t>
            </a:r>
          </a:p>
          <a:p>
            <a:pPr algn="just"/>
            <a:endParaRPr lang="en-IN" sz="1400" spc="2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400" spc="2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301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2" y="0"/>
            <a:ext cx="9143998" cy="5143499"/>
          </a:xfrm>
          <a:prstGeom prst="rect">
            <a:avLst/>
          </a:prstGeom>
          <a:noFill/>
          <a:ln>
            <a:noFill/>
          </a:ln>
        </p:spPr>
      </p:pic>
      <p:sp>
        <p:nvSpPr>
          <p:cNvPr id="115" name="Google Shape;115;p41"/>
          <p:cNvSpPr txBox="1"/>
          <p:nvPr/>
        </p:nvSpPr>
        <p:spPr>
          <a:xfrm>
            <a:off x="696080" y="78318"/>
            <a:ext cx="8187600" cy="615523"/>
          </a:xfrm>
          <a:prstGeom prst="rect">
            <a:avLst/>
          </a:prstGeom>
          <a:noFill/>
          <a:ln>
            <a:noFill/>
          </a:ln>
        </p:spPr>
        <p:txBody>
          <a:bodyPr spcFirstLastPara="1" wrap="square" lIns="91425" tIns="91425" rIns="91425" bIns="91425" anchor="t" anchorCtr="0">
            <a:spAutoFit/>
          </a:bodyPr>
          <a:lstStyle/>
          <a:p>
            <a:pPr>
              <a:buSzPts val="2800"/>
            </a:pPr>
            <a:r>
              <a:rPr lang="en-US" sz="2800" b="1" dirty="0">
                <a:solidFill>
                  <a:srgbClr val="FFFFFF"/>
                </a:solidFill>
                <a:latin typeface="Times New Roman" panose="02020603050405020304" pitchFamily="18" charset="0"/>
                <a:ea typeface="Roboto"/>
                <a:cs typeface="Times New Roman" panose="02020603050405020304" pitchFamily="18" charset="0"/>
                <a:sym typeface="Roboto"/>
              </a:rPr>
              <a:t>                            Summary</a:t>
            </a:r>
          </a:p>
        </p:txBody>
      </p:sp>
      <p:sp>
        <p:nvSpPr>
          <p:cNvPr id="6" name="Rectangle 5">
            <a:extLst>
              <a:ext uri="{FF2B5EF4-FFF2-40B4-BE49-F238E27FC236}">
                <a16:creationId xmlns:a16="http://schemas.microsoft.com/office/drawing/2014/main" id="{CB0009AF-E912-49C2-978F-488F1874712C}"/>
              </a:ext>
            </a:extLst>
          </p:cNvPr>
          <p:cNvSpPr/>
          <p:nvPr/>
        </p:nvSpPr>
        <p:spPr>
          <a:xfrm>
            <a:off x="856575" y="1458378"/>
            <a:ext cx="3363212" cy="3549858"/>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25CAE89-EE5D-4B72-AD4B-3083A39D7D71}"/>
              </a:ext>
            </a:extLst>
          </p:cNvPr>
          <p:cNvSpPr/>
          <p:nvPr/>
        </p:nvSpPr>
        <p:spPr>
          <a:xfrm>
            <a:off x="616373" y="972098"/>
            <a:ext cx="2308834" cy="267730"/>
          </a:xfrm>
          <a:prstGeom prst="rect">
            <a:avLst/>
          </a:prstGeom>
          <a:solidFill>
            <a:schemeClr val="bg1">
              <a:lumMod val="95000"/>
              <a:alpha val="30000"/>
            </a:schemeClr>
          </a:solid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Approach &amp; Solution</a:t>
            </a:r>
            <a:endParaRPr lang="en-IN" b="1" dirty="0"/>
          </a:p>
        </p:txBody>
      </p:sp>
      <p:sp>
        <p:nvSpPr>
          <p:cNvPr id="8" name="Rectangle 7">
            <a:extLst>
              <a:ext uri="{FF2B5EF4-FFF2-40B4-BE49-F238E27FC236}">
                <a16:creationId xmlns:a16="http://schemas.microsoft.com/office/drawing/2014/main" id="{DC09922F-BB38-4F36-9BAB-CE96B7908033}"/>
              </a:ext>
            </a:extLst>
          </p:cNvPr>
          <p:cNvSpPr/>
          <p:nvPr/>
        </p:nvSpPr>
        <p:spPr>
          <a:xfrm>
            <a:off x="4477173" y="1458377"/>
            <a:ext cx="4495807" cy="3549857"/>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CED3AD8B-64DD-45C1-99F1-FDDB8FE701F5}"/>
              </a:ext>
            </a:extLst>
          </p:cNvPr>
          <p:cNvSpPr/>
          <p:nvPr/>
        </p:nvSpPr>
        <p:spPr>
          <a:xfrm>
            <a:off x="4477171" y="972098"/>
            <a:ext cx="2657211" cy="267730"/>
          </a:xfrm>
          <a:prstGeom prst="rect">
            <a:avLst/>
          </a:prstGeom>
          <a:solidFill>
            <a:schemeClr val="bg1">
              <a:lumMod val="95000"/>
              <a:alpha val="30000"/>
            </a:schemeClr>
          </a:solid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Insights/ Recommendations</a:t>
            </a:r>
            <a:endParaRPr lang="en-IN" b="1" dirty="0"/>
          </a:p>
        </p:txBody>
      </p:sp>
      <p:sp>
        <p:nvSpPr>
          <p:cNvPr id="10" name="TextBox 9">
            <a:extLst>
              <a:ext uri="{FF2B5EF4-FFF2-40B4-BE49-F238E27FC236}">
                <a16:creationId xmlns:a16="http://schemas.microsoft.com/office/drawing/2014/main" id="{9D36B57D-25B6-4A13-8156-C7FD42D288B4}"/>
              </a:ext>
            </a:extLst>
          </p:cNvPr>
          <p:cNvSpPr txBox="1"/>
          <p:nvPr/>
        </p:nvSpPr>
        <p:spPr>
          <a:xfrm>
            <a:off x="856575" y="1413331"/>
            <a:ext cx="3268385" cy="3739485"/>
          </a:xfrm>
          <a:prstGeom prst="rect">
            <a:avLst/>
          </a:prstGeom>
          <a:noFill/>
        </p:spPr>
        <p:txBody>
          <a:bodyPr wrap="square">
            <a:spAutoFit/>
          </a:bodyPr>
          <a:lstStyle/>
          <a:p>
            <a:pPr>
              <a:lnSpc>
                <a:spcPct val="107000"/>
              </a:lnSpc>
              <a:spcAft>
                <a:spcPts val="800"/>
              </a:spcAft>
              <a:buClr>
                <a:schemeClr val="bg1"/>
              </a:buClr>
            </a:pP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approach that solves the business problem starts with the data collection and Quality check, followed by detecting the patterns in the data with the help of data visualization and EDD development. </a:t>
            </a:r>
          </a:p>
          <a:p>
            <a:pPr>
              <a:lnSpc>
                <a:spcPct val="107000"/>
              </a:lnSpc>
              <a:spcAft>
                <a:spcPts val="800"/>
              </a:spcAft>
              <a:buClr>
                <a:schemeClr val="bg1"/>
              </a:buClr>
            </a:pP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analysis of data is to be processed by the functions and methods offered by various modules of python. The key steps are taken in the view of analysis of dataset that helps us to recommend the proceeding steps for the benefits and profits of the company.</a:t>
            </a:r>
          </a:p>
          <a:p>
            <a:pPr>
              <a:lnSpc>
                <a:spcPct val="107000"/>
              </a:lnSpc>
              <a:spcAft>
                <a:spcPts val="800"/>
              </a:spcAft>
            </a:pPr>
            <a:r>
              <a:rPr lang="en-IN" dirty="0">
                <a:solidFill>
                  <a:schemeClr val="bg1"/>
                </a:solidFill>
                <a:latin typeface="Times New Roman" panose="02020603050405020304" pitchFamily="18" charset="0"/>
                <a:cs typeface="Times New Roman" panose="02020603050405020304" pitchFamily="18" charset="0"/>
              </a:rPr>
              <a:t>We found the major patterns and came across some scenarios for the solution of issues. </a:t>
            </a:r>
            <a:endParaRPr lang="en-IN" dirty="0"/>
          </a:p>
        </p:txBody>
      </p:sp>
      <p:sp>
        <p:nvSpPr>
          <p:cNvPr id="11" name="TextBox 10">
            <a:extLst>
              <a:ext uri="{FF2B5EF4-FFF2-40B4-BE49-F238E27FC236}">
                <a16:creationId xmlns:a16="http://schemas.microsoft.com/office/drawing/2014/main" id="{45046E6F-1BE7-4DFB-9F72-6E1DEF2E2F90}"/>
              </a:ext>
            </a:extLst>
          </p:cNvPr>
          <p:cNvSpPr txBox="1"/>
          <p:nvPr/>
        </p:nvSpPr>
        <p:spPr>
          <a:xfrm>
            <a:off x="4477171" y="1458377"/>
            <a:ext cx="3745656" cy="2462213"/>
          </a:xfrm>
          <a:prstGeom prst="rect">
            <a:avLst/>
          </a:prstGeom>
          <a:noFill/>
        </p:spPr>
        <p:txBody>
          <a:bodyPr wrap="square">
            <a:spAutoFit/>
          </a:bodyPr>
          <a:lstStyle/>
          <a:p>
            <a:pPr algn="just">
              <a:buClr>
                <a:schemeClr val="bg1"/>
              </a:buClr>
            </a:pPr>
            <a:r>
              <a:rPr lang="en-IN" sz="1400" dirty="0">
                <a:solidFill>
                  <a:schemeClr val="bg1"/>
                </a:solidFill>
                <a:latin typeface="Times New Roman" panose="02020603050405020304" pitchFamily="18" charset="0"/>
                <a:cs typeface="Times New Roman" panose="02020603050405020304" pitchFamily="18" charset="0"/>
              </a:rPr>
              <a:t>Focus on the customers who place order only once and take reviews from the customers and approach the customers who placed customers only once.</a:t>
            </a:r>
          </a:p>
          <a:p>
            <a:pPr algn="just">
              <a:buClr>
                <a:schemeClr val="bg1"/>
              </a:buClr>
            </a:pPr>
            <a:r>
              <a:rPr lang="en-IN" sz="1400" dirty="0">
                <a:solidFill>
                  <a:schemeClr val="bg1"/>
                </a:solidFill>
                <a:latin typeface="Times New Roman" panose="02020603050405020304" pitchFamily="18" charset="0"/>
                <a:cs typeface="Times New Roman" panose="02020603050405020304" pitchFamily="18" charset="0"/>
              </a:rPr>
              <a:t>The customers who placed repeated orders must be offered more which attracts the other customers for placing the orders.</a:t>
            </a:r>
          </a:p>
          <a:p>
            <a:pPr algn="just">
              <a:buClr>
                <a:schemeClr val="bg1"/>
              </a:buClr>
            </a:pPr>
            <a:r>
              <a:rPr lang="en-IN" sz="1400" dirty="0">
                <a:solidFill>
                  <a:schemeClr val="bg1"/>
                </a:solidFill>
                <a:latin typeface="Times New Roman" panose="02020603050405020304" pitchFamily="18" charset="0"/>
                <a:cs typeface="Times New Roman" panose="02020603050405020304" pitchFamily="18" charset="0"/>
              </a:rPr>
              <a:t>If shipping cost is less there is a possibility to increase the sales. </a:t>
            </a:r>
          </a:p>
          <a:p>
            <a:pPr algn="just">
              <a:buClr>
                <a:schemeClr val="bg1"/>
              </a:buClr>
            </a:pPr>
            <a:r>
              <a:rPr lang="en-IN" sz="1400" dirty="0">
                <a:solidFill>
                  <a:schemeClr val="bg1"/>
                </a:solidFill>
                <a:latin typeface="Times New Roman" panose="02020603050405020304" pitchFamily="18" charset="0"/>
                <a:cs typeface="Times New Roman" panose="02020603050405020304" pitchFamily="18" charset="0"/>
              </a:rPr>
              <a:t>Increase the quality of the products and do focus on the supplying the finest products.</a:t>
            </a:r>
          </a:p>
        </p:txBody>
      </p:sp>
    </p:spTree>
    <p:extLst>
      <p:ext uri="{BB962C8B-B14F-4D97-AF65-F5344CB8AC3E}">
        <p14:creationId xmlns:p14="http://schemas.microsoft.com/office/powerpoint/2010/main" val="1420108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endParaRPr/>
          </a:p>
        </p:txBody>
      </p:sp>
      <p:sp>
        <p:nvSpPr>
          <p:cNvPr id="720" name="Google Shape;720;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Aft>
                <a:spcPts val="1200"/>
              </a:spcAft>
              <a:buNone/>
            </a:pPr>
            <a:endParaRPr/>
          </a:p>
        </p:txBody>
      </p:sp>
      <p:pic>
        <p:nvPicPr>
          <p:cNvPr id="721" name="Google Shape;721;p51"/>
          <p:cNvPicPr preferRelativeResize="0"/>
          <p:nvPr/>
        </p:nvPicPr>
        <p:blipFill>
          <a:blip r:embed="rId3">
            <a:alphaModFix/>
          </a:blip>
          <a:stretch>
            <a:fillRect/>
          </a:stretch>
        </p:blipFill>
        <p:spPr>
          <a:xfrm>
            <a:off x="0" y="0"/>
            <a:ext cx="9144000" cy="5143500"/>
          </a:xfrm>
          <a:prstGeom prst="rect">
            <a:avLst/>
          </a:prstGeom>
          <a:noFill/>
          <a:ln>
            <a:noFill/>
          </a:ln>
        </p:spPr>
      </p:pic>
      <p:sp>
        <p:nvSpPr>
          <p:cNvPr id="2" name="TextBox 1">
            <a:extLst>
              <a:ext uri="{FF2B5EF4-FFF2-40B4-BE49-F238E27FC236}">
                <a16:creationId xmlns:a16="http://schemas.microsoft.com/office/drawing/2014/main" id="{EBFE3B0C-D534-4871-B6F7-BBCAD255CB0F}"/>
              </a:ext>
            </a:extLst>
          </p:cNvPr>
          <p:cNvSpPr txBox="1"/>
          <p:nvPr/>
        </p:nvSpPr>
        <p:spPr>
          <a:xfrm>
            <a:off x="6224693" y="3149600"/>
            <a:ext cx="2512907" cy="830997"/>
          </a:xfrm>
          <a:prstGeom prst="rect">
            <a:avLst/>
          </a:prstGeom>
          <a:noFill/>
        </p:spPr>
        <p:txBody>
          <a:bodyPr wrap="square" rtlCol="0">
            <a:spAutoFit/>
          </a:bodyPr>
          <a:lstStyle/>
          <a:p>
            <a:r>
              <a:rPr lang="en-US" sz="2400" dirty="0">
                <a:solidFill>
                  <a:schemeClr val="bg1"/>
                </a:solidFill>
                <a:latin typeface="Lucida Calligraphy" panose="03010101010101010101" pitchFamily="66" charset="0"/>
              </a:rPr>
              <a:t>TEAM DECODERS</a:t>
            </a:r>
            <a:endParaRPr lang="en-IN" sz="2400" dirty="0">
              <a:solidFill>
                <a:schemeClr val="bg1"/>
              </a:solidFill>
              <a:latin typeface="Lucida Calligraphy" panose="03010101010101010101" pitchFamily="66" charset="0"/>
            </a:endParaRPr>
          </a:p>
        </p:txBody>
      </p:sp>
    </p:spTree>
    <p:extLst>
      <p:ext uri="{BB962C8B-B14F-4D97-AF65-F5344CB8AC3E}">
        <p14:creationId xmlns:p14="http://schemas.microsoft.com/office/powerpoint/2010/main" val="2114965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24091" y="1"/>
            <a:ext cx="9143998" cy="5143499"/>
          </a:xfrm>
          <a:prstGeom prst="rect">
            <a:avLst/>
          </a:prstGeom>
          <a:noFill/>
          <a:ln>
            <a:noFill/>
          </a:ln>
        </p:spPr>
      </p:pic>
      <p:sp>
        <p:nvSpPr>
          <p:cNvPr id="115" name="Google Shape;115;p41"/>
          <p:cNvSpPr txBox="1"/>
          <p:nvPr/>
        </p:nvSpPr>
        <p:spPr>
          <a:xfrm>
            <a:off x="1063257" y="122482"/>
            <a:ext cx="8187600" cy="553968"/>
          </a:xfrm>
          <a:prstGeom prst="rect">
            <a:avLst/>
          </a:prstGeom>
          <a:noFill/>
          <a:ln>
            <a:noFill/>
          </a:ln>
        </p:spPr>
        <p:txBody>
          <a:bodyPr spcFirstLastPara="1" wrap="square" lIns="91425" tIns="91425" rIns="91425" bIns="91425" anchor="t" anchorCtr="0">
            <a:spAutoFit/>
          </a:bodyPr>
          <a:lstStyle/>
          <a:p>
            <a:pPr lvl="0">
              <a:buSzPts val="2800"/>
            </a:pPr>
            <a:r>
              <a:rPr lang="en-US" sz="2400" b="1" dirty="0">
                <a:solidFill>
                  <a:srgbClr val="FFFFFF"/>
                </a:solidFill>
                <a:latin typeface="Roboto"/>
                <a:ea typeface="Roboto"/>
                <a:cs typeface="Roboto"/>
                <a:sym typeface="Roboto"/>
              </a:rPr>
              <a:t>Business Objective, Understanding and Approach</a:t>
            </a:r>
          </a:p>
        </p:txBody>
      </p:sp>
      <p:sp>
        <p:nvSpPr>
          <p:cNvPr id="3" name="Rectangle 2">
            <a:extLst>
              <a:ext uri="{FF2B5EF4-FFF2-40B4-BE49-F238E27FC236}">
                <a16:creationId xmlns:a16="http://schemas.microsoft.com/office/drawing/2014/main" id="{E78933ED-1D6E-4D48-8F73-1243F599F5B1}"/>
              </a:ext>
            </a:extLst>
          </p:cNvPr>
          <p:cNvSpPr/>
          <p:nvPr/>
        </p:nvSpPr>
        <p:spPr>
          <a:xfrm>
            <a:off x="827902" y="1248030"/>
            <a:ext cx="7536377" cy="942278"/>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10262817-2142-47FB-8031-439879485058}"/>
              </a:ext>
            </a:extLst>
          </p:cNvPr>
          <p:cNvSpPr/>
          <p:nvPr/>
        </p:nvSpPr>
        <p:spPr>
          <a:xfrm>
            <a:off x="827903" y="2769619"/>
            <a:ext cx="8106124" cy="2304373"/>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F1A9484-7951-4C25-A6B0-FD92A864700B}"/>
              </a:ext>
            </a:extLst>
          </p:cNvPr>
          <p:cNvSpPr/>
          <p:nvPr/>
        </p:nvSpPr>
        <p:spPr>
          <a:xfrm>
            <a:off x="827903" y="980298"/>
            <a:ext cx="1902940" cy="26773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Business Objective</a:t>
            </a:r>
          </a:p>
        </p:txBody>
      </p:sp>
      <p:sp>
        <p:nvSpPr>
          <p:cNvPr id="8" name="Rectangle 7">
            <a:extLst>
              <a:ext uri="{FF2B5EF4-FFF2-40B4-BE49-F238E27FC236}">
                <a16:creationId xmlns:a16="http://schemas.microsoft.com/office/drawing/2014/main" id="{F17E88BB-0E47-4B43-91CA-1B2267338D3A}"/>
              </a:ext>
            </a:extLst>
          </p:cNvPr>
          <p:cNvSpPr/>
          <p:nvPr/>
        </p:nvSpPr>
        <p:spPr>
          <a:xfrm>
            <a:off x="827901" y="2305208"/>
            <a:ext cx="7896152" cy="349513"/>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Understanding			Approach</a:t>
            </a:r>
            <a:endParaRPr lang="en-IN" b="1" dirty="0"/>
          </a:p>
        </p:txBody>
      </p:sp>
      <p:sp>
        <p:nvSpPr>
          <p:cNvPr id="15" name="TextBox 14">
            <a:extLst>
              <a:ext uri="{FF2B5EF4-FFF2-40B4-BE49-F238E27FC236}">
                <a16:creationId xmlns:a16="http://schemas.microsoft.com/office/drawing/2014/main" id="{3798D948-53B1-4872-AAB5-FC4A93755E68}"/>
              </a:ext>
            </a:extLst>
          </p:cNvPr>
          <p:cNvSpPr txBox="1"/>
          <p:nvPr/>
        </p:nvSpPr>
        <p:spPr>
          <a:xfrm>
            <a:off x="871184" y="1301759"/>
            <a:ext cx="7337151" cy="830997"/>
          </a:xfrm>
          <a:prstGeom prst="rect">
            <a:avLst/>
          </a:prstGeom>
          <a:noFill/>
        </p:spPr>
        <p:txBody>
          <a:bodyPr wrap="square">
            <a:spAutoFit/>
          </a:bodyPr>
          <a:lstStyle/>
          <a:p>
            <a: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The leadership team of a Company with a business nature as online order of furniture is willing to know the performance across different markets and in need of  various strategies to boost it’s future sales and Profits.</a:t>
            </a:r>
          </a:p>
        </p:txBody>
      </p:sp>
      <p:sp>
        <p:nvSpPr>
          <p:cNvPr id="17" name="TextBox 16">
            <a:extLst>
              <a:ext uri="{FF2B5EF4-FFF2-40B4-BE49-F238E27FC236}">
                <a16:creationId xmlns:a16="http://schemas.microsoft.com/office/drawing/2014/main" id="{967A79B4-7614-49C3-A3FA-565C4D7B60BF}"/>
              </a:ext>
            </a:extLst>
          </p:cNvPr>
          <p:cNvSpPr txBox="1"/>
          <p:nvPr/>
        </p:nvSpPr>
        <p:spPr>
          <a:xfrm>
            <a:off x="871184" y="2831174"/>
            <a:ext cx="3289233" cy="2457981"/>
          </a:xfrm>
          <a:prstGeom prst="rect">
            <a:avLst/>
          </a:prstGeom>
          <a:noFill/>
        </p:spPr>
        <p:txBody>
          <a:bodyPr wrap="square">
            <a:spAutoFit/>
          </a:bodyPr>
          <a:lstStyle/>
          <a:p>
            <a:pPr>
              <a:lnSpc>
                <a:spcPct val="107000"/>
              </a:lnSpc>
              <a:spcAft>
                <a:spcPts val="800"/>
              </a:spcAft>
              <a:buClr>
                <a:schemeClr val="tx2"/>
              </a:buClr>
            </a:pPr>
            <a:r>
              <a:rPr lang="en-IN"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The Business Problem focuses on the incrementation of Company profits, Company is supplier of furniture globally in various clusters of markets and in moto of finding the strategies to improve its profits.</a:t>
            </a:r>
          </a:p>
          <a:p>
            <a:pPr>
              <a:lnSpc>
                <a:spcPct val="107000"/>
              </a:lnSpc>
              <a:spcAft>
                <a:spcPts val="800"/>
              </a:spcAft>
              <a:buClr>
                <a:schemeClr val="tx2"/>
              </a:buClr>
            </a:pPr>
            <a:r>
              <a:rPr lang="en-IN"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The company is a supplier of furniture with a business nature of online mode and supply to customers of different types. The types are categorized into Corporate, Consumer, Home-Office</a:t>
            </a:r>
            <a:r>
              <a:rPr lang="en-IN" sz="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endParaRPr lang="en-IN"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7D9725F8-6E55-46ED-8CDB-2C441A089202}"/>
              </a:ext>
            </a:extLst>
          </p:cNvPr>
          <p:cNvSpPr txBox="1"/>
          <p:nvPr/>
        </p:nvSpPr>
        <p:spPr>
          <a:xfrm>
            <a:off x="4490719" y="2717555"/>
            <a:ext cx="4292777" cy="2254079"/>
          </a:xfrm>
          <a:prstGeom prst="rect">
            <a:avLst/>
          </a:prstGeom>
          <a:noFill/>
        </p:spPr>
        <p:txBody>
          <a:bodyPr wrap="square">
            <a:spAutoFit/>
          </a:bodyPr>
          <a:lstStyle/>
          <a:p>
            <a:pPr>
              <a:lnSpc>
                <a:spcPct val="107000"/>
              </a:lnSpc>
              <a:spcAft>
                <a:spcPts val="800"/>
              </a:spcAft>
            </a:pP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approach that solves the business problem starts with the data collection and Quality check, followed by detecting the patterns in the data with the help of data visualization and EDD development. </a:t>
            </a:r>
          </a:p>
          <a:p>
            <a:pPr>
              <a:lnSpc>
                <a:spcPct val="107000"/>
              </a:lnSpc>
              <a:spcAft>
                <a:spcPts val="800"/>
              </a:spcAft>
            </a:pP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analysis of data is to be processed by the functions and methods offered by various modules of python. The key steps are taken in the view of analysis of dataset that helps us to recommend the proceeding steps for the benefits and profits of the company.</a:t>
            </a:r>
          </a:p>
        </p:txBody>
      </p:sp>
    </p:spTree>
    <p:extLst>
      <p:ext uri="{BB962C8B-B14F-4D97-AF65-F5344CB8AC3E}">
        <p14:creationId xmlns:p14="http://schemas.microsoft.com/office/powerpoint/2010/main" val="2399386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2" y="1"/>
            <a:ext cx="9143998" cy="5143499"/>
          </a:xfrm>
          <a:prstGeom prst="rect">
            <a:avLst/>
          </a:prstGeom>
          <a:noFill/>
          <a:ln>
            <a:noFill/>
          </a:ln>
        </p:spPr>
      </p:pic>
      <p:sp>
        <p:nvSpPr>
          <p:cNvPr id="115" name="Google Shape;115;p41"/>
          <p:cNvSpPr txBox="1"/>
          <p:nvPr/>
        </p:nvSpPr>
        <p:spPr>
          <a:xfrm>
            <a:off x="2094142" y="10149"/>
            <a:ext cx="4916258" cy="553968"/>
          </a:xfrm>
          <a:prstGeom prst="rect">
            <a:avLst/>
          </a:prstGeom>
          <a:noFill/>
          <a:ln>
            <a:noFill/>
          </a:ln>
        </p:spPr>
        <p:txBody>
          <a:bodyPr spcFirstLastPara="1" wrap="square" lIns="91425" tIns="91425" rIns="91425" bIns="91425" anchor="t" anchorCtr="0">
            <a:spAutoFit/>
          </a:bodyPr>
          <a:lstStyle/>
          <a:p>
            <a:pPr lvl="0">
              <a:buSzPts val="2800"/>
            </a:pPr>
            <a:r>
              <a:rPr lang="en-US" sz="2400" b="1" dirty="0">
                <a:solidFill>
                  <a:srgbClr val="FFFFFF"/>
                </a:solidFill>
                <a:latin typeface="Roboto"/>
                <a:ea typeface="Roboto"/>
                <a:cs typeface="Roboto"/>
                <a:sym typeface="Roboto"/>
              </a:rPr>
              <a:t>Analysis/ Modeling Methodology</a:t>
            </a:r>
          </a:p>
        </p:txBody>
      </p:sp>
      <p:sp>
        <p:nvSpPr>
          <p:cNvPr id="2" name="Arrow: Chevron 1">
            <a:extLst>
              <a:ext uri="{FF2B5EF4-FFF2-40B4-BE49-F238E27FC236}">
                <a16:creationId xmlns:a16="http://schemas.microsoft.com/office/drawing/2014/main" id="{03C51963-959E-4499-998F-D04EB3CBACAA}"/>
              </a:ext>
            </a:extLst>
          </p:cNvPr>
          <p:cNvSpPr/>
          <p:nvPr/>
        </p:nvSpPr>
        <p:spPr>
          <a:xfrm>
            <a:off x="478199" y="564117"/>
            <a:ext cx="3231887" cy="404904"/>
          </a:xfrm>
          <a:prstGeom prst="chevron">
            <a:avLst/>
          </a:prstGeom>
          <a:solidFill>
            <a:schemeClr val="bg1">
              <a:lumMod val="95000"/>
              <a:alpha val="30000"/>
            </a:schemeClr>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Times New Roman" panose="02020603050405020304" pitchFamily="18" charset="0"/>
                <a:cs typeface="Times New Roman" panose="02020603050405020304" pitchFamily="18" charset="0"/>
              </a:rPr>
              <a:t>Data Preparation &amp; EDA</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F70BBA1-741F-43E4-A081-90460EF74BAD}"/>
              </a:ext>
            </a:extLst>
          </p:cNvPr>
          <p:cNvSpPr txBox="1"/>
          <p:nvPr/>
        </p:nvSpPr>
        <p:spPr>
          <a:xfrm>
            <a:off x="478199" y="969021"/>
            <a:ext cx="7692407" cy="6155531"/>
          </a:xfrm>
          <a:prstGeom prst="rect">
            <a:avLst/>
          </a:prstGeom>
          <a:noFill/>
        </p:spPr>
        <p:txBody>
          <a:bodyPr wrap="square" rtlCol="0">
            <a:spAutoFit/>
          </a:bodyPr>
          <a:lstStyle/>
          <a:p>
            <a:r>
              <a:rPr lang="en-US" sz="1800" b="1" dirty="0">
                <a:solidFill>
                  <a:schemeClr val="bg1"/>
                </a:solidFill>
                <a:latin typeface="Times New Roman" panose="02020603050405020304" pitchFamily="18" charset="0"/>
                <a:cs typeface="Times New Roman" panose="02020603050405020304" pitchFamily="18" charset="0"/>
              </a:rPr>
              <a:t>Data Quality check</a:t>
            </a:r>
          </a:p>
          <a:p>
            <a:endParaRPr lang="en-US" sz="1800" dirty="0">
              <a:solidFill>
                <a:schemeClr val="bg1"/>
              </a:solidFill>
            </a:endParaRPr>
          </a:p>
          <a:p>
            <a:r>
              <a:rPr lang="en-US" dirty="0">
                <a:solidFill>
                  <a:schemeClr val="bg1"/>
                </a:solidFill>
                <a:latin typeface="Times New Roman" panose="02020603050405020304" pitchFamily="18" charset="0"/>
                <a:cs typeface="Times New Roman" panose="02020603050405020304" pitchFamily="18" charset="0"/>
              </a:rPr>
              <a:t>1.  The dataset of “Office suppliers orders” consists of 23 variables and 15 of them are object data type.</a:t>
            </a:r>
          </a:p>
          <a:p>
            <a:r>
              <a:rPr lang="en-US" dirty="0">
                <a:solidFill>
                  <a:schemeClr val="bg1"/>
                </a:solidFill>
                <a:latin typeface="Times New Roman" panose="02020603050405020304" pitchFamily="18" charset="0"/>
                <a:cs typeface="Times New Roman" panose="02020603050405020304" pitchFamily="18" charset="0"/>
              </a:rPr>
              <a:t>All of the variables get read in python in the right format.</a:t>
            </a:r>
          </a:p>
          <a:p>
            <a:r>
              <a:rPr lang="en-US" dirty="0">
                <a:solidFill>
                  <a:schemeClr val="bg1"/>
                </a:solidFill>
                <a:latin typeface="Times New Roman" panose="02020603050405020304" pitchFamily="18" charset="0"/>
                <a:cs typeface="Times New Roman" panose="02020603050405020304" pitchFamily="18" charset="0"/>
              </a:rPr>
              <a:t>2.  The Postal Code is the only variable of datatype float which has missing values and percentage of </a:t>
            </a:r>
          </a:p>
          <a:p>
            <a:r>
              <a:rPr lang="en-US" dirty="0">
                <a:solidFill>
                  <a:schemeClr val="bg1"/>
                </a:solidFill>
                <a:latin typeface="Times New Roman" panose="02020603050405020304" pitchFamily="18" charset="0"/>
                <a:cs typeface="Times New Roman" panose="02020603050405020304" pitchFamily="18" charset="0"/>
              </a:rPr>
              <a:t>missing values is 81. As the missing value percentage is maximum and it does not effect the outcomes the Postal Code column is dropped from the data set.</a:t>
            </a:r>
          </a:p>
          <a:p>
            <a:r>
              <a:rPr lang="en-US" dirty="0">
                <a:solidFill>
                  <a:schemeClr val="bg1"/>
                </a:solidFill>
                <a:latin typeface="Times New Roman" panose="02020603050405020304" pitchFamily="18" charset="0"/>
                <a:cs typeface="Times New Roman" panose="02020603050405020304" pitchFamily="18" charset="0"/>
              </a:rPr>
              <a:t>3.  The dataset do not have columns having duplicate values as entries.</a:t>
            </a:r>
          </a:p>
          <a:p>
            <a:endParaRPr lang="en-US" dirty="0">
              <a:solidFill>
                <a:schemeClr val="bg1"/>
              </a:solidFill>
              <a:latin typeface="Times New Roman" panose="02020603050405020304" pitchFamily="18" charset="0"/>
              <a:cs typeface="Times New Roman" panose="02020603050405020304" pitchFamily="18" charset="0"/>
            </a:endParaRPr>
          </a:p>
          <a:p>
            <a:r>
              <a:rPr lang="en-US" sz="1800" b="1" dirty="0">
                <a:solidFill>
                  <a:schemeClr val="bg1"/>
                </a:solidFill>
                <a:latin typeface="Times New Roman" panose="02020603050405020304" pitchFamily="18" charset="0"/>
                <a:cs typeface="Times New Roman" panose="02020603050405020304" pitchFamily="18" charset="0"/>
              </a:rPr>
              <a:t>Outliers</a:t>
            </a:r>
          </a:p>
          <a:p>
            <a:endParaRPr lang="en-US" sz="1800" dirty="0">
              <a:solidFill>
                <a:schemeClr val="bg1"/>
              </a:solidFill>
              <a:latin typeface="Times New Roman" panose="02020603050405020304" pitchFamily="18" charset="0"/>
              <a:cs typeface="Times New Roman" panose="02020603050405020304" pitchFamily="18" charset="0"/>
            </a:endParaRPr>
          </a:p>
          <a:p>
            <a:pPr marL="342900" indent="-342900">
              <a:buClr>
                <a:schemeClr val="bg1"/>
              </a:buClr>
              <a:buFont typeface="+mj-lt"/>
              <a:buAutoNum type="arabicPeriod"/>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data set has outliers for variables as sales ,Quantity ,Discount ,Profit , Shipping cost.</a:t>
            </a:r>
          </a:p>
          <a:p>
            <a:pPr marL="342900" indent="-342900">
              <a:buClr>
                <a:schemeClr val="bg1"/>
              </a:buClr>
              <a:buFont typeface="+mj-lt"/>
              <a:buAutoNum type="arabicPeriod"/>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More than 50% of discount is offered rarely to the products.</a:t>
            </a:r>
            <a:endPar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Clr>
                <a:schemeClr val="bg1"/>
              </a:buClr>
              <a:buFont typeface="+mj-lt"/>
              <a:buAutoNum type="arabicPeriod"/>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Very less customers are choosing the quantity of the product more than 9.</a:t>
            </a:r>
          </a:p>
          <a:p>
            <a:pPr marL="342900" indent="-342900">
              <a:buClr>
                <a:schemeClr val="bg1"/>
              </a:buClr>
              <a:buFont typeface="+mj-lt"/>
              <a:buAutoNum type="arabicPeriod"/>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sales value crossing 5000 is not noticed in the past dealings of company.</a:t>
            </a:r>
          </a:p>
          <a:p>
            <a:pPr marL="342900" indent="-342900">
              <a:buClr>
                <a:schemeClr val="bg1"/>
              </a:buClr>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On the bases of outliers, the companies indulges very less shipping cost on the supplied products.</a:t>
            </a:r>
          </a:p>
          <a:p>
            <a:pPr marL="342900" indent="-342900">
              <a:buClr>
                <a:schemeClr val="bg1"/>
              </a:buClr>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The maximum of profit values lies in between -2000 to 2000 and According to data the loss percentage is more.</a:t>
            </a: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764250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2" y="-33952"/>
            <a:ext cx="9143998" cy="5143499"/>
          </a:xfrm>
          <a:prstGeom prst="rect">
            <a:avLst/>
          </a:prstGeom>
          <a:noFill/>
          <a:ln>
            <a:noFill/>
          </a:ln>
        </p:spPr>
      </p:pic>
      <p:sp>
        <p:nvSpPr>
          <p:cNvPr id="115" name="Google Shape;115;p41"/>
          <p:cNvSpPr txBox="1"/>
          <p:nvPr/>
        </p:nvSpPr>
        <p:spPr>
          <a:xfrm>
            <a:off x="1801091" y="33953"/>
            <a:ext cx="8187600" cy="615523"/>
          </a:xfrm>
          <a:prstGeom prst="rect">
            <a:avLst/>
          </a:prstGeom>
          <a:noFill/>
          <a:ln>
            <a:noFill/>
          </a:ln>
        </p:spPr>
        <p:txBody>
          <a:bodyPr spcFirstLastPara="1" wrap="square" lIns="91425" tIns="91425" rIns="91425" bIns="91425" anchor="t" anchorCtr="0">
            <a:spAutoFit/>
          </a:bodyPr>
          <a:lstStyle/>
          <a:p>
            <a:pPr lvl="0">
              <a:buSzPts val="2800"/>
            </a:pPr>
            <a:r>
              <a:rPr lang="en-US" sz="2800" b="1" dirty="0">
                <a:solidFill>
                  <a:srgbClr val="FFFFFF"/>
                </a:solidFill>
                <a:latin typeface="Roboto"/>
                <a:ea typeface="Roboto"/>
                <a:cs typeface="Roboto"/>
                <a:sym typeface="Roboto"/>
              </a:rPr>
              <a:t>Extended Data Dictionary (EDD)</a:t>
            </a:r>
          </a:p>
        </p:txBody>
      </p:sp>
      <p:graphicFrame>
        <p:nvGraphicFramePr>
          <p:cNvPr id="2" name="Table 3">
            <a:extLst>
              <a:ext uri="{FF2B5EF4-FFF2-40B4-BE49-F238E27FC236}">
                <a16:creationId xmlns:a16="http://schemas.microsoft.com/office/drawing/2014/main" id="{27B9DE0C-EF13-408D-B8E2-DDD35E594609}"/>
              </a:ext>
            </a:extLst>
          </p:cNvPr>
          <p:cNvGraphicFramePr>
            <a:graphicFrameLocks noGrp="1"/>
          </p:cNvGraphicFramePr>
          <p:nvPr>
            <p:extLst>
              <p:ext uri="{D42A27DB-BD31-4B8C-83A1-F6EECF244321}">
                <p14:modId xmlns:p14="http://schemas.microsoft.com/office/powerpoint/2010/main" val="212210362"/>
              </p:ext>
            </p:extLst>
          </p:nvPr>
        </p:nvGraphicFramePr>
        <p:xfrm>
          <a:off x="141836" y="724848"/>
          <a:ext cx="9002162" cy="2467240"/>
        </p:xfrm>
        <a:graphic>
          <a:graphicData uri="http://schemas.openxmlformats.org/drawingml/2006/table">
            <a:tbl>
              <a:tblPr firstRow="1" bandRow="1">
                <a:tableStyleId>{7C32AA2C-D27D-4419-AF1A-19E52163CEF9}</a:tableStyleId>
              </a:tblPr>
              <a:tblGrid>
                <a:gridCol w="742081">
                  <a:extLst>
                    <a:ext uri="{9D8B030D-6E8A-4147-A177-3AD203B41FA5}">
                      <a16:colId xmlns:a16="http://schemas.microsoft.com/office/drawing/2014/main" val="559348765"/>
                    </a:ext>
                  </a:extLst>
                </a:gridCol>
                <a:gridCol w="647700">
                  <a:extLst>
                    <a:ext uri="{9D8B030D-6E8A-4147-A177-3AD203B41FA5}">
                      <a16:colId xmlns:a16="http://schemas.microsoft.com/office/drawing/2014/main" val="935824227"/>
                    </a:ext>
                  </a:extLst>
                </a:gridCol>
                <a:gridCol w="616096">
                  <a:extLst>
                    <a:ext uri="{9D8B030D-6E8A-4147-A177-3AD203B41FA5}">
                      <a16:colId xmlns:a16="http://schemas.microsoft.com/office/drawing/2014/main" val="577190524"/>
                    </a:ext>
                  </a:extLst>
                </a:gridCol>
                <a:gridCol w="540130">
                  <a:extLst>
                    <a:ext uri="{9D8B030D-6E8A-4147-A177-3AD203B41FA5}">
                      <a16:colId xmlns:a16="http://schemas.microsoft.com/office/drawing/2014/main" val="1767820845"/>
                    </a:ext>
                  </a:extLst>
                </a:gridCol>
                <a:gridCol w="503849">
                  <a:extLst>
                    <a:ext uri="{9D8B030D-6E8A-4147-A177-3AD203B41FA5}">
                      <a16:colId xmlns:a16="http://schemas.microsoft.com/office/drawing/2014/main" val="3969753155"/>
                    </a:ext>
                  </a:extLst>
                </a:gridCol>
                <a:gridCol w="558559">
                  <a:extLst>
                    <a:ext uri="{9D8B030D-6E8A-4147-A177-3AD203B41FA5}">
                      <a16:colId xmlns:a16="http://schemas.microsoft.com/office/drawing/2014/main" val="490462577"/>
                    </a:ext>
                  </a:extLst>
                </a:gridCol>
                <a:gridCol w="637230">
                  <a:extLst>
                    <a:ext uri="{9D8B030D-6E8A-4147-A177-3AD203B41FA5}">
                      <a16:colId xmlns:a16="http://schemas.microsoft.com/office/drawing/2014/main" val="2750424146"/>
                    </a:ext>
                  </a:extLst>
                </a:gridCol>
                <a:gridCol w="680083">
                  <a:extLst>
                    <a:ext uri="{9D8B030D-6E8A-4147-A177-3AD203B41FA5}">
                      <a16:colId xmlns:a16="http://schemas.microsoft.com/office/drawing/2014/main" val="605634313"/>
                    </a:ext>
                  </a:extLst>
                </a:gridCol>
                <a:gridCol w="621496">
                  <a:extLst>
                    <a:ext uri="{9D8B030D-6E8A-4147-A177-3AD203B41FA5}">
                      <a16:colId xmlns:a16="http://schemas.microsoft.com/office/drawing/2014/main" val="1677937986"/>
                    </a:ext>
                  </a:extLst>
                </a:gridCol>
                <a:gridCol w="613629">
                  <a:extLst>
                    <a:ext uri="{9D8B030D-6E8A-4147-A177-3AD203B41FA5}">
                      <a16:colId xmlns:a16="http://schemas.microsoft.com/office/drawing/2014/main" val="3616317552"/>
                    </a:ext>
                  </a:extLst>
                </a:gridCol>
                <a:gridCol w="597895">
                  <a:extLst>
                    <a:ext uri="{9D8B030D-6E8A-4147-A177-3AD203B41FA5}">
                      <a16:colId xmlns:a16="http://schemas.microsoft.com/office/drawing/2014/main" val="3406931004"/>
                    </a:ext>
                  </a:extLst>
                </a:gridCol>
                <a:gridCol w="865373">
                  <a:extLst>
                    <a:ext uri="{9D8B030D-6E8A-4147-A177-3AD203B41FA5}">
                      <a16:colId xmlns:a16="http://schemas.microsoft.com/office/drawing/2014/main" val="768206982"/>
                    </a:ext>
                  </a:extLst>
                </a:gridCol>
                <a:gridCol w="676564">
                  <a:extLst>
                    <a:ext uri="{9D8B030D-6E8A-4147-A177-3AD203B41FA5}">
                      <a16:colId xmlns:a16="http://schemas.microsoft.com/office/drawing/2014/main" val="1016245771"/>
                    </a:ext>
                  </a:extLst>
                </a:gridCol>
                <a:gridCol w="701477">
                  <a:extLst>
                    <a:ext uri="{9D8B030D-6E8A-4147-A177-3AD203B41FA5}">
                      <a16:colId xmlns:a16="http://schemas.microsoft.com/office/drawing/2014/main" val="2780180571"/>
                    </a:ext>
                  </a:extLst>
                </a:gridCol>
              </a:tblGrid>
              <a:tr h="128841">
                <a:tc>
                  <a:txBody>
                    <a:bodyPr/>
                    <a:lstStyle/>
                    <a:p>
                      <a:pPr algn="l"/>
                      <a:r>
                        <a:rPr lang="en-IN" sz="1000" i="0" dirty="0">
                          <a:solidFill>
                            <a:schemeClr val="bg1"/>
                          </a:solidFill>
                          <a:latin typeface="Times New Roman" panose="02020603050405020304" pitchFamily="18" charset="0"/>
                          <a:cs typeface="Times New Roman" panose="02020603050405020304" pitchFamily="18" charset="0"/>
                        </a:rPr>
                        <a:t>Variable</a:t>
                      </a:r>
                    </a:p>
                    <a:p>
                      <a:pPr algn="l"/>
                      <a:r>
                        <a:rPr lang="en-IN" sz="1000" i="0" dirty="0">
                          <a:solidFill>
                            <a:schemeClr val="bg1"/>
                          </a:solidFill>
                          <a:latin typeface="Times New Roman" panose="02020603050405020304" pitchFamily="18" charset="0"/>
                          <a:cs typeface="Times New Roman" panose="02020603050405020304" pitchFamily="18" charset="0"/>
                        </a:rPr>
                        <a:t>name</a:t>
                      </a:r>
                    </a:p>
                    <a:p>
                      <a:endParaRPr lang="en-IN" sz="1000" dirty="0">
                        <a:solidFill>
                          <a:schemeClr val="bg1"/>
                        </a:solidFill>
                        <a:latin typeface="Roboto" panose="02000000000000000000" pitchFamily="2" charset="0"/>
                        <a:ea typeface="Roboto"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pPr algn="l"/>
                      <a:r>
                        <a:rPr lang="en-IN" sz="1000" i="0" dirty="0">
                          <a:solidFill>
                            <a:schemeClr val="bg1"/>
                          </a:solidFill>
                          <a:latin typeface="Times New Roman" panose="02020603050405020304" pitchFamily="18" charset="0"/>
                          <a:cs typeface="Times New Roman" panose="02020603050405020304" pitchFamily="18" charset="0"/>
                        </a:rPr>
                        <a:t>Variable Type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r>
                        <a:rPr lang="en-IN" sz="1000" dirty="0">
                          <a:solidFill>
                            <a:schemeClr val="bg1"/>
                          </a:solidFill>
                          <a:latin typeface="Roboto" panose="02000000000000000000" pitchFamily="2" charset="0"/>
                          <a:ea typeface="Roboto" panose="02000000000000000000" pitchFamily="2" charset="0"/>
                        </a:rPr>
                        <a:t>min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r>
                        <a:rPr lang="en-IN" sz="1000" dirty="0">
                          <a:solidFill>
                            <a:schemeClr val="bg1"/>
                          </a:solidFill>
                          <a:latin typeface="Roboto" panose="02000000000000000000" pitchFamily="2" charset="0"/>
                          <a:ea typeface="Roboto" panose="02000000000000000000" pitchFamily="2" charset="0"/>
                        </a:rPr>
                        <a:t>Pc</a:t>
                      </a:r>
                    </a:p>
                    <a:p>
                      <a:r>
                        <a:rPr lang="en-IN" sz="1000" dirty="0">
                          <a:solidFill>
                            <a:schemeClr val="bg1"/>
                          </a:solidFill>
                          <a:latin typeface="Roboto" panose="02000000000000000000" pitchFamily="2" charset="0"/>
                          <a:ea typeface="Roboto" panose="02000000000000000000" pitchFamily="2" charset="0"/>
                        </a:rPr>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bg1"/>
                          </a:solidFill>
                          <a:latin typeface="Roboto" panose="02000000000000000000" pitchFamily="2" charset="0"/>
                          <a:ea typeface="Roboto" panose="02000000000000000000" pitchFamily="2" charset="0"/>
                        </a:rPr>
                        <a:t>Pc</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bg1"/>
                          </a:solidFill>
                          <a:latin typeface="Roboto" panose="02000000000000000000" pitchFamily="2" charset="0"/>
                          <a:ea typeface="Roboto" panose="02000000000000000000" pitchFamily="2" charset="0"/>
                        </a:rPr>
                        <a:t>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bg1"/>
                          </a:solidFill>
                          <a:latin typeface="Roboto" panose="02000000000000000000" pitchFamily="2" charset="0"/>
                          <a:ea typeface="Roboto" panose="02000000000000000000" pitchFamily="2" charset="0"/>
                        </a:rPr>
                        <a:t>Pc</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bg1"/>
                          </a:solidFill>
                          <a:latin typeface="Roboto" panose="02000000000000000000" pitchFamily="2" charset="0"/>
                          <a:ea typeface="Roboto" panose="02000000000000000000" pitchFamily="2" charset="0"/>
                        </a:rPr>
                        <a:t>25%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r>
                        <a:rPr lang="en-IN" sz="1000" dirty="0">
                          <a:solidFill>
                            <a:schemeClr val="bg1"/>
                          </a:solidFill>
                          <a:latin typeface="Roboto" panose="02000000000000000000" pitchFamily="2" charset="0"/>
                          <a:ea typeface="Roboto" panose="02000000000000000000" pitchFamily="2" charset="0"/>
                        </a:rPr>
                        <a:t>Pc</a:t>
                      </a:r>
                    </a:p>
                    <a:p>
                      <a:r>
                        <a:rPr lang="en-IN" sz="1000" dirty="0">
                          <a:solidFill>
                            <a:schemeClr val="bg1"/>
                          </a:solidFill>
                          <a:latin typeface="Roboto" panose="02000000000000000000" pitchFamily="2" charset="0"/>
                          <a:ea typeface="Roboto" panose="02000000000000000000" pitchFamily="2" charset="0"/>
                        </a:rPr>
                        <a:t>50%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bg1"/>
                          </a:solidFill>
                          <a:latin typeface="Roboto" panose="02000000000000000000" pitchFamily="2" charset="0"/>
                          <a:ea typeface="Roboto" panose="02000000000000000000" pitchFamily="2" charset="0"/>
                        </a:rPr>
                        <a:t>Mean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bg1"/>
                          </a:solidFill>
                          <a:latin typeface="Roboto" panose="02000000000000000000" pitchFamily="2" charset="0"/>
                          <a:ea typeface="Roboto" panose="02000000000000000000" pitchFamily="2" charset="0"/>
                        </a:rPr>
                        <a:t>Pc</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bg1"/>
                          </a:solidFill>
                          <a:latin typeface="Roboto" panose="02000000000000000000" pitchFamily="2" charset="0"/>
                          <a:ea typeface="Roboto" panose="02000000000000000000" pitchFamily="2" charset="0"/>
                        </a:rPr>
                        <a:t>75%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r>
                        <a:rPr lang="en-IN" sz="1000" dirty="0">
                          <a:solidFill>
                            <a:schemeClr val="bg1"/>
                          </a:solidFill>
                          <a:latin typeface="Roboto" panose="02000000000000000000" pitchFamily="2" charset="0"/>
                          <a:ea typeface="Roboto" panose="02000000000000000000" pitchFamily="2" charset="0"/>
                        </a:rPr>
                        <a:t>Pc</a:t>
                      </a:r>
                    </a:p>
                    <a:p>
                      <a:r>
                        <a:rPr lang="en-IN" sz="1000" dirty="0">
                          <a:solidFill>
                            <a:schemeClr val="bg1"/>
                          </a:solidFill>
                          <a:latin typeface="Roboto" panose="02000000000000000000" pitchFamily="2" charset="0"/>
                          <a:ea typeface="Roboto" panose="02000000000000000000" pitchFamily="2" charset="0"/>
                        </a:rPr>
                        <a:t>95%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bg1"/>
                          </a:solidFill>
                          <a:latin typeface="Roboto" panose="02000000000000000000" pitchFamily="2" charset="0"/>
                          <a:ea typeface="Roboto" panose="02000000000000000000" pitchFamily="2" charset="0"/>
                        </a:rPr>
                        <a:t>Pc</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bg1"/>
                          </a:solidFill>
                          <a:latin typeface="Roboto" panose="02000000000000000000" pitchFamily="2" charset="0"/>
                          <a:ea typeface="Roboto" panose="02000000000000000000" pitchFamily="2" charset="0"/>
                        </a:rPr>
                        <a:t>99%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r>
                        <a:rPr lang="en-IN" sz="1000" dirty="0">
                          <a:solidFill>
                            <a:schemeClr val="bg1"/>
                          </a:solidFill>
                          <a:latin typeface="Roboto" panose="02000000000000000000" pitchFamily="2" charset="0"/>
                          <a:ea typeface="Roboto" panose="02000000000000000000" pitchFamily="2" charset="0"/>
                        </a:rPr>
                        <a:t>Max</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bg1"/>
                          </a:solidFill>
                          <a:latin typeface="Roboto" panose="02000000000000000000" pitchFamily="2" charset="0"/>
                          <a:ea typeface="Roboto" panose="02000000000000000000" pitchFamily="2" charset="0"/>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bg1"/>
                          </a:solidFill>
                          <a:latin typeface="Roboto" panose="02000000000000000000" pitchFamily="2" charset="0"/>
                          <a:ea typeface="Roboto" panose="02000000000000000000" pitchFamily="2" charset="0"/>
                        </a:rPr>
                        <a:t>Missing values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bg1"/>
                          </a:solidFill>
                          <a:latin typeface="Roboto" panose="02000000000000000000" pitchFamily="2" charset="0"/>
                          <a:ea typeface="Roboto" panose="02000000000000000000" pitchFamily="2" charset="0"/>
                        </a:rPr>
                        <a:t>%unique values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alpha val="20000"/>
                      </a:schemeClr>
                    </a:solidFill>
                  </a:tcPr>
                </a:tc>
                <a:extLst>
                  <a:ext uri="{0D108BD9-81ED-4DB2-BD59-A6C34878D82A}">
                    <a16:rowId xmlns:a16="http://schemas.microsoft.com/office/drawing/2014/main" val="2751581605"/>
                  </a:ext>
                </a:extLst>
              </a:tr>
              <a:tr h="380590">
                <a:tc>
                  <a:txBody>
                    <a:bodyPr/>
                    <a:lstStyle/>
                    <a:p>
                      <a:r>
                        <a:rPr lang="en-IN" sz="1000" dirty="0">
                          <a:solidFill>
                            <a:schemeClr val="bg1"/>
                          </a:solidFill>
                          <a:latin typeface="Roboto" panose="02000000000000000000" pitchFamily="2" charset="0"/>
                          <a:ea typeface="Roboto" panose="02000000000000000000" pitchFamily="2" charset="0"/>
                        </a:rPr>
                        <a:t>Sales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Float64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0.44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3.6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8.80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30.75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85.05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246.49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251.05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1015.9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2301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22387.4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53.03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39100730"/>
                  </a:ext>
                </a:extLst>
              </a:tr>
              <a:tr h="38059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bg1"/>
                          </a:solidFill>
                          <a:latin typeface="Roboto" panose="02000000000000000000" pitchFamily="2" charset="0"/>
                          <a:ea typeface="Roboto" panose="02000000000000000000" pitchFamily="2" charset="0"/>
                        </a:rPr>
                        <a:t>Quantity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Int64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2.0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3.0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3.47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5.0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8.0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11.0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14.0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92193548"/>
                  </a:ext>
                </a:extLst>
              </a:tr>
              <a:tr h="38059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bg1"/>
                          </a:solidFill>
                          <a:latin typeface="Roboto" panose="02000000000000000000" pitchFamily="2" charset="0"/>
                          <a:ea typeface="Roboto" panose="02000000000000000000" pitchFamily="2" charset="0"/>
                        </a:rPr>
                        <a:t>Discount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Float64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0.14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0.85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64837184"/>
                  </a:ext>
                </a:extLst>
              </a:tr>
              <a:tr h="380590">
                <a:tc>
                  <a:txBody>
                    <a:bodyPr/>
                    <a:lstStyle/>
                    <a:p>
                      <a:r>
                        <a:rPr lang="en-IN" sz="1000" dirty="0">
                          <a:solidFill>
                            <a:schemeClr val="bg1"/>
                          </a:solidFill>
                          <a:latin typeface="Roboto" panose="02000000000000000000" pitchFamily="2" charset="0"/>
                          <a:ea typeface="Roboto" panose="02000000000000000000" pitchFamily="2" charset="0"/>
                        </a:rPr>
                        <a:t>Profit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Float64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-6599.9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-351.5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-83.9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9.24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28.61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36.81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211.5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587.3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8399.9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55.04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16168721"/>
                  </a:ext>
                </a:extLst>
              </a:tr>
              <a:tr h="38059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bg1"/>
                          </a:solidFill>
                          <a:latin typeface="Roboto" panose="02000000000000000000" pitchFamily="2" charset="0"/>
                          <a:ea typeface="Roboto" panose="02000000000000000000" pitchFamily="2" charset="0"/>
                        </a:rPr>
                        <a:t>Shipping Cost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Float64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1.11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1.32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2.61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7.79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26.47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24.45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111.40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286.75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933.57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000" dirty="0">
                          <a:solidFill>
                            <a:schemeClr val="bg1"/>
                          </a:solidFill>
                          <a:latin typeface="Roboto" panose="02000000000000000000" pitchFamily="2" charset="0"/>
                          <a:ea typeface="Roboto" panose="02000000000000000000" pitchFamily="2" charset="0"/>
                        </a:rPr>
                        <a:t>32.6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02937994"/>
                  </a:ext>
                </a:extLst>
              </a:tr>
            </a:tbl>
          </a:graphicData>
        </a:graphic>
      </p:graphicFrame>
      <p:sp>
        <p:nvSpPr>
          <p:cNvPr id="6" name="Rectangle 5">
            <a:extLst>
              <a:ext uri="{FF2B5EF4-FFF2-40B4-BE49-F238E27FC236}">
                <a16:creationId xmlns:a16="http://schemas.microsoft.com/office/drawing/2014/main" id="{262B6F1D-F737-4B1F-92E5-9E45FECB5C94}"/>
              </a:ext>
            </a:extLst>
          </p:cNvPr>
          <p:cNvSpPr/>
          <p:nvPr/>
        </p:nvSpPr>
        <p:spPr>
          <a:xfrm>
            <a:off x="141836" y="3267460"/>
            <a:ext cx="8187597" cy="1518003"/>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bg1"/>
                </a:solidFill>
                <a:latin typeface="Times New Roman" panose="02020603050405020304" pitchFamily="18" charset="0"/>
                <a:ea typeface="Roboto" panose="02000000000000000000" pitchFamily="2" charset="0"/>
                <a:cs typeface="Times New Roman" panose="02020603050405020304" pitchFamily="18" charset="0"/>
              </a:rPr>
              <a:t>Findings from EDD</a:t>
            </a:r>
            <a:endParaRPr lang="en-US"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p>
            <a:pPr marL="342900" indent="-342900">
              <a:buClr>
                <a:schemeClr val="bg1"/>
              </a:buClr>
              <a:buFont typeface="+mj-lt"/>
              <a:buAutoNum type="arabicPeriod"/>
            </a:pPr>
            <a:r>
              <a:rPr lang="en-US" sz="1400" dirty="0">
                <a:solidFill>
                  <a:schemeClr val="bg1"/>
                </a:solidFill>
                <a:latin typeface="Times New Roman" panose="02020603050405020304" pitchFamily="18" charset="0"/>
                <a:cs typeface="Times New Roman" panose="02020603050405020304" pitchFamily="18" charset="0"/>
              </a:rPr>
              <a:t>Even though Sales of the company is at high values there is no equivalent profit is </a:t>
            </a:r>
            <a:r>
              <a:rPr lang="en-US" dirty="0">
                <a:solidFill>
                  <a:schemeClr val="bg1"/>
                </a:solidFill>
                <a:latin typeface="Times New Roman" panose="02020603050405020304" pitchFamily="18" charset="0"/>
                <a:cs typeface="Times New Roman" panose="02020603050405020304" pitchFamily="18" charset="0"/>
              </a:rPr>
              <a:t>o</a:t>
            </a:r>
            <a:r>
              <a:rPr lang="en-US" sz="1400" dirty="0">
                <a:solidFill>
                  <a:schemeClr val="bg1"/>
                </a:solidFill>
                <a:latin typeface="Times New Roman" panose="02020603050405020304" pitchFamily="18" charset="0"/>
                <a:cs typeface="Times New Roman" panose="02020603050405020304" pitchFamily="18" charset="0"/>
              </a:rPr>
              <a:t>bserved.</a:t>
            </a:r>
            <a:r>
              <a:rPr lang="en-US" dirty="0">
                <a:solidFill>
                  <a:schemeClr val="bg1"/>
                </a:solidFill>
                <a:latin typeface="Times New Roman" panose="02020603050405020304" pitchFamily="18" charset="0"/>
                <a:cs typeface="Times New Roman" panose="02020603050405020304" pitchFamily="18" charset="0"/>
              </a:rPr>
              <a:t>     </a:t>
            </a:r>
          </a:p>
          <a:p>
            <a:pPr marL="342900" indent="-342900">
              <a:buClr>
                <a:schemeClr val="bg1"/>
              </a:buClr>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The missing value percentage implies the best quality of dataset. The company offers fewer discounts on the products supplied.</a:t>
            </a:r>
          </a:p>
          <a:p>
            <a:pPr marL="342900" indent="-342900">
              <a:buClr>
                <a:schemeClr val="bg1"/>
              </a:buClr>
              <a:buFont typeface="+mj-lt"/>
              <a:buAutoNum type="arabicPeriod"/>
            </a:pPr>
            <a:r>
              <a:rPr lang="en-US" sz="1400" dirty="0">
                <a:solidFill>
                  <a:schemeClr val="bg1"/>
                </a:solidFill>
                <a:latin typeface="Times New Roman" panose="02020603050405020304" pitchFamily="18" charset="0"/>
                <a:cs typeface="Times New Roman" panose="02020603050405020304" pitchFamily="18" charset="0"/>
              </a:rPr>
              <a:t>The maximum shipping cost of product proposed by company is around 940.</a:t>
            </a:r>
          </a:p>
          <a:p>
            <a:pPr marL="342900" indent="-342900">
              <a:buClr>
                <a:schemeClr val="bg1"/>
              </a:buClr>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Most of the visited customers prefer the quantity in less value and this effects the sales and returns in negative profits.</a:t>
            </a:r>
          </a:p>
        </p:txBody>
      </p:sp>
    </p:spTree>
    <p:extLst>
      <p:ext uri="{BB962C8B-B14F-4D97-AF65-F5344CB8AC3E}">
        <p14:creationId xmlns:p14="http://schemas.microsoft.com/office/powerpoint/2010/main" val="1066450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2" y="32835"/>
            <a:ext cx="9143998" cy="5143499"/>
          </a:xfrm>
          <a:prstGeom prst="rect">
            <a:avLst/>
          </a:prstGeom>
          <a:noFill/>
          <a:ln>
            <a:noFill/>
          </a:ln>
        </p:spPr>
      </p:pic>
      <p:sp>
        <p:nvSpPr>
          <p:cNvPr id="115" name="Google Shape;115;p41"/>
          <p:cNvSpPr txBox="1"/>
          <p:nvPr/>
        </p:nvSpPr>
        <p:spPr>
          <a:xfrm>
            <a:off x="205503" y="122871"/>
            <a:ext cx="8187600" cy="1154132"/>
          </a:xfrm>
          <a:prstGeom prst="rect">
            <a:avLst/>
          </a:prstGeom>
          <a:noFill/>
          <a:ln>
            <a:noFill/>
          </a:ln>
        </p:spPr>
        <p:txBody>
          <a:bodyPr spcFirstLastPara="1" wrap="square" lIns="91425" tIns="91425" rIns="91425" bIns="91425" anchor="t" anchorCtr="0">
            <a:spAutoFit/>
          </a:bodyPr>
          <a:lstStyle/>
          <a:p>
            <a:pPr lvl="0">
              <a:buSzPts val="2800"/>
            </a:pPr>
            <a:r>
              <a:rPr lang="en-US" sz="1800" b="1" dirty="0">
                <a:solidFill>
                  <a:srgbClr val="FFFFFF"/>
                </a:solidFill>
                <a:latin typeface="Times New Roman" panose="02020603050405020304" pitchFamily="18" charset="0"/>
                <a:ea typeface="Roboto"/>
                <a:cs typeface="Times New Roman" panose="02020603050405020304" pitchFamily="18" charset="0"/>
                <a:sym typeface="Roboto"/>
              </a:rPr>
              <a:t>                                                   </a:t>
            </a:r>
            <a:r>
              <a:rPr lang="en-US" sz="2800" b="1" dirty="0">
                <a:solidFill>
                  <a:srgbClr val="FFFFFF"/>
                </a:solidFill>
                <a:latin typeface="Times New Roman" panose="02020603050405020304" pitchFamily="18" charset="0"/>
                <a:ea typeface="Roboto"/>
                <a:cs typeface="Times New Roman" panose="02020603050405020304" pitchFamily="18" charset="0"/>
                <a:sym typeface="Roboto"/>
              </a:rPr>
              <a:t>Analysis Results</a:t>
            </a:r>
          </a:p>
          <a:p>
            <a:pPr>
              <a:buSzPts val="2800"/>
            </a:pPr>
            <a:r>
              <a:rPr lang="en-IN" sz="1700" b="1" dirty="0">
                <a:solidFill>
                  <a:schemeClr val="bg1"/>
                </a:solidFill>
                <a:latin typeface="Times New Roman" panose="02020603050405020304" pitchFamily="18" charset="0"/>
                <a:cs typeface="Times New Roman" panose="02020603050405020304" pitchFamily="18" charset="0"/>
              </a:rPr>
              <a:t>Univariate distribution on Numerical Variables</a:t>
            </a:r>
          </a:p>
          <a:p>
            <a:pPr lvl="0">
              <a:buSzPts val="2800"/>
            </a:pPr>
            <a:endParaRPr lang="en-US" sz="1800" b="1" dirty="0">
              <a:solidFill>
                <a:srgbClr val="FFFFFF"/>
              </a:solidFill>
              <a:latin typeface="Roboto"/>
              <a:ea typeface="Roboto"/>
              <a:cs typeface="Roboto"/>
              <a:sym typeface="Roboto"/>
            </a:endParaRPr>
          </a:p>
        </p:txBody>
      </p:sp>
      <p:sp>
        <p:nvSpPr>
          <p:cNvPr id="14" name="Rectangle 13">
            <a:extLst>
              <a:ext uri="{FF2B5EF4-FFF2-40B4-BE49-F238E27FC236}">
                <a16:creationId xmlns:a16="http://schemas.microsoft.com/office/drawing/2014/main" id="{E2F919C0-7CFF-4D30-A33D-D85B8EB17D05}"/>
              </a:ext>
            </a:extLst>
          </p:cNvPr>
          <p:cNvSpPr/>
          <p:nvPr/>
        </p:nvSpPr>
        <p:spPr>
          <a:xfrm>
            <a:off x="291233" y="2794021"/>
            <a:ext cx="8016139" cy="233019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bg1"/>
                </a:solidFill>
                <a:latin typeface="Times New Roman" panose="02020603050405020304" pitchFamily="18" charset="0"/>
                <a:ea typeface="Roboto" panose="02000000000000000000" pitchFamily="2" charset="0"/>
                <a:cs typeface="Times New Roman" panose="02020603050405020304" pitchFamily="18" charset="0"/>
              </a:rPr>
              <a:t>Key Findings </a:t>
            </a:r>
          </a:p>
          <a:p>
            <a:pPr marL="540000" lvl="2" indent="-216000">
              <a:buClr>
                <a:schemeClr val="bg1"/>
              </a:buClr>
              <a:buFont typeface="+mj-lt"/>
              <a:buAutoNum type="arabicPeriod"/>
            </a:pPr>
            <a:r>
              <a:rPr lang="en-US" dirty="0">
                <a:solidFill>
                  <a:schemeClr val="bg1"/>
                </a:solidFill>
                <a:latin typeface="Times New Roman" panose="02020603050405020304" pitchFamily="18" charset="0"/>
                <a:ea typeface="Roboto" panose="02000000000000000000" pitchFamily="2" charset="0"/>
                <a:cs typeface="Times New Roman" panose="02020603050405020304" pitchFamily="18" charset="0"/>
              </a:rPr>
              <a:t>The sales rate of the products majorly lies up to 1000 and later the sales count is decreased and after that we find a decline in sales which lead into a major losses.</a:t>
            </a:r>
            <a:endParaRPr lang="en-IN"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p>
            <a:pPr marL="540000" lvl="2" indent="-216000">
              <a:buClr>
                <a:schemeClr val="bg1"/>
              </a:buClr>
              <a:buFont typeface="+mj-lt"/>
              <a:buAutoNum type="arabicPeriod"/>
            </a:pPr>
            <a:r>
              <a:rPr lang="en-IN" dirty="0">
                <a:solidFill>
                  <a:schemeClr val="bg1"/>
                </a:solidFill>
                <a:latin typeface="Times New Roman" panose="02020603050405020304" pitchFamily="18" charset="0"/>
                <a:ea typeface="Roboto" panose="02000000000000000000" pitchFamily="2" charset="0"/>
                <a:cs typeface="Times New Roman" panose="02020603050405020304" pitchFamily="18" charset="0"/>
              </a:rPr>
              <a:t>Profit measures of company mostly lead in a negative values </a:t>
            </a:r>
          </a:p>
          <a:p>
            <a:pPr marL="540000" lvl="2" indent="-216000">
              <a:buClr>
                <a:schemeClr val="bg1"/>
              </a:buClr>
              <a:buFont typeface="+mj-lt"/>
              <a:buAutoNum type="arabicPeriod"/>
            </a:pPr>
            <a:r>
              <a:rPr lang="en-US" dirty="0">
                <a:solidFill>
                  <a:schemeClr val="bg1"/>
                </a:solidFill>
                <a:latin typeface="Times New Roman" panose="02020603050405020304" pitchFamily="18" charset="0"/>
                <a:ea typeface="Roboto" panose="02000000000000000000" pitchFamily="2" charset="0"/>
                <a:cs typeface="Times New Roman" panose="02020603050405020304" pitchFamily="18" charset="0"/>
              </a:rPr>
              <a:t>The discount is offered less than 50% and even 0% for most of the products which never attract the customers.</a:t>
            </a:r>
          </a:p>
          <a:p>
            <a:pPr marL="540000" lvl="2" indent="-216000">
              <a:buClr>
                <a:schemeClr val="bg1"/>
              </a:buClr>
              <a:buFont typeface="+mj-lt"/>
              <a:buAutoNum type="arabicPeriod"/>
            </a:pPr>
            <a:r>
              <a:rPr lang="en-US" dirty="0">
                <a:solidFill>
                  <a:schemeClr val="bg1"/>
                </a:solidFill>
                <a:latin typeface="Times New Roman" panose="02020603050405020304" pitchFamily="18" charset="0"/>
                <a:ea typeface="Roboto" panose="02000000000000000000" pitchFamily="2" charset="0"/>
                <a:cs typeface="Times New Roman" panose="02020603050405020304" pitchFamily="18" charset="0"/>
              </a:rPr>
              <a:t>The customers order chooses the Quantity 2, The sales are high with the defined Quantity and there are rare conditions where the quantity has high value and this leads to less profits.</a:t>
            </a:r>
          </a:p>
          <a:p>
            <a:pPr marL="540000" lvl="2" indent="-216000">
              <a:buClr>
                <a:schemeClr val="bg1"/>
              </a:buClr>
              <a:buFont typeface="+mj-lt"/>
              <a:buAutoNum type="arabicPeriod"/>
            </a:pPr>
            <a:r>
              <a:rPr lang="en-US" dirty="0">
                <a:solidFill>
                  <a:schemeClr val="bg1"/>
                </a:solidFill>
                <a:latin typeface="Times New Roman" panose="02020603050405020304" pitchFamily="18" charset="0"/>
                <a:ea typeface="Roboto" panose="02000000000000000000" pitchFamily="2" charset="0"/>
                <a:cs typeface="Times New Roman" panose="02020603050405020304" pitchFamily="18" charset="0"/>
              </a:rPr>
              <a:t>The shipping cost issued is not more than 40/- in most of the orders,  supplied by the company to different markets and this attracts the users.</a:t>
            </a:r>
          </a:p>
          <a:p>
            <a:pPr marL="540000" lvl="2" indent="-216000">
              <a:buClr>
                <a:schemeClr val="bg1"/>
              </a:buClr>
              <a:buFont typeface="+mj-lt"/>
              <a:buAutoNum type="arabicPeriod"/>
            </a:pPr>
            <a:endParaRPr lang="en-US"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p:txBody>
      </p:sp>
      <p:sp>
        <p:nvSpPr>
          <p:cNvPr id="2" name="TextBox 1">
            <a:extLst>
              <a:ext uri="{FF2B5EF4-FFF2-40B4-BE49-F238E27FC236}">
                <a16:creationId xmlns:a16="http://schemas.microsoft.com/office/drawing/2014/main" id="{1BBE8E9E-624D-4A25-AB3B-8F516D2A410A}"/>
              </a:ext>
            </a:extLst>
          </p:cNvPr>
          <p:cNvSpPr txBox="1"/>
          <p:nvPr/>
        </p:nvSpPr>
        <p:spPr>
          <a:xfrm>
            <a:off x="323952" y="861060"/>
            <a:ext cx="8720988" cy="1169551"/>
          </a:xfrm>
          <a:prstGeom prst="rect">
            <a:avLst/>
          </a:prstGeom>
          <a:noFill/>
        </p:spPr>
        <p:txBody>
          <a:bodyPr wrap="square" rtlCol="0">
            <a:spAutoFit/>
          </a:bodyPr>
          <a:lstStyle/>
          <a:p>
            <a:pPr marL="342900" indent="-342900">
              <a:buClr>
                <a:schemeClr val="bg1"/>
              </a:buClr>
              <a:buFont typeface="+mj-lt"/>
              <a:buAutoNum type="arabicPeriod"/>
            </a:pPr>
            <a:r>
              <a:rPr lang="en-IN" dirty="0">
                <a:solidFill>
                  <a:schemeClr val="bg1"/>
                </a:solidFill>
                <a:latin typeface="Times New Roman" panose="02020603050405020304" pitchFamily="18" charset="0"/>
                <a:cs typeface="Times New Roman" panose="02020603050405020304" pitchFamily="18" charset="0"/>
              </a:rPr>
              <a:t>The univariant distribution of numerical variables results in a high specific findings.</a:t>
            </a:r>
          </a:p>
          <a:p>
            <a:pPr marL="342900" indent="-342900">
              <a:buClr>
                <a:schemeClr val="bg1"/>
              </a:buClr>
              <a:buFont typeface="+mj-lt"/>
              <a:buAutoNum type="arabicPeriod"/>
            </a:pPr>
            <a:r>
              <a:rPr lang="en-IN" dirty="0">
                <a:solidFill>
                  <a:schemeClr val="bg1"/>
                </a:solidFill>
                <a:latin typeface="Times New Roman" panose="02020603050405020304" pitchFamily="18" charset="0"/>
                <a:cs typeface="Times New Roman" panose="02020603050405020304" pitchFamily="18" charset="0"/>
              </a:rPr>
              <a:t>The Sales factor effects the profits of the company most when compared to the other numerical variables.</a:t>
            </a:r>
          </a:p>
          <a:p>
            <a:pPr marL="342900" indent="-342900">
              <a:buClr>
                <a:schemeClr val="bg1"/>
              </a:buClr>
              <a:buFont typeface="+mj-lt"/>
              <a:buAutoNum type="arabicPeriod"/>
            </a:pPr>
            <a:r>
              <a:rPr lang="en-IN" dirty="0">
                <a:solidFill>
                  <a:schemeClr val="bg1"/>
                </a:solidFill>
                <a:latin typeface="Times New Roman" panose="02020603050405020304" pitchFamily="18" charset="0"/>
                <a:cs typeface="Times New Roman" panose="02020603050405020304" pitchFamily="18" charset="0"/>
              </a:rPr>
              <a:t>The distributions and patterns of variable is observed and </a:t>
            </a:r>
          </a:p>
          <a:p>
            <a:r>
              <a:rPr lang="en-IN" dirty="0">
                <a:solidFill>
                  <a:schemeClr val="bg1"/>
                </a:solidFill>
                <a:latin typeface="Times New Roman" panose="02020603050405020304" pitchFamily="18" charset="0"/>
                <a:cs typeface="Times New Roman" panose="02020603050405020304" pitchFamily="18" charset="0"/>
              </a:rPr>
              <a:t>Analysed for the future recommendations.</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13395BE-6CF5-4D28-9255-417372271246}"/>
              </a:ext>
            </a:extLst>
          </p:cNvPr>
          <p:cNvPicPr>
            <a:picLocks noChangeAspect="1"/>
          </p:cNvPicPr>
          <p:nvPr/>
        </p:nvPicPr>
        <p:blipFill>
          <a:blip r:embed="rId4"/>
          <a:stretch>
            <a:fillRect/>
          </a:stretch>
        </p:blipFill>
        <p:spPr>
          <a:xfrm>
            <a:off x="5291707" y="1356518"/>
            <a:ext cx="3015665" cy="1348186"/>
          </a:xfrm>
          <a:prstGeom prst="rect">
            <a:avLst/>
          </a:prstGeom>
          <a:ln w="57150">
            <a:solidFill>
              <a:srgbClr val="66FF99"/>
            </a:solidFill>
          </a:ln>
        </p:spPr>
      </p:pic>
    </p:spTree>
    <p:extLst>
      <p:ext uri="{BB962C8B-B14F-4D97-AF65-F5344CB8AC3E}">
        <p14:creationId xmlns:p14="http://schemas.microsoft.com/office/powerpoint/2010/main" val="3086132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0" y="-42996"/>
            <a:ext cx="9143998" cy="5143499"/>
          </a:xfrm>
          <a:prstGeom prst="rect">
            <a:avLst/>
          </a:prstGeom>
          <a:noFill/>
          <a:ln>
            <a:noFill/>
          </a:ln>
        </p:spPr>
      </p:pic>
      <p:sp>
        <p:nvSpPr>
          <p:cNvPr id="8" name="TextBox 7">
            <a:extLst>
              <a:ext uri="{FF2B5EF4-FFF2-40B4-BE49-F238E27FC236}">
                <a16:creationId xmlns:a16="http://schemas.microsoft.com/office/drawing/2014/main" id="{7D55D1C8-36C5-42DF-B443-B6E714AC9FA9}"/>
              </a:ext>
            </a:extLst>
          </p:cNvPr>
          <p:cNvSpPr txBox="1"/>
          <p:nvPr/>
        </p:nvSpPr>
        <p:spPr>
          <a:xfrm>
            <a:off x="106680" y="121920"/>
            <a:ext cx="5704840" cy="569387"/>
          </a:xfrm>
          <a:prstGeom prst="rect">
            <a:avLst/>
          </a:prstGeom>
          <a:noFill/>
        </p:spPr>
        <p:txBody>
          <a:bodyPr wrap="square">
            <a:spAutoFit/>
          </a:bodyPr>
          <a:lstStyle/>
          <a:p>
            <a:r>
              <a:rPr lang="en-IN" sz="1700" b="1" dirty="0">
                <a:solidFill>
                  <a:schemeClr val="bg1"/>
                </a:solidFill>
                <a:latin typeface="Times New Roman" panose="02020603050405020304" pitchFamily="18" charset="0"/>
                <a:cs typeface="Times New Roman" panose="02020603050405020304" pitchFamily="18" charset="0"/>
              </a:rPr>
              <a:t>Univariate distribution on Categorical Variable – Market</a:t>
            </a:r>
          </a:p>
          <a:p>
            <a:endParaRPr lang="en-IN" sz="1400" b="1" i="0" u="sng" dirty="0">
              <a:solidFill>
                <a:schemeClr val="bg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682526A-1B7B-478B-9FA2-2F138C1A06FF}"/>
              </a:ext>
            </a:extLst>
          </p:cNvPr>
          <p:cNvSpPr txBox="1"/>
          <p:nvPr/>
        </p:nvSpPr>
        <p:spPr>
          <a:xfrm>
            <a:off x="382694" y="3069178"/>
            <a:ext cx="7322820" cy="1384995"/>
          </a:xfrm>
          <a:prstGeom prst="rect">
            <a:avLst/>
          </a:prstGeom>
          <a:noFill/>
        </p:spPr>
        <p:txBody>
          <a:bodyPr wrap="square">
            <a:spAutoFit/>
          </a:bodyPr>
          <a:lstStyle/>
          <a:p>
            <a:pPr marL="342900" indent="-342900">
              <a:buClr>
                <a:schemeClr val="bg1"/>
              </a:buClr>
              <a:buFont typeface="+mj-lt"/>
              <a:buAutoNum type="arabicPeriod"/>
            </a:pPr>
            <a:r>
              <a:rPr lang="en-US" sz="1400" dirty="0">
                <a:solidFill>
                  <a:schemeClr val="bg1"/>
                </a:solidFill>
                <a:latin typeface="Times New Roman" panose="02020603050405020304" pitchFamily="18" charset="0"/>
                <a:cs typeface="Times New Roman" panose="02020603050405020304" pitchFamily="18" charset="0"/>
              </a:rPr>
              <a:t>The Asia Pacific</a:t>
            </a:r>
            <a:r>
              <a:rPr lang="en-US" dirty="0">
                <a:solidFill>
                  <a:schemeClr val="bg1"/>
                </a:solidFill>
                <a:latin typeface="Times New Roman" panose="02020603050405020304" pitchFamily="18" charset="0"/>
                <a:cs typeface="Times New Roman" panose="02020603050405020304" pitchFamily="18" charset="0"/>
              </a:rPr>
              <a:t> has high market when compared to all other markets.</a:t>
            </a:r>
          </a:p>
          <a:p>
            <a:pPr marL="342900" indent="-342900">
              <a:buClr>
                <a:schemeClr val="bg1"/>
              </a:buClr>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Africa</a:t>
            </a:r>
            <a:r>
              <a:rPr lang="en-US" sz="1400" dirty="0">
                <a:solidFill>
                  <a:schemeClr val="bg1"/>
                </a:solidFill>
                <a:latin typeface="Times New Roman" panose="02020603050405020304" pitchFamily="18" charset="0"/>
                <a:cs typeface="Times New Roman" panose="02020603050405020304" pitchFamily="18" charset="0"/>
              </a:rPr>
              <a:t> has low market among all the markets that the company possess.</a:t>
            </a:r>
          </a:p>
          <a:p>
            <a:pPr marL="342900" indent="-342900">
              <a:buClr>
                <a:schemeClr val="bg1"/>
              </a:buClr>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As the market is more sales are more in Asia pacific and sales are less in Africa market  .</a:t>
            </a:r>
          </a:p>
          <a:p>
            <a:pPr marL="342900" indent="-342900">
              <a:buClr>
                <a:schemeClr val="bg1"/>
              </a:buClr>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Sales doesn’t have any effect on profit . Even though sales are high there are no heavy profits in the markets.</a:t>
            </a:r>
          </a:p>
          <a:p>
            <a:pPr>
              <a:buClr>
                <a:schemeClr val="bg1"/>
              </a:buClr>
            </a:pP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D7F2360-5255-461A-AEBB-50ED1F4715D8}"/>
              </a:ext>
            </a:extLst>
          </p:cNvPr>
          <p:cNvSpPr txBox="1"/>
          <p:nvPr/>
        </p:nvSpPr>
        <p:spPr>
          <a:xfrm>
            <a:off x="201508" y="2376681"/>
            <a:ext cx="6849533" cy="523220"/>
          </a:xfrm>
          <a:prstGeom prst="rect">
            <a:avLst/>
          </a:prstGeom>
          <a:noFill/>
        </p:spPr>
        <p:txBody>
          <a:bodyPr wrap="square">
            <a:spAutoFit/>
          </a:bodyPr>
          <a:lstStyle/>
          <a:p>
            <a:pPr algn="l"/>
            <a:endParaRPr lang="en-US" b="1" dirty="0">
              <a:solidFill>
                <a:schemeClr val="bg1"/>
              </a:solidFill>
              <a:latin typeface="Times New Roman" panose="02020603050405020304" pitchFamily="18" charset="0"/>
              <a:cs typeface="Times New Roman" panose="02020603050405020304" pitchFamily="18" charset="0"/>
            </a:endParaRPr>
          </a:p>
          <a:p>
            <a:pPr algn="l"/>
            <a:endParaRPr lang="en-US" sz="1400" b="1" dirty="0">
              <a:solidFill>
                <a:schemeClr val="bg1"/>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0BD4635-DDCA-4AEE-99FC-639B56CA5F33}"/>
              </a:ext>
            </a:extLst>
          </p:cNvPr>
          <p:cNvPicPr>
            <a:picLocks noChangeAspect="1"/>
          </p:cNvPicPr>
          <p:nvPr/>
        </p:nvPicPr>
        <p:blipFill>
          <a:blip r:embed="rId4"/>
          <a:stretch>
            <a:fillRect/>
          </a:stretch>
        </p:blipFill>
        <p:spPr>
          <a:xfrm>
            <a:off x="2360931" y="839236"/>
            <a:ext cx="3366346" cy="2145304"/>
          </a:xfrm>
          <a:prstGeom prst="rect">
            <a:avLst/>
          </a:prstGeom>
          <a:ln w="38100">
            <a:solidFill>
              <a:srgbClr val="66FF99"/>
            </a:solidFill>
          </a:ln>
        </p:spPr>
      </p:pic>
    </p:spTree>
    <p:extLst>
      <p:ext uri="{BB962C8B-B14F-4D97-AF65-F5344CB8AC3E}">
        <p14:creationId xmlns:p14="http://schemas.microsoft.com/office/powerpoint/2010/main" val="3264893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0" y="-42996"/>
            <a:ext cx="9143998" cy="5143499"/>
          </a:xfrm>
          <a:prstGeom prst="rect">
            <a:avLst/>
          </a:prstGeom>
          <a:noFill/>
          <a:ln>
            <a:noFill/>
          </a:ln>
        </p:spPr>
      </p:pic>
      <p:sp>
        <p:nvSpPr>
          <p:cNvPr id="12" name="TextBox 11">
            <a:extLst>
              <a:ext uri="{FF2B5EF4-FFF2-40B4-BE49-F238E27FC236}">
                <a16:creationId xmlns:a16="http://schemas.microsoft.com/office/drawing/2014/main" id="{3D7F2360-5255-461A-AEBB-50ED1F4715D8}"/>
              </a:ext>
            </a:extLst>
          </p:cNvPr>
          <p:cNvSpPr txBox="1"/>
          <p:nvPr/>
        </p:nvSpPr>
        <p:spPr>
          <a:xfrm>
            <a:off x="158752" y="121920"/>
            <a:ext cx="8538208" cy="4862870"/>
          </a:xfrm>
          <a:prstGeom prst="rect">
            <a:avLst/>
          </a:prstGeom>
          <a:noFill/>
        </p:spPr>
        <p:txBody>
          <a:bodyPr wrap="square">
            <a:spAutoFit/>
          </a:bodyPr>
          <a:lstStyle/>
          <a:p>
            <a:r>
              <a:rPr lang="en-US" sz="1600" b="1" dirty="0">
                <a:solidFill>
                  <a:schemeClr val="bg1"/>
                </a:solidFill>
                <a:effectLst/>
                <a:latin typeface="Times New Roman" panose="02020603050405020304" pitchFamily="18" charset="0"/>
                <a:cs typeface="Times New Roman" panose="02020603050405020304" pitchFamily="18" charset="0"/>
              </a:rPr>
              <a:t>                                               </a:t>
            </a:r>
            <a:r>
              <a:rPr lang="en-US" sz="2800" b="1" dirty="0">
                <a:solidFill>
                  <a:schemeClr val="bg1"/>
                </a:solidFill>
                <a:effectLst/>
                <a:latin typeface="Times New Roman" panose="02020603050405020304" pitchFamily="18" charset="0"/>
                <a:cs typeface="Times New Roman" panose="02020603050405020304" pitchFamily="18" charset="0"/>
              </a:rPr>
              <a:t>Bi-Variate Distributions</a:t>
            </a:r>
          </a:p>
          <a:p>
            <a:pPr algn="l"/>
            <a:endParaRPr lang="en-US" sz="1600" b="1" dirty="0">
              <a:solidFill>
                <a:schemeClr val="bg1"/>
              </a:solidFill>
              <a:effectLst/>
              <a:latin typeface="Times New Roman" panose="02020603050405020304" pitchFamily="18" charset="0"/>
              <a:cs typeface="Times New Roman" panose="02020603050405020304" pitchFamily="18" charset="0"/>
            </a:endParaRPr>
          </a:p>
          <a:p>
            <a:pPr algn="l"/>
            <a:r>
              <a:rPr lang="en-US" sz="1700" b="1" dirty="0">
                <a:solidFill>
                  <a:schemeClr val="bg1"/>
                </a:solidFill>
                <a:latin typeface="Times New Roman" panose="02020603050405020304" pitchFamily="18" charset="0"/>
                <a:cs typeface="Times New Roman" panose="02020603050405020304" pitchFamily="18" charset="0"/>
              </a:rPr>
              <a:t>Count</a:t>
            </a:r>
            <a:r>
              <a:rPr lang="en-US" sz="1700" b="1" dirty="0">
                <a:solidFill>
                  <a:schemeClr val="bg1"/>
                </a:solidFill>
                <a:effectLst/>
                <a:latin typeface="Times New Roman" panose="02020603050405020304" pitchFamily="18" charset="0"/>
                <a:cs typeface="Times New Roman" panose="02020603050405020304" pitchFamily="18" charset="0"/>
              </a:rPr>
              <a:t> Plot on </a:t>
            </a:r>
            <a:r>
              <a:rPr lang="en-US" sz="1700" b="1" dirty="0">
                <a:solidFill>
                  <a:schemeClr val="bg1"/>
                </a:solidFill>
                <a:latin typeface="Times New Roman" panose="02020603050405020304" pitchFamily="18" charset="0"/>
                <a:cs typeface="Times New Roman" panose="02020603050405020304" pitchFamily="18" charset="0"/>
              </a:rPr>
              <a:t>relevant</a:t>
            </a:r>
            <a:r>
              <a:rPr lang="en-US" sz="1700" b="1" dirty="0">
                <a:solidFill>
                  <a:schemeClr val="bg1"/>
                </a:solidFill>
                <a:effectLst/>
                <a:latin typeface="Times New Roman" panose="02020603050405020304" pitchFamily="18" charset="0"/>
                <a:cs typeface="Times New Roman" panose="02020603050405020304" pitchFamily="18" charset="0"/>
              </a:rPr>
              <a:t> Numerical Variables</a:t>
            </a:r>
          </a:p>
          <a:p>
            <a:pPr algn="l"/>
            <a:endParaRPr lang="en-US" dirty="0">
              <a:solidFill>
                <a:schemeClr val="bg1"/>
              </a:solidFill>
              <a:latin typeface="Times New Roman" panose="02020603050405020304" pitchFamily="18" charset="0"/>
              <a:cs typeface="Times New Roman" panose="02020603050405020304" pitchFamily="18" charset="0"/>
            </a:endParaRPr>
          </a:p>
          <a:p>
            <a:pPr algn="l"/>
            <a:endParaRPr lang="en-US" dirty="0">
              <a:solidFill>
                <a:schemeClr val="bg1"/>
              </a:solidFill>
              <a:latin typeface="Times New Roman" panose="02020603050405020304" pitchFamily="18" charset="0"/>
              <a:cs typeface="Times New Roman" panose="02020603050405020304" pitchFamily="18" charset="0"/>
            </a:endParaRPr>
          </a:p>
          <a:p>
            <a:pPr algn="l"/>
            <a:endParaRPr lang="en-US" dirty="0">
              <a:solidFill>
                <a:schemeClr val="bg1"/>
              </a:solidFill>
              <a:latin typeface="Times New Roman" panose="02020603050405020304" pitchFamily="18" charset="0"/>
              <a:cs typeface="Times New Roman" panose="02020603050405020304" pitchFamily="18" charset="0"/>
            </a:endParaRPr>
          </a:p>
          <a:p>
            <a:pPr algn="l"/>
            <a:endParaRPr lang="en-US" dirty="0">
              <a:solidFill>
                <a:schemeClr val="bg1"/>
              </a:solidFill>
              <a:latin typeface="Times New Roman" panose="02020603050405020304" pitchFamily="18" charset="0"/>
              <a:cs typeface="Times New Roman" panose="02020603050405020304" pitchFamily="18" charset="0"/>
            </a:endParaRPr>
          </a:p>
          <a:p>
            <a:pPr algn="l"/>
            <a:endParaRPr lang="en-US" dirty="0">
              <a:solidFill>
                <a:schemeClr val="bg1"/>
              </a:solidFill>
              <a:latin typeface="Times New Roman" panose="02020603050405020304" pitchFamily="18" charset="0"/>
              <a:cs typeface="Times New Roman" panose="02020603050405020304" pitchFamily="18" charset="0"/>
            </a:endParaRPr>
          </a:p>
          <a:p>
            <a:pPr algn="l"/>
            <a:endParaRPr lang="en-US" dirty="0">
              <a:solidFill>
                <a:schemeClr val="bg1"/>
              </a:solidFill>
              <a:latin typeface="Times New Roman" panose="02020603050405020304" pitchFamily="18" charset="0"/>
              <a:cs typeface="Times New Roman" panose="02020603050405020304" pitchFamily="18" charset="0"/>
            </a:endParaRPr>
          </a:p>
          <a:p>
            <a:pPr algn="l"/>
            <a:endParaRPr lang="en-US" dirty="0">
              <a:solidFill>
                <a:schemeClr val="bg1"/>
              </a:solidFill>
              <a:latin typeface="Times New Roman" panose="02020603050405020304" pitchFamily="18" charset="0"/>
              <a:cs typeface="Times New Roman" panose="02020603050405020304" pitchFamily="18" charset="0"/>
            </a:endParaRPr>
          </a:p>
          <a:p>
            <a:pPr algn="l"/>
            <a:endParaRPr lang="en-US" dirty="0">
              <a:solidFill>
                <a:schemeClr val="bg1"/>
              </a:solidFill>
              <a:latin typeface="Times New Roman" panose="02020603050405020304" pitchFamily="18" charset="0"/>
              <a:cs typeface="Times New Roman" panose="02020603050405020304" pitchFamily="18" charset="0"/>
            </a:endParaRPr>
          </a:p>
          <a:p>
            <a:pPr algn="l"/>
            <a:endParaRPr lang="en-US" dirty="0">
              <a:solidFill>
                <a:schemeClr val="bg1"/>
              </a:solidFill>
              <a:latin typeface="Times New Roman" panose="02020603050405020304" pitchFamily="18" charset="0"/>
              <a:cs typeface="Times New Roman" panose="02020603050405020304" pitchFamily="18" charset="0"/>
            </a:endParaRPr>
          </a:p>
          <a:p>
            <a:pPr algn="l"/>
            <a:endParaRPr lang="en-US" dirty="0">
              <a:solidFill>
                <a:schemeClr val="bg1"/>
              </a:solidFill>
              <a:latin typeface="Times New Roman" panose="02020603050405020304" pitchFamily="18" charset="0"/>
              <a:cs typeface="Times New Roman" panose="02020603050405020304" pitchFamily="18" charset="0"/>
            </a:endParaRPr>
          </a:p>
          <a:p>
            <a:pPr algn="l"/>
            <a:endParaRPr lang="en-US" dirty="0">
              <a:solidFill>
                <a:schemeClr val="bg1"/>
              </a:solidFill>
              <a:latin typeface="Times New Roman" panose="02020603050405020304" pitchFamily="18" charset="0"/>
              <a:cs typeface="Times New Roman" panose="02020603050405020304" pitchFamily="18" charset="0"/>
            </a:endParaRPr>
          </a:p>
          <a:p>
            <a:pPr algn="l"/>
            <a:endParaRPr lang="en-US" i="1" dirty="0">
              <a:solidFill>
                <a:schemeClr val="bg1"/>
              </a:solidFill>
              <a:latin typeface="Times New Roman" panose="02020603050405020304" pitchFamily="18" charset="0"/>
              <a:cs typeface="Times New Roman" panose="02020603050405020304" pitchFamily="18" charset="0"/>
            </a:endParaRPr>
          </a:p>
          <a:p>
            <a:pPr algn="l"/>
            <a:endParaRPr lang="en-US" dirty="0">
              <a:solidFill>
                <a:schemeClr val="bg1"/>
              </a:solidFill>
              <a:latin typeface="Times New Roman" panose="02020603050405020304" pitchFamily="18" charset="0"/>
              <a:cs typeface="Times New Roman" panose="02020603050405020304" pitchFamily="18" charset="0"/>
            </a:endParaRPr>
          </a:p>
          <a:p>
            <a:pPr marL="342900" indent="-342900">
              <a:buClr>
                <a:schemeClr val="bg1"/>
              </a:buClr>
              <a:buFont typeface="+mj-lt"/>
              <a:buAutoNum type="arabicPeriod"/>
            </a:pPr>
            <a:r>
              <a:rPr lang="en-US" sz="1400" dirty="0">
                <a:solidFill>
                  <a:schemeClr val="bg1"/>
                </a:solidFill>
                <a:latin typeface="Times New Roman" panose="02020603050405020304" pitchFamily="18" charset="0"/>
                <a:cs typeface="Times New Roman" panose="02020603050405020304" pitchFamily="18" charset="0"/>
              </a:rPr>
              <a:t>𝐵𝑦 𝑆𝑒𝑒𝑖𝑛𝑔 𝑇ℎ𝑒 𝐴𝑏𝑜𝑣𝑒 𝑃𝑙𝑜𝑡,𝐴𝑠𝑖𝑎-𝑃𝑎𝑐𝑖𝑓𝑖𝑐 𝐶𝑜𝑛𝑡𝑟𝑖𝑏𝑢𝑡𝑒𝑠 𝑀𝑜𝑟𝑒 𝑁𝑢𝑚𝑏𝑒𝑟 𝑂𝑓 𝑂𝑟𝑑𝑒𝑟𝑠.</a:t>
            </a:r>
          </a:p>
          <a:p>
            <a:pPr marL="342900" indent="-342900">
              <a:buClr>
                <a:schemeClr val="bg1"/>
              </a:buClr>
              <a:buFont typeface="+mj-lt"/>
              <a:buAutoNum type="arabicPeriod"/>
            </a:pPr>
            <a:r>
              <a:rPr lang="en-US" sz="1400" dirty="0">
                <a:solidFill>
                  <a:schemeClr val="bg1"/>
                </a:solidFill>
                <a:effectLst/>
                <a:latin typeface="Times New Roman" panose="02020603050405020304" pitchFamily="18" charset="0"/>
                <a:cs typeface="Times New Roman" panose="02020603050405020304" pitchFamily="18" charset="0"/>
              </a:rPr>
              <a:t>𝐴𝑓𝑟𝑖𝑐𝑎 𝐶𝑜𝑛𝑡𝑎𝑖𝑛𝑠 𝑉𝑒𝑟𝑦 𝐹𝑒𝑤 𝑂𝑟𝑑𝑒𝑟𝑠</a:t>
            </a:r>
            <a:r>
              <a:rPr lang="en-US" sz="1400" b="1" dirty="0">
                <a:solidFill>
                  <a:schemeClr val="bg1"/>
                </a:solidFill>
                <a:effectLst/>
                <a:latin typeface="Times New Roman" panose="02020603050405020304" pitchFamily="18" charset="0"/>
                <a:cs typeface="Times New Roman" panose="02020603050405020304" pitchFamily="18" charset="0"/>
              </a:rPr>
              <a:t>.</a:t>
            </a:r>
          </a:p>
          <a:p>
            <a:pPr algn="l"/>
            <a:endParaRPr lang="en-US" b="1" dirty="0">
              <a:solidFill>
                <a:schemeClr val="bg1"/>
              </a:solidFill>
              <a:latin typeface="Times New Roman" panose="02020603050405020304" pitchFamily="18" charset="0"/>
              <a:cs typeface="Times New Roman" panose="02020603050405020304" pitchFamily="18" charset="0"/>
            </a:endParaRPr>
          </a:p>
          <a:p>
            <a:pPr algn="l"/>
            <a:endParaRPr lang="en-US" sz="1400" b="1"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C36EA5B-0211-4535-B3BF-4E308EDC5F98}"/>
              </a:ext>
            </a:extLst>
          </p:cNvPr>
          <p:cNvPicPr>
            <a:picLocks noChangeAspect="1"/>
          </p:cNvPicPr>
          <p:nvPr/>
        </p:nvPicPr>
        <p:blipFill>
          <a:blip r:embed="rId4"/>
          <a:stretch>
            <a:fillRect/>
          </a:stretch>
        </p:blipFill>
        <p:spPr>
          <a:xfrm>
            <a:off x="1815252" y="1361514"/>
            <a:ext cx="5323841" cy="1510379"/>
          </a:xfrm>
          <a:prstGeom prst="rect">
            <a:avLst/>
          </a:prstGeom>
        </p:spPr>
      </p:pic>
    </p:spTree>
    <p:extLst>
      <p:ext uri="{BB962C8B-B14F-4D97-AF65-F5344CB8AC3E}">
        <p14:creationId xmlns:p14="http://schemas.microsoft.com/office/powerpoint/2010/main" val="64389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2" y="0"/>
            <a:ext cx="9143998" cy="5143499"/>
          </a:xfrm>
          <a:prstGeom prst="rect">
            <a:avLst/>
          </a:prstGeom>
          <a:noFill/>
          <a:ln>
            <a:noFill/>
          </a:ln>
        </p:spPr>
      </p:pic>
      <p:pic>
        <p:nvPicPr>
          <p:cNvPr id="3" name="Picture 2">
            <a:extLst>
              <a:ext uri="{FF2B5EF4-FFF2-40B4-BE49-F238E27FC236}">
                <a16:creationId xmlns:a16="http://schemas.microsoft.com/office/drawing/2014/main" id="{2EE70223-AC4D-4973-AFF2-D2AFE57C62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980" y="884617"/>
            <a:ext cx="2270760" cy="1699261"/>
          </a:xfrm>
          <a:prstGeom prst="rect">
            <a:avLst/>
          </a:prstGeom>
          <a:ln w="38100">
            <a:solidFill>
              <a:schemeClr val="tx1"/>
            </a:solidFill>
          </a:ln>
        </p:spPr>
      </p:pic>
      <p:pic>
        <p:nvPicPr>
          <p:cNvPr id="4" name="Picture 3">
            <a:extLst>
              <a:ext uri="{FF2B5EF4-FFF2-40B4-BE49-F238E27FC236}">
                <a16:creationId xmlns:a16="http://schemas.microsoft.com/office/drawing/2014/main" id="{021179FD-7516-44A5-AB92-2F25E70617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0794" y="918906"/>
            <a:ext cx="2209798" cy="1664972"/>
          </a:xfrm>
          <a:prstGeom prst="rect">
            <a:avLst/>
          </a:prstGeom>
          <a:ln w="38100">
            <a:solidFill>
              <a:schemeClr val="tx1"/>
            </a:solidFill>
          </a:ln>
        </p:spPr>
      </p:pic>
      <p:sp>
        <p:nvSpPr>
          <p:cNvPr id="6" name="TextBox 5">
            <a:extLst>
              <a:ext uri="{FF2B5EF4-FFF2-40B4-BE49-F238E27FC236}">
                <a16:creationId xmlns:a16="http://schemas.microsoft.com/office/drawing/2014/main" id="{272E7EC2-0FAC-4479-89AA-94773461B9CD}"/>
              </a:ext>
            </a:extLst>
          </p:cNvPr>
          <p:cNvSpPr txBox="1"/>
          <p:nvPr/>
        </p:nvSpPr>
        <p:spPr>
          <a:xfrm>
            <a:off x="1090507" y="164662"/>
            <a:ext cx="6390640" cy="523220"/>
          </a:xfrm>
          <a:prstGeom prst="rect">
            <a:avLst/>
          </a:prstGeom>
          <a:noFill/>
        </p:spPr>
        <p:txBody>
          <a:bodyPr wrap="square">
            <a:spAutoFit/>
          </a:bodyPr>
          <a:lstStyle/>
          <a:p>
            <a:r>
              <a:rPr lang="en-US" sz="2800" b="1" dirty="0">
                <a:solidFill>
                  <a:schemeClr val="bg1"/>
                </a:solidFill>
                <a:latin typeface="Times New Roman" panose="02020603050405020304" pitchFamily="18" charset="0"/>
                <a:cs typeface="Times New Roman" panose="02020603050405020304" pitchFamily="18" charset="0"/>
              </a:rPr>
              <a:t>Visual distribution of Object Variables</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D34FF85-C6D6-455B-A267-9845F2BD9D71}"/>
              </a:ext>
            </a:extLst>
          </p:cNvPr>
          <p:cNvSpPr txBox="1"/>
          <p:nvPr/>
        </p:nvSpPr>
        <p:spPr>
          <a:xfrm>
            <a:off x="727287" y="2732069"/>
            <a:ext cx="3489960" cy="2246769"/>
          </a:xfrm>
          <a:prstGeom prst="rect">
            <a:avLst/>
          </a:prstGeom>
          <a:noFill/>
        </p:spPr>
        <p:txBody>
          <a:bodyPr wrap="square">
            <a:spAutoFit/>
          </a:bodyPr>
          <a:lstStyle/>
          <a:p>
            <a:r>
              <a:rPr lang="en-US" sz="1400" b="1" dirty="0">
                <a:solidFill>
                  <a:schemeClr val="bg1"/>
                </a:solidFill>
                <a:latin typeface="Times New Roman" panose="02020603050405020304" pitchFamily="18" charset="0"/>
                <a:cs typeface="Times New Roman" panose="02020603050405020304" pitchFamily="18" charset="0"/>
              </a:rPr>
              <a:t>Key Findings</a:t>
            </a:r>
          </a:p>
          <a:p>
            <a:pPr marL="285750" indent="-285750">
              <a:buClr>
                <a:schemeClr val="bg1"/>
              </a:buClr>
              <a:buFont typeface="Arial" panose="020B0604020202020204" pitchFamily="34" charset="0"/>
              <a:buChar char="•"/>
            </a:pPr>
            <a:r>
              <a:rPr lang="en-US" sz="1400" dirty="0">
                <a:solidFill>
                  <a:schemeClr val="bg1"/>
                </a:solidFill>
                <a:latin typeface="Times New Roman" panose="02020603050405020304" pitchFamily="18" charset="0"/>
                <a:cs typeface="Times New Roman" panose="02020603050405020304" pitchFamily="18" charset="0"/>
              </a:rPr>
              <a:t>The market is held in </a:t>
            </a:r>
            <a:r>
              <a:rPr lang="en-US" sz="1400">
                <a:solidFill>
                  <a:schemeClr val="bg1"/>
                </a:solidFill>
                <a:latin typeface="Times New Roman" panose="02020603050405020304" pitchFamily="18" charset="0"/>
                <a:cs typeface="Times New Roman" panose="02020603050405020304" pitchFamily="18" charset="0"/>
              </a:rPr>
              <a:t>5 </a:t>
            </a:r>
            <a:r>
              <a:rPr lang="en-US">
                <a:solidFill>
                  <a:schemeClr val="bg1"/>
                </a:solidFill>
                <a:latin typeface="Times New Roman" panose="02020603050405020304" pitchFamily="18" charset="0"/>
                <a:cs typeface="Times New Roman" panose="02020603050405020304" pitchFamily="18" charset="0"/>
              </a:rPr>
              <a:t>regions</a:t>
            </a:r>
            <a:r>
              <a:rPr lang="en-US" sz="1400">
                <a:solidFill>
                  <a:schemeClr val="bg1"/>
                </a:solidFill>
                <a:latin typeface="Times New Roman" panose="02020603050405020304" pitchFamily="18" charset="0"/>
                <a:cs typeface="Times New Roman" panose="02020603050405020304" pitchFamily="18" charset="0"/>
              </a:rPr>
              <a:t>.</a:t>
            </a:r>
            <a:endParaRPr lang="en-US" sz="1400"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US" sz="1400" dirty="0">
                <a:solidFill>
                  <a:schemeClr val="bg1"/>
                </a:solidFill>
                <a:latin typeface="Times New Roman" panose="02020603050405020304" pitchFamily="18" charset="0"/>
                <a:cs typeface="Times New Roman" panose="02020603050405020304" pitchFamily="18" charset="0"/>
              </a:rPr>
              <a:t>The major part of market is in Asia Pacific with 27.88 percentage.</a:t>
            </a:r>
          </a:p>
          <a:p>
            <a:pPr marL="285750" indent="-285750">
              <a:buClr>
                <a:schemeClr val="bg1"/>
              </a:buClr>
              <a:buFont typeface="Arial" panose="020B0604020202020204" pitchFamily="34" charset="0"/>
              <a:buChar char="•"/>
            </a:pPr>
            <a:r>
              <a:rPr lang="en-US" sz="1400" dirty="0">
                <a:solidFill>
                  <a:schemeClr val="bg1"/>
                </a:solidFill>
                <a:latin typeface="Times New Roman" panose="02020603050405020304" pitchFamily="18" charset="0"/>
                <a:cs typeface="Times New Roman" panose="02020603050405020304" pitchFamily="18" charset="0"/>
              </a:rPr>
              <a:t>The company shares a minor part in Africa as it has only 8.94 percentage</a:t>
            </a:r>
            <a:endParaRPr lang="en-IN" sz="1400"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US" sz="1400" dirty="0">
                <a:solidFill>
                  <a:schemeClr val="bg1"/>
                </a:solidFill>
                <a:latin typeface="Times New Roman" panose="02020603050405020304" pitchFamily="18" charset="0"/>
                <a:cs typeface="Times New Roman" panose="02020603050405020304" pitchFamily="18" charset="0"/>
              </a:rPr>
              <a:t>The analysis results a major finding that the customers located in USCA area are more attracted towards the products and major sales held in this country.</a:t>
            </a:r>
          </a:p>
        </p:txBody>
      </p:sp>
      <p:sp>
        <p:nvSpPr>
          <p:cNvPr id="10" name="TextBox 9">
            <a:extLst>
              <a:ext uri="{FF2B5EF4-FFF2-40B4-BE49-F238E27FC236}">
                <a16:creationId xmlns:a16="http://schemas.microsoft.com/office/drawing/2014/main" id="{28F8741E-23CB-487D-B58C-3164DDA71A52}"/>
              </a:ext>
            </a:extLst>
          </p:cNvPr>
          <p:cNvSpPr txBox="1"/>
          <p:nvPr/>
        </p:nvSpPr>
        <p:spPr>
          <a:xfrm>
            <a:off x="5500794" y="2849610"/>
            <a:ext cx="3291840" cy="1815882"/>
          </a:xfrm>
          <a:prstGeom prst="rect">
            <a:avLst/>
          </a:prstGeom>
          <a:noFill/>
        </p:spPr>
        <p:txBody>
          <a:bodyPr wrap="square">
            <a:spAutoFit/>
          </a:bodyPr>
          <a:lstStyle/>
          <a:p>
            <a:pPr>
              <a:buClr>
                <a:schemeClr val="bg1"/>
              </a:buClr>
            </a:pPr>
            <a:r>
              <a:rPr lang="en-US" sz="1400" b="1" dirty="0">
                <a:solidFill>
                  <a:schemeClr val="bg1"/>
                </a:solidFill>
                <a:latin typeface="Times New Roman" panose="02020603050405020304" pitchFamily="18" charset="0"/>
                <a:cs typeface="Times New Roman" panose="02020603050405020304" pitchFamily="18" charset="0"/>
              </a:rPr>
              <a:t>Key Findings</a:t>
            </a:r>
          </a:p>
          <a:p>
            <a:pPr marL="285750" indent="-285750">
              <a:buClr>
                <a:schemeClr val="bg1"/>
              </a:buClr>
              <a:buFont typeface="Arial" panose="020B0604020202020204" pitchFamily="34" charset="0"/>
              <a:buChar char="•"/>
            </a:pPr>
            <a:r>
              <a:rPr lang="en-US" sz="1400" dirty="0">
                <a:solidFill>
                  <a:schemeClr val="bg1"/>
                </a:solidFill>
                <a:latin typeface="Times New Roman" panose="02020603050405020304" pitchFamily="18" charset="0"/>
                <a:cs typeface="Times New Roman" panose="02020603050405020304" pitchFamily="18" charset="0"/>
              </a:rPr>
              <a:t>The Category of products supplied by the company is categorized into Office Supplies, Furniture, and Technology</a:t>
            </a:r>
          </a:p>
          <a:p>
            <a:pPr marL="285750" indent="-285750">
              <a:buClr>
                <a:schemeClr val="bg1"/>
              </a:buClr>
              <a:buFont typeface="Arial" panose="020B0604020202020204" pitchFamily="34" charset="0"/>
              <a:buChar char="•"/>
            </a:pPr>
            <a:r>
              <a:rPr lang="en-US" sz="1400" dirty="0">
                <a:solidFill>
                  <a:schemeClr val="bg1"/>
                </a:solidFill>
                <a:latin typeface="Times New Roman" panose="02020603050405020304" pitchFamily="18" charset="0"/>
                <a:cs typeface="Times New Roman" panose="02020603050405020304" pitchFamily="18" charset="0"/>
              </a:rPr>
              <a:t>The major orders for the company falls in the office supplies category.</a:t>
            </a:r>
          </a:p>
          <a:p>
            <a:pPr marL="285750" indent="-285750">
              <a:buClr>
                <a:schemeClr val="bg1"/>
              </a:buCl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company shares a less part of orders in furniture category.</a:t>
            </a:r>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851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alphaModFix/>
          </a:blip>
          <a:srcRect/>
          <a:stretch/>
        </p:blipFill>
        <p:spPr>
          <a:xfrm>
            <a:off x="0" y="1"/>
            <a:ext cx="9143998" cy="5143499"/>
          </a:xfrm>
          <a:prstGeom prst="rect">
            <a:avLst/>
          </a:prstGeom>
          <a:noFill/>
          <a:ln>
            <a:noFill/>
          </a:ln>
        </p:spPr>
      </p:pic>
      <p:sp>
        <p:nvSpPr>
          <p:cNvPr id="4" name="TextBox 3">
            <a:extLst>
              <a:ext uri="{FF2B5EF4-FFF2-40B4-BE49-F238E27FC236}">
                <a16:creationId xmlns:a16="http://schemas.microsoft.com/office/drawing/2014/main" id="{D2D0201C-A9EB-480E-A27D-09BCEA1E2C74}"/>
              </a:ext>
            </a:extLst>
          </p:cNvPr>
          <p:cNvSpPr txBox="1"/>
          <p:nvPr/>
        </p:nvSpPr>
        <p:spPr>
          <a:xfrm>
            <a:off x="1178559" y="110924"/>
            <a:ext cx="6604001" cy="523220"/>
          </a:xfrm>
          <a:prstGeom prst="rect">
            <a:avLst/>
          </a:prstGeom>
          <a:noFill/>
        </p:spPr>
        <p:txBody>
          <a:bodyPr wrap="square">
            <a:spAutoFit/>
          </a:bodyPr>
          <a:lstStyle/>
          <a:p>
            <a:r>
              <a:rPr lang="en-IN" sz="2800" b="1" dirty="0">
                <a:solidFill>
                  <a:schemeClr val="bg1"/>
                </a:solidFill>
                <a:latin typeface="Times New Roman" panose="02020603050405020304" pitchFamily="18" charset="0"/>
                <a:cs typeface="Times New Roman" panose="02020603050405020304" pitchFamily="18" charset="0"/>
              </a:rPr>
              <a:t>Analysis Outcomes &amp; Recommendations</a:t>
            </a:r>
          </a:p>
        </p:txBody>
      </p:sp>
      <p:sp>
        <p:nvSpPr>
          <p:cNvPr id="2" name="TextBox 1">
            <a:extLst>
              <a:ext uri="{FF2B5EF4-FFF2-40B4-BE49-F238E27FC236}">
                <a16:creationId xmlns:a16="http://schemas.microsoft.com/office/drawing/2014/main" id="{1FD3B759-147C-48C9-A76D-D9650659CE05}"/>
              </a:ext>
            </a:extLst>
          </p:cNvPr>
          <p:cNvSpPr txBox="1"/>
          <p:nvPr/>
        </p:nvSpPr>
        <p:spPr>
          <a:xfrm>
            <a:off x="399627" y="745067"/>
            <a:ext cx="7762240" cy="4616648"/>
          </a:xfrm>
          <a:prstGeom prst="rect">
            <a:avLst/>
          </a:prstGeom>
          <a:noFill/>
        </p:spPr>
        <p:txBody>
          <a:bodyPr wrap="square" rtlCol="0">
            <a:spAutoFit/>
          </a:bodyPr>
          <a:lstStyle/>
          <a:p>
            <a:pPr marL="342900" indent="-342900">
              <a:buClr>
                <a:schemeClr val="bg1"/>
              </a:buClr>
              <a:buFont typeface="+mj-lt"/>
              <a:buAutoNum type="arabicPeriod"/>
            </a:pPr>
            <a:r>
              <a:rPr lang="en-IN" dirty="0">
                <a:solidFill>
                  <a:schemeClr val="bg1"/>
                </a:solidFill>
                <a:latin typeface="Times New Roman" panose="02020603050405020304" pitchFamily="18" charset="0"/>
                <a:cs typeface="Times New Roman" panose="02020603050405020304" pitchFamily="18" charset="0"/>
              </a:rPr>
              <a:t>All the 17415 customers who are approaching the company are willing to buy only within 3378 products.</a:t>
            </a:r>
          </a:p>
          <a:p>
            <a:pPr marL="342900" indent="-342900">
              <a:buClr>
                <a:schemeClr val="bg1"/>
              </a:buClr>
              <a:buFont typeface="+mj-lt"/>
              <a:buAutoNum type="arabicPeriod"/>
            </a:pPr>
            <a:r>
              <a:rPr lang="en-IN" dirty="0">
                <a:solidFill>
                  <a:schemeClr val="bg1"/>
                </a:solidFill>
                <a:latin typeface="Times New Roman" panose="02020603050405020304" pitchFamily="18" charset="0"/>
                <a:cs typeface="Times New Roman" panose="02020603050405020304" pitchFamily="18" charset="0"/>
              </a:rPr>
              <a:t>Out of 51290 customers 33.9% customers gave single order while 66.1% customers gave repeated orders.</a:t>
            </a:r>
          </a:p>
          <a:p>
            <a:pPr marL="342900" indent="-342900">
              <a:buClr>
                <a:schemeClr val="bg1"/>
              </a:buClr>
              <a:buFont typeface="+mj-lt"/>
              <a:buAutoNum type="arabicPeriod"/>
            </a:pPr>
            <a:r>
              <a:rPr lang="en-IN" dirty="0">
                <a:solidFill>
                  <a:schemeClr val="bg1"/>
                </a:solidFill>
                <a:latin typeface="Times New Roman" panose="02020603050405020304" pitchFamily="18" charset="0"/>
                <a:cs typeface="Times New Roman" panose="02020603050405020304" pitchFamily="18" charset="0"/>
              </a:rPr>
              <a:t>The price of the fasteners and tables is high and more discount is given on tables.</a:t>
            </a:r>
          </a:p>
          <a:p>
            <a:pPr marL="342900" indent="-342900">
              <a:buClr>
                <a:schemeClr val="bg1"/>
              </a:buClr>
              <a:buFont typeface="+mj-lt"/>
              <a:buAutoNum type="arabicPeriod"/>
            </a:pPr>
            <a:r>
              <a:rPr lang="en-IN" dirty="0">
                <a:solidFill>
                  <a:schemeClr val="bg1"/>
                </a:solidFill>
                <a:latin typeface="Times New Roman" panose="02020603050405020304" pitchFamily="18" charset="0"/>
                <a:cs typeface="Times New Roman" panose="02020603050405020304" pitchFamily="18" charset="0"/>
              </a:rPr>
              <a:t>Even though more discount is given on tables the quantity they are being sold is very less.</a:t>
            </a:r>
          </a:p>
          <a:p>
            <a:pPr marL="342900" indent="-342900">
              <a:buClr>
                <a:schemeClr val="bg1"/>
              </a:buClr>
              <a:buFont typeface="+mj-lt"/>
              <a:buAutoNum type="arabicPeriod"/>
            </a:pPr>
            <a:r>
              <a:rPr lang="en-IN" dirty="0">
                <a:solidFill>
                  <a:schemeClr val="bg1"/>
                </a:solidFill>
                <a:latin typeface="Times New Roman" panose="02020603050405020304" pitchFamily="18" charset="0"/>
                <a:cs typeface="Times New Roman" panose="02020603050405020304" pitchFamily="18" charset="0"/>
              </a:rPr>
              <a:t>Moreover , loss is experienced by the company due to high discount on tables.</a:t>
            </a:r>
          </a:p>
          <a:p>
            <a:pPr marL="342900" indent="-342900">
              <a:buClr>
                <a:schemeClr val="bg1"/>
              </a:buClr>
              <a:buFont typeface="+mj-lt"/>
              <a:buAutoNum type="arabicPeriod"/>
            </a:pPr>
            <a:r>
              <a:rPr lang="en-IN" dirty="0">
                <a:solidFill>
                  <a:schemeClr val="bg1"/>
                </a:solidFill>
                <a:latin typeface="Times New Roman" panose="02020603050405020304" pitchFamily="18" charset="0"/>
                <a:cs typeface="Times New Roman" panose="02020603050405020304" pitchFamily="18" charset="0"/>
              </a:rPr>
              <a:t>The company is experiencing more profit by selling Copiers even though they are sold in average  quantity.</a:t>
            </a:r>
          </a:p>
          <a:p>
            <a:pPr marL="342900" indent="-342900">
              <a:buClr>
                <a:schemeClr val="bg1"/>
              </a:buClr>
              <a:buFont typeface="+mj-lt"/>
              <a:buAutoNum type="arabicPeriod"/>
            </a:pPr>
            <a:r>
              <a:rPr lang="en-IN" dirty="0">
                <a:solidFill>
                  <a:schemeClr val="bg1"/>
                </a:solidFill>
                <a:latin typeface="Times New Roman" panose="02020603050405020304" pitchFamily="18" charset="0"/>
                <a:cs typeface="Times New Roman" panose="02020603050405020304" pitchFamily="18" charset="0"/>
              </a:rPr>
              <a:t>Even though Phones has more shipping cost the profit they are experiencing on phones is high.</a:t>
            </a:r>
          </a:p>
          <a:p>
            <a:pPr marL="342900" indent="-342900">
              <a:buClr>
                <a:schemeClr val="bg1"/>
              </a:buClr>
              <a:buFont typeface="+mj-lt"/>
              <a:buAutoNum type="arabicPeriod"/>
            </a:pPr>
            <a:r>
              <a:rPr lang="en-IN" dirty="0">
                <a:solidFill>
                  <a:schemeClr val="bg1"/>
                </a:solidFill>
                <a:latin typeface="Times New Roman" panose="02020603050405020304" pitchFamily="18" charset="0"/>
                <a:cs typeface="Times New Roman" panose="02020603050405020304" pitchFamily="18" charset="0"/>
              </a:rPr>
              <a:t>More people are interested to buy the products related to technology in all of the five markets.</a:t>
            </a:r>
          </a:p>
          <a:p>
            <a:pPr marL="342900" indent="-342900">
              <a:buClr>
                <a:schemeClr val="bg1"/>
              </a:buClr>
              <a:buFont typeface="+mj-lt"/>
              <a:buAutoNum type="arabicPeriod"/>
            </a:pPr>
            <a:r>
              <a:rPr lang="en-IN" dirty="0">
                <a:solidFill>
                  <a:schemeClr val="bg1"/>
                </a:solidFill>
                <a:latin typeface="Times New Roman" panose="02020603050405020304" pitchFamily="18" charset="0"/>
                <a:cs typeface="Times New Roman" panose="02020603050405020304" pitchFamily="18" charset="0"/>
              </a:rPr>
              <a:t>The Customers from Asia pacific and latam give preference to buy products related to furniture along with products related to technology.</a:t>
            </a:r>
          </a:p>
          <a:p>
            <a:pPr marL="342900" indent="-342900">
              <a:buClr>
                <a:schemeClr val="bg1"/>
              </a:buClr>
              <a:buFont typeface="+mj-lt"/>
              <a:buAutoNum type="arabicPeriod"/>
            </a:pPr>
            <a:r>
              <a:rPr lang="en-IN" dirty="0">
                <a:solidFill>
                  <a:schemeClr val="bg1"/>
                </a:solidFill>
                <a:latin typeface="Times New Roman" panose="02020603050405020304" pitchFamily="18" charset="0"/>
                <a:cs typeface="Times New Roman" panose="02020603050405020304" pitchFamily="18" charset="0"/>
              </a:rPr>
              <a:t>The mode of shipping has no effect on the Profit of the product and the quantity sold.</a:t>
            </a:r>
          </a:p>
          <a:p>
            <a:pPr marL="342900" indent="-342900">
              <a:buClr>
                <a:schemeClr val="bg1"/>
              </a:buClr>
              <a:buFont typeface="+mj-lt"/>
              <a:buAutoNum type="arabicPeriod"/>
            </a:pPr>
            <a:r>
              <a:rPr lang="en-IN" dirty="0">
                <a:solidFill>
                  <a:schemeClr val="bg1"/>
                </a:solidFill>
                <a:latin typeface="Times New Roman" panose="02020603050405020304" pitchFamily="18" charset="0"/>
                <a:cs typeface="Times New Roman" panose="02020603050405020304" pitchFamily="18" charset="0"/>
              </a:rPr>
              <a:t>Most of the Customers are preferring Standard Class.</a:t>
            </a:r>
          </a:p>
          <a:p>
            <a:pPr marL="342900" indent="-342900">
              <a:buClr>
                <a:schemeClr val="bg1"/>
              </a:buClr>
              <a:buFont typeface="+mj-lt"/>
              <a:buAutoNum type="arabicPeriod"/>
            </a:pPr>
            <a:r>
              <a:rPr lang="en-IN" dirty="0">
                <a:solidFill>
                  <a:schemeClr val="bg1"/>
                </a:solidFill>
                <a:latin typeface="Times New Roman" panose="02020603050405020304" pitchFamily="18" charset="0"/>
                <a:cs typeface="Times New Roman" panose="02020603050405020304" pitchFamily="18" charset="0"/>
              </a:rPr>
              <a:t>Time taken to ship a product has no effect on profit.</a:t>
            </a:r>
          </a:p>
          <a:p>
            <a:pPr marL="342900" indent="-342900">
              <a:buFont typeface="+mj-lt"/>
              <a:buAutoNum type="arabicPeriod"/>
            </a:pPr>
            <a:endParaRPr lang="en-IN"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310052005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19295</TotalTime>
  <Words>1727</Words>
  <Application>Microsoft Office PowerPoint</Application>
  <PresentationFormat>On-screen Show (16:9)</PresentationFormat>
  <Paragraphs>229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Lucida Calligraphy</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 Kochhar</dc:creator>
  <cp:lastModifiedBy>chandana reddy</cp:lastModifiedBy>
  <cp:revision>2860</cp:revision>
  <dcterms:modified xsi:type="dcterms:W3CDTF">2022-03-13T08:12:32Z</dcterms:modified>
</cp:coreProperties>
</file>