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Fredoka" panose="020B0604020202020204" charset="0"/>
      <p:regular r:id="rId11"/>
    </p:embeddedFont>
    <p:embeddedFont>
      <p:font typeface="Handym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070069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-455349" y="8277842"/>
            <a:ext cx="19198699" cy="2202816"/>
            <a:chOff x="0" y="0"/>
            <a:chExt cx="5056447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455349" y="-302228"/>
            <a:ext cx="19198699" cy="2202816"/>
            <a:chOff x="0" y="0"/>
            <a:chExt cx="5056447" cy="5801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769710" y="-121556"/>
            <a:ext cx="3596820" cy="3469181"/>
          </a:xfrm>
          <a:custGeom>
            <a:avLst/>
            <a:gdLst/>
            <a:ahLst/>
            <a:cxnLst/>
            <a:rect l="l" t="t" r="r" b="b"/>
            <a:pathLst>
              <a:path w="3596820" h="3469181">
                <a:moveTo>
                  <a:pt x="0" y="0"/>
                </a:moveTo>
                <a:lnTo>
                  <a:pt x="3596820" y="0"/>
                </a:lnTo>
                <a:lnTo>
                  <a:pt x="3596820" y="3469180"/>
                </a:lnTo>
                <a:lnTo>
                  <a:pt x="0" y="3469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TextBox 11"/>
          <p:cNvSpPr txBox="1"/>
          <p:nvPr/>
        </p:nvSpPr>
        <p:spPr>
          <a:xfrm>
            <a:off x="339192" y="3669490"/>
            <a:ext cx="17735452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C85103"/>
                </a:solidFill>
                <a:latin typeface="Fredoka"/>
                <a:ea typeface="Fredoka"/>
                <a:cs typeface="Fredoka"/>
                <a:sym typeface="Fredoka"/>
              </a:rPr>
              <a:t>Face Image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77681" y="5589506"/>
            <a:ext cx="6683171" cy="76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Present by - Thiri Than Myint</a:t>
            </a:r>
          </a:p>
        </p:txBody>
      </p:sp>
      <p:sp>
        <p:nvSpPr>
          <p:cNvPr id="13" name="Freeform 13"/>
          <p:cNvSpPr/>
          <p:nvPr/>
        </p:nvSpPr>
        <p:spPr>
          <a:xfrm flipH="1" flipV="1">
            <a:off x="15460890" y="6633296"/>
            <a:ext cx="3596820" cy="3469181"/>
          </a:xfrm>
          <a:custGeom>
            <a:avLst/>
            <a:gdLst/>
            <a:ahLst/>
            <a:cxnLst/>
            <a:rect l="l" t="t" r="r" b="b"/>
            <a:pathLst>
              <a:path w="3596820" h="3469181">
                <a:moveTo>
                  <a:pt x="3596820" y="3469181"/>
                </a:moveTo>
                <a:lnTo>
                  <a:pt x="0" y="3469181"/>
                </a:lnTo>
                <a:lnTo>
                  <a:pt x="0" y="0"/>
                </a:lnTo>
                <a:lnTo>
                  <a:pt x="3596820" y="0"/>
                </a:lnTo>
                <a:lnTo>
                  <a:pt x="3596820" y="346918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30666" y="0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-208086" y="-67048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-529281" y="52198"/>
            <a:ext cx="7402768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Content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42947" y="1662796"/>
            <a:ext cx="3353380" cy="44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0"/>
              </a:lnSpc>
            </a:pPr>
            <a:r>
              <a:rPr lang="en-US" sz="2782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Dataset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87602" y="2621386"/>
            <a:ext cx="2656768" cy="44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60"/>
              </a:lnSpc>
              <a:spcBef>
                <a:spcPct val="0"/>
              </a:spcBef>
            </a:pPr>
            <a:r>
              <a:rPr lang="en-US" sz="2782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Data 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97017" y="3587568"/>
            <a:ext cx="3251004" cy="44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60"/>
              </a:lnSpc>
              <a:spcBef>
                <a:spcPct val="0"/>
              </a:spcBef>
            </a:pPr>
            <a:r>
              <a:rPr lang="en-US" sz="2782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Model Design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72103" y="1447146"/>
            <a:ext cx="907351" cy="90735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72103" y="1189971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172103" y="2415888"/>
            <a:ext cx="907351" cy="90735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172103" y="2158713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2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183901" y="3466935"/>
            <a:ext cx="907351" cy="90735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183901" y="3233745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529281" y="8277842"/>
            <a:ext cx="19198699" cy="2202816"/>
            <a:chOff x="0" y="0"/>
            <a:chExt cx="5056447" cy="5801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4691180" y="4660455"/>
            <a:ext cx="3596820" cy="3469181"/>
          </a:xfrm>
          <a:custGeom>
            <a:avLst/>
            <a:gdLst/>
            <a:ahLst/>
            <a:cxnLst/>
            <a:rect l="l" t="t" r="r" b="b"/>
            <a:pathLst>
              <a:path w="3596820" h="3469181">
                <a:moveTo>
                  <a:pt x="0" y="0"/>
                </a:moveTo>
                <a:lnTo>
                  <a:pt x="3596820" y="0"/>
                </a:lnTo>
                <a:lnTo>
                  <a:pt x="3596820" y="3469181"/>
                </a:lnTo>
                <a:lnTo>
                  <a:pt x="0" y="3469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TextBox 21"/>
          <p:cNvSpPr txBox="1"/>
          <p:nvPr/>
        </p:nvSpPr>
        <p:spPr>
          <a:xfrm>
            <a:off x="3183901" y="4179876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386910" y="4517161"/>
            <a:ext cx="4981249" cy="44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60"/>
              </a:lnSpc>
              <a:spcBef>
                <a:spcPct val="0"/>
              </a:spcBef>
            </a:pPr>
            <a:r>
              <a:rPr lang="en-US" sz="2782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Performance Evaluation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183901" y="4437051"/>
            <a:ext cx="907351" cy="907351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183901" y="4203862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183901" y="5301974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386910" y="5674794"/>
            <a:ext cx="3974561" cy="44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60"/>
              </a:lnSpc>
              <a:spcBef>
                <a:spcPct val="0"/>
              </a:spcBef>
            </a:pPr>
            <a:r>
              <a:rPr lang="en-US" sz="2782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Visualizatin result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3183901" y="5559149"/>
            <a:ext cx="907351" cy="907351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183901" y="5325959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5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183901" y="6298802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 u="none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93367" y="6704625"/>
            <a:ext cx="3251004" cy="44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60"/>
              </a:lnSpc>
              <a:spcBef>
                <a:spcPct val="0"/>
              </a:spcBef>
            </a:pPr>
            <a:r>
              <a:rPr lang="en-US" sz="2782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References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3183901" y="6555977"/>
            <a:ext cx="907351" cy="907351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3183901" y="6322787"/>
            <a:ext cx="907351" cy="96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356"/>
              </a:lnSpc>
              <a:spcBef>
                <a:spcPct val="0"/>
              </a:spcBef>
            </a:pPr>
            <a:r>
              <a:rPr lang="en-US" sz="4685">
                <a:solidFill>
                  <a:srgbClr val="FFFFFF"/>
                </a:solidFill>
                <a:latin typeface="Handyman"/>
                <a:ea typeface="Handyman"/>
                <a:cs typeface="Handyman"/>
                <a:sym typeface="Handyman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8758346" y="-631177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3" y="0"/>
                </a:lnTo>
                <a:lnTo>
                  <a:pt x="9438753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-529281" y="8277842"/>
            <a:ext cx="19198699" cy="2202816"/>
            <a:chOff x="0" y="0"/>
            <a:chExt cx="5056447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584640" y="20478"/>
            <a:ext cx="9603695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Dataset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1661" y="1676481"/>
            <a:ext cx="13147850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FairFace is a face image dataset which is race balanced. It contains 108,501 images and  images were collected from the YFCC-100M Flickr dataset and labeled with race, gender, and age groups.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5245306" y="75241"/>
            <a:ext cx="3596820" cy="3469181"/>
          </a:xfrm>
          <a:custGeom>
            <a:avLst/>
            <a:gdLst/>
            <a:ahLst/>
            <a:cxnLst/>
            <a:rect l="l" t="t" r="r" b="b"/>
            <a:pathLst>
              <a:path w="3596820" h="3469181">
                <a:moveTo>
                  <a:pt x="3596820" y="0"/>
                </a:moveTo>
                <a:lnTo>
                  <a:pt x="0" y="0"/>
                </a:lnTo>
                <a:lnTo>
                  <a:pt x="0" y="3469181"/>
                </a:lnTo>
                <a:lnTo>
                  <a:pt x="3596820" y="3469181"/>
                </a:lnTo>
                <a:lnTo>
                  <a:pt x="35968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1433807" y="3411072"/>
            <a:ext cx="12753944" cy="272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Age: Categorical (e.g., 0–2, 3–9, 10–19, etc.).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Gender: Binary (Male, Female).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Ethnicity: Seven classes (White, Black, Asian, Indian, Latino_Hispanic, Middle Eastern, Southeast Asian).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070069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368150" y="46348"/>
            <a:ext cx="10863257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Data 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64294" y="1581150"/>
            <a:ext cx="12988488" cy="748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Normalization: Scale pixel values to [0, 1] for standardized inputs.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Augmentation: Random rotations, flips, and resizing to mitigate overfitting.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Dataset Split: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Training: 70%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Validation: 15%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Testing: 15%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Dataset Label Transformation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Transformed dataset with readable labels for gender and race.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Drop unused Columns: </a:t>
            </a:r>
            <a:r>
              <a:rPr lang="en-US" sz="3000" dirty="0" err="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service_test</a:t>
            </a:r>
            <a:r>
              <a:rPr lang="en-US" sz="3000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 column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-5334926" y="4042092"/>
            <a:ext cx="12112350" cy="2202816"/>
            <a:chOff x="0" y="0"/>
            <a:chExt cx="3190084" cy="5801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90084" cy="580165"/>
            </a:xfrm>
            <a:custGeom>
              <a:avLst/>
              <a:gdLst/>
              <a:ahLst/>
              <a:cxnLst/>
              <a:rect l="l" t="t" r="r" b="b"/>
              <a:pathLst>
                <a:path w="3190084" h="580165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1539652" y="3913447"/>
            <a:ext cx="12112350" cy="2202816"/>
            <a:chOff x="0" y="0"/>
            <a:chExt cx="3190084" cy="5801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90084" cy="580165"/>
            </a:xfrm>
            <a:custGeom>
              <a:avLst/>
              <a:gdLst/>
              <a:ahLst/>
              <a:cxnLst/>
              <a:rect l="l" t="t" r="r" b="b"/>
              <a:pathLst>
                <a:path w="3190084" h="580165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8849248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-529281" y="8277842"/>
            <a:ext cx="19198699" cy="2202816"/>
            <a:chOff x="0" y="0"/>
            <a:chExt cx="5056447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02135" y="-161925"/>
            <a:ext cx="5468572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63"/>
              </a:lnSpc>
              <a:spcBef>
                <a:spcPct val="0"/>
              </a:spcBef>
            </a:pPr>
            <a:r>
              <a:rPr lang="en-US" sz="7969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Model Design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230969"/>
            <a:ext cx="8115300" cy="430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3"/>
              </a:lnSpc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CNN Architecture:</a:t>
            </a:r>
          </a:p>
          <a:p>
            <a:pPr marL="526418" lvl="1" indent="-263209" algn="just">
              <a:lnSpc>
                <a:spcPts val="3413"/>
              </a:lnSpc>
              <a:buFont typeface="Arial"/>
              <a:buChar char="•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Feature Extraction Layers:</a:t>
            </a:r>
          </a:p>
          <a:p>
            <a:pPr marL="1052837" lvl="2" indent="-350946" algn="just">
              <a:lnSpc>
                <a:spcPts val="3413"/>
              </a:lnSpc>
              <a:buFont typeface="Arial"/>
              <a:buChar char="⚬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Convolutional layers (filters:  32 to 256).</a:t>
            </a:r>
          </a:p>
          <a:p>
            <a:pPr marL="526418" lvl="1" indent="-263209" algn="just">
              <a:lnSpc>
                <a:spcPts val="3413"/>
              </a:lnSpc>
              <a:buFont typeface="Arial"/>
              <a:buChar char="•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Flattening Layer:</a:t>
            </a:r>
          </a:p>
          <a:p>
            <a:pPr marL="1052837" lvl="2" indent="-350946" algn="just">
              <a:lnSpc>
                <a:spcPts val="3413"/>
              </a:lnSpc>
              <a:buFont typeface="Arial"/>
              <a:buChar char="⚬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Converts feature maps to 1D.</a:t>
            </a:r>
          </a:p>
          <a:p>
            <a:pPr marL="526418" lvl="1" indent="-263209" algn="just">
              <a:lnSpc>
                <a:spcPts val="3413"/>
              </a:lnSpc>
              <a:buFont typeface="Arial"/>
              <a:buChar char="•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Fully Connected Layers:</a:t>
            </a:r>
          </a:p>
          <a:p>
            <a:pPr marL="1052837" lvl="2" indent="-350946" algn="just">
              <a:lnSpc>
                <a:spcPts val="3413"/>
              </a:lnSpc>
              <a:buFont typeface="Arial"/>
              <a:buChar char="⚬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Age: Multi-class classification with sigmoid  function</a:t>
            </a:r>
          </a:p>
          <a:p>
            <a:pPr marL="1052837" lvl="2" indent="-350946" algn="just">
              <a:lnSpc>
                <a:spcPts val="3413"/>
              </a:lnSpc>
              <a:buFont typeface="Arial"/>
              <a:buChar char="⚬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Gender: Binary classification.</a:t>
            </a:r>
          </a:p>
          <a:p>
            <a:pPr marL="1052837" lvl="2" indent="-350946" algn="just">
              <a:lnSpc>
                <a:spcPts val="3413"/>
              </a:lnSpc>
              <a:buFont typeface="Arial"/>
              <a:buChar char="⚬"/>
            </a:pP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Race : Multi-class classification with </a:t>
            </a:r>
            <a:r>
              <a:rPr lang="en-US" sz="2438" dirty="0" err="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softmax</a:t>
            </a:r>
            <a:r>
              <a:rPr lang="en-US" sz="2438" dirty="0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 function</a:t>
            </a:r>
          </a:p>
          <a:p>
            <a:pPr algn="just">
              <a:lnSpc>
                <a:spcPts val="3413"/>
              </a:lnSpc>
              <a:spcBef>
                <a:spcPct val="0"/>
              </a:spcBef>
            </a:pPr>
            <a:endParaRPr lang="en-US" sz="2438" dirty="0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85126" y="1634400"/>
            <a:ext cx="8766995" cy="376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692" lvl="1" indent="-284346" algn="just">
              <a:lnSpc>
                <a:spcPts val="3687"/>
              </a:lnSpc>
              <a:buFont typeface="Arial"/>
              <a:buChar char="•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Loss Functions:</a:t>
            </a:r>
          </a:p>
          <a:p>
            <a:pPr marL="1137384" lvl="2" indent="-379128" algn="just">
              <a:lnSpc>
                <a:spcPts val="3687"/>
              </a:lnSpc>
              <a:buFont typeface="Arial"/>
              <a:buChar char="⚬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Age: Cross-Entropy Loss (multi-class).</a:t>
            </a:r>
          </a:p>
          <a:p>
            <a:pPr marL="1137384" lvl="2" indent="-379128" algn="just">
              <a:lnSpc>
                <a:spcPts val="3687"/>
              </a:lnSpc>
              <a:buFont typeface="Arial"/>
              <a:buChar char="⚬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Gender: Cross-Entropy Loss (binary).</a:t>
            </a:r>
          </a:p>
          <a:p>
            <a:pPr marL="1137384" lvl="2" indent="-379128" algn="just">
              <a:lnSpc>
                <a:spcPts val="3687"/>
              </a:lnSpc>
              <a:buFont typeface="Arial"/>
              <a:buChar char="⚬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Race: Cross-Entropy Loss (multi-class).</a:t>
            </a:r>
          </a:p>
          <a:p>
            <a:pPr marL="568692" lvl="1" indent="-284346" algn="just">
              <a:lnSpc>
                <a:spcPts val="3687"/>
              </a:lnSpc>
              <a:buFont typeface="Arial"/>
              <a:buChar char="•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Optimizer: Adam with learning rate scheduler.</a:t>
            </a:r>
          </a:p>
          <a:p>
            <a:pPr marL="568692" lvl="1" indent="-284346" algn="just">
              <a:lnSpc>
                <a:spcPts val="3687"/>
              </a:lnSpc>
              <a:buFont typeface="Arial"/>
              <a:buChar char="•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Batch Sizes: Experiment with 32,.</a:t>
            </a:r>
          </a:p>
          <a:p>
            <a:pPr marL="568692" lvl="1" indent="-284346" algn="just">
              <a:lnSpc>
                <a:spcPts val="3687"/>
              </a:lnSpc>
              <a:buFont typeface="Arial"/>
              <a:buChar char="•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Epochs: Experiment with 10–20 epochs.</a:t>
            </a:r>
          </a:p>
          <a:p>
            <a:pPr algn="just">
              <a:lnSpc>
                <a:spcPts val="3687"/>
              </a:lnSpc>
              <a:spcBef>
                <a:spcPct val="0"/>
              </a:spcBef>
            </a:pPr>
            <a:endParaRPr lang="en-US" sz="2634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8849248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-529281" y="8277842"/>
            <a:ext cx="19198699" cy="2202816"/>
            <a:chOff x="0" y="0"/>
            <a:chExt cx="5056447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021991" y="3039435"/>
            <a:ext cx="5143688" cy="3521073"/>
          </a:xfrm>
          <a:custGeom>
            <a:avLst/>
            <a:gdLst/>
            <a:ahLst/>
            <a:cxnLst/>
            <a:rect l="l" t="t" r="r" b="b"/>
            <a:pathLst>
              <a:path w="5143688" h="3521073">
                <a:moveTo>
                  <a:pt x="0" y="0"/>
                </a:moveTo>
                <a:lnTo>
                  <a:pt x="5143688" y="0"/>
                </a:lnTo>
                <a:lnTo>
                  <a:pt x="5143688" y="3521073"/>
                </a:lnTo>
                <a:lnTo>
                  <a:pt x="0" y="3521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8092588" y="3039435"/>
            <a:ext cx="9692644" cy="4846322"/>
          </a:xfrm>
          <a:custGeom>
            <a:avLst/>
            <a:gdLst/>
            <a:ahLst/>
            <a:cxnLst/>
            <a:rect l="l" t="t" r="r" b="b"/>
            <a:pathLst>
              <a:path w="9692644" h="4846322">
                <a:moveTo>
                  <a:pt x="0" y="0"/>
                </a:moveTo>
                <a:lnTo>
                  <a:pt x="9692644" y="0"/>
                </a:lnTo>
                <a:lnTo>
                  <a:pt x="9692644" y="4846322"/>
                </a:lnTo>
                <a:lnTo>
                  <a:pt x="0" y="48463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509483" y="276225"/>
            <a:ext cx="10046476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79"/>
              </a:lnSpc>
              <a:spcBef>
                <a:spcPct val="0"/>
              </a:spcBef>
            </a:pPr>
            <a:r>
              <a:rPr lang="en-US" sz="7899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Performance Evaluation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0136" y="1342226"/>
            <a:ext cx="11151521" cy="1871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6096" lvl="1" indent="-278048" algn="just">
              <a:lnSpc>
                <a:spcPts val="3605"/>
              </a:lnSpc>
              <a:buFont typeface="Arial"/>
              <a:buChar char="•"/>
            </a:pPr>
            <a:r>
              <a:rPr lang="en-US" sz="2575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Metrics:</a:t>
            </a:r>
          </a:p>
          <a:p>
            <a:pPr marL="1112191" lvl="2" indent="-370730" algn="just">
              <a:lnSpc>
                <a:spcPts val="3605"/>
              </a:lnSpc>
              <a:buFont typeface="Arial"/>
              <a:buChar char="⚬"/>
            </a:pPr>
            <a:r>
              <a:rPr lang="en-US" sz="2575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Age: Mean Squre Error (MSE) and Accuracy.</a:t>
            </a:r>
          </a:p>
          <a:p>
            <a:pPr marL="1112191" lvl="2" indent="-370730" algn="just">
              <a:lnSpc>
                <a:spcPts val="3605"/>
              </a:lnSpc>
              <a:buFont typeface="Arial"/>
              <a:buChar char="⚬"/>
            </a:pPr>
            <a:r>
              <a:rPr lang="en-US" sz="2575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Gender &amp; Ethnicity: Accuracy, Precision, Recall, F1-score.</a:t>
            </a:r>
          </a:p>
          <a:p>
            <a:pPr algn="just">
              <a:lnSpc>
                <a:spcPts val="3605"/>
              </a:lnSpc>
              <a:spcBef>
                <a:spcPct val="0"/>
              </a:spcBef>
            </a:pPr>
            <a:endParaRPr lang="en-US" sz="2575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070069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-529281" y="8277842"/>
            <a:ext cx="19198699" cy="2202816"/>
            <a:chOff x="0" y="0"/>
            <a:chExt cx="5056447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2228" y="1123950"/>
            <a:ext cx="11656134" cy="6745988"/>
          </a:xfrm>
          <a:custGeom>
            <a:avLst/>
            <a:gdLst/>
            <a:ahLst/>
            <a:cxnLst/>
            <a:rect l="l" t="t" r="r" b="b"/>
            <a:pathLst>
              <a:path w="11656134" h="6745988">
                <a:moveTo>
                  <a:pt x="0" y="0"/>
                </a:moveTo>
                <a:lnTo>
                  <a:pt x="11656134" y="0"/>
                </a:lnTo>
                <a:lnTo>
                  <a:pt x="11656134" y="6745988"/>
                </a:lnTo>
                <a:lnTo>
                  <a:pt x="0" y="6745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-990600" y="-66510"/>
            <a:ext cx="9256368" cy="1045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80"/>
              </a:lnSpc>
              <a:spcBef>
                <a:spcPct val="0"/>
              </a:spcBef>
            </a:pPr>
            <a:r>
              <a:rPr lang="en-US" sz="7400" dirty="0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Visualization result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00565" y="1602607"/>
            <a:ext cx="3304892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54"/>
              </a:lnSpc>
              <a:spcBef>
                <a:spcPct val="0"/>
              </a:spcBef>
            </a:pPr>
            <a:r>
              <a:rPr lang="en-US" sz="3295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Challenges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597461" y="2277364"/>
            <a:ext cx="6599638" cy="506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155" lvl="1" indent="-219578" algn="just">
              <a:lnSpc>
                <a:spcPts val="2847"/>
              </a:lnSpc>
              <a:buFont typeface="Arial"/>
              <a:buChar char="•"/>
            </a:pPr>
            <a:r>
              <a:rPr lang="en-US" sz="20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 Ambiguous Features:</a:t>
            </a:r>
          </a:p>
          <a:p>
            <a:pPr marL="878310" lvl="2" indent="-292770" algn="just">
              <a:lnSpc>
                <a:spcPts val="2847"/>
              </a:lnSpc>
              <a:buFont typeface="Arial"/>
              <a:buChar char="⚬"/>
            </a:pPr>
            <a:r>
              <a:rPr lang="en-US" sz="20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facial features are not distinctly representative of a class, such as mixed-ethnicity individuals</a:t>
            </a:r>
          </a:p>
          <a:p>
            <a:pPr marL="439155" lvl="1" indent="-219578" algn="just">
              <a:lnSpc>
                <a:spcPts val="2847"/>
              </a:lnSpc>
              <a:buFont typeface="Arial"/>
              <a:buChar char="•"/>
            </a:pPr>
            <a:r>
              <a:rPr lang="en-US" sz="20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Age Estimation:</a:t>
            </a:r>
          </a:p>
          <a:p>
            <a:pPr marL="878310" lvl="2" indent="-292770" algn="just">
              <a:lnSpc>
                <a:spcPts val="2847"/>
              </a:lnSpc>
              <a:buFont typeface="Arial"/>
              <a:buChar char="⚬"/>
            </a:pPr>
            <a:r>
              <a:rPr lang="en-US" sz="20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Predicting age from facial features is inherently challenging due to subjective and overlapping age group boundaries. Errors in age classification (e.g., predicting 3 instead of 4) highlight this issue.</a:t>
            </a:r>
          </a:p>
          <a:p>
            <a:pPr marL="439155" lvl="1" indent="-219578" algn="just">
              <a:lnSpc>
                <a:spcPts val="2847"/>
              </a:lnSpc>
              <a:buFont typeface="Arial"/>
              <a:buChar char="•"/>
            </a:pPr>
            <a:r>
              <a:rPr lang="en-US" sz="20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Extreme Variations:</a:t>
            </a:r>
          </a:p>
          <a:p>
            <a:pPr marL="878310" lvl="2" indent="-292770" algn="just">
              <a:lnSpc>
                <a:spcPts val="2847"/>
              </a:lnSpc>
              <a:buFont typeface="Arial"/>
              <a:buChar char="⚬"/>
            </a:pPr>
            <a:r>
              <a:rPr lang="en-US" sz="20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Some images appear overly dark, saturated, or unclear, introducing noise that hinders accurate predictions.</a:t>
            </a:r>
          </a:p>
          <a:p>
            <a:pPr algn="just">
              <a:lnSpc>
                <a:spcPts val="2847"/>
              </a:lnSpc>
            </a:pPr>
            <a:endParaRPr lang="en-US" sz="2034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just">
              <a:lnSpc>
                <a:spcPts val="2847"/>
              </a:lnSpc>
            </a:pPr>
            <a:endParaRPr lang="en-US" sz="2034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  <a:p>
            <a:pPr algn="just">
              <a:lnSpc>
                <a:spcPts val="3687"/>
              </a:lnSpc>
              <a:spcBef>
                <a:spcPct val="0"/>
              </a:spcBef>
            </a:pPr>
            <a:endParaRPr lang="en-US" sz="2034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144000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 rot="-5400000">
            <a:off x="-5334926" y="4042092"/>
            <a:ext cx="12112350" cy="2202816"/>
            <a:chOff x="0" y="0"/>
            <a:chExt cx="3190084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0084" cy="580165"/>
            </a:xfrm>
            <a:custGeom>
              <a:avLst/>
              <a:gdLst/>
              <a:ahLst/>
              <a:cxnLst/>
              <a:rect l="l" t="t" r="r" b="b"/>
              <a:pathLst>
                <a:path w="3190084" h="580165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1539652" y="3913447"/>
            <a:ext cx="12112350" cy="2202816"/>
            <a:chOff x="0" y="0"/>
            <a:chExt cx="3190084" cy="5801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90084" cy="580165"/>
            </a:xfrm>
            <a:custGeom>
              <a:avLst/>
              <a:gdLst/>
              <a:ahLst/>
              <a:cxnLst/>
              <a:rect l="l" t="t" r="r" b="b"/>
              <a:pathLst>
                <a:path w="3190084" h="580165">
                  <a:moveTo>
                    <a:pt x="32598" y="0"/>
                  </a:moveTo>
                  <a:lnTo>
                    <a:pt x="3157486" y="0"/>
                  </a:lnTo>
                  <a:cubicBezTo>
                    <a:pt x="3175489" y="0"/>
                    <a:pt x="3190084" y="14595"/>
                    <a:pt x="3190084" y="32598"/>
                  </a:cubicBezTo>
                  <a:lnTo>
                    <a:pt x="3190084" y="547567"/>
                  </a:lnTo>
                  <a:cubicBezTo>
                    <a:pt x="3190084" y="556213"/>
                    <a:pt x="3186649" y="564504"/>
                    <a:pt x="3180536" y="570618"/>
                  </a:cubicBezTo>
                  <a:cubicBezTo>
                    <a:pt x="3174423" y="576731"/>
                    <a:pt x="3166132" y="580165"/>
                    <a:pt x="3157486" y="580165"/>
                  </a:cubicBezTo>
                  <a:lnTo>
                    <a:pt x="32598" y="580165"/>
                  </a:lnTo>
                  <a:cubicBezTo>
                    <a:pt x="14595" y="580165"/>
                    <a:pt x="0" y="565571"/>
                    <a:pt x="0" y="547567"/>
                  </a:cubicBezTo>
                  <a:lnTo>
                    <a:pt x="0" y="32598"/>
                  </a:lnTo>
                  <a:cubicBezTo>
                    <a:pt x="0" y="14595"/>
                    <a:pt x="14595" y="0"/>
                    <a:pt x="32598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3190084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562568" y="261937"/>
            <a:ext cx="5468572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63"/>
              </a:lnSpc>
              <a:spcBef>
                <a:spcPct val="0"/>
              </a:spcBef>
            </a:pPr>
            <a:r>
              <a:rPr lang="en-US" sz="7969">
                <a:solidFill>
                  <a:srgbClr val="C85103"/>
                </a:solidFill>
                <a:latin typeface="Handyman"/>
                <a:ea typeface="Handyman"/>
                <a:cs typeface="Handyman"/>
                <a:sym typeface="Handyman"/>
              </a:rPr>
              <a:t>References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61624" y="1664701"/>
            <a:ext cx="13993829" cy="1428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8692" lvl="1" indent="-284346" algn="just">
              <a:lnSpc>
                <a:spcPts val="3687"/>
              </a:lnSpc>
              <a:buFont typeface="Arial"/>
              <a:buChar char="•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https://paperswithcode.com/dataset/fairface</a:t>
            </a:r>
          </a:p>
          <a:p>
            <a:pPr marL="568692" lvl="1" indent="-284346" algn="just">
              <a:lnSpc>
                <a:spcPts val="3687"/>
              </a:lnSpc>
              <a:buFont typeface="Arial"/>
              <a:buChar char="•"/>
            </a:pPr>
            <a:r>
              <a:rPr lang="en-US" sz="2634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https://huggingface.co/datasets/HuggingFaceM4/FairFace/viewer</a:t>
            </a:r>
          </a:p>
          <a:p>
            <a:pPr algn="just">
              <a:lnSpc>
                <a:spcPts val="3687"/>
              </a:lnSpc>
              <a:spcBef>
                <a:spcPct val="0"/>
              </a:spcBef>
            </a:pPr>
            <a:endParaRPr lang="en-US" sz="2634">
              <a:solidFill>
                <a:srgbClr val="000000"/>
              </a:solidFill>
              <a:latin typeface="Handyman"/>
              <a:ea typeface="Handyman"/>
              <a:cs typeface="Handyman"/>
              <a:sym typeface="Handy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4752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9070069" y="-252421"/>
            <a:ext cx="9438752" cy="12007704"/>
          </a:xfrm>
          <a:custGeom>
            <a:avLst/>
            <a:gdLst/>
            <a:ahLst/>
            <a:cxnLst/>
            <a:rect l="l" t="t" r="r" b="b"/>
            <a:pathLst>
              <a:path w="9438752" h="12007704">
                <a:moveTo>
                  <a:pt x="0" y="0"/>
                </a:moveTo>
                <a:lnTo>
                  <a:pt x="9438752" y="0"/>
                </a:lnTo>
                <a:lnTo>
                  <a:pt x="9438752" y="12007704"/>
                </a:lnTo>
                <a:lnTo>
                  <a:pt x="0" y="12007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217"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" name="Group 4"/>
          <p:cNvGrpSpPr/>
          <p:nvPr/>
        </p:nvGrpSpPr>
        <p:grpSpPr>
          <a:xfrm>
            <a:off x="-455349" y="8277842"/>
            <a:ext cx="19198699" cy="2202816"/>
            <a:chOff x="0" y="0"/>
            <a:chExt cx="5056447" cy="5801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455349" y="-302228"/>
            <a:ext cx="19198699" cy="2202816"/>
            <a:chOff x="0" y="0"/>
            <a:chExt cx="5056447" cy="5801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56448" cy="580165"/>
            </a:xfrm>
            <a:custGeom>
              <a:avLst/>
              <a:gdLst/>
              <a:ahLst/>
              <a:cxnLst/>
              <a:rect l="l" t="t" r="r" b="b"/>
              <a:pathLst>
                <a:path w="5056448" h="580165">
                  <a:moveTo>
                    <a:pt x="20566" y="0"/>
                  </a:moveTo>
                  <a:lnTo>
                    <a:pt x="5035882" y="0"/>
                  </a:lnTo>
                  <a:cubicBezTo>
                    <a:pt x="5047240" y="0"/>
                    <a:pt x="5056448" y="9208"/>
                    <a:pt x="5056448" y="20566"/>
                  </a:cubicBezTo>
                  <a:lnTo>
                    <a:pt x="5056448" y="559600"/>
                  </a:lnTo>
                  <a:cubicBezTo>
                    <a:pt x="5056448" y="565054"/>
                    <a:pt x="5054281" y="570285"/>
                    <a:pt x="5050424" y="574142"/>
                  </a:cubicBezTo>
                  <a:cubicBezTo>
                    <a:pt x="5046567" y="577999"/>
                    <a:pt x="5041336" y="580165"/>
                    <a:pt x="5035882" y="580165"/>
                  </a:cubicBezTo>
                  <a:lnTo>
                    <a:pt x="20566" y="580165"/>
                  </a:lnTo>
                  <a:cubicBezTo>
                    <a:pt x="15111" y="580165"/>
                    <a:pt x="9880" y="577999"/>
                    <a:pt x="6024" y="574142"/>
                  </a:cubicBezTo>
                  <a:cubicBezTo>
                    <a:pt x="2167" y="570285"/>
                    <a:pt x="0" y="565054"/>
                    <a:pt x="0" y="559600"/>
                  </a:cubicBezTo>
                  <a:lnTo>
                    <a:pt x="0" y="20566"/>
                  </a:lnTo>
                  <a:cubicBezTo>
                    <a:pt x="0" y="15111"/>
                    <a:pt x="2167" y="9880"/>
                    <a:pt x="6024" y="6024"/>
                  </a:cubicBezTo>
                  <a:cubicBezTo>
                    <a:pt x="9880" y="2167"/>
                    <a:pt x="15111" y="0"/>
                    <a:pt x="20566" y="0"/>
                  </a:cubicBezTo>
                  <a:close/>
                </a:path>
              </a:pathLst>
            </a:custGeom>
            <a:solidFill>
              <a:srgbClr val="01312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5056447" cy="656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772005" y="3859132"/>
            <a:ext cx="8743991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C85103"/>
                </a:solidFill>
                <a:latin typeface="Fredoka"/>
                <a:ea typeface="Fredoka"/>
                <a:cs typeface="Fredoka"/>
                <a:sym typeface="Fredoka"/>
              </a:rPr>
              <a:t>Thank you! </a:t>
            </a:r>
          </a:p>
        </p:txBody>
      </p:sp>
      <p:sp>
        <p:nvSpPr>
          <p:cNvPr id="11" name="Freeform 11"/>
          <p:cNvSpPr/>
          <p:nvPr/>
        </p:nvSpPr>
        <p:spPr>
          <a:xfrm>
            <a:off x="414694" y="326056"/>
            <a:ext cx="3596820" cy="3469181"/>
          </a:xfrm>
          <a:custGeom>
            <a:avLst/>
            <a:gdLst/>
            <a:ahLst/>
            <a:cxnLst/>
            <a:rect l="l" t="t" r="r" b="b"/>
            <a:pathLst>
              <a:path w="3596820" h="3469181">
                <a:moveTo>
                  <a:pt x="0" y="0"/>
                </a:moveTo>
                <a:lnTo>
                  <a:pt x="3596820" y="0"/>
                </a:lnTo>
                <a:lnTo>
                  <a:pt x="3596820" y="3469181"/>
                </a:lnTo>
                <a:lnTo>
                  <a:pt x="0" y="3469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 flipH="1" flipV="1">
            <a:off x="14258001" y="6334428"/>
            <a:ext cx="3596820" cy="3469181"/>
          </a:xfrm>
          <a:custGeom>
            <a:avLst/>
            <a:gdLst/>
            <a:ahLst/>
            <a:cxnLst/>
            <a:rect l="l" t="t" r="r" b="b"/>
            <a:pathLst>
              <a:path w="3596820" h="3469181">
                <a:moveTo>
                  <a:pt x="3596820" y="3469181"/>
                </a:moveTo>
                <a:lnTo>
                  <a:pt x="0" y="3469181"/>
                </a:lnTo>
                <a:lnTo>
                  <a:pt x="0" y="0"/>
                </a:lnTo>
                <a:lnTo>
                  <a:pt x="3596820" y="0"/>
                </a:lnTo>
                <a:lnTo>
                  <a:pt x="3596820" y="346918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410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Handyman</vt:lpstr>
      <vt:lpstr>Fredoka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Orange Simple Illustrative Science Simple Machine Presentation</dc:title>
  <cp:lastModifiedBy>Thiri Than Myint</cp:lastModifiedBy>
  <cp:revision>4</cp:revision>
  <dcterms:created xsi:type="dcterms:W3CDTF">2006-08-16T00:00:00Z</dcterms:created>
  <dcterms:modified xsi:type="dcterms:W3CDTF">2024-12-05T02:35:25Z</dcterms:modified>
  <dc:identifier>DAGYSQYC0y4</dc:identifier>
</cp:coreProperties>
</file>