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4" r:id="rId5"/>
    <p:sldId id="259" r:id="rId6"/>
    <p:sldId id="260" r:id="rId7"/>
    <p:sldId id="281" r:id="rId8"/>
    <p:sldId id="280" r:id="rId9"/>
    <p:sldId id="261" r:id="rId10"/>
    <p:sldId id="262" r:id="rId11"/>
    <p:sldId id="263" r:id="rId12"/>
    <p:sldId id="268" r:id="rId13"/>
    <p:sldId id="269" r:id="rId14"/>
    <p:sldId id="270" r:id="rId15"/>
    <p:sldId id="271" r:id="rId16"/>
    <p:sldId id="279" r:id="rId17"/>
    <p:sldId id="272" r:id="rId18"/>
    <p:sldId id="273" r:id="rId19"/>
    <p:sldId id="274" r:id="rId20"/>
    <p:sldId id="282" r:id="rId21"/>
    <p:sldId id="277" r:id="rId22"/>
    <p:sldId id="28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ortinet.com/resources/cyberglossary/spear-phish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rtinet.com/resources/cyberglossary/multi-factor-authentication" TargetMode="External"/><Relationship Id="rId2" Type="http://schemas.openxmlformats.org/officeDocument/2006/relationships/hyperlink" Target="https://www.fortinet.com/resources/cyberglossary/firewa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fortinet.com/resources/cyberglossary/attack-surfa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tinet.com/resources/cyberglossary/command-and-control-attacks" TargetMode="External"/><Relationship Id="rId2" Type="http://schemas.openxmlformats.org/officeDocument/2006/relationships/hyperlink" Target="https://www.fortinet.com/resources/cyberglossary/mal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ortinet.com/products/network-based-video-security/forticam-fortirecord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6D8C-53E6-8B5E-15F0-2138BF6C84EC}"/>
              </a:ext>
            </a:extLst>
          </p:cNvPr>
          <p:cNvSpPr>
            <a:spLocks noGrp="1"/>
          </p:cNvSpPr>
          <p:nvPr>
            <p:ph type="ctrTitle"/>
          </p:nvPr>
        </p:nvSpPr>
        <p:spPr>
          <a:xfrm>
            <a:off x="1595269" y="711816"/>
            <a:ext cx="9001462" cy="2387600"/>
          </a:xfrm>
        </p:spPr>
        <p:txBody>
          <a:bodyPr>
            <a:normAutofit/>
          </a:bodyPr>
          <a:lstStyle/>
          <a:p>
            <a:r>
              <a:rPr lang="en-IN" sz="4400" b="1" i="0" dirty="0">
                <a:effectLst/>
              </a:rPr>
              <a:t>Keylogger</a:t>
            </a:r>
            <a:r>
              <a:rPr lang="en-IN" sz="4400" dirty="0">
                <a:effectLst/>
              </a:rPr>
              <a:t> and security</a:t>
            </a:r>
            <a:endParaRPr lang="en-IN" sz="4400" b="1" i="0" dirty="0">
              <a:effectLst/>
            </a:endParaRPr>
          </a:p>
        </p:txBody>
      </p:sp>
      <p:sp>
        <p:nvSpPr>
          <p:cNvPr id="3" name="Subtitle 2">
            <a:extLst>
              <a:ext uri="{FF2B5EF4-FFF2-40B4-BE49-F238E27FC236}">
                <a16:creationId xmlns:a16="http://schemas.microsoft.com/office/drawing/2014/main" id="{D5A4DB28-35AC-E65B-2143-E7491A874B25}"/>
              </a:ext>
            </a:extLst>
          </p:cNvPr>
          <p:cNvSpPr>
            <a:spLocks noGrp="1"/>
          </p:cNvSpPr>
          <p:nvPr>
            <p:ph type="subTitle" idx="1"/>
          </p:nvPr>
        </p:nvSpPr>
        <p:spPr>
          <a:xfrm>
            <a:off x="1362004" y="4217858"/>
            <a:ext cx="9001462" cy="1655762"/>
          </a:xfrm>
        </p:spPr>
        <p:txBody>
          <a:bodyPr>
            <a:normAutofit/>
          </a:bodyPr>
          <a:lstStyle/>
          <a:p>
            <a:r>
              <a:rPr lang="en-IN" dirty="0"/>
              <a:t>PRESENTED BY:</a:t>
            </a:r>
          </a:p>
          <a:p>
            <a:r>
              <a:rPr lang="en-IN" dirty="0"/>
              <a:t>P.THIRISHA – HOLYCROSS ENGINEERING COLLEGE – CSE Dept</a:t>
            </a:r>
          </a:p>
        </p:txBody>
      </p:sp>
    </p:spTree>
    <p:extLst>
      <p:ext uri="{BB962C8B-B14F-4D97-AF65-F5344CB8AC3E}">
        <p14:creationId xmlns:p14="http://schemas.microsoft.com/office/powerpoint/2010/main" val="3632964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66609-121D-8223-AD7C-00453C7A2BB0}"/>
              </a:ext>
            </a:extLst>
          </p:cNvPr>
          <p:cNvSpPr>
            <a:spLocks noGrp="1"/>
          </p:cNvSpPr>
          <p:nvPr>
            <p:ph idx="1"/>
          </p:nvPr>
        </p:nvSpPr>
        <p:spPr>
          <a:xfrm>
            <a:off x="773836" y="1396268"/>
            <a:ext cx="10353762" cy="3695136"/>
          </a:xfrm>
        </p:spPr>
        <p:txBody>
          <a:bodyPr>
            <a:normAutofit fontScale="92500" lnSpcReduction="20000"/>
          </a:bodyPr>
          <a:lstStyle/>
          <a:p>
            <a:pPr marL="0" indent="0">
              <a:buNone/>
            </a:pPr>
            <a:endParaRPr lang="en-US" b="1" i="0" dirty="0">
              <a:effectLst/>
              <a:latin typeface="+mj-lt"/>
            </a:endParaRPr>
          </a:p>
          <a:p>
            <a:pPr algn="l">
              <a:buFont typeface="Wingdings" panose="05000000000000000000" pitchFamily="2" charset="2"/>
              <a:buChar char="Ø"/>
            </a:pPr>
            <a:r>
              <a:rPr lang="en-US" b="0" i="0" dirty="0">
                <a:effectLst/>
                <a:latin typeface="+mj-lt"/>
              </a:rPr>
              <a:t>After the keystrokes have been recorded, they are then automatically transferred to the hacker that set up the keylogger. This is done using a remote server that both the keylogger software and the hacker are connected to. The hacker retrieves the data gathered by the keylogger and then uses it to figure out the unsuspecting user’s passwords. </a:t>
            </a:r>
          </a:p>
          <a:p>
            <a:pPr algn="l">
              <a:buFont typeface="Wingdings" panose="05000000000000000000" pitchFamily="2" charset="2"/>
              <a:buChar char="Ø"/>
            </a:pPr>
            <a:r>
              <a:rPr lang="en-US" b="0" i="0" dirty="0">
                <a:effectLst/>
                <a:latin typeface="+mj-lt"/>
              </a:rPr>
              <a:t>The passwords stolen using the key logger may include email accounts, bank or investment accounts, or those that the target uses to access websites where their personal information can be seen. Therefore, the hacker's end goal may not be to get into the account for which the password is used. Rather, gaining access to one or more accounts may pave the way for the theft of other data.</a:t>
            </a:r>
          </a:p>
          <a:p>
            <a:endParaRPr lang="en-IN" dirty="0"/>
          </a:p>
        </p:txBody>
      </p:sp>
    </p:spTree>
    <p:extLst>
      <p:ext uri="{BB962C8B-B14F-4D97-AF65-F5344CB8AC3E}">
        <p14:creationId xmlns:p14="http://schemas.microsoft.com/office/powerpoint/2010/main" val="213077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EBCCF-B7AC-31AF-C01C-90CDCA404D76}"/>
              </a:ext>
            </a:extLst>
          </p:cNvPr>
          <p:cNvSpPr>
            <a:spLocks noGrp="1"/>
          </p:cNvSpPr>
          <p:nvPr>
            <p:ph idx="1"/>
          </p:nvPr>
        </p:nvSpPr>
        <p:spPr>
          <a:xfrm>
            <a:off x="919119" y="958131"/>
            <a:ext cx="10353762" cy="3695136"/>
          </a:xfrm>
        </p:spPr>
        <p:txBody>
          <a:bodyPr>
            <a:noAutofit/>
          </a:bodyPr>
          <a:lstStyle/>
          <a:p>
            <a:pPr marL="0" indent="0" algn="l">
              <a:buNone/>
            </a:pPr>
            <a:r>
              <a:rPr lang="en-US" b="1" i="0" dirty="0">
                <a:effectLst/>
                <a:latin typeface="+mj-lt"/>
              </a:rPr>
              <a:t>Hardware Keyloggers</a:t>
            </a:r>
          </a:p>
          <a:p>
            <a:pPr algn="l">
              <a:buFont typeface="Wingdings" panose="05000000000000000000" pitchFamily="2" charset="2"/>
              <a:buChar char="Ø"/>
            </a:pPr>
            <a:r>
              <a:rPr lang="en-US" sz="1800" b="0" i="0" dirty="0">
                <a:effectLst/>
                <a:latin typeface="+mj-lt"/>
              </a:rPr>
              <a:t>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p>
          <a:p>
            <a:pPr algn="l">
              <a:buFont typeface="Wingdings" panose="05000000000000000000" pitchFamily="2" charset="2"/>
              <a:buChar char="Ø"/>
            </a:pPr>
            <a:r>
              <a:rPr lang="en-US" sz="1800" b="0" i="0" dirty="0">
                <a:effectLst/>
                <a:latin typeface="+mj-lt"/>
              </a:rPr>
              <a:t>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p>
          <a:p>
            <a:pPr algn="l">
              <a:buFont typeface="Wingdings" panose="05000000000000000000" pitchFamily="2" charset="2"/>
              <a:buChar char="Ø"/>
            </a:pPr>
            <a:r>
              <a:rPr lang="en-US" sz="1800" b="0" i="0" dirty="0">
                <a:effectLst/>
                <a:latin typeface="+mj-lt"/>
              </a:rPr>
              <a:t>The downloading has to be performed only after the keylogger has finished logging keystrokes. This is because it is not possible for the hacker to get the data while the key logger is working. In some cases, the hacker may make the keylogging device accessible via Wi-Fi. This way, they do not have to physically walk up to the hacked computer to get the device and retrieve the data.</a:t>
            </a:r>
            <a:br>
              <a:rPr lang="en-US" dirty="0">
                <a:latin typeface="+mj-lt"/>
              </a:rPr>
            </a:br>
            <a:endParaRPr lang="en-IN" dirty="0">
              <a:latin typeface="+mj-lt"/>
            </a:endParaRPr>
          </a:p>
        </p:txBody>
      </p:sp>
    </p:spTree>
    <p:extLst>
      <p:ext uri="{BB962C8B-B14F-4D97-AF65-F5344CB8AC3E}">
        <p14:creationId xmlns:p14="http://schemas.microsoft.com/office/powerpoint/2010/main" val="49905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E310-5E07-EC72-130C-0DB4854CD9D1}"/>
              </a:ext>
            </a:extLst>
          </p:cNvPr>
          <p:cNvSpPr>
            <a:spLocks noGrp="1"/>
          </p:cNvSpPr>
          <p:nvPr>
            <p:ph type="title"/>
          </p:nvPr>
        </p:nvSpPr>
        <p:spPr/>
        <p:txBody>
          <a:bodyPr/>
          <a:lstStyle/>
          <a:p>
            <a:pPr algn="l"/>
            <a:r>
              <a:rPr lang="en-IN" sz="3600" dirty="0">
                <a:latin typeface="Bookman Old Style" panose="02050604050505020204" pitchFamily="18" charset="0"/>
                <a:cs typeface="Arial" panose="020B0604020202020204" pitchFamily="34" charset="0"/>
              </a:rPr>
              <a:t>How to detect a keyloggers ?</a:t>
            </a:r>
          </a:p>
        </p:txBody>
      </p:sp>
      <p:sp>
        <p:nvSpPr>
          <p:cNvPr id="3" name="Content Placeholder 2">
            <a:extLst>
              <a:ext uri="{FF2B5EF4-FFF2-40B4-BE49-F238E27FC236}">
                <a16:creationId xmlns:a16="http://schemas.microsoft.com/office/drawing/2014/main" id="{371978C7-A363-B147-1050-C73AE5BD3DB1}"/>
              </a:ext>
            </a:extLst>
          </p:cNvPr>
          <p:cNvSpPr>
            <a:spLocks noGrp="1"/>
          </p:cNvSpPr>
          <p:nvPr>
            <p:ph idx="1"/>
          </p:nvPr>
        </p:nvSpPr>
        <p:spPr>
          <a:xfrm>
            <a:off x="913794" y="1935921"/>
            <a:ext cx="10353762" cy="3695136"/>
          </a:xfrm>
        </p:spPr>
        <p:txBody>
          <a:bodyPr>
            <a:normAutofit fontScale="25000" lnSpcReduction="20000"/>
          </a:bodyPr>
          <a:lstStyle/>
          <a:p>
            <a:pPr algn="l">
              <a:buFont typeface="Wingdings" panose="05000000000000000000" pitchFamily="2" charset="2"/>
              <a:buChar char="Ø"/>
            </a:pPr>
            <a:r>
              <a:rPr lang="en-US" sz="6800" b="0" i="0" dirty="0">
                <a:effectLst/>
                <a:latin typeface="+mj-lt"/>
              </a:rPr>
              <a:t>The simplest way to detect a keylogger is to check your task manager. Here, you can see which processes are running. It can be tough to know which ones are legitimate and which could be caused by keyloggers, but you can differentiate the safe processes from the threats by looking at each process up on the internet. In some cases, you may find a warning written by another user regarding a process, or several processes, that indicate keylogger activity.</a:t>
            </a:r>
          </a:p>
          <a:p>
            <a:pPr algn="l">
              <a:buFont typeface="Wingdings" panose="05000000000000000000" pitchFamily="2" charset="2"/>
              <a:buChar char="Ø"/>
            </a:pPr>
            <a:r>
              <a:rPr lang="en-US" sz="6800" b="0" i="0" dirty="0">
                <a:effectLst/>
                <a:latin typeface="+mj-lt"/>
              </a:rPr>
              <a:t>To access the task manager in Windows, right-click on the taskbar, and then choose "Task Manager" from the menu.</a:t>
            </a:r>
          </a:p>
          <a:p>
            <a:pPr algn="l">
              <a:buFont typeface="Wingdings" panose="05000000000000000000" pitchFamily="2" charset="2"/>
              <a:buChar char="Ø"/>
            </a:pPr>
            <a:r>
              <a:rPr lang="en-US" sz="6800" b="0" i="0" dirty="0">
                <a:effectLst/>
                <a:latin typeface="+mj-lt"/>
              </a:rPr>
              <a:t>In this window, each program under the Apps section are the ones in use by your computer, which will appear in windows on your screen. You will not see a keylogger in this section. However, you may be able to find one by looking through the Background processes section.</a:t>
            </a:r>
          </a:p>
          <a:p>
            <a:pPr algn="l">
              <a:buFont typeface="Wingdings" panose="05000000000000000000" pitchFamily="2" charset="2"/>
              <a:buChar char="Ø"/>
            </a:pPr>
            <a:r>
              <a:rPr lang="en-US" sz="6800" b="0" i="0" dirty="0">
                <a:effectLst/>
                <a:latin typeface="+mj-lt"/>
              </a:rPr>
              <a:t>Another good place to look for keyloggers is under the Startup tab. Keyloggers get set up to run all the time on a computer, and to do that, they need to be started up with the operating system. As you peruse the Startup list, look for anything you cannot remember installing yourself. If something seems out of place, click on its line and then click on the Disable button on the lower-right side of the window</a:t>
            </a:r>
            <a:r>
              <a:rPr lang="en-US" sz="6800" b="0" i="0" dirty="0">
                <a:solidFill>
                  <a:srgbClr val="000000"/>
                </a:solidFill>
                <a:effectLst/>
                <a:latin typeface="+mj-lt"/>
              </a:rPr>
              <a:t>.</a:t>
            </a:r>
          </a:p>
          <a:p>
            <a:endParaRPr lang="en-IN" dirty="0"/>
          </a:p>
        </p:txBody>
      </p:sp>
    </p:spTree>
    <p:extLst>
      <p:ext uri="{BB962C8B-B14F-4D97-AF65-F5344CB8AC3E}">
        <p14:creationId xmlns:p14="http://schemas.microsoft.com/office/powerpoint/2010/main" val="164166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16BA-570B-D681-5179-5BC989D86CEF}"/>
              </a:ext>
            </a:extLst>
          </p:cNvPr>
          <p:cNvSpPr>
            <a:spLocks noGrp="1"/>
          </p:cNvSpPr>
          <p:nvPr>
            <p:ph type="title"/>
          </p:nvPr>
        </p:nvSpPr>
        <p:spPr/>
        <p:txBody>
          <a:bodyPr/>
          <a:lstStyle/>
          <a:p>
            <a:r>
              <a:rPr lang="en-IN" sz="3200" dirty="0">
                <a:latin typeface="Bookman Old Style" panose="02050604050505020204" pitchFamily="18" charset="0"/>
                <a:cs typeface="Arial" panose="020B0604020202020204" pitchFamily="34" charset="0"/>
              </a:rPr>
              <a:t>How to detect a keyloggers ?</a:t>
            </a:r>
            <a:endParaRPr lang="en-IN" dirty="0"/>
          </a:p>
        </p:txBody>
      </p:sp>
      <p:sp>
        <p:nvSpPr>
          <p:cNvPr id="4" name="Content Placeholder 3">
            <a:extLst>
              <a:ext uri="{FF2B5EF4-FFF2-40B4-BE49-F238E27FC236}">
                <a16:creationId xmlns:a16="http://schemas.microsoft.com/office/drawing/2014/main" id="{04256F68-3DDC-A099-CA56-11EF63B7CF6A}"/>
              </a:ext>
            </a:extLst>
          </p:cNvPr>
          <p:cNvSpPr>
            <a:spLocks noGrp="1"/>
          </p:cNvSpPr>
          <p:nvPr>
            <p:ph idx="1"/>
          </p:nvPr>
        </p:nvSpPr>
        <p:spPr/>
        <p:txBody>
          <a:bodyPr>
            <a:normAutofit fontScale="32500" lnSpcReduction="20000"/>
          </a:bodyPr>
          <a:lstStyle/>
          <a:p>
            <a:pPr algn="l">
              <a:buFont typeface="Wingdings" panose="05000000000000000000" pitchFamily="2" charset="2"/>
              <a:buChar char="Ø"/>
            </a:pPr>
            <a:r>
              <a:rPr lang="en-US" sz="5500" b="0" i="0" dirty="0">
                <a:effectLst/>
                <a:latin typeface="+mj-lt"/>
              </a:rPr>
              <a:t>You can do the same form of investigation with browser extensions. If there are extensions you do not recall installing, disable them because they could be keyloggers. Here is how to access your extensions in some of the most common browsers: </a:t>
            </a:r>
          </a:p>
          <a:p>
            <a:pPr algn="l">
              <a:buFont typeface="Wingdings" panose="05000000000000000000" pitchFamily="2" charset="2"/>
              <a:buChar char="Ø"/>
            </a:pPr>
            <a:r>
              <a:rPr lang="en-US" sz="5500" b="1" i="0" dirty="0">
                <a:effectLst/>
                <a:latin typeface="+mj-lt"/>
              </a:rPr>
              <a:t>Safari</a:t>
            </a:r>
            <a:r>
              <a:rPr lang="en-US" sz="5500" b="0" i="0" dirty="0">
                <a:effectLst/>
                <a:latin typeface="+mj-lt"/>
              </a:rPr>
              <a:t>: Choose "Preferences" in the Safari menu and click on "Extensions."</a:t>
            </a:r>
          </a:p>
          <a:p>
            <a:pPr algn="l">
              <a:buFont typeface="Wingdings" panose="05000000000000000000" pitchFamily="2" charset="2"/>
              <a:buChar char="Ø"/>
            </a:pPr>
            <a:r>
              <a:rPr lang="en-US" sz="5500" b="1" i="0" dirty="0">
                <a:effectLst/>
                <a:latin typeface="+mj-lt"/>
              </a:rPr>
              <a:t>Chrome</a:t>
            </a:r>
            <a:r>
              <a:rPr lang="en-US" sz="5500" b="0" i="0" dirty="0">
                <a:effectLst/>
                <a:latin typeface="+mj-lt"/>
              </a:rPr>
              <a:t>: Go to the address field and type "chrome://extensions."</a:t>
            </a:r>
          </a:p>
          <a:p>
            <a:pPr algn="l">
              <a:buFont typeface="Wingdings" panose="05000000000000000000" pitchFamily="2" charset="2"/>
              <a:buChar char="Ø"/>
            </a:pPr>
            <a:r>
              <a:rPr lang="en-US" sz="5500" b="1" i="0" dirty="0">
                <a:effectLst/>
                <a:latin typeface="+mj-lt"/>
              </a:rPr>
              <a:t>Opera</a:t>
            </a:r>
            <a:r>
              <a:rPr lang="en-US" sz="5500" b="0" i="0" dirty="0">
                <a:effectLst/>
                <a:latin typeface="+mj-lt"/>
              </a:rPr>
              <a:t>: Choose "Extensions," then select "Manage Extensions."</a:t>
            </a:r>
          </a:p>
          <a:p>
            <a:pPr algn="l">
              <a:buFont typeface="Wingdings" panose="05000000000000000000" pitchFamily="2" charset="2"/>
              <a:buChar char="Ø"/>
            </a:pPr>
            <a:r>
              <a:rPr lang="en-US" sz="5500" b="1" i="0" dirty="0">
                <a:effectLst/>
                <a:latin typeface="+mj-lt"/>
              </a:rPr>
              <a:t>Firefox</a:t>
            </a:r>
            <a:r>
              <a:rPr lang="en-US" sz="5500" b="0" i="0" dirty="0">
                <a:effectLst/>
                <a:latin typeface="+mj-lt"/>
              </a:rPr>
              <a:t>: Enter "about: addons" in the address field.</a:t>
            </a:r>
          </a:p>
          <a:p>
            <a:pPr algn="l">
              <a:buFont typeface="Wingdings" panose="05000000000000000000" pitchFamily="2" charset="2"/>
              <a:buChar char="Ø"/>
            </a:pPr>
            <a:r>
              <a:rPr lang="en-US" sz="5500" b="1" i="0" dirty="0">
                <a:effectLst/>
                <a:latin typeface="+mj-lt"/>
              </a:rPr>
              <a:t>Microsoft Edge</a:t>
            </a:r>
            <a:r>
              <a:rPr lang="en-US" sz="5500" b="0" i="0" dirty="0">
                <a:effectLst/>
                <a:latin typeface="+mj-lt"/>
              </a:rPr>
              <a:t>: Select "Extensions" in your browser menu.</a:t>
            </a:r>
          </a:p>
          <a:p>
            <a:pPr algn="l">
              <a:buFont typeface="Wingdings" panose="05000000000000000000" pitchFamily="2" charset="2"/>
              <a:buChar char="Ø"/>
            </a:pPr>
            <a:r>
              <a:rPr lang="en-US" sz="5500" b="1" i="0" dirty="0">
                <a:effectLst/>
                <a:latin typeface="+mj-lt"/>
              </a:rPr>
              <a:t>Internet Explorer</a:t>
            </a:r>
            <a:r>
              <a:rPr lang="en-US" sz="5500" b="0" i="0" dirty="0">
                <a:effectLst/>
                <a:latin typeface="+mj-lt"/>
              </a:rPr>
              <a:t>: Go to the Tools menu and choose "Manage add-ons."</a:t>
            </a:r>
          </a:p>
          <a:p>
            <a:endParaRPr lang="en-IN" dirty="0"/>
          </a:p>
        </p:txBody>
      </p:sp>
    </p:spTree>
    <p:extLst>
      <p:ext uri="{BB962C8B-B14F-4D97-AF65-F5344CB8AC3E}">
        <p14:creationId xmlns:p14="http://schemas.microsoft.com/office/powerpoint/2010/main" val="358963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41F8-B52F-9B35-5E61-AA3B1A5B917C}"/>
              </a:ext>
            </a:extLst>
          </p:cNvPr>
          <p:cNvSpPr>
            <a:spLocks noGrp="1"/>
          </p:cNvSpPr>
          <p:nvPr>
            <p:ph type="title"/>
          </p:nvPr>
        </p:nvSpPr>
        <p:spPr>
          <a:xfrm>
            <a:off x="913794" y="964164"/>
            <a:ext cx="10353761" cy="1326321"/>
          </a:xfrm>
        </p:spPr>
        <p:txBody>
          <a:bodyPr/>
          <a:lstStyle/>
          <a:p>
            <a:pPr algn="l"/>
            <a:r>
              <a:rPr lang="en-IN" sz="3600" dirty="0">
                <a:latin typeface="Bookman Old Style" panose="02050604050505020204" pitchFamily="18" charset="0"/>
                <a:cs typeface="Arial" panose="020B0604020202020204" pitchFamily="34" charset="0"/>
              </a:rPr>
              <a:t>How keyloggers attack your device ?</a:t>
            </a:r>
            <a:endParaRPr lang="en-IN" dirty="0"/>
          </a:p>
        </p:txBody>
      </p:sp>
      <p:sp>
        <p:nvSpPr>
          <p:cNvPr id="3" name="Content Placeholder 2">
            <a:extLst>
              <a:ext uri="{FF2B5EF4-FFF2-40B4-BE49-F238E27FC236}">
                <a16:creationId xmlns:a16="http://schemas.microsoft.com/office/drawing/2014/main" id="{5F3E01CC-4612-477F-4305-A790F667BC9F}"/>
              </a:ext>
            </a:extLst>
          </p:cNvPr>
          <p:cNvSpPr>
            <a:spLocks noGrp="1"/>
          </p:cNvSpPr>
          <p:nvPr>
            <p:ph idx="1"/>
          </p:nvPr>
        </p:nvSpPr>
        <p:spPr>
          <a:xfrm>
            <a:off x="913187" y="2563434"/>
            <a:ext cx="10353762" cy="3695136"/>
          </a:xfrm>
        </p:spPr>
        <p:txBody>
          <a:bodyPr>
            <a:normAutofit/>
          </a:bodyPr>
          <a:lstStyle/>
          <a:p>
            <a:pPr algn="l">
              <a:buFont typeface="Wingdings" panose="05000000000000000000" pitchFamily="2" charset="2"/>
              <a:buChar char="Ø"/>
            </a:pPr>
            <a:r>
              <a:rPr lang="en-US" sz="1800" b="0" i="0" dirty="0">
                <a:effectLst/>
                <a:latin typeface="+mj-lt"/>
              </a:rPr>
              <a:t>To gain access to your device, a keylogger has to be installed inside it or, in the case of a hardware keylogger, physically connected to your computer. There are a few different ways keyloggers attack your device.</a:t>
            </a:r>
          </a:p>
          <a:p>
            <a:pPr marL="0" indent="0" algn="l">
              <a:buNone/>
            </a:pPr>
            <a:r>
              <a:rPr lang="en-US" sz="1800" b="1" i="0" dirty="0">
                <a:effectLst/>
                <a:latin typeface="+mj-lt"/>
              </a:rPr>
              <a:t>Spear Phishing</a:t>
            </a:r>
          </a:p>
          <a:p>
            <a:pPr algn="l">
              <a:buFont typeface="Wingdings" panose="05000000000000000000" pitchFamily="2" charset="2"/>
              <a:buChar char="Ø"/>
            </a:pPr>
            <a:r>
              <a:rPr lang="en-US" sz="1800" b="0" i="0" u="none" strike="noStrike" dirty="0">
                <a:effectLst/>
                <a:latin typeface="+mj-lt"/>
                <a:hlinkClick r:id="rId2">
                  <a:extLst>
                    <a:ext uri="{A12FA001-AC4F-418D-AE19-62706E023703}">
                      <ahyp:hlinkClr xmlns:ahyp="http://schemas.microsoft.com/office/drawing/2018/hyperlinkcolor" val="tx"/>
                    </a:ext>
                  </a:extLst>
                </a:hlinkClick>
              </a:rPr>
              <a:t>Spear phishing</a:t>
            </a:r>
            <a:r>
              <a:rPr lang="en-US" sz="1800" b="0" i="0" dirty="0">
                <a:effectLst/>
                <a:latin typeface="+mj-lt"/>
              </a:rPr>
              <a:t> is one of the most prominent methods of initiating a malware infection. In most cases, a phishing email or link is used to target a consumer. The link looks legitimate—it may even appear to come from a relative or a friend. However, after you open the email or click on a link, a keylogger is installed on your device. Spear-fishing attacks may also be used to launch a sextortion attack.</a:t>
            </a:r>
          </a:p>
        </p:txBody>
      </p:sp>
    </p:spTree>
    <p:extLst>
      <p:ext uri="{BB962C8B-B14F-4D97-AF65-F5344CB8AC3E}">
        <p14:creationId xmlns:p14="http://schemas.microsoft.com/office/powerpoint/2010/main" val="133114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5728E-69FB-9523-AD6F-B5687B41BBF0}"/>
              </a:ext>
            </a:extLst>
          </p:cNvPr>
          <p:cNvSpPr>
            <a:spLocks noGrp="1"/>
          </p:cNvSpPr>
          <p:nvPr>
            <p:ph idx="1"/>
          </p:nvPr>
        </p:nvSpPr>
        <p:spPr>
          <a:xfrm>
            <a:off x="919119" y="1427471"/>
            <a:ext cx="10353762" cy="3695136"/>
          </a:xfrm>
        </p:spPr>
        <p:txBody>
          <a:bodyPr>
            <a:normAutofit fontScale="85000" lnSpcReduction="20000"/>
          </a:bodyPr>
          <a:lstStyle/>
          <a:p>
            <a:pPr algn="l"/>
            <a:r>
              <a:rPr lang="en-US" sz="2100" b="1" i="0" dirty="0">
                <a:effectLst/>
                <a:latin typeface="+mj-lt"/>
              </a:rPr>
              <a:t>Drive-by Download</a:t>
            </a:r>
          </a:p>
          <a:p>
            <a:pPr algn="l"/>
            <a:r>
              <a:rPr lang="en-US" sz="2100" b="0" i="0" dirty="0">
                <a:effectLst/>
                <a:latin typeface="+mj-lt"/>
              </a:rPr>
              <a:t>Drive-by downloading refers to when a keylogger is installed on your computer without you knowing. This is often accomplished using a malicious website. When you visit the site, malware gets installed on your computer. It then works in the background, undetected, logging your keystrokes, then sending them to the attacker.</a:t>
            </a:r>
          </a:p>
          <a:p>
            <a:pPr algn="l"/>
            <a:r>
              <a:rPr lang="en-US" sz="2100" b="1" i="0" dirty="0">
                <a:effectLst/>
                <a:latin typeface="+mj-lt"/>
              </a:rPr>
              <a:t>Trojan Horse</a:t>
            </a:r>
          </a:p>
          <a:p>
            <a:pPr algn="l"/>
            <a:r>
              <a:rPr lang="en-US" sz="2100" b="0" i="0" dirty="0">
                <a:effectLst/>
                <a:latin typeface="+mj-lt"/>
              </a:rPr>
              <a:t>It is common for Trojan horses to have keyloggers bundled inside. A Trojan horse, similar to the one used in the Greek myth, appears to be benevolent. When the user opens it, malware containing a keylogger gets installed on their device. The malware, once installed, keeps track of the user's keystrokes and then reports them to a device accessed by the hacker.</a:t>
            </a:r>
          </a:p>
          <a:p>
            <a:endParaRPr lang="en-IN" dirty="0"/>
          </a:p>
        </p:txBody>
      </p:sp>
    </p:spTree>
    <p:extLst>
      <p:ext uri="{BB962C8B-B14F-4D97-AF65-F5344CB8AC3E}">
        <p14:creationId xmlns:p14="http://schemas.microsoft.com/office/powerpoint/2010/main" val="2610241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E479-5947-B566-3CA5-49831BCEF964}"/>
              </a:ext>
            </a:extLst>
          </p:cNvPr>
          <p:cNvSpPr>
            <a:spLocks noGrp="1"/>
          </p:cNvSpPr>
          <p:nvPr>
            <p:ph type="title"/>
          </p:nvPr>
        </p:nvSpPr>
        <p:spPr>
          <a:xfrm>
            <a:off x="919119" y="732603"/>
            <a:ext cx="10353761" cy="1326321"/>
          </a:xfrm>
        </p:spPr>
        <p:txBody>
          <a:bodyPr/>
          <a:lstStyle/>
          <a:p>
            <a:pPr algn="l"/>
            <a:r>
              <a:rPr lang="en-IN" sz="3600" dirty="0">
                <a:latin typeface="Bookman Old Style" panose="02050604050505020204" pitchFamily="18" charset="0"/>
                <a:cs typeface="Arial" panose="020B0604020202020204" pitchFamily="34" charset="0"/>
              </a:rPr>
              <a:t>Problem caused by keyloggers </a:t>
            </a:r>
          </a:p>
        </p:txBody>
      </p:sp>
      <p:sp>
        <p:nvSpPr>
          <p:cNvPr id="3" name="Content Placeholder 2">
            <a:extLst>
              <a:ext uri="{FF2B5EF4-FFF2-40B4-BE49-F238E27FC236}">
                <a16:creationId xmlns:a16="http://schemas.microsoft.com/office/drawing/2014/main" id="{C09C4CA5-0817-3441-BA11-517EAC813FF2}"/>
              </a:ext>
            </a:extLst>
          </p:cNvPr>
          <p:cNvSpPr>
            <a:spLocks noGrp="1"/>
          </p:cNvSpPr>
          <p:nvPr>
            <p:ph idx="1"/>
          </p:nvPr>
        </p:nvSpPr>
        <p:spPr>
          <a:xfrm>
            <a:off x="919119" y="2058924"/>
            <a:ext cx="10353762" cy="3695136"/>
          </a:xfrm>
        </p:spPr>
        <p:txBody>
          <a:bodyPr/>
          <a:lstStyle/>
          <a:p>
            <a:pPr marL="0" indent="0" algn="l">
              <a:buNone/>
            </a:pPr>
            <a:r>
              <a:rPr lang="en-US" b="0" i="0" dirty="0">
                <a:effectLst/>
                <a:latin typeface="+mj-lt"/>
              </a:rPr>
              <a:t>In addition to compromising the security of your device, keyloggers can cause auxiliary issues on the device itself. The effects are somewhat different based on the type of device that has been infected.</a:t>
            </a:r>
          </a:p>
          <a:p>
            <a:pPr marL="0" indent="0" algn="l">
              <a:buNone/>
            </a:pPr>
            <a:r>
              <a:rPr lang="en-US" sz="2400" b="1" i="0" dirty="0">
                <a:effectLst/>
                <a:latin typeface="+mj-lt"/>
              </a:rPr>
              <a:t>Desktops and Laptops</a:t>
            </a:r>
          </a:p>
          <a:p>
            <a:pPr algn="l">
              <a:buFont typeface="Wingdings" panose="05000000000000000000" pitchFamily="2" charset="2"/>
              <a:buChar char="Ø"/>
            </a:pPr>
            <a:r>
              <a:rPr lang="en-US" b="1" i="0" dirty="0">
                <a:effectLst/>
                <a:latin typeface="+mj-lt"/>
              </a:rPr>
              <a:t>Unknown Processes Consuming Computing Power</a:t>
            </a:r>
          </a:p>
          <a:p>
            <a:pPr>
              <a:buFont typeface="Wingdings" panose="05000000000000000000" pitchFamily="2" charset="2"/>
              <a:buChar char="Ø"/>
            </a:pPr>
            <a:r>
              <a:rPr lang="en-IN" b="1" i="0" dirty="0">
                <a:effectLst/>
                <a:latin typeface="+mj-lt"/>
              </a:rPr>
              <a:t>Delays During Typing</a:t>
            </a:r>
          </a:p>
          <a:p>
            <a:pPr>
              <a:buFont typeface="Wingdings" panose="05000000000000000000" pitchFamily="2" charset="2"/>
              <a:buChar char="Ø"/>
            </a:pPr>
            <a:r>
              <a:rPr lang="en-IN" b="1" i="0" dirty="0">
                <a:effectLst/>
                <a:latin typeface="+mj-lt"/>
              </a:rPr>
              <a:t>Applications Freeze Randomly</a:t>
            </a:r>
          </a:p>
          <a:p>
            <a:endParaRPr lang="en-IN" dirty="0"/>
          </a:p>
        </p:txBody>
      </p:sp>
    </p:spTree>
    <p:extLst>
      <p:ext uri="{BB962C8B-B14F-4D97-AF65-F5344CB8AC3E}">
        <p14:creationId xmlns:p14="http://schemas.microsoft.com/office/powerpoint/2010/main" val="213346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FCA4-33D2-51E3-2990-FA61E8678921}"/>
              </a:ext>
            </a:extLst>
          </p:cNvPr>
          <p:cNvSpPr>
            <a:spLocks noGrp="1"/>
          </p:cNvSpPr>
          <p:nvPr>
            <p:ph type="title"/>
          </p:nvPr>
        </p:nvSpPr>
        <p:spPr>
          <a:xfrm>
            <a:off x="913795" y="660886"/>
            <a:ext cx="10353761" cy="1326321"/>
          </a:xfrm>
        </p:spPr>
        <p:txBody>
          <a:bodyPr/>
          <a:lstStyle/>
          <a:p>
            <a:pPr algn="l"/>
            <a:r>
              <a:rPr lang="en-IN" sz="3600" dirty="0">
                <a:latin typeface="Bookman Old Style" panose="02050604050505020204" pitchFamily="18" charset="0"/>
                <a:cs typeface="Arial" panose="020B0604020202020204" pitchFamily="34" charset="0"/>
              </a:rPr>
              <a:t>Problem caused by keyloggers </a:t>
            </a:r>
            <a:endParaRPr lang="en-IN" dirty="0"/>
          </a:p>
        </p:txBody>
      </p:sp>
      <p:sp>
        <p:nvSpPr>
          <p:cNvPr id="3" name="Content Placeholder 2">
            <a:extLst>
              <a:ext uri="{FF2B5EF4-FFF2-40B4-BE49-F238E27FC236}">
                <a16:creationId xmlns:a16="http://schemas.microsoft.com/office/drawing/2014/main" id="{7BAC1865-84B8-6A68-CD9D-098EB86759B3}"/>
              </a:ext>
            </a:extLst>
          </p:cNvPr>
          <p:cNvSpPr>
            <a:spLocks noGrp="1"/>
          </p:cNvSpPr>
          <p:nvPr>
            <p:ph idx="1"/>
          </p:nvPr>
        </p:nvSpPr>
        <p:spPr>
          <a:xfrm>
            <a:off x="913794" y="1771600"/>
            <a:ext cx="10353762" cy="3695136"/>
          </a:xfrm>
        </p:spPr>
        <p:txBody>
          <a:bodyPr>
            <a:noAutofit/>
          </a:bodyPr>
          <a:lstStyle/>
          <a:p>
            <a:pPr marL="0" indent="0">
              <a:buNone/>
            </a:pPr>
            <a:r>
              <a:rPr lang="en-IN" sz="1800" b="1" i="0" dirty="0">
                <a:effectLst/>
                <a:latin typeface="+mj-lt"/>
              </a:rPr>
              <a:t>Androids and iPhones</a:t>
            </a:r>
          </a:p>
          <a:p>
            <a:pPr algn="l">
              <a:buFont typeface="Wingdings" panose="05000000000000000000" pitchFamily="2" charset="2"/>
              <a:buChar char="Ø"/>
            </a:pPr>
            <a:r>
              <a:rPr lang="en-US" sz="1600" b="0" i="0" dirty="0">
                <a:effectLst/>
                <a:latin typeface="+mj-lt"/>
              </a:rPr>
              <a:t>While there may not be any hardware keyloggers designed to attack mobile devices, Androids and iPhones can still be compromised by software keyloggers. These work by capturing where on the screen the user presses or taps, which allows the keylogger to see the virtual buttons pressed while the owner types. The data is then recorded and reported to a hacker. </a:t>
            </a:r>
          </a:p>
          <a:p>
            <a:pPr algn="l">
              <a:buFont typeface="Wingdings" panose="05000000000000000000" pitchFamily="2" charset="2"/>
              <a:buChar char="Ø"/>
            </a:pPr>
            <a:r>
              <a:rPr lang="en-US" sz="1600" b="0" i="0" dirty="0">
                <a:effectLst/>
                <a:latin typeface="+mj-lt"/>
              </a:rPr>
              <a:t>The threat may be even worse with these forms of keyloggers because they do more than merely monitor and record keystrokes. They can also record screenshots, things picked up by the camera, the activity of connected printers, what goes into the microphone, and network traffic. A keylogger even has the ability to prevent you from going to certain websites.</a:t>
            </a:r>
          </a:p>
          <a:p>
            <a:pPr algn="l">
              <a:buFont typeface="Wingdings" panose="05000000000000000000" pitchFamily="2" charset="2"/>
              <a:buChar char="Ø"/>
            </a:pPr>
            <a:r>
              <a:rPr lang="en-US" sz="1600" b="0" i="0" dirty="0">
                <a:effectLst/>
                <a:latin typeface="+mj-lt"/>
              </a:rPr>
              <a:t>To get a keylogger onto a mobile device, a hacker only needs to access it for a short period of time. You can also unintentionally install a keylogger on your device by clicking on a link or attachment.</a:t>
            </a:r>
          </a:p>
        </p:txBody>
      </p:sp>
    </p:spTree>
    <p:extLst>
      <p:ext uri="{BB962C8B-B14F-4D97-AF65-F5344CB8AC3E}">
        <p14:creationId xmlns:p14="http://schemas.microsoft.com/office/powerpoint/2010/main" val="180393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F83E-45B4-E92E-C68E-EFDA5225B86E}"/>
              </a:ext>
            </a:extLst>
          </p:cNvPr>
          <p:cNvSpPr>
            <a:spLocks noGrp="1"/>
          </p:cNvSpPr>
          <p:nvPr>
            <p:ph type="title"/>
          </p:nvPr>
        </p:nvSpPr>
        <p:spPr/>
        <p:txBody>
          <a:bodyPr/>
          <a:lstStyle/>
          <a:p>
            <a:pPr algn="l"/>
            <a:r>
              <a:rPr lang="en-IN" sz="3600" dirty="0">
                <a:latin typeface="Bookman Old Style" panose="02050604050505020204" pitchFamily="18" charset="0"/>
                <a:cs typeface="Arial" panose="020B0604020202020204" pitchFamily="34" charset="0"/>
              </a:rPr>
              <a:t>How to protect your device from keylogging ? </a:t>
            </a:r>
          </a:p>
        </p:txBody>
      </p:sp>
      <p:sp>
        <p:nvSpPr>
          <p:cNvPr id="3" name="Content Placeholder 2">
            <a:extLst>
              <a:ext uri="{FF2B5EF4-FFF2-40B4-BE49-F238E27FC236}">
                <a16:creationId xmlns:a16="http://schemas.microsoft.com/office/drawing/2014/main" id="{E6C66CC3-A020-A3A0-753F-31CB134FCAC5}"/>
              </a:ext>
            </a:extLst>
          </p:cNvPr>
          <p:cNvSpPr>
            <a:spLocks noGrp="1"/>
          </p:cNvSpPr>
          <p:nvPr>
            <p:ph idx="1"/>
          </p:nvPr>
        </p:nvSpPr>
        <p:spPr/>
        <p:txBody>
          <a:bodyPr>
            <a:normAutofit fontScale="25000" lnSpcReduction="20000"/>
          </a:bodyPr>
          <a:lstStyle/>
          <a:p>
            <a:pPr algn="l">
              <a:buFont typeface="Wingdings" panose="05000000000000000000" pitchFamily="2" charset="2"/>
              <a:buChar char="Ø"/>
            </a:pPr>
            <a:r>
              <a:rPr lang="en-US" sz="7200" b="0" i="0" dirty="0">
                <a:effectLst/>
                <a:latin typeface="+mj-lt"/>
              </a:rPr>
              <a:t>The best way to protect your devices from keylogging is to use a high-quality antivirus or </a:t>
            </a:r>
            <a:r>
              <a:rPr lang="en-US" sz="7200" b="0" i="0" u="none" strike="noStrike" dirty="0">
                <a:effectLst/>
                <a:latin typeface="+mj-lt"/>
                <a:hlinkClick r:id="rId2">
                  <a:extLst>
                    <a:ext uri="{A12FA001-AC4F-418D-AE19-62706E023703}">
                      <ahyp:hlinkClr xmlns:ahyp="http://schemas.microsoft.com/office/drawing/2018/hyperlinkcolor" val="tx"/>
                    </a:ext>
                  </a:extLst>
                </a:hlinkClick>
              </a:rPr>
              <a:t>firewall</a:t>
            </a:r>
            <a:r>
              <a:rPr lang="en-US" sz="7200" b="0" i="0" dirty="0">
                <a:effectLst/>
                <a:latin typeface="+mj-lt"/>
              </a:rPr>
              <a:t>. You can also take other precautions to make an infection less likely. </a:t>
            </a:r>
          </a:p>
          <a:p>
            <a:pPr algn="l">
              <a:buFont typeface="Wingdings" panose="05000000000000000000" pitchFamily="2" charset="2"/>
              <a:buChar char="Ø"/>
            </a:pPr>
            <a:r>
              <a:rPr lang="en-US" sz="7200" b="0" i="0" dirty="0">
                <a:effectLst/>
                <a:latin typeface="+mj-lt"/>
              </a:rPr>
              <a:t>You may use a password manager to generate highly complex passwords—in addition to enabling you to see and manage your passwords. In many cases, these programs are able to auto-fill your passwords, which allows you to bypass using the keyboard altogether. </a:t>
            </a:r>
          </a:p>
          <a:p>
            <a:pPr algn="l">
              <a:buFont typeface="Wingdings" panose="05000000000000000000" pitchFamily="2" charset="2"/>
              <a:buChar char="Ø"/>
            </a:pPr>
            <a:r>
              <a:rPr lang="en-US" sz="7200" b="0" i="0" dirty="0">
                <a:effectLst/>
                <a:latin typeface="+mj-lt"/>
              </a:rPr>
              <a:t>If you are not typing, a keylogger cannot record any strokes, and since password characters are usually replaced by asterisks, even a video surveillance system would not be able to figure out what was entered. In addition, use </a:t>
            </a:r>
            <a:r>
              <a:rPr lang="en-US" sz="7200" b="0" i="0" u="none" strike="noStrike" dirty="0">
                <a:effectLst/>
                <a:latin typeface="+mj-lt"/>
                <a:hlinkClick r:id="rId3">
                  <a:extLst>
                    <a:ext uri="{A12FA001-AC4F-418D-AE19-62706E023703}">
                      <ahyp:hlinkClr xmlns:ahyp="http://schemas.microsoft.com/office/drawing/2018/hyperlinkcolor" val="tx"/>
                    </a:ext>
                  </a:extLst>
                </a:hlinkClick>
              </a:rPr>
              <a:t>multi-factor authentication (MFA)</a:t>
            </a:r>
            <a:r>
              <a:rPr lang="en-US" sz="7200" b="0" i="0" dirty="0">
                <a:effectLst/>
                <a:latin typeface="+mj-lt"/>
              </a:rPr>
              <a:t> when you have the option. A keylogger may deduce your password, but  the second phase of the authentication process may deter them. </a:t>
            </a:r>
          </a:p>
          <a:p>
            <a:endParaRPr lang="en-IN" dirty="0"/>
          </a:p>
        </p:txBody>
      </p:sp>
    </p:spTree>
    <p:extLst>
      <p:ext uri="{BB962C8B-B14F-4D97-AF65-F5344CB8AC3E}">
        <p14:creationId xmlns:p14="http://schemas.microsoft.com/office/powerpoint/2010/main" val="366462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521957-9A3E-7B97-5024-A5A3D9CCD6E2}"/>
              </a:ext>
            </a:extLst>
          </p:cNvPr>
          <p:cNvSpPr>
            <a:spLocks noGrp="1"/>
          </p:cNvSpPr>
          <p:nvPr>
            <p:ph idx="1"/>
          </p:nvPr>
        </p:nvSpPr>
        <p:spPr>
          <a:xfrm>
            <a:off x="919162" y="1581150"/>
            <a:ext cx="10353675" cy="3695700"/>
          </a:xfrm>
        </p:spPr>
        <p:txBody>
          <a:bodyPr>
            <a:normAutofit fontScale="70000" lnSpcReduction="20000"/>
          </a:bodyPr>
          <a:lstStyle/>
          <a:p>
            <a:pPr algn="l">
              <a:buFont typeface="Wingdings" panose="05000000000000000000" pitchFamily="2" charset="2"/>
              <a:buChar char="Ø"/>
            </a:pPr>
            <a:r>
              <a:rPr lang="en-US" sz="2800" b="0" i="0" dirty="0">
                <a:effectLst/>
                <a:latin typeface="+mj-lt"/>
              </a:rPr>
              <a:t>A virtual keyboard can also help prevent keyloggers from accessing your keystrokes. Even a hypervisor-based keylogger, which uses a separate operating system running underneath your main one, cannot access keystrokes performed on a virtual keyboard. On a Windows computer, you can press the Windows key and “R” at the same time to access its virtual keyboard. </a:t>
            </a:r>
          </a:p>
          <a:p>
            <a:pPr algn="l">
              <a:buFont typeface="Wingdings" panose="05000000000000000000" pitchFamily="2" charset="2"/>
              <a:buChar char="Ø"/>
            </a:pPr>
            <a:r>
              <a:rPr lang="en-US" sz="2800" b="0" i="0" dirty="0">
                <a:effectLst/>
                <a:latin typeface="+mj-lt"/>
              </a:rPr>
              <a:t>It is also a good idea to periodically check the hardware connections on your computer. While hardware keyloggers are not as common, the back of a PC’s tower may be an inviting </a:t>
            </a:r>
            <a:r>
              <a:rPr lang="en-US" sz="2800" b="0" i="0" u="none" strike="noStrike" dirty="0">
                <a:effectLst/>
                <a:latin typeface="+mj-lt"/>
                <a:hlinkClick r:id="rId2">
                  <a:extLst>
                    <a:ext uri="{A12FA001-AC4F-418D-AE19-62706E023703}">
                      <ahyp:hlinkClr xmlns:ahyp="http://schemas.microsoft.com/office/drawing/2018/hyperlinkcolor" val="tx"/>
                    </a:ext>
                  </a:extLst>
                </a:hlinkClick>
              </a:rPr>
              <a:t>attack surface</a:t>
            </a:r>
            <a:r>
              <a:rPr lang="en-US" sz="2800" b="0" i="0" dirty="0">
                <a:effectLst/>
                <a:latin typeface="+mj-lt"/>
              </a:rPr>
              <a:t> for a keylogging hacker. This is also true when working on a public computer. The attacker may have installed a hardware keylogger days or weeks before you log in to your bank, brokerage, or email accounts.</a:t>
            </a:r>
          </a:p>
          <a:p>
            <a:endParaRPr lang="en-IN" dirty="0"/>
          </a:p>
        </p:txBody>
      </p:sp>
    </p:spTree>
    <p:extLst>
      <p:ext uri="{BB962C8B-B14F-4D97-AF65-F5344CB8AC3E}">
        <p14:creationId xmlns:p14="http://schemas.microsoft.com/office/powerpoint/2010/main" val="127789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7A19-96A1-BB5F-9A65-F8445E651FA3}"/>
              </a:ext>
            </a:extLst>
          </p:cNvPr>
          <p:cNvSpPr>
            <a:spLocks noGrp="1"/>
          </p:cNvSpPr>
          <p:nvPr>
            <p:ph type="title"/>
          </p:nvPr>
        </p:nvSpPr>
        <p:spPr>
          <a:xfrm>
            <a:off x="689968" y="161730"/>
            <a:ext cx="10353761" cy="1326321"/>
          </a:xfrm>
        </p:spPr>
        <p:txBody>
          <a:bodyPr/>
          <a:lstStyle/>
          <a:p>
            <a:pPr algn="l"/>
            <a:r>
              <a:rPr lang="en-IN" dirty="0"/>
              <a:t> outlines</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BF81561-3716-835E-0B31-CD511B046C6A}"/>
              </a:ext>
            </a:extLst>
          </p:cNvPr>
          <p:cNvSpPr>
            <a:spLocks noGrp="1"/>
          </p:cNvSpPr>
          <p:nvPr>
            <p:ph idx="1"/>
          </p:nvPr>
        </p:nvSpPr>
        <p:spPr>
          <a:xfrm>
            <a:off x="844475" y="1217538"/>
            <a:ext cx="10353762" cy="3695136"/>
          </a:xfrm>
        </p:spPr>
        <p:txBody>
          <a:bodyPr>
            <a:noAutofit/>
          </a:bodyPr>
          <a:lstStyle/>
          <a:p>
            <a:pPr algn="just">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Introduction</a:t>
            </a:r>
          </a:p>
          <a:p>
            <a:pPr algn="just">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Problem statement</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What is keyloggers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are keyloggers constructed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Types of Keyloggers</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to detect a keyloggers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keyloggers attack your device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Problem caused by keyloggers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How to protect your device from keylogging ?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Effects of keyloggers</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Conclusion </a:t>
            </a:r>
          </a:p>
          <a:p>
            <a:pPr>
              <a:buFont typeface="Wingdings" panose="05000000000000000000" pitchFamily="2" charset="2"/>
              <a:buChar char="Ø"/>
            </a:pPr>
            <a:r>
              <a:rPr lang="en-IN" sz="1600" dirty="0">
                <a:latin typeface="Bookman Old Style" panose="02050604050505020204" pitchFamily="18" charset="0"/>
                <a:cs typeface="Arial" panose="020B0604020202020204" pitchFamily="34" charset="0"/>
              </a:rPr>
              <a:t>Reference</a:t>
            </a:r>
          </a:p>
        </p:txBody>
      </p:sp>
    </p:spTree>
    <p:extLst>
      <p:ext uri="{BB962C8B-B14F-4D97-AF65-F5344CB8AC3E}">
        <p14:creationId xmlns:p14="http://schemas.microsoft.com/office/powerpoint/2010/main" val="1707713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B363-30B9-C5EE-D57F-66CD430CBC21}"/>
              </a:ext>
            </a:extLst>
          </p:cNvPr>
          <p:cNvSpPr>
            <a:spLocks noGrp="1"/>
          </p:cNvSpPr>
          <p:nvPr>
            <p:ph type="title"/>
          </p:nvPr>
        </p:nvSpPr>
        <p:spPr/>
        <p:txBody>
          <a:bodyPr/>
          <a:lstStyle/>
          <a:p>
            <a:pPr algn="l"/>
            <a:r>
              <a:rPr lang="en-US" dirty="0"/>
              <a:t>Effects of keyloggers</a:t>
            </a:r>
            <a:endParaRPr lang="en-IN" dirty="0"/>
          </a:p>
        </p:txBody>
      </p:sp>
      <p:sp>
        <p:nvSpPr>
          <p:cNvPr id="3" name="Content Placeholder 2">
            <a:extLst>
              <a:ext uri="{FF2B5EF4-FFF2-40B4-BE49-F238E27FC236}">
                <a16:creationId xmlns:a16="http://schemas.microsoft.com/office/drawing/2014/main" id="{A5433A8D-C981-62AB-2F05-96DF28B3209D}"/>
              </a:ext>
            </a:extLst>
          </p:cNvPr>
          <p:cNvSpPr>
            <a:spLocks noGrp="1"/>
          </p:cNvSpPr>
          <p:nvPr>
            <p:ph idx="1"/>
          </p:nvPr>
        </p:nvSpPr>
        <p:spPr/>
        <p:txBody>
          <a:bodyPr/>
          <a:lstStyle/>
          <a:p>
            <a:pPr>
              <a:buFont typeface="Wingdings" panose="05000000000000000000" pitchFamily="2" charset="2"/>
              <a:buChar char="Ø"/>
            </a:pPr>
            <a:r>
              <a:rPr lang="en-US" b="0" i="0" dirty="0">
                <a:solidFill>
                  <a:srgbClr val="E8E8E8"/>
                </a:solidFill>
                <a:effectLst/>
                <a:latin typeface="+mj-lt"/>
              </a:rPr>
              <a:t>Keyloggers can potentially capture sensitive information, such as passwords, credit card numbers, and personal messages. If this data falls into the wrong hands due to a malicious keylogger, it can lead to </a:t>
            </a:r>
            <a:r>
              <a:rPr lang="en-US" b="0" i="0" dirty="0">
                <a:solidFill>
                  <a:srgbClr val="E2EEFF"/>
                </a:solidFill>
                <a:effectLst/>
                <a:latin typeface="+mj-lt"/>
              </a:rPr>
              <a:t>identity theft, financial loss, and other serious consequences</a:t>
            </a:r>
            <a:r>
              <a:rPr lang="en-US" b="0" i="0" dirty="0">
                <a:solidFill>
                  <a:srgbClr val="E8E8E8"/>
                </a:solidFill>
                <a:effectLst/>
                <a:latin typeface="+mj-lt"/>
              </a:rPr>
              <a:t>.</a:t>
            </a:r>
            <a:endParaRPr lang="en-IN" dirty="0">
              <a:latin typeface="+mj-lt"/>
            </a:endParaRPr>
          </a:p>
        </p:txBody>
      </p:sp>
    </p:spTree>
    <p:extLst>
      <p:ext uri="{BB962C8B-B14F-4D97-AF65-F5344CB8AC3E}">
        <p14:creationId xmlns:p14="http://schemas.microsoft.com/office/powerpoint/2010/main" val="377554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0296-6C03-CF0C-A6D8-695A7AE4B0A8}"/>
              </a:ext>
            </a:extLst>
          </p:cNvPr>
          <p:cNvSpPr>
            <a:spLocks noGrp="1"/>
          </p:cNvSpPr>
          <p:nvPr>
            <p:ph type="title"/>
          </p:nvPr>
        </p:nvSpPr>
        <p:spPr>
          <a:xfrm>
            <a:off x="951831" y="920299"/>
            <a:ext cx="10353761" cy="1326321"/>
          </a:xfrm>
        </p:spPr>
        <p:txBody>
          <a:bodyPr/>
          <a:lstStyle/>
          <a:p>
            <a:pPr algn="l"/>
            <a:r>
              <a:rPr lang="en-IN" dirty="0"/>
              <a:t>conclusion</a:t>
            </a:r>
          </a:p>
        </p:txBody>
      </p:sp>
      <p:sp>
        <p:nvSpPr>
          <p:cNvPr id="3" name="Content Placeholder 2">
            <a:extLst>
              <a:ext uri="{FF2B5EF4-FFF2-40B4-BE49-F238E27FC236}">
                <a16:creationId xmlns:a16="http://schemas.microsoft.com/office/drawing/2014/main" id="{962A38D7-1FBD-C924-7879-37062DFF01A7}"/>
              </a:ext>
            </a:extLst>
          </p:cNvPr>
          <p:cNvSpPr>
            <a:spLocks noGrp="1"/>
          </p:cNvSpPr>
          <p:nvPr>
            <p:ph idx="1"/>
          </p:nvPr>
        </p:nvSpPr>
        <p:spPr>
          <a:xfrm>
            <a:off x="951830" y="2242565"/>
            <a:ext cx="10353762" cy="3695136"/>
          </a:xfrm>
        </p:spPr>
        <p:txBody>
          <a:bodyPr/>
          <a:lstStyle/>
          <a:p>
            <a:pPr>
              <a:buFont typeface="Wingdings" panose="05000000000000000000" pitchFamily="2" charset="2"/>
              <a:buChar char="Ø"/>
            </a:pPr>
            <a:r>
              <a:rPr lang="en-US" b="0" i="0" dirty="0">
                <a:solidFill>
                  <a:srgbClr val="E8E8E8"/>
                </a:solidFill>
                <a:effectLst/>
                <a:latin typeface="+mj-lt"/>
              </a:rPr>
              <a:t> </a:t>
            </a:r>
            <a:r>
              <a:rPr lang="en-US" b="0" i="0" dirty="0">
                <a:solidFill>
                  <a:srgbClr val="E2EEFF"/>
                </a:solidFill>
                <a:effectLst/>
                <a:latin typeface="+mj-lt"/>
              </a:rPr>
              <a:t>Keyloggers are a potent threat to both individuals and enterprises, with the potential to cause significant harm if left undetected</a:t>
            </a:r>
            <a:r>
              <a:rPr lang="en-US" b="0" i="0" dirty="0">
                <a:solidFill>
                  <a:srgbClr val="E8E8E8"/>
                </a:solidFill>
                <a:effectLst/>
                <a:latin typeface="+mj-lt"/>
              </a:rPr>
              <a:t>.</a:t>
            </a:r>
            <a:r>
              <a:rPr lang="en-IN" sz="2000" dirty="0">
                <a:latin typeface="+mj-lt"/>
              </a:rPr>
              <a:t> Keyloggers are a potent threat to both individuals and enterprises ,with the potential to cause significant harm if left undetected . Understanding the nature of keyloggers , their methods of infiltration , and the dangers they pose is crucial for maintaining a secure digital environment.</a:t>
            </a:r>
          </a:p>
          <a:p>
            <a:pPr>
              <a:buFont typeface="Wingdings" panose="05000000000000000000" pitchFamily="2" charset="2"/>
              <a:buChar char="Ø"/>
            </a:pPr>
            <a:endParaRPr lang="en-IN" dirty="0">
              <a:latin typeface="+mj-lt"/>
            </a:endParaRPr>
          </a:p>
        </p:txBody>
      </p:sp>
    </p:spTree>
    <p:extLst>
      <p:ext uri="{BB962C8B-B14F-4D97-AF65-F5344CB8AC3E}">
        <p14:creationId xmlns:p14="http://schemas.microsoft.com/office/powerpoint/2010/main" val="2128139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6744-1B5F-B373-8291-A43492AE4937}"/>
              </a:ext>
            </a:extLst>
          </p:cNvPr>
          <p:cNvSpPr>
            <a:spLocks noGrp="1"/>
          </p:cNvSpPr>
          <p:nvPr>
            <p:ph type="title"/>
          </p:nvPr>
        </p:nvSpPr>
        <p:spPr/>
        <p:txBody>
          <a:bodyPr/>
          <a:lstStyle/>
          <a:p>
            <a:pPr algn="l"/>
            <a:r>
              <a:rPr lang="en-US" dirty="0"/>
              <a:t>reference</a:t>
            </a:r>
            <a:endParaRPr lang="en-IN" dirty="0"/>
          </a:p>
        </p:txBody>
      </p:sp>
      <p:sp>
        <p:nvSpPr>
          <p:cNvPr id="3" name="Content Placeholder 2">
            <a:extLst>
              <a:ext uri="{FF2B5EF4-FFF2-40B4-BE49-F238E27FC236}">
                <a16:creationId xmlns:a16="http://schemas.microsoft.com/office/drawing/2014/main" id="{A7B42199-7A57-6CB7-0ACD-D8536F0F2E4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100" dirty="0">
                <a:latin typeface="+mj-lt"/>
              </a:rPr>
              <a:t>REFERENCES [1] Working of Keyloggers available at http://securelist.com/analysis/publications/36138/keyloggers-how-theywork-and-how-todetect-them-part-1. [2] </a:t>
            </a:r>
            <a:r>
              <a:rPr lang="en-IN" sz="2100" dirty="0" err="1">
                <a:latin typeface="+mj-lt"/>
              </a:rPr>
              <a:t>C.a.Rajendra.”Keylogger</a:t>
            </a:r>
            <a:r>
              <a:rPr lang="en-IN" sz="2100" dirty="0">
                <a:latin typeface="+mj-lt"/>
              </a:rPr>
              <a:t> in Cybersecurity Education”. </a:t>
            </a:r>
            <a:r>
              <a:rPr lang="en-IN" sz="2100" dirty="0" err="1">
                <a:latin typeface="+mj-lt"/>
              </a:rPr>
              <a:t>Rechester</a:t>
            </a:r>
            <a:r>
              <a:rPr lang="en-IN" sz="2100" dirty="0">
                <a:latin typeface="+mj-lt"/>
              </a:rPr>
              <a:t> Institute of </a:t>
            </a:r>
            <a:r>
              <a:rPr lang="en-IN" sz="2100" dirty="0" err="1">
                <a:latin typeface="+mj-lt"/>
              </a:rPr>
              <a:t>Technology,Rechester,New</a:t>
            </a:r>
            <a:r>
              <a:rPr lang="en-IN" sz="2100" dirty="0">
                <a:latin typeface="+mj-lt"/>
              </a:rPr>
              <a:t> </a:t>
            </a:r>
            <a:r>
              <a:rPr lang="en-IN" sz="2100" dirty="0" err="1">
                <a:latin typeface="+mj-lt"/>
              </a:rPr>
              <a:t>York,USA</a:t>
            </a:r>
            <a:r>
              <a:rPr lang="en-IN" sz="2100" dirty="0">
                <a:latin typeface="+mj-lt"/>
              </a:rPr>
              <a:t>. [3] M. Aslam, R. N. Idrees, M. M. Baig, and M. </a:t>
            </a:r>
            <a:r>
              <a:rPr lang="en-IN" sz="2100" dirty="0" err="1">
                <a:latin typeface="+mj-lt"/>
              </a:rPr>
              <a:t>A.Arshad</a:t>
            </a:r>
            <a:r>
              <a:rPr lang="en-IN" sz="2100" dirty="0">
                <a:latin typeface="+mj-lt"/>
              </a:rPr>
              <a:t>, “</a:t>
            </a:r>
            <a:r>
              <a:rPr lang="en-IN" sz="2100" dirty="0" err="1">
                <a:latin typeface="+mj-lt"/>
              </a:rPr>
              <a:t>Antihook</a:t>
            </a:r>
            <a:r>
              <a:rPr lang="en-IN" sz="2100" dirty="0">
                <a:latin typeface="+mj-lt"/>
              </a:rPr>
              <a:t> shield against the software key loggers,” in Proceedings of the National Conference of Emerging Technologies,2004. [4] E. S. L. </a:t>
            </a:r>
            <a:r>
              <a:rPr lang="en-IN" sz="2100" dirty="0" err="1">
                <a:latin typeface="+mj-lt"/>
              </a:rPr>
              <a:t>Martignoni</a:t>
            </a:r>
            <a:r>
              <a:rPr lang="en-IN" sz="2100" dirty="0">
                <a:latin typeface="+mj-lt"/>
              </a:rPr>
              <a:t>, M. </a:t>
            </a:r>
            <a:r>
              <a:rPr lang="en-IN" sz="2100" dirty="0" err="1">
                <a:latin typeface="+mj-lt"/>
              </a:rPr>
              <a:t>Fredrikson</a:t>
            </a:r>
            <a:r>
              <a:rPr lang="en-IN" sz="2100" dirty="0">
                <a:latin typeface="+mj-lt"/>
              </a:rPr>
              <a:t>, S. Jha, and J. C. Mitchell, "A layered architecture for detecting malicious behaviors,”.Heidelberg.2008 [5] C. Y. D. Le, T. Smart, and H. Wang,, "Detecting kernel level keyloggers through dynamic taint analysis," College of William &amp; Mary, Department of Computer Science, illiamsburg,,2008. [6] C. G. </a:t>
            </a:r>
            <a:r>
              <a:rPr lang="en-IN" sz="2100" dirty="0" err="1">
                <a:latin typeface="+mj-lt"/>
              </a:rPr>
              <a:t>S.Ortani</a:t>
            </a:r>
            <a:r>
              <a:rPr lang="en-IN" sz="2100" dirty="0">
                <a:latin typeface="+mj-lt"/>
              </a:rPr>
              <a:t>, and </a:t>
            </a:r>
            <a:r>
              <a:rPr lang="en-IN" sz="2100" dirty="0" err="1">
                <a:latin typeface="+mj-lt"/>
              </a:rPr>
              <a:t>Crispo</a:t>
            </a:r>
            <a:r>
              <a:rPr lang="en-IN" sz="2100" dirty="0">
                <a:latin typeface="+mj-lt"/>
              </a:rPr>
              <a:t>.”Bait your Hook: A novel Detection technique for keylogger”. University of Trento, Via </a:t>
            </a:r>
            <a:r>
              <a:rPr lang="en-IN" sz="2100" dirty="0" err="1">
                <a:latin typeface="+mj-lt"/>
              </a:rPr>
              <a:t>Sommarive.Trento</a:t>
            </a:r>
            <a:r>
              <a:rPr lang="en-IN" sz="2100" dirty="0">
                <a:latin typeface="+mj-lt"/>
              </a:rPr>
              <a:t>, Italy.2010. [7] </a:t>
            </a:r>
            <a:r>
              <a:rPr lang="en-IN" sz="2100" dirty="0" err="1">
                <a:latin typeface="+mj-lt"/>
              </a:rPr>
              <a:t>S.S.a.Anith</a:t>
            </a:r>
            <a:r>
              <a:rPr lang="en-IN" sz="2100" dirty="0">
                <a:latin typeface="+mj-lt"/>
              </a:rPr>
              <a:t>.</a:t>
            </a:r>
          </a:p>
          <a:p>
            <a:endParaRPr lang="en-IN" dirty="0"/>
          </a:p>
        </p:txBody>
      </p:sp>
    </p:spTree>
    <p:extLst>
      <p:ext uri="{BB962C8B-B14F-4D97-AF65-F5344CB8AC3E}">
        <p14:creationId xmlns:p14="http://schemas.microsoft.com/office/powerpoint/2010/main" val="383306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72AA-7EA9-C697-537E-BE4E2072BA53}"/>
              </a:ext>
            </a:extLst>
          </p:cNvPr>
          <p:cNvSpPr>
            <a:spLocks noGrp="1"/>
          </p:cNvSpPr>
          <p:nvPr>
            <p:ph type="title"/>
          </p:nvPr>
        </p:nvSpPr>
        <p:spPr>
          <a:xfrm>
            <a:off x="577892" y="2410409"/>
            <a:ext cx="10353761" cy="1326321"/>
          </a:xfrm>
        </p:spPr>
        <p:txBody>
          <a:bodyPr>
            <a:normAutofit/>
          </a:bodyPr>
          <a:lstStyle/>
          <a:p>
            <a:r>
              <a:rPr lang="en-IN" sz="7200" dirty="0">
                <a:latin typeface="Perpetua Titling MT" panose="02020502060505020804" pitchFamily="18" charset="0"/>
              </a:rPr>
              <a:t>Thank you</a:t>
            </a:r>
          </a:p>
        </p:txBody>
      </p:sp>
    </p:spTree>
    <p:extLst>
      <p:ext uri="{BB962C8B-B14F-4D97-AF65-F5344CB8AC3E}">
        <p14:creationId xmlns:p14="http://schemas.microsoft.com/office/powerpoint/2010/main" val="210457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6FB4-2B6D-D974-C417-2A716E29106B}"/>
              </a:ext>
            </a:extLst>
          </p:cNvPr>
          <p:cNvSpPr>
            <a:spLocks noGrp="1"/>
          </p:cNvSpPr>
          <p:nvPr>
            <p:ph type="title"/>
          </p:nvPr>
        </p:nvSpPr>
        <p:spPr/>
        <p:txBody>
          <a:bodyPr/>
          <a:lstStyle/>
          <a:p>
            <a:pPr algn="l"/>
            <a:r>
              <a:rPr lang="en-IN"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4848BCB3-8B31-6FC0-EFFC-458A9DF15041}"/>
              </a:ext>
            </a:extLst>
          </p:cNvPr>
          <p:cNvSpPr>
            <a:spLocks noGrp="1"/>
          </p:cNvSpPr>
          <p:nvPr>
            <p:ph idx="1"/>
          </p:nvPr>
        </p:nvSpPr>
        <p:spPr/>
        <p:txBody>
          <a:bodyPr>
            <a:normAutofit/>
          </a:bodyPr>
          <a:lstStyle/>
          <a:p>
            <a:pPr>
              <a:buFont typeface="Wingdings" panose="05000000000000000000" pitchFamily="2" charset="2"/>
              <a:buChar char="Ø"/>
            </a:pPr>
            <a:r>
              <a:rPr lang="en-US" b="1" i="0" dirty="0">
                <a:solidFill>
                  <a:srgbClr val="FFFFFF"/>
                </a:solidFill>
                <a:effectLst/>
                <a:latin typeface="+mj-lt"/>
              </a:rPr>
              <a:t>Key loggers</a:t>
            </a:r>
            <a:r>
              <a:rPr lang="en-US" b="0" i="0" dirty="0">
                <a:solidFill>
                  <a:srgbClr val="FFFFFF"/>
                </a:solidFill>
                <a:effectLst/>
                <a:latin typeface="+mj-lt"/>
              </a:rPr>
              <a:t> also known as keystroke loggers, may be defined as the recording of the key pressed on a system and saved it to a file, and the that file is accessed by the person using this malware. Key logger can be software or can be hardware. </a:t>
            </a:r>
            <a:r>
              <a:rPr lang="en-US" b="1" i="0" dirty="0">
                <a:solidFill>
                  <a:srgbClr val="FFFFFF"/>
                </a:solidFill>
                <a:effectLst/>
                <a:latin typeface="+mj-lt"/>
              </a:rPr>
              <a:t>Working:</a:t>
            </a:r>
            <a:r>
              <a:rPr lang="en-US" b="0" i="0" dirty="0">
                <a:solidFill>
                  <a:srgbClr val="FFFFFF"/>
                </a:solidFill>
                <a:effectLst/>
                <a:latin typeface="+mj-lt"/>
              </a:rPr>
              <a:t> Mainly key-loggers are used to steal password or confidential details such as bank information etc. First key-logger was invented in 1970’s and was a hardware key logger and first software key-logger was developed in 1983</a:t>
            </a:r>
            <a:r>
              <a:rPr lang="en-US" b="0" i="0" dirty="0">
                <a:solidFill>
                  <a:srgbClr val="BFBFBF"/>
                </a:solidFill>
                <a:effectLst/>
                <a:latin typeface="+mj-lt"/>
              </a:rPr>
              <a:t>.</a:t>
            </a:r>
            <a:endParaRPr lang="en-US" dirty="0">
              <a:solidFill>
                <a:srgbClr val="E8E8E8"/>
              </a:solidFill>
              <a:effectLst/>
              <a:latin typeface="+mj-lt"/>
            </a:endParaRPr>
          </a:p>
        </p:txBody>
      </p:sp>
    </p:spTree>
    <p:extLst>
      <p:ext uri="{BB962C8B-B14F-4D97-AF65-F5344CB8AC3E}">
        <p14:creationId xmlns:p14="http://schemas.microsoft.com/office/powerpoint/2010/main" val="167150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F956-413F-FD33-F4E7-EBEA16A2C249}"/>
              </a:ext>
            </a:extLst>
          </p:cNvPr>
          <p:cNvSpPr>
            <a:spLocks noGrp="1"/>
          </p:cNvSpPr>
          <p:nvPr>
            <p:ph type="title"/>
          </p:nvPr>
        </p:nvSpPr>
        <p:spPr/>
        <p:txBody>
          <a:bodyPr/>
          <a:lstStyle/>
          <a:p>
            <a:pPr algn="l"/>
            <a:r>
              <a:rPr lang="en-US" dirty="0"/>
              <a:t>Problem statement</a:t>
            </a:r>
            <a:endParaRPr lang="en-IN" dirty="0"/>
          </a:p>
        </p:txBody>
      </p:sp>
      <p:sp>
        <p:nvSpPr>
          <p:cNvPr id="3" name="Content Placeholder 2">
            <a:extLst>
              <a:ext uri="{FF2B5EF4-FFF2-40B4-BE49-F238E27FC236}">
                <a16:creationId xmlns:a16="http://schemas.microsoft.com/office/drawing/2014/main" id="{CFFDED47-01BF-7E0D-F3C7-2528029F3FBC}"/>
              </a:ext>
            </a:extLst>
          </p:cNvPr>
          <p:cNvSpPr>
            <a:spLocks noGrp="1"/>
          </p:cNvSpPr>
          <p:nvPr>
            <p:ph idx="1"/>
          </p:nvPr>
        </p:nvSpPr>
        <p:spPr/>
        <p:txBody>
          <a:bodyPr/>
          <a:lstStyle/>
          <a:p>
            <a:pPr>
              <a:buFont typeface="Wingdings" panose="05000000000000000000" pitchFamily="2" charset="2"/>
              <a:buChar char="Ø"/>
            </a:pPr>
            <a:r>
              <a:rPr lang="en-IN" sz="2000" dirty="0">
                <a:latin typeface="+mj-lt"/>
              </a:rPr>
              <a:t>Problem statement : In today’s digital age, where cybersecurity threats loom large, one of the significant concerns is the proliferation of keyloggers, stealthy software tools designed to monitor and record keystrokes on a user’s computer without their knowledge . Keyloggers pose a severe threat to individuals and organizations as they can capture sensitive information such as passwords , credit card details , and other personal data , leading to identify theft , financial loss , and privacy breaches.</a:t>
            </a:r>
          </a:p>
          <a:p>
            <a:endParaRPr lang="en-IN" dirty="0"/>
          </a:p>
        </p:txBody>
      </p:sp>
    </p:spTree>
    <p:extLst>
      <p:ext uri="{BB962C8B-B14F-4D97-AF65-F5344CB8AC3E}">
        <p14:creationId xmlns:p14="http://schemas.microsoft.com/office/powerpoint/2010/main" val="192689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BBC2-5892-BE4D-040B-1C88E6558049}"/>
              </a:ext>
            </a:extLst>
          </p:cNvPr>
          <p:cNvSpPr>
            <a:spLocks noGrp="1"/>
          </p:cNvSpPr>
          <p:nvPr>
            <p:ph type="title"/>
          </p:nvPr>
        </p:nvSpPr>
        <p:spPr>
          <a:xfrm>
            <a:off x="913795" y="926840"/>
            <a:ext cx="10353761" cy="1326321"/>
          </a:xfrm>
        </p:spPr>
        <p:txBody>
          <a:bodyPr/>
          <a:lstStyle/>
          <a:p>
            <a:pPr algn="l"/>
            <a:r>
              <a:rPr lang="en-IN" dirty="0"/>
              <a:t>WHAT IS keyloggers ?</a:t>
            </a:r>
          </a:p>
        </p:txBody>
      </p:sp>
      <p:sp>
        <p:nvSpPr>
          <p:cNvPr id="3" name="Content Placeholder 2">
            <a:extLst>
              <a:ext uri="{FF2B5EF4-FFF2-40B4-BE49-F238E27FC236}">
                <a16:creationId xmlns:a16="http://schemas.microsoft.com/office/drawing/2014/main" id="{DE37C3A4-5D82-E65E-9B48-9E1CC71EF8EE}"/>
              </a:ext>
            </a:extLst>
          </p:cNvPr>
          <p:cNvSpPr>
            <a:spLocks noGrp="1"/>
          </p:cNvSpPr>
          <p:nvPr>
            <p:ph idx="1"/>
          </p:nvPr>
        </p:nvSpPr>
        <p:spPr>
          <a:xfrm>
            <a:off x="913794" y="2553264"/>
            <a:ext cx="10353762" cy="3695136"/>
          </a:xfrm>
        </p:spPr>
        <p:txBody>
          <a:bodyPr>
            <a:normAutofit/>
          </a:bodyPr>
          <a:lstStyle/>
          <a:p>
            <a:pPr algn="l">
              <a:buFont typeface="Wingdings" panose="05000000000000000000" pitchFamily="2" charset="2"/>
              <a:buChar char="Ø"/>
            </a:pPr>
            <a:r>
              <a:rPr lang="en-US" b="1" i="0" dirty="0">
                <a:effectLst/>
                <a:latin typeface="+mj-lt"/>
              </a:rPr>
              <a:t>A keylogger or keystroke logger</a:t>
            </a:r>
            <a:r>
              <a:rPr lang="en-US" b="0" i="0" dirty="0">
                <a:effectLst/>
                <a:latin typeface="+mj-lt"/>
              </a:rPr>
              <a:t>/keyboard capturing is a form of </a:t>
            </a:r>
            <a:r>
              <a:rPr lang="en-US" b="0" i="0" u="none" strike="noStrike" dirty="0">
                <a:effectLst/>
                <a:latin typeface="+mj-lt"/>
                <a:hlinkClick r:id="rId2">
                  <a:extLst>
                    <a:ext uri="{A12FA001-AC4F-418D-AE19-62706E023703}">
                      <ahyp:hlinkClr xmlns:ahyp="http://schemas.microsoft.com/office/drawing/2018/hyperlinkcolor" val="tx"/>
                    </a:ext>
                  </a:extLst>
                </a:hlinkClick>
              </a:rPr>
              <a:t>malware</a:t>
            </a:r>
            <a:r>
              <a:rPr lang="en-US" b="0" i="0" dirty="0">
                <a:effectLst/>
                <a:latin typeface="+mj-lt"/>
              </a:rPr>
              <a:t> or hardware that keeps track of and records your keystrokes as you type. It takes the information and sends it to a hacker using a </a:t>
            </a:r>
            <a:r>
              <a:rPr lang="en-US" b="0" i="0" u="none" strike="noStrike" dirty="0">
                <a:effectLst/>
                <a:latin typeface="+mj-lt"/>
                <a:hlinkClick r:id="rId3">
                  <a:extLst>
                    <a:ext uri="{A12FA001-AC4F-418D-AE19-62706E023703}">
                      <ahyp:hlinkClr xmlns:ahyp="http://schemas.microsoft.com/office/drawing/2018/hyperlinkcolor" val="tx"/>
                    </a:ext>
                  </a:extLst>
                </a:hlinkClick>
              </a:rPr>
              <a:t>command-and-control (C&amp;C) server</a:t>
            </a:r>
            <a:r>
              <a:rPr lang="en-US" b="0" i="0" dirty="0">
                <a:effectLst/>
                <a:latin typeface="+mj-lt"/>
              </a:rPr>
              <a:t>. The hacker then analyzes the keystrokes to locate usernames and passwords and uses them to hack into otherwise secure systems.</a:t>
            </a:r>
            <a:br>
              <a:rPr lang="en-US" dirty="0">
                <a:latin typeface="+mj-lt"/>
              </a:rPr>
            </a:br>
            <a:endParaRPr lang="en-IN" dirty="0">
              <a:latin typeface="+mj-lt"/>
            </a:endParaRPr>
          </a:p>
        </p:txBody>
      </p:sp>
    </p:spTree>
    <p:extLst>
      <p:ext uri="{BB962C8B-B14F-4D97-AF65-F5344CB8AC3E}">
        <p14:creationId xmlns:p14="http://schemas.microsoft.com/office/powerpoint/2010/main" val="203102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73C-3926-44AD-E1C0-BBB3A940FA00}"/>
              </a:ext>
            </a:extLst>
          </p:cNvPr>
          <p:cNvSpPr>
            <a:spLocks noGrp="1"/>
          </p:cNvSpPr>
          <p:nvPr>
            <p:ph type="title"/>
          </p:nvPr>
        </p:nvSpPr>
        <p:spPr/>
        <p:txBody>
          <a:bodyPr>
            <a:normAutofit/>
          </a:bodyPr>
          <a:lstStyle/>
          <a:p>
            <a:r>
              <a:rPr lang="en-IN" dirty="0">
                <a:latin typeface="Bookman Old Style" panose="02050604050505020204" pitchFamily="18" charset="0"/>
                <a:cs typeface="Arial" panose="020B0604020202020204" pitchFamily="34" charset="0"/>
              </a:rPr>
              <a:t>How are keyloggers constructed?</a:t>
            </a:r>
          </a:p>
        </p:txBody>
      </p:sp>
      <p:sp>
        <p:nvSpPr>
          <p:cNvPr id="4" name="Content Placeholder 3">
            <a:extLst>
              <a:ext uri="{FF2B5EF4-FFF2-40B4-BE49-F238E27FC236}">
                <a16:creationId xmlns:a16="http://schemas.microsoft.com/office/drawing/2014/main" id="{5D8FA9E1-BC83-2F4C-4C64-1D55E7000C83}"/>
              </a:ext>
            </a:extLst>
          </p:cNvPr>
          <p:cNvSpPr>
            <a:spLocks noGrp="1"/>
          </p:cNvSpPr>
          <p:nvPr>
            <p:ph idx="1"/>
          </p:nvPr>
        </p:nvSpPr>
        <p:spPr/>
        <p:txBody>
          <a:bodyPr>
            <a:normAutofit/>
          </a:bodyPr>
          <a:lstStyle/>
          <a:p>
            <a:pPr>
              <a:buFont typeface="Wingdings" panose="05000000000000000000" pitchFamily="2" charset="2"/>
              <a:buChar char="Ø"/>
            </a:pPr>
            <a:r>
              <a:rPr lang="en-US" b="0" i="0" dirty="0">
                <a:effectLst/>
                <a:latin typeface="+mj-lt"/>
              </a:rPr>
              <a:t>The primary concept behind keyloggers is they must be placed between when a key gets depressed on a keyboard and when the information regarding that keystroke appears on the monitor. There are several ways to accomplish this.</a:t>
            </a:r>
          </a:p>
          <a:p>
            <a:pPr algn="l">
              <a:buFont typeface="Wingdings" panose="05000000000000000000" pitchFamily="2" charset="2"/>
              <a:buChar char="Ø"/>
            </a:pPr>
            <a:r>
              <a:rPr lang="en-US" b="0" i="0" dirty="0">
                <a:effectLst/>
                <a:latin typeface="+mj-lt"/>
              </a:rPr>
              <a:t>Some hackers use </a:t>
            </a:r>
            <a:r>
              <a:rPr lang="en-US" b="0" i="0" u="none" strike="noStrike" dirty="0">
                <a:effectLst/>
                <a:latin typeface="+mj-lt"/>
                <a:hlinkClick r:id="rId2">
                  <a:extLst>
                    <a:ext uri="{A12FA001-AC4F-418D-AE19-62706E023703}">
                      <ahyp:hlinkClr xmlns:ahyp="http://schemas.microsoft.com/office/drawing/2018/hyperlinkcolor" val="tx"/>
                    </a:ext>
                  </a:extLst>
                </a:hlinkClick>
              </a:rPr>
              <a:t>video surveillance</a:t>
            </a:r>
            <a:r>
              <a:rPr lang="en-US" b="0" i="0" dirty="0">
                <a:effectLst/>
                <a:latin typeface="+mj-lt"/>
              </a:rPr>
              <a:t> to see the connection between the pressed keys and what appears on the monitor. A video camera with a view of the keyboard and the screen can be set up. Once it records a video of the keystrokes and the login or authentication screens the strokes have to get past, the hacker can play the video back, slow it down, and see which keys were pressed.</a:t>
            </a:r>
          </a:p>
          <a:p>
            <a:endParaRPr lang="en-IN" dirty="0">
              <a:latin typeface="+mj-lt"/>
            </a:endParaRPr>
          </a:p>
        </p:txBody>
      </p:sp>
    </p:spTree>
    <p:extLst>
      <p:ext uri="{BB962C8B-B14F-4D97-AF65-F5344CB8AC3E}">
        <p14:creationId xmlns:p14="http://schemas.microsoft.com/office/powerpoint/2010/main" val="15051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33EB-7E15-E488-F3EA-2ED6537745EA}"/>
              </a:ext>
            </a:extLst>
          </p:cNvPr>
          <p:cNvSpPr>
            <a:spLocks noGrp="1"/>
          </p:cNvSpPr>
          <p:nvPr>
            <p:ph type="title"/>
          </p:nvPr>
        </p:nvSpPr>
        <p:spPr/>
        <p:txBody>
          <a:bodyPr>
            <a:normAutofit/>
          </a:bodyPr>
          <a:lstStyle/>
          <a:p>
            <a:r>
              <a:rPr lang="en-IN" dirty="0">
                <a:latin typeface="Bookman Old Style" panose="02050604050505020204" pitchFamily="18" charset="0"/>
                <a:cs typeface="Arial" panose="020B0604020202020204" pitchFamily="34" charset="0"/>
              </a:rPr>
              <a:t>How are keyloggers constructed?</a:t>
            </a:r>
            <a:endParaRPr lang="en-IN" dirty="0"/>
          </a:p>
        </p:txBody>
      </p:sp>
      <p:sp>
        <p:nvSpPr>
          <p:cNvPr id="3" name="Content Placeholder 2">
            <a:extLst>
              <a:ext uri="{FF2B5EF4-FFF2-40B4-BE49-F238E27FC236}">
                <a16:creationId xmlns:a16="http://schemas.microsoft.com/office/drawing/2014/main" id="{A52A7131-1F7B-650B-B762-ABB1E44BCC70}"/>
              </a:ext>
            </a:extLst>
          </p:cNvPr>
          <p:cNvSpPr>
            <a:spLocks noGrp="1"/>
          </p:cNvSpPr>
          <p:nvPr>
            <p:ph idx="1"/>
          </p:nvPr>
        </p:nvSpPr>
        <p:spPr/>
        <p:txBody>
          <a:bodyPr/>
          <a:lstStyle/>
          <a:p>
            <a:pPr>
              <a:buFont typeface="Wingdings" panose="05000000000000000000" pitchFamily="2" charset="2"/>
              <a:buChar char="Ø"/>
            </a:pPr>
            <a:r>
              <a:rPr lang="en-US" b="0" i="0" dirty="0">
                <a:effectLst/>
                <a:latin typeface="+mj-lt"/>
              </a:rPr>
              <a:t>An attacker can also put a hardware bug inside the keyboard itself. This would record each stroke made and send the information to be stored, either on a server or nearby physical device. It is possible for a keylogger to be placed within the wiring or inside the computer—as long as it is between the keyboard and the monitor.</a:t>
            </a:r>
            <a:endParaRPr lang="en-IN" dirty="0">
              <a:latin typeface="+mj-lt"/>
            </a:endParaRPr>
          </a:p>
        </p:txBody>
      </p:sp>
    </p:spTree>
    <p:extLst>
      <p:ext uri="{BB962C8B-B14F-4D97-AF65-F5344CB8AC3E}">
        <p14:creationId xmlns:p14="http://schemas.microsoft.com/office/powerpoint/2010/main" val="2223559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9859-CF71-1AF5-3B46-292AA6B032E1}"/>
              </a:ext>
            </a:extLst>
          </p:cNvPr>
          <p:cNvSpPr>
            <a:spLocks noGrp="1"/>
          </p:cNvSpPr>
          <p:nvPr>
            <p:ph type="title"/>
          </p:nvPr>
        </p:nvSpPr>
        <p:spPr>
          <a:xfrm>
            <a:off x="919119" y="1626637"/>
            <a:ext cx="10353761" cy="1326321"/>
          </a:xfrm>
        </p:spPr>
        <p:txBody>
          <a:bodyPr/>
          <a:lstStyle/>
          <a:p>
            <a:r>
              <a:rPr lang="en-IN" dirty="0"/>
              <a:t>Types of phishing</a:t>
            </a:r>
          </a:p>
        </p:txBody>
      </p:sp>
      <p:sp>
        <p:nvSpPr>
          <p:cNvPr id="3" name="Content Placeholder 2">
            <a:extLst>
              <a:ext uri="{FF2B5EF4-FFF2-40B4-BE49-F238E27FC236}">
                <a16:creationId xmlns:a16="http://schemas.microsoft.com/office/drawing/2014/main" id="{9CAD2DB3-BC91-87DF-8B8D-744ADC187A71}"/>
              </a:ext>
            </a:extLst>
          </p:cNvPr>
          <p:cNvSpPr>
            <a:spLocks noGrp="1"/>
          </p:cNvSpPr>
          <p:nvPr>
            <p:ph idx="1"/>
          </p:nvPr>
        </p:nvSpPr>
        <p:spPr>
          <a:xfrm>
            <a:off x="919118" y="3162864"/>
            <a:ext cx="10353762" cy="3695136"/>
          </a:xfrm>
        </p:spPr>
        <p:txBody>
          <a:bodyPr>
            <a:normAutofit/>
          </a:bodyPr>
          <a:lstStyle/>
          <a:p>
            <a:pPr marL="457200" indent="-457200" algn="ctr">
              <a:buFont typeface="+mj-lt"/>
              <a:buAutoNum type="arabicParenR"/>
            </a:pPr>
            <a:r>
              <a:rPr lang="en-US" b="1" dirty="0">
                <a:effectLst/>
                <a:latin typeface="+mj-lt"/>
              </a:rPr>
              <a:t>Software keyloggers</a:t>
            </a:r>
            <a:endParaRPr lang="en-US" b="1" i="0" dirty="0">
              <a:effectLst/>
              <a:latin typeface="+mj-lt"/>
            </a:endParaRPr>
          </a:p>
          <a:p>
            <a:pPr marL="457200" indent="-457200" algn="ctr">
              <a:buFont typeface="+mj-lt"/>
              <a:buAutoNum type="arabicParenR"/>
            </a:pPr>
            <a:r>
              <a:rPr lang="en-US" b="1" dirty="0">
                <a:effectLst/>
                <a:latin typeface="+mj-lt"/>
              </a:rPr>
              <a:t>Hardware keyloggers</a:t>
            </a:r>
            <a:endParaRPr lang="en-US" b="1" i="0" dirty="0">
              <a:effectLst/>
              <a:latin typeface="+mj-lt"/>
            </a:endParaRPr>
          </a:p>
        </p:txBody>
      </p:sp>
    </p:spTree>
    <p:extLst>
      <p:ext uri="{BB962C8B-B14F-4D97-AF65-F5344CB8AC3E}">
        <p14:creationId xmlns:p14="http://schemas.microsoft.com/office/powerpoint/2010/main" val="352598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C3F-8AC1-49C8-F609-026AB3DFC787}"/>
              </a:ext>
            </a:extLst>
          </p:cNvPr>
          <p:cNvSpPr>
            <a:spLocks noGrp="1"/>
          </p:cNvSpPr>
          <p:nvPr>
            <p:ph type="title"/>
          </p:nvPr>
        </p:nvSpPr>
        <p:spPr>
          <a:xfrm>
            <a:off x="652538" y="329682"/>
            <a:ext cx="10353761" cy="1326321"/>
          </a:xfrm>
        </p:spPr>
        <p:txBody>
          <a:bodyPr/>
          <a:lstStyle/>
          <a:p>
            <a:pPr algn="l"/>
            <a:r>
              <a:rPr lang="en-IN" dirty="0"/>
              <a:t>TYPE OF PHISHING</a:t>
            </a:r>
          </a:p>
        </p:txBody>
      </p:sp>
      <p:sp>
        <p:nvSpPr>
          <p:cNvPr id="7" name="Content Placeholder 6">
            <a:extLst>
              <a:ext uri="{FF2B5EF4-FFF2-40B4-BE49-F238E27FC236}">
                <a16:creationId xmlns:a16="http://schemas.microsoft.com/office/drawing/2014/main" id="{678C1169-9CB5-6234-6AB4-4D7779576534}"/>
              </a:ext>
            </a:extLst>
          </p:cNvPr>
          <p:cNvSpPr>
            <a:spLocks noGrp="1"/>
          </p:cNvSpPr>
          <p:nvPr>
            <p:ph idx="1"/>
          </p:nvPr>
        </p:nvSpPr>
        <p:spPr>
          <a:xfrm>
            <a:off x="755174" y="1806815"/>
            <a:ext cx="10353762" cy="3695136"/>
          </a:xfrm>
        </p:spPr>
        <p:txBody>
          <a:bodyPr>
            <a:normAutofit/>
          </a:bodyPr>
          <a:lstStyle/>
          <a:p>
            <a:pPr marL="0" indent="0" algn="l">
              <a:buNone/>
            </a:pPr>
            <a:r>
              <a:rPr lang="en-US" b="1" i="0" dirty="0">
                <a:effectLst/>
                <a:latin typeface="+mj-lt"/>
              </a:rPr>
              <a:t>Software Keyloggers</a:t>
            </a:r>
          </a:p>
          <a:p>
            <a:pPr algn="l">
              <a:buFont typeface="Wingdings" panose="05000000000000000000" pitchFamily="2" charset="2"/>
              <a:buChar char="Ø"/>
            </a:pPr>
            <a:r>
              <a:rPr lang="en-US" b="0" i="0" dirty="0">
                <a:effectLst/>
                <a:latin typeface="+mj-lt"/>
              </a:rPr>
              <a:t>Software keyloggers consist of applications that have to be installed on a computer to steal keystroke data. They are the most common method hackers use to access a user’s keystrokes. </a:t>
            </a:r>
          </a:p>
          <a:p>
            <a:pPr algn="l">
              <a:buFont typeface="Wingdings" panose="05000000000000000000" pitchFamily="2" charset="2"/>
              <a:buChar char="Ø"/>
            </a:pPr>
            <a:r>
              <a:rPr lang="en-US" b="0" i="0" dirty="0">
                <a:effectLst/>
                <a:latin typeface="+mj-lt"/>
              </a:rPr>
              <a:t>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p>
          <a:p>
            <a:pPr marL="0" indent="0">
              <a:buNone/>
            </a:pPr>
            <a:endParaRPr lang="en-IN" dirty="0"/>
          </a:p>
        </p:txBody>
      </p:sp>
    </p:spTree>
    <p:extLst>
      <p:ext uri="{BB962C8B-B14F-4D97-AF65-F5344CB8AC3E}">
        <p14:creationId xmlns:p14="http://schemas.microsoft.com/office/powerpoint/2010/main" val="2196978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275</TotalTime>
  <Words>2469</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Perpetua Titling MT</vt:lpstr>
      <vt:lpstr>Rockwell</vt:lpstr>
      <vt:lpstr>Wingdings</vt:lpstr>
      <vt:lpstr>Damask</vt:lpstr>
      <vt:lpstr>Keylogger and security</vt:lpstr>
      <vt:lpstr> outlines</vt:lpstr>
      <vt:lpstr>INTRODUCTION</vt:lpstr>
      <vt:lpstr>Problem statement</vt:lpstr>
      <vt:lpstr>WHAT IS keyloggers ?</vt:lpstr>
      <vt:lpstr>How are keyloggers constructed?</vt:lpstr>
      <vt:lpstr>How are keyloggers constructed?</vt:lpstr>
      <vt:lpstr>Types of phishing</vt:lpstr>
      <vt:lpstr>TYPE OF PHISHING</vt:lpstr>
      <vt:lpstr>PowerPoint Presentation</vt:lpstr>
      <vt:lpstr>PowerPoint Presentation</vt:lpstr>
      <vt:lpstr>How to detect a keyloggers ?</vt:lpstr>
      <vt:lpstr>How to detect a keyloggers ?</vt:lpstr>
      <vt:lpstr>How keyloggers attack your device ?</vt:lpstr>
      <vt:lpstr>PowerPoint Presentation</vt:lpstr>
      <vt:lpstr>Problem caused by keyloggers </vt:lpstr>
      <vt:lpstr>Problem caused by keyloggers </vt:lpstr>
      <vt:lpstr>How to protect your device from keylogging ? </vt:lpstr>
      <vt:lpstr>PowerPoint Presentation</vt:lpstr>
      <vt:lpstr>Effects of keyloggers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dc:title>
  <dc:creator>Thirisha Paulraj</dc:creator>
  <cp:lastModifiedBy>Thirisha Paulraj</cp:lastModifiedBy>
  <cp:revision>3</cp:revision>
  <dcterms:created xsi:type="dcterms:W3CDTF">2024-03-31T11:18:39Z</dcterms:created>
  <dcterms:modified xsi:type="dcterms:W3CDTF">2024-04-03T14:01:33Z</dcterms:modified>
</cp:coreProperties>
</file>