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80" r:id="rId7"/>
    <p:sldId id="261" r:id="rId8"/>
    <p:sldId id="262" r:id="rId9"/>
    <p:sldId id="263" r:id="rId10"/>
    <p:sldId id="264" r:id="rId11"/>
    <p:sldId id="268" r:id="rId12"/>
    <p:sldId id="269" r:id="rId13"/>
    <p:sldId id="270" r:id="rId14"/>
    <p:sldId id="271" r:id="rId15"/>
    <p:sldId id="279"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3/31/2024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omputerworld.com/article/2543237/elaborate--pharming--attack-targeted-50-banks.html" TargetMode="External"/><Relationship Id="rId2" Type="http://schemas.openxmlformats.org/officeDocument/2006/relationships/hyperlink" Target="https://www.fortinet.com/resources/cyberglossary/pharm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erranovasecurity.com/solutions/security-awareness-training/what-is-social-enginee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isco.com/c/en/us/solutions/security/ransomware-defense/what-is-ransomware.html" TargetMode="External"/><Relationship Id="rId2" Type="http://schemas.openxmlformats.org/officeDocument/2006/relationships/hyperlink" Target="https://www.cisco.com/c/en/us/products/security/advanced-persistent-threat.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cisco.com/c/en_in/products/security/index.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ttack.mitre.org/techniques/T153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ecurelist.com/email-spoofing-types/102703/" TargetMode="External"/><Relationship Id="rId2" Type="http://schemas.openxmlformats.org/officeDocument/2006/relationships/hyperlink" Target="https://www.fortinet.com/resources/cyberglossary/what-is-deception-technolog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ortinet.com/resources/cyberglossary/login-credentials" TargetMode="External"/><Relationship Id="rId2" Type="http://schemas.openxmlformats.org/officeDocument/2006/relationships/hyperlink" Target="https://www.fortinet.com/resources/cyberglossary/spear-phishing" TargetMode="External"/><Relationship Id="rId1" Type="http://schemas.openxmlformats.org/officeDocument/2006/relationships/slideLayout" Target="../slideLayouts/slideLayout2.xml"/><Relationship Id="rId4" Type="http://schemas.openxmlformats.org/officeDocument/2006/relationships/hyperlink" Target="https://www.tessian.com/blog/5-real-world-examples-of-phishing-attack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afr.com/companies/financial-services/fake-zoom-invite-cripples-aussie-hedge-fund-with-8m-hit-20201122-p56f9c" TargetMode="External"/><Relationship Id="rId2" Type="http://schemas.openxmlformats.org/officeDocument/2006/relationships/hyperlink" Target="https://www.fortinet.com/resources/cyberglossary/whaling-attac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6D8C-53E6-8B5E-15F0-2138BF6C84EC}"/>
              </a:ext>
            </a:extLst>
          </p:cNvPr>
          <p:cNvSpPr>
            <a:spLocks noGrp="1"/>
          </p:cNvSpPr>
          <p:nvPr>
            <p:ph type="ctrTitle"/>
          </p:nvPr>
        </p:nvSpPr>
        <p:spPr>
          <a:xfrm>
            <a:off x="1595269" y="711816"/>
            <a:ext cx="9001462" cy="2387600"/>
          </a:xfrm>
        </p:spPr>
        <p:txBody>
          <a:bodyPr>
            <a:normAutofit/>
          </a:bodyPr>
          <a:lstStyle/>
          <a:p>
            <a:r>
              <a:rPr lang="en-IN" dirty="0"/>
              <a:t>Phishing attack</a:t>
            </a:r>
          </a:p>
        </p:txBody>
      </p:sp>
      <p:sp>
        <p:nvSpPr>
          <p:cNvPr id="3" name="Subtitle 2">
            <a:extLst>
              <a:ext uri="{FF2B5EF4-FFF2-40B4-BE49-F238E27FC236}">
                <a16:creationId xmlns:a16="http://schemas.microsoft.com/office/drawing/2014/main" id="{D5A4DB28-35AC-E65B-2143-E7491A874B25}"/>
              </a:ext>
            </a:extLst>
          </p:cNvPr>
          <p:cNvSpPr>
            <a:spLocks noGrp="1"/>
          </p:cNvSpPr>
          <p:nvPr>
            <p:ph type="subTitle" idx="1"/>
          </p:nvPr>
        </p:nvSpPr>
        <p:spPr>
          <a:xfrm>
            <a:off x="1362004" y="4217858"/>
            <a:ext cx="9001462" cy="1655762"/>
          </a:xfrm>
        </p:spPr>
        <p:txBody>
          <a:bodyPr>
            <a:normAutofit/>
          </a:bodyPr>
          <a:lstStyle/>
          <a:p>
            <a:r>
              <a:rPr lang="en-IN" dirty="0"/>
              <a:t>PRESENTED BY:</a:t>
            </a:r>
          </a:p>
          <a:p>
            <a:r>
              <a:rPr lang="en-IN" dirty="0"/>
              <a:t>P.THIRISHA – HOLYCROSS ENGINEERING COLLEGE – CSE Dept</a:t>
            </a:r>
          </a:p>
        </p:txBody>
      </p:sp>
    </p:spTree>
    <p:extLst>
      <p:ext uri="{BB962C8B-B14F-4D97-AF65-F5344CB8AC3E}">
        <p14:creationId xmlns:p14="http://schemas.microsoft.com/office/powerpoint/2010/main" val="3632964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983B7C-A152-DB13-E25B-01A60206DAFB}"/>
              </a:ext>
            </a:extLst>
          </p:cNvPr>
          <p:cNvSpPr>
            <a:spLocks noGrp="1"/>
          </p:cNvSpPr>
          <p:nvPr>
            <p:ph idx="1"/>
          </p:nvPr>
        </p:nvSpPr>
        <p:spPr>
          <a:xfrm>
            <a:off x="919119" y="1581432"/>
            <a:ext cx="10353762" cy="3695136"/>
          </a:xfrm>
        </p:spPr>
        <p:txBody>
          <a:bodyPr/>
          <a:lstStyle/>
          <a:p>
            <a:pPr marL="0" indent="0" algn="l">
              <a:buNone/>
            </a:pPr>
            <a:r>
              <a:rPr lang="en-US" b="1" i="0" dirty="0">
                <a:effectLst/>
                <a:latin typeface="+mj-lt"/>
              </a:rPr>
              <a:t>4. Pharming</a:t>
            </a:r>
          </a:p>
          <a:p>
            <a:pPr algn="l">
              <a:buFont typeface="Wingdings" panose="05000000000000000000" pitchFamily="2" charset="2"/>
              <a:buChar char="Ø"/>
            </a:pPr>
            <a:r>
              <a:rPr lang="en-US" b="0" i="0" dirty="0">
                <a:effectLst/>
                <a:latin typeface="+mj-lt"/>
              </a:rPr>
              <a:t>In a </a:t>
            </a:r>
            <a:r>
              <a:rPr lang="en-US" b="0" i="0" u="none" strike="noStrike" dirty="0">
                <a:effectLst/>
                <a:latin typeface="+mj-lt"/>
                <a:hlinkClick r:id="rId2">
                  <a:extLst>
                    <a:ext uri="{A12FA001-AC4F-418D-AE19-62706E023703}">
                      <ahyp:hlinkClr xmlns:ahyp="http://schemas.microsoft.com/office/drawing/2018/hyperlinkcolor" val="tx"/>
                    </a:ext>
                  </a:extLst>
                </a:hlinkClick>
              </a:rPr>
              <a:t>pharming</a:t>
            </a:r>
            <a:r>
              <a:rPr lang="en-US" b="0" i="0" dirty="0">
                <a:effectLst/>
                <a:latin typeface="+mj-lt"/>
              </a:rPr>
              <a:t> attack, the victim gets malicious code installed on their computer. This code then sends the victim to a fake website designed to gather their login credentials.</a:t>
            </a:r>
          </a:p>
          <a:p>
            <a:pPr marL="0" indent="0" algn="l">
              <a:buNone/>
            </a:pPr>
            <a:r>
              <a:rPr lang="en-US" b="1" i="0" dirty="0">
                <a:effectLst/>
                <a:latin typeface="+mj-lt"/>
              </a:rPr>
              <a:t>  Example of Pharming</a:t>
            </a:r>
          </a:p>
          <a:p>
            <a:pPr algn="l">
              <a:buFont typeface="Wingdings" panose="05000000000000000000" pitchFamily="2" charset="2"/>
              <a:buChar char="Ø"/>
            </a:pPr>
            <a:r>
              <a:rPr lang="en-US" b="0" i="0" dirty="0">
                <a:effectLst/>
                <a:latin typeface="+mj-lt"/>
              </a:rPr>
              <a:t>In 2007, a complex pharming attack went after </a:t>
            </a:r>
            <a:r>
              <a:rPr lang="en-US" b="0" i="0" u="none" strike="noStrike" dirty="0">
                <a:effectLst/>
                <a:latin typeface="+mj-lt"/>
                <a:hlinkClick r:id="rId3">
                  <a:extLst>
                    <a:ext uri="{A12FA001-AC4F-418D-AE19-62706E023703}">
                      <ahyp:hlinkClr xmlns:ahyp="http://schemas.microsoft.com/office/drawing/2018/hyperlinkcolor" val="tx"/>
                    </a:ext>
                  </a:extLst>
                </a:hlinkClick>
              </a:rPr>
              <a:t>at least 50 financial institutions</a:t>
            </a:r>
            <a:r>
              <a:rPr lang="en-US" b="0" i="0" dirty="0">
                <a:effectLst/>
                <a:latin typeface="+mj-lt"/>
              </a:rPr>
              <a:t> across the world. Users were directed to false websites and instructed to enter sensitive information. </a:t>
            </a:r>
          </a:p>
          <a:p>
            <a:endParaRPr lang="en-IN" dirty="0"/>
          </a:p>
        </p:txBody>
      </p:sp>
    </p:spTree>
    <p:extLst>
      <p:ext uri="{BB962C8B-B14F-4D97-AF65-F5344CB8AC3E}">
        <p14:creationId xmlns:p14="http://schemas.microsoft.com/office/powerpoint/2010/main" val="2809808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E310-5E07-EC72-130C-0DB4854CD9D1}"/>
              </a:ext>
            </a:extLst>
          </p:cNvPr>
          <p:cNvSpPr>
            <a:spLocks noGrp="1"/>
          </p:cNvSpPr>
          <p:nvPr>
            <p:ph type="title"/>
          </p:nvPr>
        </p:nvSpPr>
        <p:spPr/>
        <p:txBody>
          <a:bodyPr/>
          <a:lstStyle/>
          <a:p>
            <a:pPr algn="l"/>
            <a:r>
              <a:rPr lang="en-IN" dirty="0"/>
              <a:t>PHISHING EXAMPLE</a:t>
            </a:r>
          </a:p>
        </p:txBody>
      </p:sp>
      <p:sp>
        <p:nvSpPr>
          <p:cNvPr id="3" name="Content Placeholder 2">
            <a:extLst>
              <a:ext uri="{FF2B5EF4-FFF2-40B4-BE49-F238E27FC236}">
                <a16:creationId xmlns:a16="http://schemas.microsoft.com/office/drawing/2014/main" id="{371978C7-A363-B147-1050-C73AE5BD3DB1}"/>
              </a:ext>
            </a:extLst>
          </p:cNvPr>
          <p:cNvSpPr>
            <a:spLocks noGrp="1"/>
          </p:cNvSpPr>
          <p:nvPr>
            <p:ph idx="1"/>
          </p:nvPr>
        </p:nvSpPr>
        <p:spPr/>
        <p:txBody>
          <a:bodyPr/>
          <a:lstStyle/>
          <a:p>
            <a:pPr marL="0" indent="0" algn="l">
              <a:buNone/>
            </a:pPr>
            <a:r>
              <a:rPr lang="en-US" b="1" i="0" dirty="0">
                <a:effectLst/>
                <a:latin typeface="+mj-lt"/>
              </a:rPr>
              <a:t>Real-World Examples of Phishing Email Attacks</a:t>
            </a:r>
          </a:p>
          <a:p>
            <a:pPr algn="l">
              <a:buFont typeface="Wingdings" panose="05000000000000000000" pitchFamily="2" charset="2"/>
              <a:buChar char="Ø"/>
            </a:pPr>
            <a:r>
              <a:rPr lang="en-US" b="0" i="0" dirty="0">
                <a:effectLst/>
                <a:latin typeface="+mj-lt"/>
              </a:rPr>
              <a:t>One common thread that runs through all types of phishing emails, including the examples below, is the use of </a:t>
            </a:r>
            <a:r>
              <a:rPr lang="en-US" b="0" i="0" dirty="0">
                <a:effectLst/>
                <a:latin typeface="+mj-lt"/>
                <a:hlinkClick r:id="rId2" tooltip="What is Social Engineering?">
                  <a:extLst>
                    <a:ext uri="{A12FA001-AC4F-418D-AE19-62706E023703}">
                      <ahyp:hlinkClr xmlns:ahyp="http://schemas.microsoft.com/office/drawing/2018/hyperlinkcolor" val="tx"/>
                    </a:ext>
                  </a:extLst>
                </a:hlinkClick>
              </a:rPr>
              <a:t>social engineering</a:t>
            </a:r>
            <a:r>
              <a:rPr lang="en-US" b="0" i="0" dirty="0">
                <a:effectLst/>
                <a:latin typeface="+mj-lt"/>
              </a:rPr>
              <a:t> tactics. Like most phishing attacks, social engineering preys on the natural human tendency to trust people and companies.</a:t>
            </a:r>
          </a:p>
          <a:p>
            <a:pPr algn="l">
              <a:buFont typeface="Wingdings" panose="05000000000000000000" pitchFamily="2" charset="2"/>
              <a:buChar char="Ø"/>
            </a:pPr>
            <a:r>
              <a:rPr lang="en-US" b="0" i="0" dirty="0">
                <a:effectLst/>
                <a:latin typeface="+mj-lt"/>
              </a:rPr>
              <a:t>This leads to many users failing to carefully review phishing email details and automatically trusting the sender’s request. Email phishing victims believe they’re helping their organizations by transferring funds, updating login details, or providing access to proprietary data.</a:t>
            </a:r>
          </a:p>
          <a:p>
            <a:endParaRPr lang="en-IN" dirty="0"/>
          </a:p>
        </p:txBody>
      </p:sp>
    </p:spTree>
    <p:extLst>
      <p:ext uri="{BB962C8B-B14F-4D97-AF65-F5344CB8AC3E}">
        <p14:creationId xmlns:p14="http://schemas.microsoft.com/office/powerpoint/2010/main" val="1641667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16BA-570B-D681-5179-5BC989D86CEF}"/>
              </a:ext>
            </a:extLst>
          </p:cNvPr>
          <p:cNvSpPr>
            <a:spLocks noGrp="1"/>
          </p:cNvSpPr>
          <p:nvPr>
            <p:ph type="title"/>
          </p:nvPr>
        </p:nvSpPr>
        <p:spPr/>
        <p:txBody>
          <a:bodyPr/>
          <a:lstStyle/>
          <a:p>
            <a:r>
              <a:rPr lang="en-IN" b="0" i="0" dirty="0">
                <a:effectLst/>
              </a:rPr>
              <a:t>(example of phishing email)</a:t>
            </a:r>
            <a:endParaRPr lang="en-IN" dirty="0"/>
          </a:p>
        </p:txBody>
      </p:sp>
      <p:pic>
        <p:nvPicPr>
          <p:cNvPr id="5" name="Content Placeholder 4">
            <a:extLst>
              <a:ext uri="{FF2B5EF4-FFF2-40B4-BE49-F238E27FC236}">
                <a16:creationId xmlns:a16="http://schemas.microsoft.com/office/drawing/2014/main" id="{3EBDCE74-543B-165D-2A5E-F670A80880CF}"/>
              </a:ext>
            </a:extLst>
          </p:cNvPr>
          <p:cNvPicPr>
            <a:picLocks noGrp="1" noChangeAspect="1"/>
          </p:cNvPicPr>
          <p:nvPr>
            <p:ph idx="1"/>
          </p:nvPr>
        </p:nvPicPr>
        <p:blipFill>
          <a:blip r:embed="rId2"/>
          <a:stretch>
            <a:fillRect/>
          </a:stretch>
        </p:blipFill>
        <p:spPr>
          <a:xfrm>
            <a:off x="3750054" y="1830420"/>
            <a:ext cx="4691891" cy="4063417"/>
          </a:xfrm>
        </p:spPr>
      </p:pic>
    </p:spTree>
    <p:extLst>
      <p:ext uri="{BB962C8B-B14F-4D97-AF65-F5344CB8AC3E}">
        <p14:creationId xmlns:p14="http://schemas.microsoft.com/office/powerpoint/2010/main" val="3589639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41F8-B52F-9B35-5E61-AA3B1A5B917C}"/>
              </a:ext>
            </a:extLst>
          </p:cNvPr>
          <p:cNvSpPr>
            <a:spLocks noGrp="1"/>
          </p:cNvSpPr>
          <p:nvPr>
            <p:ph type="title"/>
          </p:nvPr>
        </p:nvSpPr>
        <p:spPr>
          <a:xfrm>
            <a:off x="913794" y="964164"/>
            <a:ext cx="10353761" cy="1326321"/>
          </a:xfrm>
        </p:spPr>
        <p:txBody>
          <a:bodyPr/>
          <a:lstStyle/>
          <a:p>
            <a:pPr algn="l"/>
            <a:r>
              <a:rPr lang="en-IN" dirty="0"/>
              <a:t>WHAT ARE THE DANGEROUS OF PHISHING ATTACK ?</a:t>
            </a:r>
          </a:p>
        </p:txBody>
      </p:sp>
      <p:sp>
        <p:nvSpPr>
          <p:cNvPr id="3" name="Content Placeholder 2">
            <a:extLst>
              <a:ext uri="{FF2B5EF4-FFF2-40B4-BE49-F238E27FC236}">
                <a16:creationId xmlns:a16="http://schemas.microsoft.com/office/drawing/2014/main" id="{5F3E01CC-4612-477F-4305-A790F667BC9F}"/>
              </a:ext>
            </a:extLst>
          </p:cNvPr>
          <p:cNvSpPr>
            <a:spLocks noGrp="1"/>
          </p:cNvSpPr>
          <p:nvPr>
            <p:ph idx="1"/>
          </p:nvPr>
        </p:nvSpPr>
        <p:spPr>
          <a:xfrm>
            <a:off x="913794" y="2887899"/>
            <a:ext cx="10353762" cy="3695136"/>
          </a:xfrm>
        </p:spPr>
        <p:txBody>
          <a:bodyPr/>
          <a:lstStyle/>
          <a:p>
            <a:pPr>
              <a:buFont typeface="Wingdings" panose="05000000000000000000" pitchFamily="2" charset="2"/>
              <a:buChar char="Ø"/>
            </a:pPr>
            <a:r>
              <a:rPr lang="en-US" b="0" i="0" dirty="0">
                <a:effectLst/>
                <a:latin typeface="+mj-lt"/>
              </a:rPr>
              <a:t>Sometimes attackers are satisfied with getting a victim’s credit card information or other personal data for financial gain. Other times, phishing emails are sent to obtain employee login information or other details for use in an advanced attack against a specific company. Cybercrime attacks such as </a:t>
            </a:r>
            <a:r>
              <a:rPr lang="en-US" b="0" i="0" u="none" strike="noStrike" dirty="0">
                <a:effectLst/>
                <a:latin typeface="+mj-lt"/>
                <a:hlinkClick r:id="rId2" tooltip="US Site">
                  <a:extLst>
                    <a:ext uri="{A12FA001-AC4F-418D-AE19-62706E023703}">
                      <ahyp:hlinkClr xmlns:ahyp="http://schemas.microsoft.com/office/drawing/2018/hyperlinkcolor" val="tx"/>
                    </a:ext>
                  </a:extLst>
                </a:hlinkClick>
              </a:rPr>
              <a:t>advanced persistent threats</a:t>
            </a:r>
            <a:r>
              <a:rPr lang="en-US" b="0" i="0" dirty="0">
                <a:effectLst/>
                <a:latin typeface="+mj-lt"/>
              </a:rPr>
              <a:t> (APTs) and </a:t>
            </a:r>
            <a:r>
              <a:rPr lang="en-US" b="0" i="0" u="none" strike="noStrike" dirty="0">
                <a:effectLst/>
                <a:latin typeface="+mj-lt"/>
                <a:hlinkClick r:id="rId3" tooltip="US Site">
                  <a:extLst>
                    <a:ext uri="{A12FA001-AC4F-418D-AE19-62706E023703}">
                      <ahyp:hlinkClr xmlns:ahyp="http://schemas.microsoft.com/office/drawing/2018/hyperlinkcolor" val="tx"/>
                    </a:ext>
                  </a:extLst>
                </a:hlinkClick>
              </a:rPr>
              <a:t>ransomware</a:t>
            </a:r>
            <a:r>
              <a:rPr lang="en-US" b="0" i="0" dirty="0">
                <a:effectLst/>
                <a:latin typeface="+mj-lt"/>
              </a:rPr>
              <a:t> often start with phishing.</a:t>
            </a:r>
            <a:endParaRPr lang="en-IN" dirty="0">
              <a:latin typeface="+mj-lt"/>
            </a:endParaRPr>
          </a:p>
        </p:txBody>
      </p:sp>
    </p:spTree>
    <p:extLst>
      <p:ext uri="{BB962C8B-B14F-4D97-AF65-F5344CB8AC3E}">
        <p14:creationId xmlns:p14="http://schemas.microsoft.com/office/powerpoint/2010/main" val="1331149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302C-E3AA-4422-DB81-6B818629FAE2}"/>
              </a:ext>
            </a:extLst>
          </p:cNvPr>
          <p:cNvSpPr>
            <a:spLocks noGrp="1"/>
          </p:cNvSpPr>
          <p:nvPr>
            <p:ph type="title"/>
          </p:nvPr>
        </p:nvSpPr>
        <p:spPr>
          <a:xfrm>
            <a:off x="913795" y="954833"/>
            <a:ext cx="10353761" cy="1326321"/>
          </a:xfrm>
        </p:spPr>
        <p:txBody>
          <a:bodyPr>
            <a:normAutofit fontScale="90000"/>
          </a:bodyPr>
          <a:lstStyle/>
          <a:p>
            <a:pPr algn="l"/>
            <a:r>
              <a:rPr lang="en-IN" sz="3600" dirty="0">
                <a:latin typeface="Bookman Old Style" panose="02050604050505020204" pitchFamily="18" charset="0"/>
                <a:cs typeface="Arial" panose="020B0604020202020204" pitchFamily="34" charset="0"/>
              </a:rPr>
              <a:t>How do I protect against phishing attacks ?</a:t>
            </a:r>
            <a:br>
              <a:rPr lang="en-IN" sz="3600" dirty="0">
                <a:latin typeface="Bookman Old Style" panose="02050604050505020204" pitchFamily="18"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87B5728E-69FB-9523-AD6F-B5687B41BBF0}"/>
              </a:ext>
            </a:extLst>
          </p:cNvPr>
          <p:cNvSpPr>
            <a:spLocks noGrp="1"/>
          </p:cNvSpPr>
          <p:nvPr>
            <p:ph idx="1"/>
          </p:nvPr>
        </p:nvSpPr>
        <p:spPr/>
        <p:txBody>
          <a:bodyPr>
            <a:normAutofit fontScale="85000" lnSpcReduction="20000"/>
          </a:bodyPr>
          <a:lstStyle/>
          <a:p>
            <a:pPr marL="0" indent="0" algn="l" fontAlgn="base">
              <a:buNone/>
            </a:pPr>
            <a:r>
              <a:rPr lang="en-US" sz="2100" b="0" i="0" dirty="0">
                <a:effectLst/>
                <a:latin typeface="+mj-lt"/>
              </a:rPr>
              <a:t>User education</a:t>
            </a:r>
          </a:p>
          <a:p>
            <a:pPr fontAlgn="base">
              <a:buFont typeface="Wingdings" panose="05000000000000000000" pitchFamily="2" charset="2"/>
              <a:buChar char="Ø"/>
            </a:pPr>
            <a:r>
              <a:rPr lang="en-US" sz="2100" b="0" i="0" dirty="0">
                <a:effectLst/>
                <a:latin typeface="+mj-lt"/>
              </a:rPr>
              <a:t>One way to protect your organization from phishing is user education. Education should involve all employees. High-level executives are often a target. Teach them how to recognize a phishing email and what to do when they receive one. Simulation exercises are also key for assessing how your employees react to a staged phishing attack.</a:t>
            </a:r>
          </a:p>
          <a:p>
            <a:pPr marL="0" indent="0" algn="l" fontAlgn="base">
              <a:buNone/>
            </a:pPr>
            <a:r>
              <a:rPr lang="en-US" sz="2100" b="0" i="0" dirty="0">
                <a:effectLst/>
                <a:latin typeface="+mj-lt"/>
              </a:rPr>
              <a:t>Security technology</a:t>
            </a:r>
          </a:p>
          <a:p>
            <a:pPr algn="l" fontAlgn="base">
              <a:buFont typeface="Wingdings" panose="05000000000000000000" pitchFamily="2" charset="2"/>
              <a:buChar char="Ø"/>
            </a:pPr>
            <a:r>
              <a:rPr lang="en-US" sz="2100" b="0" i="0" dirty="0">
                <a:effectLst/>
                <a:latin typeface="+mj-lt"/>
              </a:rPr>
              <a:t>No single cybersecurity technology can prevent phishing attacks. Instead, organizations must take a layered approach to reduce the number of attacks and lessen their impact when they do occur. </a:t>
            </a:r>
            <a:r>
              <a:rPr lang="en-US" sz="2100" b="0" i="0" u="none" strike="noStrike" dirty="0">
                <a:effectLst/>
                <a:latin typeface="+mj-lt"/>
                <a:hlinkClick r:id="rId2">
                  <a:extLst>
                    <a:ext uri="{A12FA001-AC4F-418D-AE19-62706E023703}">
                      <ahyp:hlinkClr xmlns:ahyp="http://schemas.microsoft.com/office/drawing/2018/hyperlinkcolor" val="tx"/>
                    </a:ext>
                  </a:extLst>
                </a:hlinkClick>
              </a:rPr>
              <a:t>Network security technologies</a:t>
            </a:r>
            <a:r>
              <a:rPr lang="en-US" sz="2100" b="0" i="0" dirty="0">
                <a:effectLst/>
                <a:latin typeface="+mj-lt"/>
              </a:rPr>
              <a:t> that should be implemented include email and web security, malware protection, user behavior monitoring, and access control.</a:t>
            </a:r>
          </a:p>
          <a:p>
            <a:endParaRPr lang="en-IN" dirty="0"/>
          </a:p>
        </p:txBody>
      </p:sp>
    </p:spTree>
    <p:extLst>
      <p:ext uri="{BB962C8B-B14F-4D97-AF65-F5344CB8AC3E}">
        <p14:creationId xmlns:p14="http://schemas.microsoft.com/office/powerpoint/2010/main" val="2610241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E479-5947-B566-3CA5-49831BCEF964}"/>
              </a:ext>
            </a:extLst>
          </p:cNvPr>
          <p:cNvSpPr>
            <a:spLocks noGrp="1"/>
          </p:cNvSpPr>
          <p:nvPr>
            <p:ph type="title"/>
          </p:nvPr>
        </p:nvSpPr>
        <p:spPr>
          <a:xfrm>
            <a:off x="941183" y="1430694"/>
            <a:ext cx="10353761" cy="1326321"/>
          </a:xfrm>
        </p:spPr>
        <p:txBody>
          <a:bodyPr/>
          <a:lstStyle/>
          <a:p>
            <a:pPr algn="l"/>
            <a:r>
              <a:rPr lang="en-US" b="1" i="0" dirty="0">
                <a:solidFill>
                  <a:srgbClr val="E8E8E8"/>
                </a:solidFill>
                <a:effectLst/>
              </a:rPr>
              <a:t>Four Ways To Protect Yourself From Phishing</a:t>
            </a:r>
            <a:endParaRPr lang="en-IN" dirty="0"/>
          </a:p>
        </p:txBody>
      </p:sp>
      <p:sp>
        <p:nvSpPr>
          <p:cNvPr id="3" name="Content Placeholder 2">
            <a:extLst>
              <a:ext uri="{FF2B5EF4-FFF2-40B4-BE49-F238E27FC236}">
                <a16:creationId xmlns:a16="http://schemas.microsoft.com/office/drawing/2014/main" id="{C09C4CA5-0817-3441-BA11-517EAC813FF2}"/>
              </a:ext>
            </a:extLst>
          </p:cNvPr>
          <p:cNvSpPr>
            <a:spLocks noGrp="1"/>
          </p:cNvSpPr>
          <p:nvPr>
            <p:ph idx="1"/>
          </p:nvPr>
        </p:nvSpPr>
        <p:spPr>
          <a:xfrm>
            <a:off x="941182" y="3162864"/>
            <a:ext cx="10353762" cy="3695136"/>
          </a:xfrm>
        </p:spPr>
        <p:txBody>
          <a:bodyPr/>
          <a:lstStyle/>
          <a:p>
            <a:pPr algn="l">
              <a:buFont typeface="Wingdings" panose="05000000000000000000" pitchFamily="2" charset="2"/>
              <a:buChar char="Ø"/>
            </a:pPr>
            <a:r>
              <a:rPr lang="en-US" b="0" i="0" dirty="0">
                <a:solidFill>
                  <a:srgbClr val="E8E8E8"/>
                </a:solidFill>
                <a:effectLst/>
                <a:latin typeface="+mj-lt"/>
              </a:rPr>
              <a:t>Protect your computer by using security software. ...</a:t>
            </a:r>
          </a:p>
          <a:p>
            <a:pPr algn="l">
              <a:buFont typeface="Wingdings" panose="05000000000000000000" pitchFamily="2" charset="2"/>
              <a:buChar char="Ø"/>
            </a:pPr>
            <a:r>
              <a:rPr lang="en-US" b="0" i="0" dirty="0">
                <a:solidFill>
                  <a:srgbClr val="E8E8E8"/>
                </a:solidFill>
                <a:effectLst/>
                <a:latin typeface="+mj-lt"/>
              </a:rPr>
              <a:t>Protect your cell phone by setting software to update automatically. ...</a:t>
            </a:r>
          </a:p>
          <a:p>
            <a:pPr>
              <a:buFont typeface="Wingdings" panose="05000000000000000000" pitchFamily="2" charset="2"/>
              <a:buChar char="Ø"/>
            </a:pPr>
            <a:r>
              <a:rPr lang="en-US" b="0" i="0" dirty="0">
                <a:solidFill>
                  <a:srgbClr val="E8E8E8"/>
                </a:solidFill>
                <a:effectLst/>
                <a:latin typeface="+mj-lt"/>
              </a:rPr>
              <a:t>Protect your accounts by using multi-factor authentication. ...</a:t>
            </a:r>
          </a:p>
          <a:p>
            <a:pPr algn="l">
              <a:buFont typeface="Wingdings" panose="05000000000000000000" pitchFamily="2" charset="2"/>
              <a:buChar char="Ø"/>
            </a:pPr>
            <a:r>
              <a:rPr lang="en-US" b="0" i="0" dirty="0">
                <a:solidFill>
                  <a:srgbClr val="E8E8E8"/>
                </a:solidFill>
                <a:effectLst/>
                <a:latin typeface="+mj-lt"/>
              </a:rPr>
              <a:t>Protect your data by backing it up.</a:t>
            </a:r>
          </a:p>
          <a:p>
            <a:endParaRPr lang="en-IN" dirty="0"/>
          </a:p>
        </p:txBody>
      </p:sp>
    </p:spTree>
    <p:extLst>
      <p:ext uri="{BB962C8B-B14F-4D97-AF65-F5344CB8AC3E}">
        <p14:creationId xmlns:p14="http://schemas.microsoft.com/office/powerpoint/2010/main" val="2133465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AFCA4-33D2-51E3-2990-FA61E8678921}"/>
              </a:ext>
            </a:extLst>
          </p:cNvPr>
          <p:cNvSpPr>
            <a:spLocks noGrp="1"/>
          </p:cNvSpPr>
          <p:nvPr>
            <p:ph type="title"/>
          </p:nvPr>
        </p:nvSpPr>
        <p:spPr>
          <a:xfrm>
            <a:off x="924443" y="965686"/>
            <a:ext cx="10353761" cy="1326321"/>
          </a:xfrm>
        </p:spPr>
        <p:txBody>
          <a:bodyPr/>
          <a:lstStyle/>
          <a:p>
            <a:pPr algn="l"/>
            <a:r>
              <a:rPr lang="en-IN" sz="3600" dirty="0">
                <a:latin typeface="Bookman Old Style" panose="02050604050505020204" pitchFamily="18" charset="0"/>
                <a:cs typeface="Arial" panose="020B0604020202020204" pitchFamily="34" charset="0"/>
              </a:rPr>
              <a:t>Causes of Phishing </a:t>
            </a:r>
            <a:br>
              <a:rPr lang="en-IN" sz="3600" dirty="0">
                <a:latin typeface="Bookman Old Style" panose="02050604050505020204" pitchFamily="18"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7BAC1865-84B8-6A68-CD9D-098EB86759B3}"/>
              </a:ext>
            </a:extLst>
          </p:cNvPr>
          <p:cNvSpPr>
            <a:spLocks noGrp="1"/>
          </p:cNvSpPr>
          <p:nvPr>
            <p:ph idx="1"/>
          </p:nvPr>
        </p:nvSpPr>
        <p:spPr/>
        <p:txBody>
          <a:bodyPr>
            <a:normAutofit lnSpcReduction="10000"/>
          </a:bodyPr>
          <a:lstStyle/>
          <a:p>
            <a:pPr algn="l">
              <a:buFont typeface="Wingdings" panose="05000000000000000000" pitchFamily="2" charset="2"/>
              <a:buChar char="Ø"/>
            </a:pPr>
            <a:r>
              <a:rPr lang="en-US" b="0" i="0" dirty="0">
                <a:effectLst/>
                <a:latin typeface="+mj-lt"/>
              </a:rPr>
              <a:t>Email is widespread - users with little to no cyber security awareness will use email and they’re easy to target</a:t>
            </a:r>
          </a:p>
          <a:p>
            <a:pPr algn="l">
              <a:buFont typeface="Wingdings" panose="05000000000000000000" pitchFamily="2" charset="2"/>
              <a:buChar char="Ø"/>
            </a:pPr>
            <a:r>
              <a:rPr lang="en-US" b="0" i="0" dirty="0">
                <a:effectLst/>
                <a:latin typeface="+mj-lt"/>
              </a:rPr>
              <a:t>Fewer complications - they don’t need to bypass strict security protocols </a:t>
            </a:r>
          </a:p>
          <a:p>
            <a:pPr algn="l">
              <a:buFont typeface="Wingdings" panose="05000000000000000000" pitchFamily="2" charset="2"/>
              <a:buChar char="Ø"/>
            </a:pPr>
            <a:r>
              <a:rPr lang="en-US" b="0" i="0" dirty="0">
                <a:effectLst/>
                <a:latin typeface="+mj-lt"/>
              </a:rPr>
              <a:t>Potential for wide net - phishing can lend itself to targeted attacks (spear phishing) or non-targeted, wide net attacks to gain as many footholds as possible</a:t>
            </a:r>
          </a:p>
          <a:p>
            <a:pPr algn="l">
              <a:buFont typeface="Wingdings" panose="05000000000000000000" pitchFamily="2" charset="2"/>
              <a:buChar char="Ø"/>
            </a:pPr>
            <a:r>
              <a:rPr lang="en-US" b="0" i="0" dirty="0">
                <a:effectLst/>
                <a:latin typeface="+mj-lt"/>
              </a:rPr>
              <a:t>Versatile technique with many variants - phishing, spear phishing,</a:t>
            </a:r>
            <a:r>
              <a:rPr lang="en-US" b="0" i="0" u="none" strike="noStrike" dirty="0">
                <a:solidFill>
                  <a:srgbClr val="D164DE"/>
                </a:solidFill>
                <a:effectLst/>
                <a:latin typeface="+mj-lt"/>
                <a:hlinkClick r:id="rId2">
                  <a:extLst>
                    <a:ext uri="{A12FA001-AC4F-418D-AE19-62706E023703}">
                      <ahyp:hlinkClr xmlns:ahyp="http://schemas.microsoft.com/office/drawing/2018/hyperlinkcolor" val="tx"/>
                    </a:ext>
                  </a:extLst>
                </a:hlinkClick>
              </a:rPr>
              <a:t> internal </a:t>
            </a:r>
            <a:r>
              <a:rPr lang="en-US" b="0" i="0" u="none" strike="noStrike" dirty="0" err="1">
                <a:effectLst/>
                <a:latin typeface="+mj-lt"/>
                <a:hlinkClick r:id="rId2">
                  <a:extLst>
                    <a:ext uri="{A12FA001-AC4F-418D-AE19-62706E023703}">
                      <ahyp:hlinkClr xmlns:ahyp="http://schemas.microsoft.com/office/drawing/2018/hyperlinkcolor" val="tx"/>
                    </a:ext>
                  </a:extLst>
                </a:hlinkClick>
              </a:rPr>
              <a:t>spearphishing</a:t>
            </a:r>
            <a:r>
              <a:rPr lang="en-US" b="0" i="0" dirty="0">
                <a:effectLst/>
                <a:latin typeface="+mj-lt"/>
              </a:rPr>
              <a:t> and these can be used to deliver various types of malicious code like ransomware</a:t>
            </a:r>
          </a:p>
          <a:p>
            <a:endParaRPr lang="en-IN" dirty="0"/>
          </a:p>
        </p:txBody>
      </p:sp>
    </p:spTree>
    <p:extLst>
      <p:ext uri="{BB962C8B-B14F-4D97-AF65-F5344CB8AC3E}">
        <p14:creationId xmlns:p14="http://schemas.microsoft.com/office/powerpoint/2010/main" val="1803938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F83E-45B4-E92E-C68E-EFDA5225B86E}"/>
              </a:ext>
            </a:extLst>
          </p:cNvPr>
          <p:cNvSpPr>
            <a:spLocks noGrp="1"/>
          </p:cNvSpPr>
          <p:nvPr>
            <p:ph type="title"/>
          </p:nvPr>
        </p:nvSpPr>
        <p:spPr/>
        <p:txBody>
          <a:bodyPr/>
          <a:lstStyle/>
          <a:p>
            <a:pPr algn="l"/>
            <a:r>
              <a:rPr lang="en-IN" sz="3600" dirty="0">
                <a:latin typeface="Bookman Old Style" panose="02050604050505020204" pitchFamily="18" charset="0"/>
                <a:cs typeface="Arial" panose="020B0604020202020204" pitchFamily="34" charset="0"/>
              </a:rPr>
              <a:t>Effects of Phishing</a:t>
            </a:r>
            <a:endParaRPr lang="en-IN" dirty="0"/>
          </a:p>
        </p:txBody>
      </p:sp>
      <p:sp>
        <p:nvSpPr>
          <p:cNvPr id="3" name="Content Placeholder 2">
            <a:extLst>
              <a:ext uri="{FF2B5EF4-FFF2-40B4-BE49-F238E27FC236}">
                <a16:creationId xmlns:a16="http://schemas.microsoft.com/office/drawing/2014/main" id="{E6C66CC3-A020-A3A0-753F-31CB134FCAC5}"/>
              </a:ext>
            </a:extLst>
          </p:cNvPr>
          <p:cNvSpPr>
            <a:spLocks noGrp="1"/>
          </p:cNvSpPr>
          <p:nvPr>
            <p:ph idx="1"/>
          </p:nvPr>
        </p:nvSpPr>
        <p:spPr/>
        <p:txBody>
          <a:bodyPr>
            <a:normAutofit fontScale="25000" lnSpcReduction="20000"/>
          </a:bodyPr>
          <a:lstStyle/>
          <a:p>
            <a:pPr marL="0" indent="0" algn="l" rtl="0">
              <a:buNone/>
            </a:pPr>
            <a:r>
              <a:rPr lang="en-US" sz="8000" b="0" i="0" u="none" strike="noStrike" dirty="0">
                <a:effectLst/>
                <a:latin typeface="+mj-lt"/>
              </a:rPr>
              <a:t>1. Loss of Data</a:t>
            </a:r>
          </a:p>
          <a:p>
            <a:pPr algn="l" rtl="0">
              <a:buFont typeface="Wingdings" panose="05000000000000000000" pitchFamily="2" charset="2"/>
              <a:buChar char="Ø"/>
            </a:pPr>
            <a:r>
              <a:rPr lang="en-US" sz="7200" b="0" i="0" u="none" strike="noStrike" dirty="0">
                <a:effectLst/>
                <a:latin typeface="+mj-lt"/>
              </a:rPr>
              <a:t>Clicking on a malicious link in an email can hand over the data and system of an organization to a hacker. They are then free to do what they want including theft for further criminal purposes, corruption, and deletion. Data loss is considered the most severe effect of phishing attacks.</a:t>
            </a:r>
          </a:p>
          <a:p>
            <a:pPr marL="0" indent="0" algn="l" rtl="0">
              <a:buNone/>
            </a:pPr>
            <a:r>
              <a:rPr lang="en-US" sz="8000" b="0" i="0" u="none" strike="noStrike" dirty="0">
                <a:effectLst/>
                <a:latin typeface="+mj-lt"/>
              </a:rPr>
              <a:t>2. Damaged Reputation</a:t>
            </a:r>
          </a:p>
          <a:p>
            <a:pPr algn="l" rtl="0">
              <a:buFont typeface="Wingdings" panose="05000000000000000000" pitchFamily="2" charset="2"/>
              <a:buChar char="Ø"/>
            </a:pPr>
            <a:r>
              <a:rPr lang="en-US" sz="7200" b="0" i="0" u="none" strike="noStrike" dirty="0">
                <a:effectLst/>
                <a:latin typeface="+mj-lt"/>
              </a:rPr>
              <a:t>Companies suffer reputation loss following a data breach executed through phishing attacks. Announcement of a breach leads to loss of trust for the company among the general public. Regardless of an organization’s previous standing, data breaches exert a strong negative effect on its brand and it may be seen as untrustworthy for a long time following a successful hack.</a:t>
            </a:r>
          </a:p>
          <a:p>
            <a:endParaRPr lang="en-IN" dirty="0"/>
          </a:p>
        </p:txBody>
      </p:sp>
    </p:spTree>
    <p:extLst>
      <p:ext uri="{BB962C8B-B14F-4D97-AF65-F5344CB8AC3E}">
        <p14:creationId xmlns:p14="http://schemas.microsoft.com/office/powerpoint/2010/main" val="3664625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3521957-9A3E-7B97-5024-A5A3D9CCD6E2}"/>
              </a:ext>
            </a:extLst>
          </p:cNvPr>
          <p:cNvSpPr>
            <a:spLocks noGrp="1"/>
          </p:cNvSpPr>
          <p:nvPr>
            <p:ph idx="1"/>
          </p:nvPr>
        </p:nvSpPr>
        <p:spPr>
          <a:xfrm>
            <a:off x="919162" y="1581150"/>
            <a:ext cx="10353675" cy="3695700"/>
          </a:xfrm>
        </p:spPr>
        <p:txBody>
          <a:bodyPr>
            <a:normAutofit fontScale="62500" lnSpcReduction="20000"/>
          </a:bodyPr>
          <a:lstStyle/>
          <a:p>
            <a:pPr marL="0" indent="0" algn="l" rtl="0">
              <a:buNone/>
            </a:pPr>
            <a:r>
              <a:rPr lang="en-US" sz="3200" b="0" i="0" u="none" strike="noStrike" dirty="0">
                <a:effectLst/>
                <a:latin typeface="+mj-lt"/>
              </a:rPr>
              <a:t>3. Direct Monetary Loss</a:t>
            </a:r>
          </a:p>
          <a:p>
            <a:pPr algn="l" rtl="0">
              <a:buFont typeface="Wingdings" panose="05000000000000000000" pitchFamily="2" charset="2"/>
              <a:buChar char="Ø"/>
            </a:pPr>
            <a:r>
              <a:rPr lang="en-US" sz="2900" b="0" i="0" u="none" strike="noStrike" dirty="0">
                <a:effectLst/>
                <a:latin typeface="+mj-lt"/>
              </a:rPr>
              <a:t>Extra funds will be needed to manage identity protection, compensation of customers or employees whose data was stolen following a phishing attack. Funds could also be transferred out from a company’s account through impersonation via phishing.</a:t>
            </a:r>
          </a:p>
          <a:p>
            <a:pPr marL="0" indent="0" algn="l" rtl="0">
              <a:buNone/>
            </a:pPr>
            <a:r>
              <a:rPr lang="en-US" sz="3200" b="0" i="0" u="none" strike="noStrike" dirty="0">
                <a:effectLst/>
                <a:latin typeface="+mj-lt"/>
              </a:rPr>
              <a:t>4. Loss of Productivity</a:t>
            </a:r>
          </a:p>
          <a:p>
            <a:pPr algn="l" rtl="0">
              <a:buFont typeface="Wingdings" panose="05000000000000000000" pitchFamily="2" charset="2"/>
              <a:buChar char="Ø"/>
            </a:pPr>
            <a:r>
              <a:rPr lang="en-US" sz="2900" b="0" i="0" u="none" strike="noStrike" dirty="0">
                <a:effectLst/>
                <a:latin typeface="+mj-lt"/>
              </a:rPr>
              <a:t>Data breaches or system compromise arising from phishing attacks cause business disruption. Following a successful phishing attack, a large part of a business’ time will be spent on trying to recover lost data and investigating the breach with little left for actual business. Employees’ productivity will also take a hit as many systems are put offline for reconfiguration and cleaning.</a:t>
            </a:r>
          </a:p>
          <a:p>
            <a:endParaRPr lang="en-IN" dirty="0"/>
          </a:p>
        </p:txBody>
      </p:sp>
    </p:spTree>
    <p:extLst>
      <p:ext uri="{BB962C8B-B14F-4D97-AF65-F5344CB8AC3E}">
        <p14:creationId xmlns:p14="http://schemas.microsoft.com/office/powerpoint/2010/main" val="1277892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ED74CE-F78D-3800-D454-73EAE96B485B}"/>
              </a:ext>
            </a:extLst>
          </p:cNvPr>
          <p:cNvSpPr>
            <a:spLocks noGrp="1"/>
          </p:cNvSpPr>
          <p:nvPr>
            <p:ph idx="1"/>
          </p:nvPr>
        </p:nvSpPr>
        <p:spPr>
          <a:xfrm>
            <a:off x="919119" y="1069697"/>
            <a:ext cx="10353762" cy="3695136"/>
          </a:xfrm>
        </p:spPr>
        <p:txBody>
          <a:bodyPr>
            <a:normAutofit fontScale="25000" lnSpcReduction="20000"/>
          </a:bodyPr>
          <a:lstStyle/>
          <a:p>
            <a:pPr marL="0" indent="0" algn="l" rtl="0">
              <a:buNone/>
            </a:pPr>
            <a:r>
              <a:rPr lang="en-US" sz="8000" b="0" i="0" u="none" strike="noStrike" dirty="0">
                <a:effectLst/>
                <a:latin typeface="+mj-lt"/>
              </a:rPr>
              <a:t>5. Loss of Customers</a:t>
            </a:r>
          </a:p>
          <a:p>
            <a:pPr algn="l" rtl="0">
              <a:buFont typeface="Wingdings" panose="05000000000000000000" pitchFamily="2" charset="2"/>
              <a:buChar char="Ø"/>
            </a:pPr>
            <a:r>
              <a:rPr lang="en-US" sz="7200" b="0" i="0" u="none" strike="noStrike" dirty="0">
                <a:effectLst/>
                <a:latin typeface="+mj-lt"/>
              </a:rPr>
              <a:t>Successful phishing attack scares customers away from a business. A UK survey revealed that more than half of consumers stop patronizing a hacked organization for several months after a data breach.</a:t>
            </a:r>
          </a:p>
          <a:p>
            <a:pPr algn="l" rtl="0">
              <a:buFont typeface="Wingdings" panose="05000000000000000000" pitchFamily="2" charset="2"/>
              <a:buChar char="Ø"/>
            </a:pPr>
            <a:r>
              <a:rPr lang="en-US" sz="7200" b="0" i="0" u="none" strike="noStrike" dirty="0">
                <a:effectLst/>
                <a:latin typeface="+mj-lt"/>
              </a:rPr>
              <a:t>Some 41% of customers no longer patronize businesses that got their data leaked. This effect could haunt an organization for a long time.</a:t>
            </a:r>
          </a:p>
          <a:p>
            <a:pPr marL="0" indent="0" algn="l" rtl="0">
              <a:buNone/>
            </a:pPr>
            <a:r>
              <a:rPr lang="en-US" sz="8000" b="0" i="0" u="none" strike="noStrike" dirty="0">
                <a:effectLst/>
                <a:latin typeface="+mj-lt"/>
              </a:rPr>
              <a:t>6. Financial Penalties</a:t>
            </a:r>
          </a:p>
          <a:p>
            <a:pPr algn="l" rtl="0">
              <a:buFont typeface="Wingdings" panose="05000000000000000000" pitchFamily="2" charset="2"/>
              <a:buChar char="Ø"/>
            </a:pPr>
            <a:r>
              <a:rPr lang="en-US" sz="7200" b="0" i="0" u="none" strike="noStrike" dirty="0">
                <a:effectLst/>
                <a:latin typeface="+mj-lt"/>
              </a:rPr>
              <a:t>When sensitive customers’ data end up in the public domain, the affected business is held responsible. In addition to the direct monetary loss from failure to defend against phishing, heavy regulatory fines can be placed on an organization for mishandling customer’s data.</a:t>
            </a:r>
          </a:p>
          <a:p>
            <a:pPr algn="l" rtl="0">
              <a:buFont typeface="Wingdings" panose="05000000000000000000" pitchFamily="2" charset="2"/>
              <a:buChar char="Ø"/>
            </a:pPr>
            <a:r>
              <a:rPr lang="en-US" sz="7200" b="0" i="0" u="none" strike="noStrike" dirty="0">
                <a:effectLst/>
                <a:latin typeface="+mj-lt"/>
              </a:rPr>
              <a:t>The penalties target businesses that don’t follow best practices for protecting their customer’s private data. Violating regulatory requirements such as HIPAA, PCI, and European GDPR may attract heavy fines. The extent of the fines depends on the industry and the scope of the breach.</a:t>
            </a:r>
          </a:p>
          <a:p>
            <a:endParaRPr lang="en-IN" dirty="0"/>
          </a:p>
        </p:txBody>
      </p:sp>
    </p:spTree>
    <p:extLst>
      <p:ext uri="{BB962C8B-B14F-4D97-AF65-F5344CB8AC3E}">
        <p14:creationId xmlns:p14="http://schemas.microsoft.com/office/powerpoint/2010/main" val="858164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7A19-96A1-BB5F-9A65-F8445E651FA3}"/>
              </a:ext>
            </a:extLst>
          </p:cNvPr>
          <p:cNvSpPr>
            <a:spLocks noGrp="1"/>
          </p:cNvSpPr>
          <p:nvPr>
            <p:ph type="title"/>
          </p:nvPr>
        </p:nvSpPr>
        <p:spPr>
          <a:xfrm>
            <a:off x="689968" y="161730"/>
            <a:ext cx="10353761" cy="1326321"/>
          </a:xfrm>
        </p:spPr>
        <p:txBody>
          <a:bodyPr/>
          <a:lstStyle/>
          <a:p>
            <a:pPr algn="l"/>
            <a:r>
              <a:rPr lang="en-IN" dirty="0"/>
              <a:t> </a:t>
            </a:r>
            <a:r>
              <a:rPr lang="en-IN" dirty="0">
                <a:latin typeface="Bookman Old Style" panose="02050604050505020204" pitchFamily="18" charset="0"/>
              </a:rPr>
              <a:t>contents</a:t>
            </a:r>
          </a:p>
        </p:txBody>
      </p:sp>
      <p:sp>
        <p:nvSpPr>
          <p:cNvPr id="3" name="Content Placeholder 2">
            <a:extLst>
              <a:ext uri="{FF2B5EF4-FFF2-40B4-BE49-F238E27FC236}">
                <a16:creationId xmlns:a16="http://schemas.microsoft.com/office/drawing/2014/main" id="{2BF81561-3716-835E-0B31-CD511B046C6A}"/>
              </a:ext>
            </a:extLst>
          </p:cNvPr>
          <p:cNvSpPr>
            <a:spLocks noGrp="1"/>
          </p:cNvSpPr>
          <p:nvPr>
            <p:ph idx="1"/>
          </p:nvPr>
        </p:nvSpPr>
        <p:spPr>
          <a:xfrm>
            <a:off x="844475" y="1217538"/>
            <a:ext cx="10353762" cy="3695136"/>
          </a:xfrm>
        </p:spPr>
        <p:txBody>
          <a:bodyPr>
            <a:noAutofit/>
          </a:bodyPr>
          <a:lstStyle/>
          <a:p>
            <a:pPr algn="just">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Introduction</a:t>
            </a:r>
          </a:p>
          <a:p>
            <a:pPr>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What is phishing ?</a:t>
            </a:r>
          </a:p>
          <a:p>
            <a:pPr>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How does phishing work ?</a:t>
            </a:r>
          </a:p>
          <a:p>
            <a:pPr>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Types of phishing  </a:t>
            </a:r>
          </a:p>
          <a:p>
            <a:pPr>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Phishing Examples</a:t>
            </a:r>
          </a:p>
          <a:p>
            <a:pPr>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What are the dangers of phishing attack ?</a:t>
            </a:r>
          </a:p>
          <a:p>
            <a:pPr>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How do I protect against phishing attacks ?</a:t>
            </a:r>
          </a:p>
          <a:p>
            <a:pPr>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Four way to protect yourself from phishing</a:t>
            </a:r>
          </a:p>
          <a:p>
            <a:pPr>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Causes of Phishing </a:t>
            </a:r>
          </a:p>
          <a:p>
            <a:pPr>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Effects of Phishing</a:t>
            </a:r>
          </a:p>
          <a:p>
            <a:pPr>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Conclusion </a:t>
            </a:r>
          </a:p>
        </p:txBody>
      </p:sp>
    </p:spTree>
    <p:extLst>
      <p:ext uri="{BB962C8B-B14F-4D97-AF65-F5344CB8AC3E}">
        <p14:creationId xmlns:p14="http://schemas.microsoft.com/office/powerpoint/2010/main" val="1707713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5AE552-E311-EBCD-2D1E-599F241C0965}"/>
              </a:ext>
            </a:extLst>
          </p:cNvPr>
          <p:cNvSpPr>
            <a:spLocks noGrp="1"/>
          </p:cNvSpPr>
          <p:nvPr>
            <p:ph idx="1"/>
          </p:nvPr>
        </p:nvSpPr>
        <p:spPr>
          <a:xfrm>
            <a:off x="919119" y="1442921"/>
            <a:ext cx="10353762" cy="3695136"/>
          </a:xfrm>
        </p:spPr>
        <p:txBody>
          <a:bodyPr>
            <a:normAutofit fontScale="85000" lnSpcReduction="20000"/>
          </a:bodyPr>
          <a:lstStyle/>
          <a:p>
            <a:pPr marL="0" indent="0" algn="l" rtl="0">
              <a:buNone/>
            </a:pPr>
            <a:r>
              <a:rPr lang="en-US" sz="2400" b="0" i="0" u="none" strike="noStrike" dirty="0">
                <a:effectLst/>
                <a:latin typeface="+mj-lt"/>
              </a:rPr>
              <a:t>7. Intellectual Property Theft</a:t>
            </a:r>
          </a:p>
          <a:p>
            <a:pPr algn="l" rtl="0">
              <a:buFont typeface="Wingdings" panose="05000000000000000000" pitchFamily="2" charset="2"/>
              <a:buChar char="Ø"/>
            </a:pPr>
            <a:r>
              <a:rPr lang="en-US" sz="2100" b="0" i="0" u="none" strike="noStrike" dirty="0">
                <a:effectLst/>
                <a:latin typeface="+mj-lt"/>
              </a:rPr>
              <a:t>A business asset isn’t just money or equipment, intellectual property could even be more important. Intellectual property may be stolen through phishing attacks and could even be the motivation for the attack in the first place.</a:t>
            </a:r>
          </a:p>
          <a:p>
            <a:pPr algn="l" rtl="0">
              <a:buFont typeface="Wingdings" panose="05000000000000000000" pitchFamily="2" charset="2"/>
              <a:buChar char="Ø"/>
            </a:pPr>
            <a:r>
              <a:rPr lang="en-US" sz="2100" b="0" i="0" u="none" strike="noStrike" dirty="0">
                <a:effectLst/>
                <a:latin typeface="+mj-lt"/>
              </a:rPr>
              <a:t>Heavy investment goes into research and development, new technology as well as trade secrets. When these are compromised, they could setback the business involved and make them less competitive.</a:t>
            </a:r>
          </a:p>
          <a:p>
            <a:pPr marL="0" indent="0" algn="l" rtl="0">
              <a:buNone/>
            </a:pPr>
            <a:r>
              <a:rPr lang="en-US" sz="2400" b="0" i="0" u="none" strike="noStrike" dirty="0">
                <a:effectLst/>
                <a:latin typeface="+mj-lt"/>
              </a:rPr>
              <a:t>8. Loss of Company Value</a:t>
            </a:r>
          </a:p>
          <a:p>
            <a:pPr algn="l" rtl="0">
              <a:buFont typeface="Wingdings" panose="05000000000000000000" pitchFamily="2" charset="2"/>
              <a:buChar char="Ø"/>
            </a:pPr>
            <a:r>
              <a:rPr lang="en-US" sz="2100" b="0" i="0" u="none" strike="noStrike" dirty="0">
                <a:effectLst/>
                <a:latin typeface="+mj-lt"/>
              </a:rPr>
              <a:t>Phishers can also cost a company a significant part of its market value as a result of the loss of investors’ confidence. Some investors would no longer trust the affected organization and may move their funds elsewhere to protect their portfolio.</a:t>
            </a:r>
          </a:p>
          <a:p>
            <a:endParaRPr lang="en-IN" dirty="0"/>
          </a:p>
        </p:txBody>
      </p:sp>
    </p:spTree>
    <p:extLst>
      <p:ext uri="{BB962C8B-B14F-4D97-AF65-F5344CB8AC3E}">
        <p14:creationId xmlns:p14="http://schemas.microsoft.com/office/powerpoint/2010/main" val="2427819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0296-6C03-CF0C-A6D8-695A7AE4B0A8}"/>
              </a:ext>
            </a:extLst>
          </p:cNvPr>
          <p:cNvSpPr>
            <a:spLocks noGrp="1"/>
          </p:cNvSpPr>
          <p:nvPr>
            <p:ph type="title"/>
          </p:nvPr>
        </p:nvSpPr>
        <p:spPr>
          <a:xfrm>
            <a:off x="951831" y="920299"/>
            <a:ext cx="10353761" cy="1326321"/>
          </a:xfrm>
        </p:spPr>
        <p:txBody>
          <a:bodyPr/>
          <a:lstStyle/>
          <a:p>
            <a:pPr algn="l"/>
            <a:r>
              <a:rPr lang="en-IN" dirty="0"/>
              <a:t>conclusion</a:t>
            </a:r>
          </a:p>
        </p:txBody>
      </p:sp>
      <p:sp>
        <p:nvSpPr>
          <p:cNvPr id="3" name="Content Placeholder 2">
            <a:extLst>
              <a:ext uri="{FF2B5EF4-FFF2-40B4-BE49-F238E27FC236}">
                <a16:creationId xmlns:a16="http://schemas.microsoft.com/office/drawing/2014/main" id="{962A38D7-1FBD-C924-7879-37062DFF01A7}"/>
              </a:ext>
            </a:extLst>
          </p:cNvPr>
          <p:cNvSpPr>
            <a:spLocks noGrp="1"/>
          </p:cNvSpPr>
          <p:nvPr>
            <p:ph idx="1"/>
          </p:nvPr>
        </p:nvSpPr>
        <p:spPr>
          <a:xfrm>
            <a:off x="951830" y="2242565"/>
            <a:ext cx="10353762" cy="3695136"/>
          </a:xfrm>
        </p:spPr>
        <p:txBody>
          <a:bodyPr/>
          <a:lstStyle/>
          <a:p>
            <a:pPr algn="l">
              <a:buFont typeface="Wingdings" panose="05000000000000000000" pitchFamily="2" charset="2"/>
              <a:buChar char="Ø"/>
            </a:pPr>
            <a:r>
              <a:rPr lang="en-US" b="0" i="0" dirty="0">
                <a:effectLst/>
                <a:latin typeface="+mj-lt"/>
              </a:rPr>
              <a:t>Phishing campaigns can be difficult spot. Cyber criminals have become experts at using sophisticated techniques to trick victims into sharing personal or financial information.</a:t>
            </a:r>
          </a:p>
          <a:p>
            <a:pPr algn="l">
              <a:buFont typeface="Wingdings" panose="05000000000000000000" pitchFamily="2" charset="2"/>
              <a:buChar char="Ø"/>
            </a:pPr>
            <a:r>
              <a:rPr lang="en-US" b="0" i="0" dirty="0">
                <a:effectLst/>
                <a:latin typeface="+mj-lt"/>
              </a:rPr>
              <a:t>But the best way to protect yourself is to learn how to spot a phishing scam before you take the bait.</a:t>
            </a:r>
          </a:p>
          <a:p>
            <a:pPr algn="l">
              <a:buFont typeface="Wingdings" panose="05000000000000000000" pitchFamily="2" charset="2"/>
              <a:buChar char="Ø"/>
            </a:pPr>
            <a:r>
              <a:rPr lang="en-US" b="0" i="0" dirty="0">
                <a:effectLst/>
                <a:latin typeface="+mj-lt"/>
              </a:rPr>
              <a:t>Phishing is a form of scam in which an attacker poses as a legitimate entity or person via email or other forms of communication.</a:t>
            </a:r>
          </a:p>
          <a:p>
            <a:endParaRPr lang="en-IN" dirty="0"/>
          </a:p>
        </p:txBody>
      </p:sp>
    </p:spTree>
    <p:extLst>
      <p:ext uri="{BB962C8B-B14F-4D97-AF65-F5344CB8AC3E}">
        <p14:creationId xmlns:p14="http://schemas.microsoft.com/office/powerpoint/2010/main" val="2128139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72AA-7EA9-C697-537E-BE4E2072BA53}"/>
              </a:ext>
            </a:extLst>
          </p:cNvPr>
          <p:cNvSpPr>
            <a:spLocks noGrp="1"/>
          </p:cNvSpPr>
          <p:nvPr>
            <p:ph type="title"/>
          </p:nvPr>
        </p:nvSpPr>
        <p:spPr>
          <a:xfrm>
            <a:off x="577892" y="2410409"/>
            <a:ext cx="10353761" cy="1326321"/>
          </a:xfrm>
        </p:spPr>
        <p:txBody>
          <a:bodyPr>
            <a:normAutofit/>
          </a:bodyPr>
          <a:lstStyle/>
          <a:p>
            <a:r>
              <a:rPr lang="en-IN" sz="7200" dirty="0">
                <a:latin typeface="Perpetua Titling MT" panose="02020502060505020804" pitchFamily="18" charset="0"/>
              </a:rPr>
              <a:t>Thank you</a:t>
            </a:r>
          </a:p>
        </p:txBody>
      </p:sp>
    </p:spTree>
    <p:extLst>
      <p:ext uri="{BB962C8B-B14F-4D97-AF65-F5344CB8AC3E}">
        <p14:creationId xmlns:p14="http://schemas.microsoft.com/office/powerpoint/2010/main" val="2104576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F6FB4-2B6D-D974-C417-2A716E29106B}"/>
              </a:ext>
            </a:extLst>
          </p:cNvPr>
          <p:cNvSpPr>
            <a:spLocks noGrp="1"/>
          </p:cNvSpPr>
          <p:nvPr>
            <p:ph type="title"/>
          </p:nvPr>
        </p:nvSpPr>
        <p:spPr/>
        <p:txBody>
          <a:bodyPr/>
          <a:lstStyle/>
          <a:p>
            <a:pPr algn="l"/>
            <a:r>
              <a:rPr lang="en-IN" dirty="0">
                <a:latin typeface="Bookman Old Style" panose="02050604050505020204" pitchFamily="18" charset="0"/>
              </a:rPr>
              <a:t>INTRODUCTION</a:t>
            </a:r>
          </a:p>
        </p:txBody>
      </p:sp>
      <p:sp>
        <p:nvSpPr>
          <p:cNvPr id="3" name="Content Placeholder 2">
            <a:extLst>
              <a:ext uri="{FF2B5EF4-FFF2-40B4-BE49-F238E27FC236}">
                <a16:creationId xmlns:a16="http://schemas.microsoft.com/office/drawing/2014/main" id="{4848BCB3-8B31-6FC0-EFFC-458A9DF15041}"/>
              </a:ext>
            </a:extLst>
          </p:cNvPr>
          <p:cNvSpPr>
            <a:spLocks noGrp="1"/>
          </p:cNvSpPr>
          <p:nvPr>
            <p:ph idx="1"/>
          </p:nvPr>
        </p:nvSpPr>
        <p:spPr/>
        <p:txBody>
          <a:bodyPr>
            <a:normAutofit/>
          </a:bodyPr>
          <a:lstStyle/>
          <a:p>
            <a:pPr>
              <a:buFont typeface="Wingdings" panose="05000000000000000000" pitchFamily="2" charset="2"/>
              <a:buChar char="Ø"/>
            </a:pPr>
            <a:r>
              <a:rPr lang="en-US" b="0" i="0" dirty="0">
                <a:solidFill>
                  <a:srgbClr val="BFBFBF"/>
                </a:solidFill>
                <a:effectLst/>
                <a:latin typeface="+mj-lt"/>
              </a:rPr>
              <a:t>Early phishing techniques can be traced back to </a:t>
            </a:r>
            <a:r>
              <a:rPr lang="en-US" b="0" i="0" dirty="0">
                <a:solidFill>
                  <a:srgbClr val="E2EEFF"/>
                </a:solidFill>
                <a:effectLst/>
                <a:latin typeface="+mj-lt"/>
              </a:rPr>
              <a:t>the 1990s</a:t>
            </a:r>
            <a:r>
              <a:rPr lang="en-US" b="0" i="0" dirty="0">
                <a:solidFill>
                  <a:srgbClr val="BFBFBF"/>
                </a:solidFill>
                <a:effectLst/>
                <a:latin typeface="+mj-lt"/>
              </a:rPr>
              <a:t>, when black hat hackers and the warez community used AOL to steal credit card information and commit other online crimes. The term "phishing" is said to have been coined by Khan C.</a:t>
            </a:r>
            <a:endParaRPr lang="en-IN" dirty="0">
              <a:latin typeface="+mj-lt"/>
            </a:endParaRPr>
          </a:p>
          <a:p>
            <a:pPr>
              <a:buFont typeface="Wingdings" panose="05000000000000000000" pitchFamily="2" charset="2"/>
              <a:buChar char="Ø"/>
            </a:pPr>
            <a:r>
              <a:rPr lang="en-US" b="0" i="0" dirty="0">
                <a:solidFill>
                  <a:srgbClr val="E8E8E8"/>
                </a:solidFill>
                <a:effectLst/>
                <a:latin typeface="+mj-lt"/>
              </a:rPr>
              <a:t>Phishing is the most common type of social engineering, </a:t>
            </a:r>
            <a:r>
              <a:rPr lang="en-US" b="0" i="0" dirty="0">
                <a:solidFill>
                  <a:srgbClr val="E2EEFF"/>
                </a:solidFill>
                <a:effectLst/>
                <a:latin typeface="+mj-lt"/>
              </a:rPr>
              <a:t>the practice of deceiving, pressuring or manipulating people into sending information or assets to the wrong people</a:t>
            </a:r>
            <a:r>
              <a:rPr lang="en-US" b="0" i="0" dirty="0">
                <a:solidFill>
                  <a:srgbClr val="E8E8E8"/>
                </a:solidFill>
                <a:effectLst/>
                <a:latin typeface="+mj-lt"/>
              </a:rPr>
              <a:t>. </a:t>
            </a:r>
          </a:p>
          <a:p>
            <a:pPr>
              <a:buFont typeface="Wingdings" panose="05000000000000000000" pitchFamily="2" charset="2"/>
              <a:buChar char="Ø"/>
            </a:pPr>
            <a:r>
              <a:rPr lang="en-US" b="0" i="0" dirty="0">
                <a:solidFill>
                  <a:srgbClr val="BFBFBF"/>
                </a:solidFill>
                <a:effectLst/>
                <a:latin typeface="+mj-lt"/>
              </a:rPr>
              <a:t>It is usually done through email. The goal is to steal sensitive data like credit card and login information, or to install malware on the victim's machine.</a:t>
            </a:r>
            <a:endParaRPr lang="en-US" dirty="0">
              <a:solidFill>
                <a:srgbClr val="E8E8E8"/>
              </a:solidFill>
              <a:effectLst/>
              <a:latin typeface="+mj-lt"/>
            </a:endParaRPr>
          </a:p>
        </p:txBody>
      </p:sp>
    </p:spTree>
    <p:extLst>
      <p:ext uri="{BB962C8B-B14F-4D97-AF65-F5344CB8AC3E}">
        <p14:creationId xmlns:p14="http://schemas.microsoft.com/office/powerpoint/2010/main" val="167150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BBC2-5892-BE4D-040B-1C88E6558049}"/>
              </a:ext>
            </a:extLst>
          </p:cNvPr>
          <p:cNvSpPr>
            <a:spLocks noGrp="1"/>
          </p:cNvSpPr>
          <p:nvPr>
            <p:ph type="title"/>
          </p:nvPr>
        </p:nvSpPr>
        <p:spPr/>
        <p:txBody>
          <a:bodyPr/>
          <a:lstStyle/>
          <a:p>
            <a:pPr algn="l"/>
            <a:r>
              <a:rPr lang="en-IN" dirty="0"/>
              <a:t>WHAT IS PHISHING ?</a:t>
            </a:r>
          </a:p>
        </p:txBody>
      </p:sp>
      <p:sp>
        <p:nvSpPr>
          <p:cNvPr id="3" name="Content Placeholder 2">
            <a:extLst>
              <a:ext uri="{FF2B5EF4-FFF2-40B4-BE49-F238E27FC236}">
                <a16:creationId xmlns:a16="http://schemas.microsoft.com/office/drawing/2014/main" id="{DE37C3A4-5D82-E65E-9B48-9E1CC71EF8EE}"/>
              </a:ext>
            </a:extLst>
          </p:cNvPr>
          <p:cNvSpPr>
            <a:spLocks noGrp="1"/>
          </p:cNvSpPr>
          <p:nvPr>
            <p:ph idx="1"/>
          </p:nvPr>
        </p:nvSpPr>
        <p:spPr/>
        <p:txBody>
          <a:bodyPr>
            <a:normAutofit/>
          </a:bodyPr>
          <a:lstStyle/>
          <a:p>
            <a:pPr algn="l">
              <a:buFont typeface="Wingdings" panose="05000000000000000000" pitchFamily="2" charset="2"/>
              <a:buChar char="Ø"/>
            </a:pPr>
            <a:r>
              <a:rPr lang="en-US" b="0" i="0" dirty="0">
                <a:effectLst/>
                <a:latin typeface="+mj-lt"/>
              </a:rPr>
              <a:t>“Phishing” refers to an attempt to steal sensitive information, typically in the form of usernames, passwords, credit card numbers, bank account information or other important data in order to utilize or sell the stolen information. By masquerading as a reputable source with an enticing request, an attacker lures in the victim in order to trick them, similarly to how a fisherman uses bait to catch a fish.</a:t>
            </a:r>
          </a:p>
          <a:p>
            <a:pPr algn="l">
              <a:buFont typeface="Wingdings" panose="05000000000000000000" pitchFamily="2" charset="2"/>
              <a:buChar char="Ø"/>
            </a:pPr>
            <a:r>
              <a:rPr lang="en-US" b="0" i="0" dirty="0">
                <a:solidFill>
                  <a:srgbClr val="BFBFBF"/>
                </a:solidFill>
                <a:effectLst/>
                <a:latin typeface="+mj-lt"/>
              </a:rPr>
              <a:t>Phishing attacks are </a:t>
            </a:r>
            <a:r>
              <a:rPr lang="en-US" b="0" i="0" dirty="0">
                <a:solidFill>
                  <a:srgbClr val="E2EEFF"/>
                </a:solidFill>
                <a:effectLst/>
                <a:latin typeface="+mj-lt"/>
              </a:rPr>
              <a:t>the practice of sending fraudulent communications that appear to come from a reputable source</a:t>
            </a:r>
            <a:r>
              <a:rPr lang="en-US" b="0" i="0" dirty="0">
                <a:solidFill>
                  <a:srgbClr val="BFBFBF"/>
                </a:solidFill>
                <a:effectLst/>
                <a:latin typeface="+mj-lt"/>
              </a:rPr>
              <a:t>.</a:t>
            </a:r>
            <a:br>
              <a:rPr lang="en-US" dirty="0">
                <a:latin typeface="+mj-lt"/>
              </a:rPr>
            </a:br>
            <a:endParaRPr lang="en-IN" dirty="0">
              <a:latin typeface="+mj-lt"/>
            </a:endParaRPr>
          </a:p>
        </p:txBody>
      </p:sp>
    </p:spTree>
    <p:extLst>
      <p:ext uri="{BB962C8B-B14F-4D97-AF65-F5344CB8AC3E}">
        <p14:creationId xmlns:p14="http://schemas.microsoft.com/office/powerpoint/2010/main" val="203102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673C-3926-44AD-E1C0-BBB3A940FA00}"/>
              </a:ext>
            </a:extLst>
          </p:cNvPr>
          <p:cNvSpPr>
            <a:spLocks noGrp="1"/>
          </p:cNvSpPr>
          <p:nvPr>
            <p:ph type="title"/>
          </p:nvPr>
        </p:nvSpPr>
        <p:spPr/>
        <p:txBody>
          <a:bodyPr/>
          <a:lstStyle/>
          <a:p>
            <a:pPr algn="l"/>
            <a:r>
              <a:rPr lang="en-IN" dirty="0"/>
              <a:t>HOW  DOES PHISHING WORK ?</a:t>
            </a:r>
          </a:p>
        </p:txBody>
      </p:sp>
      <p:pic>
        <p:nvPicPr>
          <p:cNvPr id="13" name="Content Placeholder 12">
            <a:extLst>
              <a:ext uri="{FF2B5EF4-FFF2-40B4-BE49-F238E27FC236}">
                <a16:creationId xmlns:a16="http://schemas.microsoft.com/office/drawing/2014/main" id="{96302076-1671-751C-3040-91101434313F}"/>
              </a:ext>
            </a:extLst>
          </p:cNvPr>
          <p:cNvPicPr>
            <a:picLocks noGrp="1" noChangeAspect="1"/>
          </p:cNvPicPr>
          <p:nvPr>
            <p:ph idx="1"/>
          </p:nvPr>
        </p:nvPicPr>
        <p:blipFill>
          <a:blip r:embed="rId2"/>
          <a:stretch>
            <a:fillRect/>
          </a:stretch>
        </p:blipFill>
        <p:spPr>
          <a:xfrm>
            <a:off x="2233414" y="1753245"/>
            <a:ext cx="7725171" cy="4252559"/>
          </a:xfrm>
        </p:spPr>
      </p:pic>
    </p:spTree>
    <p:extLst>
      <p:ext uri="{BB962C8B-B14F-4D97-AF65-F5344CB8AC3E}">
        <p14:creationId xmlns:p14="http://schemas.microsoft.com/office/powerpoint/2010/main" val="1505104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9859-CF71-1AF5-3B46-292AA6B032E1}"/>
              </a:ext>
            </a:extLst>
          </p:cNvPr>
          <p:cNvSpPr>
            <a:spLocks noGrp="1"/>
          </p:cNvSpPr>
          <p:nvPr>
            <p:ph type="title"/>
          </p:nvPr>
        </p:nvSpPr>
        <p:spPr>
          <a:xfrm>
            <a:off x="919119" y="936172"/>
            <a:ext cx="10353761" cy="1326321"/>
          </a:xfrm>
        </p:spPr>
        <p:txBody>
          <a:bodyPr/>
          <a:lstStyle/>
          <a:p>
            <a:pPr algn="l"/>
            <a:r>
              <a:rPr lang="en-IN" dirty="0"/>
              <a:t>Types of phishing</a:t>
            </a:r>
          </a:p>
        </p:txBody>
      </p:sp>
      <p:sp>
        <p:nvSpPr>
          <p:cNvPr id="3" name="Content Placeholder 2">
            <a:extLst>
              <a:ext uri="{FF2B5EF4-FFF2-40B4-BE49-F238E27FC236}">
                <a16:creationId xmlns:a16="http://schemas.microsoft.com/office/drawing/2014/main" id="{9CAD2DB3-BC91-87DF-8B8D-744ADC187A71}"/>
              </a:ext>
            </a:extLst>
          </p:cNvPr>
          <p:cNvSpPr>
            <a:spLocks noGrp="1"/>
          </p:cNvSpPr>
          <p:nvPr>
            <p:ph idx="1"/>
          </p:nvPr>
        </p:nvSpPr>
        <p:spPr>
          <a:xfrm>
            <a:off x="922521" y="2338660"/>
            <a:ext cx="10353762" cy="3695136"/>
          </a:xfrm>
        </p:spPr>
        <p:txBody>
          <a:bodyPr>
            <a:normAutofit/>
          </a:bodyPr>
          <a:lstStyle/>
          <a:p>
            <a:pPr marL="457200" indent="-457200">
              <a:buFont typeface="+mj-lt"/>
              <a:buAutoNum type="arabicParenR"/>
            </a:pPr>
            <a:r>
              <a:rPr lang="en-US" b="1" i="0" dirty="0">
                <a:effectLst/>
                <a:latin typeface="+mj-lt"/>
              </a:rPr>
              <a:t>Deceptive Phishing</a:t>
            </a:r>
          </a:p>
          <a:p>
            <a:pPr marL="457200" indent="-457200">
              <a:buFont typeface="+mj-lt"/>
              <a:buAutoNum type="arabicParenR"/>
            </a:pPr>
            <a:r>
              <a:rPr lang="en-US" b="1" i="0" dirty="0">
                <a:effectLst/>
                <a:latin typeface="+mj-lt"/>
              </a:rPr>
              <a:t>Spear Phishing</a:t>
            </a:r>
          </a:p>
          <a:p>
            <a:pPr marL="457200" indent="-457200">
              <a:buFont typeface="+mj-lt"/>
              <a:buAutoNum type="arabicParenR"/>
            </a:pPr>
            <a:r>
              <a:rPr lang="en-US" b="1" i="0" dirty="0">
                <a:effectLst/>
                <a:latin typeface="+mj-lt"/>
              </a:rPr>
              <a:t>Whaling</a:t>
            </a:r>
          </a:p>
          <a:p>
            <a:pPr marL="457200" indent="-457200">
              <a:buFont typeface="+mj-lt"/>
              <a:buAutoNum type="arabicParenR"/>
            </a:pPr>
            <a:r>
              <a:rPr lang="en-US" b="1" i="0" dirty="0">
                <a:effectLst/>
                <a:latin typeface="+mj-lt"/>
              </a:rPr>
              <a:t>Pharming</a:t>
            </a:r>
            <a:endParaRPr lang="en-IN" dirty="0">
              <a:latin typeface="+mj-lt"/>
            </a:endParaRPr>
          </a:p>
        </p:txBody>
      </p:sp>
    </p:spTree>
    <p:extLst>
      <p:ext uri="{BB962C8B-B14F-4D97-AF65-F5344CB8AC3E}">
        <p14:creationId xmlns:p14="http://schemas.microsoft.com/office/powerpoint/2010/main" val="352598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C3F-8AC1-49C8-F609-026AB3DFC787}"/>
              </a:ext>
            </a:extLst>
          </p:cNvPr>
          <p:cNvSpPr>
            <a:spLocks noGrp="1"/>
          </p:cNvSpPr>
          <p:nvPr>
            <p:ph type="title"/>
          </p:nvPr>
        </p:nvSpPr>
        <p:spPr>
          <a:xfrm>
            <a:off x="652538" y="329682"/>
            <a:ext cx="10353761" cy="1326321"/>
          </a:xfrm>
        </p:spPr>
        <p:txBody>
          <a:bodyPr/>
          <a:lstStyle/>
          <a:p>
            <a:pPr algn="l"/>
            <a:r>
              <a:rPr lang="en-IN" dirty="0"/>
              <a:t>TYPE OF PHISHING</a:t>
            </a:r>
          </a:p>
        </p:txBody>
      </p:sp>
      <p:sp>
        <p:nvSpPr>
          <p:cNvPr id="7" name="Content Placeholder 6">
            <a:extLst>
              <a:ext uri="{FF2B5EF4-FFF2-40B4-BE49-F238E27FC236}">
                <a16:creationId xmlns:a16="http://schemas.microsoft.com/office/drawing/2014/main" id="{678C1169-9CB5-6234-6AB4-4D7779576534}"/>
              </a:ext>
            </a:extLst>
          </p:cNvPr>
          <p:cNvSpPr>
            <a:spLocks noGrp="1"/>
          </p:cNvSpPr>
          <p:nvPr>
            <p:ph idx="1"/>
          </p:nvPr>
        </p:nvSpPr>
        <p:spPr>
          <a:xfrm>
            <a:off x="755174" y="1806815"/>
            <a:ext cx="10353762" cy="3695136"/>
          </a:xfrm>
        </p:spPr>
        <p:txBody>
          <a:bodyPr>
            <a:normAutofit lnSpcReduction="10000"/>
          </a:bodyPr>
          <a:lstStyle/>
          <a:p>
            <a:pPr marL="0" indent="0" algn="l">
              <a:buNone/>
            </a:pPr>
            <a:r>
              <a:rPr lang="en-US" b="1" i="0" dirty="0">
                <a:effectLst/>
                <a:latin typeface="+mj-lt"/>
              </a:rPr>
              <a:t>1. Deceptive Phishing</a:t>
            </a:r>
          </a:p>
          <a:p>
            <a:pPr algn="l">
              <a:buFont typeface="Wingdings" panose="05000000000000000000" pitchFamily="2" charset="2"/>
              <a:buChar char="Ø"/>
            </a:pPr>
            <a:r>
              <a:rPr lang="en-US" b="0" i="0" dirty="0">
                <a:effectLst/>
                <a:latin typeface="+mj-lt"/>
              </a:rPr>
              <a:t>Deceptive phishers use </a:t>
            </a:r>
            <a:r>
              <a:rPr lang="en-US" b="0" i="0" u="none" strike="noStrike" dirty="0">
                <a:effectLst/>
                <a:latin typeface="+mj-lt"/>
                <a:hlinkClick r:id="rId2">
                  <a:extLst>
                    <a:ext uri="{A12FA001-AC4F-418D-AE19-62706E023703}">
                      <ahyp:hlinkClr xmlns:ahyp="http://schemas.microsoft.com/office/drawing/2018/hyperlinkcolor" val="tx"/>
                    </a:ext>
                  </a:extLst>
                </a:hlinkClick>
              </a:rPr>
              <a:t>deceptive technology</a:t>
            </a:r>
            <a:r>
              <a:rPr lang="en-US" b="0" i="0" dirty="0">
                <a:effectLst/>
                <a:latin typeface="+mj-lt"/>
              </a:rPr>
              <a:t> to pretend they are with a real company to inform the targets they are already experiencing a cyberattack. The users then click on a malicious link, infecting their computer.</a:t>
            </a:r>
          </a:p>
          <a:p>
            <a:pPr marL="0" indent="0" algn="l">
              <a:buNone/>
            </a:pPr>
            <a:r>
              <a:rPr lang="en-US" b="1" i="0" dirty="0">
                <a:effectLst/>
                <a:latin typeface="+mj-lt"/>
              </a:rPr>
              <a:t> Example of Deceptive Phishing</a:t>
            </a:r>
          </a:p>
          <a:p>
            <a:pPr>
              <a:buFont typeface="Wingdings" panose="05000000000000000000" pitchFamily="2" charset="2"/>
              <a:buChar char="Ø"/>
            </a:pPr>
            <a:r>
              <a:rPr lang="en-US" b="0" i="0" dirty="0">
                <a:effectLst/>
                <a:latin typeface="+mj-lt"/>
              </a:rPr>
              <a:t>Users were sent emails that came from the address support@apple.com and had </a:t>
            </a:r>
            <a:r>
              <a:rPr lang="en-US" b="0" i="0" u="none" strike="noStrike" dirty="0">
                <a:effectLst/>
                <a:latin typeface="+mj-lt"/>
                <a:hlinkClick r:id="rId3">
                  <a:extLst>
                    <a:ext uri="{A12FA001-AC4F-418D-AE19-62706E023703}">
                      <ahyp:hlinkClr xmlns:ahyp="http://schemas.microsoft.com/office/drawing/2018/hyperlinkcolor" val="tx"/>
                    </a:ext>
                  </a:extLst>
                </a:hlinkClick>
              </a:rPr>
              <a:t>“Apple Support” in the sender information.</a:t>
            </a:r>
            <a:r>
              <a:rPr lang="en-US" b="0" i="0" dirty="0">
                <a:effectLst/>
                <a:latin typeface="+mj-lt"/>
              </a:rPr>
              <a:t> The message claimed that the victim’s Apple ID had been blocked. They were then prompted to validate their accounts by entering information the hacker would use to crack it.</a:t>
            </a:r>
          </a:p>
          <a:p>
            <a:pPr marL="0" indent="0">
              <a:buNone/>
            </a:pPr>
            <a:endParaRPr lang="en-IN" dirty="0"/>
          </a:p>
        </p:txBody>
      </p:sp>
    </p:spTree>
    <p:extLst>
      <p:ext uri="{BB962C8B-B14F-4D97-AF65-F5344CB8AC3E}">
        <p14:creationId xmlns:p14="http://schemas.microsoft.com/office/powerpoint/2010/main" val="219697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366609-121D-8223-AD7C-00453C7A2BB0}"/>
              </a:ext>
            </a:extLst>
          </p:cNvPr>
          <p:cNvSpPr>
            <a:spLocks noGrp="1"/>
          </p:cNvSpPr>
          <p:nvPr>
            <p:ph idx="1"/>
          </p:nvPr>
        </p:nvSpPr>
        <p:spPr>
          <a:xfrm>
            <a:off x="773836" y="1396268"/>
            <a:ext cx="10353762" cy="3695136"/>
          </a:xfrm>
        </p:spPr>
        <p:txBody>
          <a:bodyPr>
            <a:normAutofit fontScale="92500"/>
          </a:bodyPr>
          <a:lstStyle/>
          <a:p>
            <a:pPr marL="0" indent="0">
              <a:buNone/>
            </a:pPr>
            <a:r>
              <a:rPr lang="en-US" b="1" i="0" dirty="0">
                <a:effectLst/>
                <a:latin typeface="+mj-lt"/>
              </a:rPr>
              <a:t>2. Spear Phishing</a:t>
            </a:r>
          </a:p>
          <a:p>
            <a:pPr>
              <a:buFont typeface="Wingdings" panose="05000000000000000000" pitchFamily="2" charset="2"/>
              <a:buChar char="Ø"/>
            </a:pPr>
            <a:r>
              <a:rPr lang="en-US" b="0" i="0" u="none" strike="noStrike" dirty="0">
                <a:effectLst/>
                <a:latin typeface="+mj-lt"/>
                <a:hlinkClick r:id="rId2">
                  <a:extLst>
                    <a:ext uri="{A12FA001-AC4F-418D-AE19-62706E023703}">
                      <ahyp:hlinkClr xmlns:ahyp="http://schemas.microsoft.com/office/drawing/2018/hyperlinkcolor" val="tx"/>
                    </a:ext>
                  </a:extLst>
                </a:hlinkClick>
              </a:rPr>
              <a:t>Spear phishing</a:t>
            </a:r>
            <a:r>
              <a:rPr lang="en-US" b="0" i="0" dirty="0">
                <a:effectLst/>
                <a:latin typeface="+mj-lt"/>
              </a:rPr>
              <a:t> involves targeting a specific individual in an organization to try to steal their </a:t>
            </a:r>
            <a:r>
              <a:rPr lang="en-US" b="0" i="0" u="none" strike="noStrike" dirty="0">
                <a:effectLst/>
                <a:latin typeface="+mj-lt"/>
                <a:hlinkClick r:id="rId3">
                  <a:extLst>
                    <a:ext uri="{A12FA001-AC4F-418D-AE19-62706E023703}">
                      <ahyp:hlinkClr xmlns:ahyp="http://schemas.microsoft.com/office/drawing/2018/hyperlinkcolor" val="tx"/>
                    </a:ext>
                  </a:extLst>
                </a:hlinkClick>
              </a:rPr>
              <a:t>login credentials</a:t>
            </a:r>
            <a:r>
              <a:rPr lang="en-US" b="0" i="0" dirty="0">
                <a:effectLst/>
                <a:latin typeface="+mj-lt"/>
              </a:rPr>
              <a:t>. The attacker often first gathers information about the person before starting the attack, such as their name, position, and contact details.</a:t>
            </a:r>
          </a:p>
          <a:p>
            <a:pPr marL="0" indent="0">
              <a:buNone/>
            </a:pPr>
            <a:r>
              <a:rPr lang="en-US" b="1" i="0" dirty="0">
                <a:effectLst/>
                <a:latin typeface="+mj-lt"/>
              </a:rPr>
              <a:t>  Example of Spear Phishing</a:t>
            </a:r>
          </a:p>
          <a:p>
            <a:pPr>
              <a:buFont typeface="Wingdings" panose="05000000000000000000" pitchFamily="2" charset="2"/>
              <a:buChar char="Ø"/>
            </a:pPr>
            <a:r>
              <a:rPr lang="en-US" b="0" i="0" dirty="0">
                <a:effectLst/>
                <a:latin typeface="+mj-lt"/>
              </a:rPr>
              <a:t>An attacker tried to target an employee of </a:t>
            </a:r>
            <a:r>
              <a:rPr lang="en-US" b="0" i="0" u="none" strike="noStrike" dirty="0">
                <a:effectLst/>
                <a:latin typeface="+mj-lt"/>
                <a:hlinkClick r:id="rId4">
                  <a:extLst>
                    <a:ext uri="{A12FA001-AC4F-418D-AE19-62706E023703}">
                      <ahyp:hlinkClr xmlns:ahyp="http://schemas.microsoft.com/office/drawing/2018/hyperlinkcolor" val="tx"/>
                    </a:ext>
                  </a:extLst>
                </a:hlinkClick>
              </a:rPr>
              <a:t>NTL World</a:t>
            </a:r>
            <a:r>
              <a:rPr lang="en-US" b="0" i="0" dirty="0">
                <a:effectLst/>
                <a:latin typeface="+mj-lt"/>
              </a:rPr>
              <a:t>, which is a part of the Virgin Media company, using spear phishing. The attacker claimed that the victim needed to sign a new employee handbook. This was designed to lure them into clicking a link where they would have been asked to submit private information.</a:t>
            </a:r>
          </a:p>
          <a:p>
            <a:endParaRPr lang="en-IN" dirty="0"/>
          </a:p>
        </p:txBody>
      </p:sp>
    </p:spTree>
    <p:extLst>
      <p:ext uri="{BB962C8B-B14F-4D97-AF65-F5344CB8AC3E}">
        <p14:creationId xmlns:p14="http://schemas.microsoft.com/office/powerpoint/2010/main" val="2130774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7EBCCF-B7AC-31AF-C01C-90CDCA404D76}"/>
              </a:ext>
            </a:extLst>
          </p:cNvPr>
          <p:cNvSpPr>
            <a:spLocks noGrp="1"/>
          </p:cNvSpPr>
          <p:nvPr>
            <p:ph idx="1"/>
          </p:nvPr>
        </p:nvSpPr>
        <p:spPr>
          <a:xfrm>
            <a:off x="919119" y="1498905"/>
            <a:ext cx="10353762" cy="3695136"/>
          </a:xfrm>
        </p:spPr>
        <p:txBody>
          <a:bodyPr>
            <a:normAutofit lnSpcReduction="10000"/>
          </a:bodyPr>
          <a:lstStyle/>
          <a:p>
            <a:pPr marL="0" indent="0" algn="l">
              <a:buNone/>
            </a:pPr>
            <a:r>
              <a:rPr lang="en-US" b="1" i="0" dirty="0">
                <a:effectLst/>
                <a:latin typeface="+mj-lt"/>
              </a:rPr>
              <a:t>3. Whaling</a:t>
            </a:r>
          </a:p>
          <a:p>
            <a:pPr algn="l">
              <a:buFont typeface="Wingdings" panose="05000000000000000000" pitchFamily="2" charset="2"/>
              <a:buChar char="Ø"/>
            </a:pPr>
            <a:r>
              <a:rPr lang="en-US" b="0" i="0" dirty="0">
                <a:effectLst/>
                <a:latin typeface="+mj-lt"/>
              </a:rPr>
              <a:t>A </a:t>
            </a:r>
            <a:r>
              <a:rPr lang="en-US" b="0" i="0" u="none" strike="noStrike" dirty="0">
                <a:effectLst/>
                <a:latin typeface="+mj-lt"/>
                <a:hlinkClick r:id="rId2">
                  <a:extLst>
                    <a:ext uri="{A12FA001-AC4F-418D-AE19-62706E023703}">
                      <ahyp:hlinkClr xmlns:ahyp="http://schemas.microsoft.com/office/drawing/2018/hyperlinkcolor" val="tx"/>
                    </a:ext>
                  </a:extLst>
                </a:hlinkClick>
              </a:rPr>
              <a:t>whaling attack</a:t>
            </a:r>
            <a:r>
              <a:rPr lang="en-US" b="0" i="0" dirty="0">
                <a:effectLst/>
                <a:latin typeface="+mj-lt"/>
              </a:rPr>
              <a:t> is a phishing attack that targets a senior executive. These individuals often have deep access to sensitive areas of the network, so a successful attack can result in access to valuable info.</a:t>
            </a:r>
          </a:p>
          <a:p>
            <a:pPr marL="0" indent="0" algn="l">
              <a:buNone/>
            </a:pPr>
            <a:r>
              <a:rPr lang="en-US" b="1" i="0" dirty="0">
                <a:effectLst/>
                <a:latin typeface="+mj-lt"/>
              </a:rPr>
              <a:t> Example of Whaling</a:t>
            </a:r>
          </a:p>
          <a:p>
            <a:pPr algn="l">
              <a:buFont typeface="Wingdings" panose="05000000000000000000" pitchFamily="2" charset="2"/>
              <a:buChar char="Ø"/>
            </a:pPr>
            <a:r>
              <a:rPr lang="en-US" b="0" i="0" dirty="0">
                <a:effectLst/>
                <a:latin typeface="+mj-lt"/>
              </a:rPr>
              <a:t>A founder of Levites, an Australian hedge fund was the target of a whaling attack that led the individual to a fake connection using a fraudulent Zoom link. After following the link, they had malware installed on their system, and </a:t>
            </a:r>
            <a:r>
              <a:rPr lang="en-US" b="0" i="0" u="none" strike="noStrike" dirty="0">
                <a:effectLst/>
                <a:latin typeface="+mj-lt"/>
                <a:hlinkClick r:id="rId3">
                  <a:extLst>
                    <a:ext uri="{A12FA001-AC4F-418D-AE19-62706E023703}">
                      <ahyp:hlinkClr xmlns:ahyp="http://schemas.microsoft.com/office/drawing/2018/hyperlinkcolor" val="tx"/>
                    </a:ext>
                  </a:extLst>
                </a:hlinkClick>
              </a:rPr>
              <a:t>the company lost $800.000</a:t>
            </a:r>
            <a:endParaRPr lang="en-US" b="0" i="0" dirty="0">
              <a:effectLst/>
              <a:latin typeface="+mj-lt"/>
            </a:endParaRPr>
          </a:p>
          <a:p>
            <a:endParaRPr lang="en-IN" dirty="0"/>
          </a:p>
        </p:txBody>
      </p:sp>
    </p:spTree>
    <p:extLst>
      <p:ext uri="{BB962C8B-B14F-4D97-AF65-F5344CB8AC3E}">
        <p14:creationId xmlns:p14="http://schemas.microsoft.com/office/powerpoint/2010/main" val="4990549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185</TotalTime>
  <Words>1710</Words>
  <Application>Microsoft Office PowerPoint</Application>
  <PresentationFormat>Widescreen</PresentationFormat>
  <Paragraphs>92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Bookman Old Style</vt:lpstr>
      <vt:lpstr>Perpetua Titling MT</vt:lpstr>
      <vt:lpstr>Rockwell</vt:lpstr>
      <vt:lpstr>Wingdings</vt:lpstr>
      <vt:lpstr>Damask</vt:lpstr>
      <vt:lpstr>Phishing attack</vt:lpstr>
      <vt:lpstr> contents</vt:lpstr>
      <vt:lpstr>INTRODUCTION</vt:lpstr>
      <vt:lpstr>WHAT IS PHISHING ?</vt:lpstr>
      <vt:lpstr>HOW  DOES PHISHING WORK ?</vt:lpstr>
      <vt:lpstr>Types of phishing</vt:lpstr>
      <vt:lpstr>TYPE OF PHISHING</vt:lpstr>
      <vt:lpstr>PowerPoint Presentation</vt:lpstr>
      <vt:lpstr>PowerPoint Presentation</vt:lpstr>
      <vt:lpstr>PowerPoint Presentation</vt:lpstr>
      <vt:lpstr>PHISHING EXAMPLE</vt:lpstr>
      <vt:lpstr>(example of phishing email)</vt:lpstr>
      <vt:lpstr>WHAT ARE THE DANGEROUS OF PHISHING ATTACK ?</vt:lpstr>
      <vt:lpstr>How do I protect against phishing attacks ? </vt:lpstr>
      <vt:lpstr>Four Ways To Protect Yourself From Phishing</vt:lpstr>
      <vt:lpstr>Causes of Phishing  </vt:lpstr>
      <vt:lpstr>Effects of Phishing</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attack</dc:title>
  <dc:creator>Thirisha Paulraj</dc:creator>
  <cp:lastModifiedBy>Thirisha Paulraj</cp:lastModifiedBy>
  <cp:revision>2</cp:revision>
  <dcterms:created xsi:type="dcterms:W3CDTF">2024-03-31T11:18:39Z</dcterms:created>
  <dcterms:modified xsi:type="dcterms:W3CDTF">2024-03-31T15:23:35Z</dcterms:modified>
</cp:coreProperties>
</file>