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8"/>
  </p:notesMasterIdLst>
  <p:sldIdLst>
    <p:sldId id="256" r:id="rId2"/>
    <p:sldId id="257" r:id="rId3"/>
    <p:sldId id="263" r:id="rId4"/>
    <p:sldId id="262" r:id="rId5"/>
    <p:sldId id="264" r:id="rId6"/>
    <p:sldId id="268" r:id="rId7"/>
    <p:sldId id="258" r:id="rId8"/>
    <p:sldId id="259" r:id="rId9"/>
    <p:sldId id="267" r:id="rId10"/>
    <p:sldId id="269" r:id="rId11"/>
    <p:sldId id="270" r:id="rId12"/>
    <p:sldId id="273" r:id="rId13"/>
    <p:sldId id="260" r:id="rId14"/>
    <p:sldId id="261" r:id="rId15"/>
    <p:sldId id="272" r:id="rId16"/>
    <p:sldId id="274" r:id="rId17"/>
    <p:sldId id="275" r:id="rId18"/>
    <p:sldId id="277" r:id="rId19"/>
    <p:sldId id="280" r:id="rId20"/>
    <p:sldId id="285" r:id="rId21"/>
    <p:sldId id="278" r:id="rId22"/>
    <p:sldId id="282" r:id="rId23"/>
    <p:sldId id="283" r:id="rId24"/>
    <p:sldId id="284" r:id="rId25"/>
    <p:sldId id="281" r:id="rId26"/>
    <p:sldId id="27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7B506-AC64-490E-A5CD-7DE3A2BDBBEC}" v="57" dt="2022-05-25T01:30:0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7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E3D03-6BB1-4E8B-AEFD-D58DDCAFA619}" type="datetimeFigureOut">
              <a:rPr lang="en-GB" smtClean="0"/>
              <a:t>30/05/2022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6ADF-91E3-46E9-8446-4C92507968C5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7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58CB-B021-2FE1-D0C5-024F703C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35830-A8EF-699F-BAE7-B663011F6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66790-E495-A6D4-8586-AD4A813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23AC-3380-4E1C-B46F-D96C5D53F69C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AE992-AADD-CB43-8B38-D7C1803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450EB-B6D5-9150-52B7-09C1366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9EF3D-C41C-6D64-9336-11A7A96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746E0-15FB-A989-B59A-AE6D50C9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5B5F4-7383-1126-EEAA-5352440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86AA-8F40-4881-938C-6E6BD2AE772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36729-302E-6F4E-2058-B14C5EE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98E6E-DCDE-62C9-E596-90AE26C9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94328B-973C-A564-8379-081D8CD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48E2A3-45A3-F0A8-9BB2-7B109983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EFEE1-EDB9-4F42-01F0-292C7B0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684-BDCE-46EA-B805-627EC3E6768C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0C724-32F4-4CAC-E804-EDB7181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47D0B-B9C0-0069-E1C2-D268705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8A9E-888B-93F0-BE85-FD09060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B0614-A11F-5D64-4D66-8C0B7B11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CC0D5-7853-DF04-9EC8-0F5D28B4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D3CB-082F-48B6-BC28-54F208CA9A04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3FC0C-3D94-0EF7-6F14-131275A6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C69F3-0DB7-CBDB-B805-B637AB0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18D0E-DDE3-A12E-6741-FACB059A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B42BA-B61C-D78F-44A7-2E44B272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A8A3E-B3D2-E9FD-08D0-4C37AD84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AE0-B4B2-4F02-8FE1-C48F50A7A31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055F0-9BC0-55D6-17AB-138EE65E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2CB0A-36A5-EBBF-35EA-2316014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23D2-474C-F56B-ED50-607C64C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4D06B-A3E3-0430-966F-49185608A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17BB46-D10D-B75F-3137-FCED3F33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FDE4F-14ED-05BA-6474-77A0B9D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78C3-B542-482E-8867-5033290DCE8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75BD2-FA29-23AA-FB36-FB79491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4C6A2-F07C-58BB-91F1-BA68205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6A18-81E0-AB4C-6AB6-D3CE2D84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42B9B-C337-CF8C-14AB-6F6E7208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C8499-3FCA-7BF2-9410-A6CF09E9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7B20E3-B6DF-4F35-9FFD-BB920D1F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3D2482-C3A8-AA20-3D2D-AB68D6C6C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099A4-FC86-D018-87DD-61C1736D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A7FE-1BF4-4F82-A444-680FDAE69B4A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E37C11-264E-576C-FD5E-0D4294B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368377-A065-994B-9BED-D92E976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2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F9F-49A9-4A7B-B03D-0777DE8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37A119-A781-69DA-113C-980E8275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E7FD-110F-43E0-903E-3132E750135F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D3652-67B1-D3FB-8C8C-14C9FA7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9693C-BC0F-4B3D-FDCB-33287B3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CE6C8A-17C4-C548-473B-A7AB76F4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415F-6ACC-4E00-85A7-5FFDE68EB84C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0E63A1-1C61-8314-0B97-391AF94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0D1AFE-D64F-C9A3-68FF-2B6A0AF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354AC-B8DD-3FFC-4CF3-2151C020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EE48A-DC64-158D-5C29-57466531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91F09-B942-CD2F-7019-45CBDD22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7BE26-9053-4ED9-573A-51833B4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6A5-AE60-4E03-B64A-211A6759879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826B-B0BA-DF50-3902-A08EBE3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901AA-860A-E3E4-DCBE-D5959A9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C4D56-D943-4542-82B9-A24E6C24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BD32E9-8816-9BFF-A182-9A06CAED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C12B9-6782-DA95-FFA9-6295DB7D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59FF-48F8-B374-19DD-AB04899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CA9-5EBE-4D02-8A4F-04FA61D34D3A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4067D-6A76-A5C3-26E1-F4AA5EB1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A8EC6-0D70-DAA4-32A8-08CBFD1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F5ED61-B63D-4B54-EBF8-F3DF68AC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1F86F-4C01-BD54-32A3-8FDABF46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45A2C-A658-0146-6C3C-F5C3A361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09A-0856-49F1-8A49-CD7C39870C37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63731-2EA7-9739-6A81-B89185869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9ECE2-AA83-5D2A-A2FE-4CC321DB0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0596-56CC-4A21-BB03-CA80A4D4AA0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estcookideas.com/uploads/images/best-artisan-bread-recipe-book_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Group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Marco, Pablo, Lukas and Thirith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4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8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0163-CE83-D841-A8A7-8385F271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F035D-431B-8091-3B01-A4817FD3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the inventory is protected: Only one client can access the inventory at the same time:</a:t>
            </a:r>
          </a:p>
          <a:p>
            <a:pPr lvl="1"/>
            <a:r>
              <a:rPr lang="en-US" dirty="0"/>
              <a:t>Shopper accessing and</a:t>
            </a:r>
            <a:br>
              <a:rPr lang="en-US" dirty="0"/>
            </a:br>
            <a:r>
              <a:rPr lang="en-US" dirty="0"/>
              <a:t>apprentice the inventory: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E0085-0793-4A5C-459D-94884EB0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20" y="3328590"/>
            <a:ext cx="7125694" cy="28483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F55553-A8F2-8B9A-7412-A26151B7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30" y="2599350"/>
            <a:ext cx="6973273" cy="26006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10BBE2-B375-D160-BC20-E5935CF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F105-72F1-BA9A-CB57-9EBD763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88BF-10CB-23EB-4CB9-6F4BA320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for coordination between apprentices, baker and shopper:</a:t>
            </a:r>
          </a:p>
          <a:p>
            <a:pPr lvl="1"/>
            <a:r>
              <a:rPr lang="en-US" dirty="0"/>
              <a:t>Apprentice waits for his turn: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Baker wakes an apprentice: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DB6623-4CA3-AF3A-EEE0-3ABC8D9C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8" y="3114631"/>
            <a:ext cx="4210638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92DF6B-B02C-8DE0-D45C-32A9F5B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48" y="4534387"/>
            <a:ext cx="5201376" cy="60015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F30-C90E-B9AB-6F12-C408C477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3) Too Good To 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thread is baking bread and selling those bread afterwards</a:t>
            </a:r>
          </a:p>
          <a:p>
            <a:r>
              <a:rPr lang="en-GB" dirty="0"/>
              <a:t>When selling bread: </a:t>
            </a:r>
          </a:p>
          <a:p>
            <a:pPr lvl="1"/>
            <a:r>
              <a:rPr lang="en-GB" dirty="0"/>
              <a:t>Decide if we want to donate bread as too good to go</a:t>
            </a:r>
          </a:p>
          <a:p>
            <a:pPr lvl="1"/>
            <a:r>
              <a:rPr lang="en-GB" dirty="0"/>
              <a:t>Don’t donate on every bread sold</a:t>
            </a:r>
          </a:p>
          <a:p>
            <a:pPr lvl="1"/>
            <a:r>
              <a:rPr lang="en-GB" dirty="0"/>
              <a:t>After selling, evaluate a flag if its time for a donation</a:t>
            </a:r>
          </a:p>
          <a:p>
            <a:pPr lvl="1"/>
            <a:r>
              <a:rPr lang="en-GB" dirty="0"/>
              <a:t>If flag is set, donate bread as too good to go and reset the flag</a:t>
            </a:r>
          </a:p>
          <a:p>
            <a:pPr lvl="1"/>
            <a:endParaRPr lang="en-GB" dirty="0"/>
          </a:p>
          <a:p>
            <a:r>
              <a:rPr lang="en-GB" dirty="0"/>
              <a:t>Run a second thread (the “coordinator”) which will set the too good to go-flag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3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 good to go: Main thread and coordinator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thread:</a:t>
            </a:r>
          </a:p>
          <a:p>
            <a:pPr marL="971550" lvl="1" indent="-514350">
              <a:buAutoNum type="arabicPeriod"/>
            </a:pPr>
            <a:r>
              <a:rPr lang="en-GB" dirty="0"/>
              <a:t>Initialize the data structures </a:t>
            </a:r>
          </a:p>
          <a:p>
            <a:pPr marL="971550" lvl="1" indent="-514350">
              <a:buAutoNum type="arabicPeriod"/>
            </a:pPr>
            <a:r>
              <a:rPr lang="en-GB" dirty="0"/>
              <a:t>Create a mutex to protect the too-good-to-go flag</a:t>
            </a:r>
          </a:p>
          <a:p>
            <a:pPr marL="971550" lvl="1" indent="-514350">
              <a:buAutoNum type="arabicPeriod"/>
            </a:pPr>
            <a:r>
              <a:rPr lang="en-GB" dirty="0"/>
              <a:t>Start the coordinator-thread</a:t>
            </a:r>
          </a:p>
          <a:p>
            <a:pPr marL="971550" lvl="1" indent="-514350">
              <a:buAutoNum type="arabicPeriod"/>
            </a:pPr>
            <a:r>
              <a:rPr lang="en-GB" dirty="0"/>
              <a:t>Bake requested amount of bread</a:t>
            </a:r>
          </a:p>
          <a:p>
            <a:pPr marL="971550" lvl="1" indent="-514350">
              <a:buAutoNum type="arabicPeriod"/>
            </a:pPr>
            <a:r>
              <a:rPr lang="en-GB" dirty="0"/>
              <a:t>Sell bread and make </a:t>
            </a:r>
            <a:br>
              <a:rPr lang="en-GB" dirty="0"/>
            </a:br>
            <a:r>
              <a:rPr lang="en-GB" dirty="0"/>
              <a:t>too-good-to-go decisions</a:t>
            </a:r>
          </a:p>
          <a:p>
            <a:r>
              <a:rPr lang="en-GB" dirty="0"/>
              <a:t>Coordinator: Simply set the flag: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458DE3-DC28-7DA3-F28E-7294034D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62" y="1775308"/>
            <a:ext cx="3326418" cy="6439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877972-502E-E9D8-F602-1153E97D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291" y="3085576"/>
            <a:ext cx="4717189" cy="43818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45748E9-022A-0ED1-B7CD-B2283E926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19" y="3539849"/>
            <a:ext cx="3821761" cy="31816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942B0AB-47F5-088E-B9F8-D670AC54C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749" y="5048740"/>
            <a:ext cx="3261643" cy="16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 good to go: Different strategies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Donate old bread: First in, first out</a:t>
            </a:r>
          </a:p>
          <a:p>
            <a:pPr lvl="1"/>
            <a:r>
              <a:rPr lang="en-GB" dirty="0"/>
              <a:t>Every bread baked, is stored together with its bakery timestamp</a:t>
            </a:r>
          </a:p>
          <a:p>
            <a:pPr lvl="1"/>
            <a:r>
              <a:rPr lang="en-GB" dirty="0"/>
              <a:t>The inventory stores the timestamp of the oldest bread </a:t>
            </a:r>
            <a:br>
              <a:rPr lang="en-GB" dirty="0"/>
            </a:br>
            <a:r>
              <a:rPr lang="en-GB" dirty="0"/>
              <a:t>for every bread-type</a:t>
            </a:r>
          </a:p>
          <a:p>
            <a:pPr lvl="1"/>
            <a:r>
              <a:rPr lang="en-GB" dirty="0"/>
              <a:t>On donate, evaluate current time (minus some grace-period) and oldest-bread-time: Donate all “old” bread</a:t>
            </a:r>
          </a:p>
          <a:p>
            <a:r>
              <a:rPr lang="en-GB" dirty="0"/>
              <a:t>Second chance: </a:t>
            </a:r>
          </a:p>
          <a:p>
            <a:pPr lvl="1"/>
            <a:r>
              <a:rPr lang="en-GB" dirty="0"/>
              <a:t>Similar, but we remember in the inventory if a bread-type was</a:t>
            </a:r>
            <a:br>
              <a:rPr lang="en-GB" dirty="0"/>
            </a:br>
            <a:r>
              <a:rPr lang="en-GB" dirty="0"/>
              <a:t>sold recently. If not, we donate old bread of that type.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21B189-7ABF-31C8-4E30-6CF6759E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742" y="2350445"/>
            <a:ext cx="1767993" cy="7239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91DC20-912B-FD95-8489-23D7165D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72" y="3734165"/>
            <a:ext cx="4473328" cy="7544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37D155D-AC55-8CA2-F373-1E092A29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108" y="4667997"/>
            <a:ext cx="1710838" cy="12764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636F291-133D-CC7D-D703-C22BEE110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340" y="5407201"/>
            <a:ext cx="2339543" cy="53725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4B4447F-0EA9-14B5-B399-E15349329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9372" y="5418707"/>
            <a:ext cx="2880610" cy="7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2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Additional Feature – </a:t>
            </a:r>
            <a:r>
              <a:rPr lang="en-GB" i="1" dirty="0"/>
              <a:t>Sleeping Baker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E5ACB7-89E3-33E2-DFBB-96C20DFB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303"/>
            <a:ext cx="637311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91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797AA-C26B-0E78-31FE-2C880807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1176023"/>
            <a:ext cx="732574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610316-300D-5544-E20C-51A5485493AE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1C23D-B1B2-F2A7-7581-BDF4D5D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C9D7B-EF32-B0DE-D2FE-AD568D61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Data structure		-	Lukas</a:t>
            </a:r>
          </a:p>
          <a:p>
            <a:r>
              <a:rPr lang="en-US" dirty="0"/>
              <a:t>2) Learning to make bread	-	 Pablo</a:t>
            </a:r>
          </a:p>
          <a:p>
            <a:r>
              <a:rPr lang="en-US" dirty="0"/>
              <a:t>3) To good to go 		-	Thirith</a:t>
            </a:r>
          </a:p>
          <a:p>
            <a:r>
              <a:rPr lang="en-US" dirty="0"/>
              <a:t>4) Additional Feature – </a:t>
            </a:r>
            <a:r>
              <a:rPr lang="en-US" i="1" dirty="0"/>
              <a:t>Sleeping Baker</a:t>
            </a:r>
            <a:r>
              <a:rPr lang="en-US" dirty="0"/>
              <a:t>	-	Marco</a:t>
            </a:r>
          </a:p>
          <a:p>
            <a:r>
              <a:rPr lang="en-US" dirty="0"/>
              <a:t>5) Quick demonstration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7BC7E-28CC-51EF-D687-416EBA65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DA0789-BEA4-04B9-6485-BECA14ABDA4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41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Additional Feature – </a:t>
            </a:r>
            <a:r>
              <a:rPr lang="en-GB" i="1" dirty="0"/>
              <a:t>Sleeping Baker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E5ACB7-89E3-33E2-DFBB-96C20DFB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303"/>
            <a:ext cx="6373114" cy="40105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567A6E-709D-E7E2-D6BC-6EB31E98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84" y="2447303"/>
            <a:ext cx="472505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2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C94DB34-FC6A-6FCF-A6A2-F3CB2706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14" y="3796892"/>
            <a:ext cx="4610743" cy="292458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Stopping Condition: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DA355C-91B3-EDF8-9D34-4738FBEA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14" y="1512186"/>
            <a:ext cx="302937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9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853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5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17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Any 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33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Flour Water Salt Yeast: </a:t>
            </a:r>
            <a:r>
              <a:rPr lang="en-GB" sz="1400" dirty="0">
                <a:hlinkClick r:id="rId2"/>
              </a:rPr>
              <a:t>http://bestcookideas.com/uploads/images/best-artisan-bread-recipe-book_1.jpg</a:t>
            </a:r>
            <a:endParaRPr lang="en-GB" sz="1400" dirty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7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4025810-7F2E-2729-728F-DED19DA70280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633F95-6AAB-D82B-632B-C7F58A93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1) Data Structure </a:t>
            </a:r>
            <a:r>
              <a:rPr lang="en-US" sz="2400" i="1" u="sng" dirty="0"/>
              <a:t>(for learning to make bread)</a:t>
            </a:r>
            <a:endParaRPr lang="en-GB" sz="2400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3B116-C84C-935B-9B79-76371A25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Recipe Book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char* array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containing ingredient names</a:t>
            </a:r>
            <a:endParaRPr lang="en-GB" dirty="0"/>
          </a:p>
          <a:p>
            <a:r>
              <a:rPr lang="en-GB" dirty="0"/>
              <a:t>Inventory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additional third branch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dirty="0"/>
              <a:t> containing units of ingredients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GB" sz="100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Both very similar!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>
              <a:buFont typeface="Wingdings" panose="05000000000000000000" pitchFamily="2" charset="2"/>
              <a:buChar char="à"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3FAFA2-3D87-B226-3FC9-FE9FECDD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659565-1876-092F-D4EA-EC2393EFBD6C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C9AC76-C11E-D21A-601A-89AADABB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2081">
            <a:off x="7703015" y="1885375"/>
            <a:ext cx="1815169" cy="25160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66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Recipe 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BreadType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ad</a:t>
            </a:r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int </a:t>
            </a:r>
            <a:r>
              <a:rPr lang="en-GB" dirty="0" err="1">
                <a:sym typeface="Wingdings" panose="05000000000000000000" pitchFamily="2" charset="2"/>
              </a:rPr>
              <a:t>registerBreadType</a:t>
            </a:r>
            <a:r>
              <a:rPr lang="en-GB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char** </a:t>
            </a:r>
            <a:r>
              <a:rPr lang="en-GB" dirty="0" err="1"/>
              <a:t>getIngredArray</a:t>
            </a:r>
            <a:r>
              <a:rPr lang="en-GB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asd</a:t>
            </a:r>
            <a:endParaRPr lang="en-GB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adsad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D945C2C-5947-0D95-B2E4-A09213F835B7}"/>
              </a:ext>
            </a:extLst>
          </p:cNvPr>
          <p:cNvGrpSpPr/>
          <p:nvPr/>
        </p:nvGrpSpPr>
        <p:grpSpPr>
          <a:xfrm>
            <a:off x="7209183" y="365125"/>
            <a:ext cx="3911124" cy="2374646"/>
            <a:chOff x="7209183" y="450708"/>
            <a:chExt cx="3911124" cy="237464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713B02-B76F-241E-D98F-BCB70F52A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6231" t="3861" r="46836" b="87473"/>
            <a:stretch/>
          </p:blipFill>
          <p:spPr>
            <a:xfrm>
              <a:off x="7209183" y="450708"/>
              <a:ext cx="3911124" cy="206489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1F77BD1-AB21-483A-C26C-B79775A76353}"/>
                </a:ext>
              </a:extLst>
            </p:cNvPr>
            <p:cNvSpPr txBox="1"/>
            <p:nvPr/>
          </p:nvSpPr>
          <p:spPr>
            <a:xfrm>
              <a:off x="7209183" y="2548355"/>
              <a:ext cx="3911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Basic representation of Recipe Book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0DF3623-0072-782E-FEE8-B0E790E01F5F}"/>
              </a:ext>
            </a:extLst>
          </p:cNvPr>
          <p:cNvGrpSpPr/>
          <p:nvPr/>
        </p:nvGrpSpPr>
        <p:grpSpPr>
          <a:xfrm>
            <a:off x="7381541" y="3467123"/>
            <a:ext cx="3566408" cy="2499543"/>
            <a:chOff x="7326440" y="3360746"/>
            <a:chExt cx="3566408" cy="2499543"/>
          </a:xfrm>
        </p:grpSpPr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4EF2E84-6905-A9CA-11BF-4B54367E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440" y="3360746"/>
              <a:ext cx="3566408" cy="2222544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ECC981-D32F-1459-6A64-3841EF8366BE}"/>
                </a:ext>
              </a:extLst>
            </p:cNvPr>
            <p:cNvSpPr txBox="1"/>
            <p:nvPr/>
          </p:nvSpPr>
          <p:spPr>
            <a:xfrm>
              <a:off x="7326440" y="5583290"/>
              <a:ext cx="3566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2: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BreadType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InvNode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Struct </a:t>
            </a:r>
            <a:r>
              <a:rPr lang="en-GB" dirty="0" err="1"/>
              <a:t>IngredNode</a:t>
            </a:r>
            <a:endParaRPr lang="en-GB" dirty="0"/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>
                <a:sym typeface="Wingdings" panose="05000000000000000000" pitchFamily="2" charset="2"/>
              </a:rPr>
              <a:t> void </a:t>
            </a:r>
            <a:r>
              <a:rPr lang="en-GB" i="1" dirty="0" err="1">
                <a:sym typeface="Wingdings" panose="05000000000000000000" pitchFamily="2" charset="2"/>
              </a:rPr>
              <a:t>registerIngredient</a:t>
            </a:r>
            <a:r>
              <a:rPr lang="en-GB" i="1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addIngredient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int </a:t>
            </a:r>
            <a:r>
              <a:rPr lang="en-GB" i="1" dirty="0" err="1"/>
              <a:t>takeIngredient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restockIngredients</a:t>
            </a:r>
            <a:r>
              <a:rPr lang="en-GB" i="1" dirty="0"/>
              <a:t>();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60D7538-190B-1B64-B09C-EE8E15F082E7}"/>
              </a:ext>
            </a:extLst>
          </p:cNvPr>
          <p:cNvGrpSpPr/>
          <p:nvPr/>
        </p:nvGrpSpPr>
        <p:grpSpPr>
          <a:xfrm>
            <a:off x="7149548" y="365125"/>
            <a:ext cx="3970758" cy="2373362"/>
            <a:chOff x="7109792" y="3429000"/>
            <a:chExt cx="3970758" cy="23733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9A94803-940B-3FB3-F7DE-BA85E7E93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9792" y="3429000"/>
              <a:ext cx="3970758" cy="209636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DA4EAC8-D6B6-BCB7-BE91-A1BAB55D07A5}"/>
                </a:ext>
              </a:extLst>
            </p:cNvPr>
            <p:cNvSpPr txBox="1"/>
            <p:nvPr/>
          </p:nvSpPr>
          <p:spPr>
            <a:xfrm>
              <a:off x="7600122" y="5525363"/>
              <a:ext cx="2895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3: Basic representation of Inventory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85B670B-DDC6-E059-ED2F-A65EFABC95CC}"/>
              </a:ext>
            </a:extLst>
          </p:cNvPr>
          <p:cNvGrpSpPr/>
          <p:nvPr/>
        </p:nvGrpSpPr>
        <p:grpSpPr>
          <a:xfrm>
            <a:off x="7721997" y="2966603"/>
            <a:ext cx="2731360" cy="2392684"/>
            <a:chOff x="7721997" y="3584210"/>
            <a:chExt cx="2731360" cy="2392684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7E91511-3FBD-42B6-63C6-CB78F90F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97" y="3584210"/>
              <a:ext cx="2731360" cy="211568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8ACE1B6-DF7E-2A99-FC26-7DF2E0C07E22}"/>
                </a:ext>
              </a:extLst>
            </p:cNvPr>
            <p:cNvSpPr txBox="1"/>
            <p:nvPr/>
          </p:nvSpPr>
          <p:spPr>
            <a:xfrm>
              <a:off x="7721997" y="5699895"/>
              <a:ext cx="2731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4: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CDA91D2-C4B8-B090-644A-34199801A0B5}"/>
              </a:ext>
            </a:extLst>
          </p:cNvPr>
          <p:cNvGrpSpPr/>
          <p:nvPr/>
        </p:nvGrpSpPr>
        <p:grpSpPr>
          <a:xfrm>
            <a:off x="7721997" y="5584801"/>
            <a:ext cx="2762636" cy="1001000"/>
            <a:chOff x="7742497" y="1463624"/>
            <a:chExt cx="2762636" cy="1001000"/>
          </a:xfrm>
        </p:grpSpPr>
        <p:pic>
          <p:nvPicPr>
            <p:cNvPr id="17" name="Grafik 1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74EBB8A7-A624-E0B2-2A47-67376293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497" y="1463624"/>
              <a:ext cx="2762636" cy="724001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A6D412C-DB74-BDDE-FA6C-AF6DEF92A57A}"/>
                </a:ext>
              </a:extLst>
            </p:cNvPr>
            <p:cNvSpPr txBox="1"/>
            <p:nvPr/>
          </p:nvSpPr>
          <p:spPr>
            <a:xfrm>
              <a:off x="7742497" y="2187625"/>
              <a:ext cx="2762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5: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1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Generally: fast search </a:t>
            </a:r>
          </a:p>
          <a:p>
            <a:pPr lvl="1"/>
            <a:r>
              <a:rPr lang="en-GB" dirty="0"/>
              <a:t>Very adaptable</a:t>
            </a:r>
          </a:p>
          <a:p>
            <a:pPr lvl="1"/>
            <a:endParaRPr lang="en-GB" dirty="0"/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Can be complex </a:t>
            </a:r>
          </a:p>
          <a:p>
            <a:pPr lvl="1"/>
            <a:r>
              <a:rPr lang="en-GB" dirty="0"/>
              <a:t>Hard to delete tree nodes 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(which we do not do)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/>
              <a:t>Wort case: linked list like performance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DDC10-DD77-84A3-B683-6C5065D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r>
              <a:rPr lang="en-US" sz="2400" i="1" dirty="0"/>
              <a:t>(for learning to make bread)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9B30D-9B1C-7556-34F5-B936399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One node (</a:t>
            </a:r>
            <a:r>
              <a:rPr lang="en-US" i="1" dirty="0" err="1"/>
              <a:t>InvNode</a:t>
            </a:r>
            <a:r>
              <a:rPr lang="en-US" dirty="0"/>
              <a:t>) per ingredient type: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Name of the ingredient</a:t>
            </a:r>
          </a:p>
          <a:p>
            <a:pPr lvl="2"/>
            <a:r>
              <a:rPr lang="en-US" dirty="0"/>
              <a:t>Initial and remaining stock</a:t>
            </a:r>
          </a:p>
          <a:p>
            <a:pPr lvl="2"/>
            <a:r>
              <a:rPr lang="en-US" dirty="0"/>
              <a:t>Holding a linked-list, every node of that list represents one unit of that ingredient</a:t>
            </a:r>
          </a:p>
          <a:p>
            <a:pPr lvl="1"/>
            <a:r>
              <a:rPr lang="en-US" dirty="0"/>
              <a:t>Tree is </a:t>
            </a:r>
            <a:r>
              <a:rPr lang="en-US" dirty="0" err="1"/>
              <a:t>lexographically</a:t>
            </a:r>
            <a:r>
              <a:rPr lang="en-US" dirty="0"/>
              <a:t> sorted -&gt; efficient searching in inventory for ingredient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05565-CE0C-0AC2-F3CF-CDCD6EAE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3" y="2711589"/>
            <a:ext cx="6439799" cy="18004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12E42-CF01-0E06-626E-93D3308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1845A-2E7A-EF06-5586-FCB3A894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188CD-4A6F-93AC-85BF-B1DE78D8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register and access ingredients by their name: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96819FE-C531-BE9E-715A-972DAEC2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61" y="2278454"/>
            <a:ext cx="5515745" cy="19624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ACED50-3E69-E0DE-10F0-3CF214E1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1" y="4433645"/>
            <a:ext cx="4534533" cy="17433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D9DCF5F-C80E-AC6C-6145-71066D08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90" y="4222946"/>
            <a:ext cx="4829849" cy="1971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8316A8F-F94F-F9DC-822E-4D22E582E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451" y="2278454"/>
            <a:ext cx="4401164" cy="236253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E0131-B62A-D979-52E1-A2C1C4F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Learning to Make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685</Words>
  <Application>Microsoft Office PowerPoint</Application>
  <PresentationFormat>Breitbild</PresentationFormat>
  <Paragraphs>196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</vt:lpstr>
      <vt:lpstr>Presentation Group 1</vt:lpstr>
      <vt:lpstr>Summary</vt:lpstr>
      <vt:lpstr>1) Data Structure (for learning to make bread)</vt:lpstr>
      <vt:lpstr>Recipe Book</vt:lpstr>
      <vt:lpstr>Inventory</vt:lpstr>
      <vt:lpstr>Inventory</vt:lpstr>
      <vt:lpstr>Data Structure (for learning to make bread)</vt:lpstr>
      <vt:lpstr>Inventory</vt:lpstr>
      <vt:lpstr>2) Learning to Make Bread</vt:lpstr>
      <vt:lpstr>Template</vt:lpstr>
      <vt:lpstr>Template</vt:lpstr>
      <vt:lpstr>Template</vt:lpstr>
      <vt:lpstr>Making Bread</vt:lpstr>
      <vt:lpstr>Making Bread</vt:lpstr>
      <vt:lpstr>3) Too Good To Go</vt:lpstr>
      <vt:lpstr>Too good to go: Main thread and coordinator</vt:lpstr>
      <vt:lpstr>Too good to go: Different strategies</vt:lpstr>
      <vt:lpstr>4) Additional Feature – Sleeping Baker</vt:lpstr>
      <vt:lpstr>Template</vt:lpstr>
      <vt:lpstr>4) Additional Feature – Sleeping Baker</vt:lpstr>
      <vt:lpstr>Template</vt:lpstr>
      <vt:lpstr>5) Demonstration</vt:lpstr>
      <vt:lpstr>Template</vt:lpstr>
      <vt:lpstr>Template</vt:lpstr>
      <vt:lpstr>Thank you for your attention!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Group 1</dc:title>
  <dc:creator>Thirith Yang</dc:creator>
  <cp:lastModifiedBy>Thirith Yang</cp:lastModifiedBy>
  <cp:revision>30</cp:revision>
  <dcterms:created xsi:type="dcterms:W3CDTF">2022-05-24T12:01:47Z</dcterms:created>
  <dcterms:modified xsi:type="dcterms:W3CDTF">2022-05-30T13:07:16Z</dcterms:modified>
</cp:coreProperties>
</file>