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1" r:id="rId15"/>
    <p:sldId id="278" r:id="rId16"/>
    <p:sldId id="269" r:id="rId17"/>
    <p:sldId id="270" r:id="rId18"/>
    <p:sldId id="271"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20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1744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3640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3047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66845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239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2857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35999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630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5357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597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0381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9290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8667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436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9014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4371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4/19/2023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676728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ThiroshMadhusha/Microservices-Ocelo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05400" y="685801"/>
            <a:ext cx="1981200" cy="1828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295400" y="3124200"/>
            <a:ext cx="9296400" cy="3041858"/>
          </a:xfrm>
          <a:prstGeom prst="rect">
            <a:avLst/>
          </a:prstGeom>
        </p:spPr>
        <p:txBody>
          <a:bodyPr vert="horz" wrap="square" lIns="0" tIns="12700" rIns="0" bIns="0" rtlCol="0">
            <a:spAutoFit/>
          </a:bodyPr>
          <a:lstStyle/>
          <a:p>
            <a:pPr algn="ctr">
              <a:lnSpc>
                <a:spcPct val="100000"/>
              </a:lnSpc>
              <a:spcBef>
                <a:spcPts val="100"/>
              </a:spcBef>
            </a:pPr>
            <a:r>
              <a:rPr lang="en-US" sz="2800" b="1" spc="-5" dirty="0">
                <a:latin typeface="Roboto" panose="02000000000000000000" pitchFamily="2" charset="0"/>
                <a:ea typeface="Roboto" panose="02000000000000000000" pitchFamily="2" charset="0"/>
                <a:cs typeface="Times New Roman"/>
              </a:rPr>
              <a:t>MODERN </a:t>
            </a:r>
            <a:r>
              <a:rPr lang="en-US" sz="2800" b="1" spc="-10" dirty="0">
                <a:latin typeface="Roboto" panose="02000000000000000000" pitchFamily="2" charset="0"/>
                <a:ea typeface="Roboto" panose="02000000000000000000" pitchFamily="2" charset="0"/>
                <a:cs typeface="Times New Roman"/>
              </a:rPr>
              <a:t>TOPICS </a:t>
            </a:r>
            <a:r>
              <a:rPr lang="en-US" sz="2800" b="1" spc="-5" dirty="0">
                <a:latin typeface="Roboto" panose="02000000000000000000" pitchFamily="2" charset="0"/>
                <a:ea typeface="Roboto" panose="02000000000000000000" pitchFamily="2" charset="0"/>
                <a:cs typeface="Times New Roman"/>
              </a:rPr>
              <a:t>IN </a:t>
            </a:r>
            <a:r>
              <a:rPr lang="en-US" sz="2800" b="1" spc="-15" dirty="0">
                <a:latin typeface="Roboto" panose="02000000000000000000" pitchFamily="2" charset="0"/>
                <a:ea typeface="Roboto" panose="02000000000000000000" pitchFamily="2" charset="0"/>
                <a:cs typeface="Times New Roman"/>
              </a:rPr>
              <a:t>INFORMATION</a:t>
            </a:r>
            <a:r>
              <a:rPr lang="en-US" sz="2800" b="1" spc="-75" dirty="0">
                <a:latin typeface="Roboto" panose="02000000000000000000" pitchFamily="2" charset="0"/>
                <a:ea typeface="Roboto" panose="02000000000000000000" pitchFamily="2" charset="0"/>
                <a:cs typeface="Times New Roman"/>
              </a:rPr>
              <a:t> </a:t>
            </a:r>
            <a:r>
              <a:rPr lang="en-US" sz="2800" b="1" dirty="0">
                <a:latin typeface="Roboto" panose="02000000000000000000" pitchFamily="2" charset="0"/>
                <a:ea typeface="Roboto" panose="02000000000000000000" pitchFamily="2" charset="0"/>
                <a:cs typeface="Times New Roman"/>
              </a:rPr>
              <a:t>TECHNOLOGY</a:t>
            </a:r>
          </a:p>
          <a:p>
            <a:pPr algn="ctr">
              <a:lnSpc>
                <a:spcPct val="100000"/>
              </a:lnSpc>
              <a:spcBef>
                <a:spcPts val="100"/>
              </a:spcBef>
            </a:pPr>
            <a:endParaRPr lang="en-US" sz="2800" b="1" dirty="0">
              <a:latin typeface="Roboto" panose="02000000000000000000" pitchFamily="2" charset="0"/>
              <a:ea typeface="Roboto" panose="02000000000000000000" pitchFamily="2" charset="0"/>
              <a:cs typeface="Times New Roman"/>
            </a:endParaRPr>
          </a:p>
          <a:p>
            <a:pPr marL="344805" algn="ctr">
              <a:lnSpc>
                <a:spcPct val="100000"/>
              </a:lnSpc>
            </a:pPr>
            <a:r>
              <a:rPr lang="en-US" sz="2800" b="1" spc="-5" dirty="0">
                <a:latin typeface="Roboto" panose="02000000000000000000" pitchFamily="2" charset="0"/>
                <a:ea typeface="Roboto" panose="02000000000000000000" pitchFamily="2" charset="0"/>
                <a:cs typeface="Times New Roman"/>
              </a:rPr>
              <a:t>MTIT </a:t>
            </a:r>
            <a:r>
              <a:rPr lang="en-US" sz="2800" b="1" spc="-5" dirty="0">
                <a:latin typeface="Roboto" panose="02000000000000000000" pitchFamily="2" charset="0"/>
                <a:ea typeface="Roboto" panose="02000000000000000000" pitchFamily="2" charset="0"/>
                <a:cs typeface="Carlito"/>
              </a:rPr>
              <a:t>–</a:t>
            </a:r>
            <a:r>
              <a:rPr lang="en-US" sz="2800" b="1" spc="15" dirty="0">
                <a:latin typeface="Roboto" panose="02000000000000000000" pitchFamily="2" charset="0"/>
                <a:ea typeface="Roboto" panose="02000000000000000000" pitchFamily="2" charset="0"/>
                <a:cs typeface="Carlito"/>
              </a:rPr>
              <a:t> </a:t>
            </a:r>
            <a:r>
              <a:rPr lang="en-US" sz="2800" b="1" dirty="0">
                <a:latin typeface="Roboto" panose="02000000000000000000" pitchFamily="2" charset="0"/>
                <a:ea typeface="Roboto" panose="02000000000000000000" pitchFamily="2" charset="0"/>
              </a:rPr>
              <a:t>017</a:t>
            </a:r>
          </a:p>
          <a:p>
            <a:pPr marL="344805" algn="ctr">
              <a:lnSpc>
                <a:spcPct val="100000"/>
              </a:lnSpc>
            </a:pPr>
            <a:endParaRPr lang="en-US" sz="2800" b="1" dirty="0">
              <a:latin typeface="Roboto" panose="02000000000000000000" pitchFamily="2" charset="0"/>
              <a:ea typeface="Roboto" panose="02000000000000000000" pitchFamily="2" charset="0"/>
              <a:cs typeface="Times New Roman"/>
            </a:endParaRPr>
          </a:p>
          <a:p>
            <a:pPr marL="1518285" marR="1233805" indent="284480" algn="ctr">
              <a:lnSpc>
                <a:spcPct val="100000"/>
              </a:lnSpc>
            </a:pPr>
            <a:r>
              <a:rPr lang="en-US" sz="2800" b="1" spc="-5" dirty="0">
                <a:latin typeface="Roboto" panose="02000000000000000000" pitchFamily="2" charset="0"/>
                <a:ea typeface="Roboto" panose="02000000000000000000" pitchFamily="2" charset="0"/>
                <a:cs typeface="Times New Roman"/>
              </a:rPr>
              <a:t>Information </a:t>
            </a:r>
            <a:r>
              <a:rPr lang="en-US" sz="2800" b="1" spc="-20" dirty="0">
                <a:latin typeface="Roboto" panose="02000000000000000000" pitchFamily="2" charset="0"/>
                <a:ea typeface="Roboto" panose="02000000000000000000" pitchFamily="2" charset="0"/>
                <a:cs typeface="Times New Roman"/>
              </a:rPr>
              <a:t>Technology  </a:t>
            </a:r>
            <a:r>
              <a:rPr lang="en-US" sz="2800" b="1" spc="-5" dirty="0">
                <a:latin typeface="Roboto" panose="02000000000000000000" pitchFamily="2" charset="0"/>
                <a:ea typeface="Roboto" panose="02000000000000000000" pitchFamily="2" charset="0"/>
                <a:cs typeface="Times New Roman"/>
              </a:rPr>
              <a:t>Assignment</a:t>
            </a:r>
          </a:p>
          <a:p>
            <a:pPr marL="1518285" marR="1233805" indent="284480" algn="ctr">
              <a:lnSpc>
                <a:spcPct val="100000"/>
              </a:lnSpc>
            </a:pPr>
            <a:endParaRPr lang="en-US" sz="2800" b="1" spc="-5" dirty="0">
              <a:latin typeface="Roboto" panose="02000000000000000000" pitchFamily="2" charset="0"/>
              <a:ea typeface="Roboto" panose="02000000000000000000" pitchFamily="2" charset="0"/>
              <a:cs typeface="Times New Roman"/>
            </a:endParaRPr>
          </a:p>
          <a:p>
            <a:pPr marL="1518285" marR="1233805" indent="284480" algn="ctr">
              <a:lnSpc>
                <a:spcPct val="100000"/>
              </a:lnSpc>
            </a:pPr>
            <a:r>
              <a:rPr lang="en-US" sz="2800" b="1" spc="-5" dirty="0">
                <a:latin typeface="Roboto" panose="02000000000000000000" pitchFamily="2" charset="0"/>
                <a:ea typeface="Roboto" panose="02000000000000000000" pitchFamily="2" charset="0"/>
                <a:cs typeface="Times New Roman"/>
              </a:rPr>
              <a:t> </a:t>
            </a:r>
            <a:r>
              <a:rPr lang="en-US" sz="2800" b="1" dirty="0">
                <a:latin typeface="Roboto" panose="02000000000000000000" pitchFamily="2" charset="0"/>
                <a:ea typeface="Roboto" panose="02000000000000000000" pitchFamily="2" charset="0"/>
                <a:cs typeface="Times New Roman"/>
              </a:rPr>
              <a:t>03 -</a:t>
            </a:r>
            <a:r>
              <a:rPr lang="en-US" sz="2800" b="1" spc="-25" dirty="0">
                <a:latin typeface="Roboto" panose="02000000000000000000" pitchFamily="2" charset="0"/>
                <a:ea typeface="Roboto" panose="02000000000000000000" pitchFamily="2" charset="0"/>
                <a:cs typeface="Times New Roman"/>
              </a:rPr>
              <a:t> </a:t>
            </a:r>
            <a:r>
              <a:rPr lang="en-US" sz="2800" b="1" spc="-5" dirty="0">
                <a:latin typeface="Roboto" panose="02000000000000000000" pitchFamily="2" charset="0"/>
                <a:ea typeface="Roboto" panose="02000000000000000000" pitchFamily="2" charset="0"/>
                <a:cs typeface="Times New Roman"/>
              </a:rPr>
              <a:t>Microservices</a:t>
            </a:r>
            <a:endParaRPr lang="en-US" sz="2800" b="1" dirty="0">
              <a:latin typeface="Roboto" panose="02000000000000000000" pitchFamily="2" charset="0"/>
              <a:ea typeface="Roboto" panose="02000000000000000000" pitchFamily="2" charset="0"/>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Supplier PUT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471AAA8D-F220-CA90-BFC0-0AD4112BC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111035"/>
            <a:ext cx="9372599" cy="5596816"/>
          </a:xfrm>
        </p:spPr>
      </p:pic>
    </p:spTree>
    <p:extLst>
      <p:ext uri="{BB962C8B-B14F-4D97-AF65-F5344CB8AC3E}">
        <p14:creationId xmlns:p14="http://schemas.microsoft.com/office/powerpoint/2010/main" val="345862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6722FF52-0074-EAAD-F5DD-C1DC00907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602855"/>
            <a:ext cx="9921534" cy="5874145"/>
          </a:xfrm>
        </p:spPr>
      </p:pic>
    </p:spTree>
    <p:extLst>
      <p:ext uri="{BB962C8B-B14F-4D97-AF65-F5344CB8AC3E}">
        <p14:creationId xmlns:p14="http://schemas.microsoft.com/office/powerpoint/2010/main" val="90063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Supplier Search ID GET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033B291B-EAA5-FF61-DA4B-34B5170DB5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103733"/>
            <a:ext cx="9144000" cy="5474002"/>
          </a:xfrm>
        </p:spPr>
      </p:pic>
    </p:spTree>
    <p:extLst>
      <p:ext uri="{BB962C8B-B14F-4D97-AF65-F5344CB8AC3E}">
        <p14:creationId xmlns:p14="http://schemas.microsoft.com/office/powerpoint/2010/main" val="360413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Supplier DELETE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D964F403-4C7C-62B1-C7CB-0C44C98F6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082487"/>
            <a:ext cx="9372599" cy="5651691"/>
          </a:xfrm>
        </p:spPr>
      </p:pic>
    </p:spTree>
    <p:extLst>
      <p:ext uri="{BB962C8B-B14F-4D97-AF65-F5344CB8AC3E}">
        <p14:creationId xmlns:p14="http://schemas.microsoft.com/office/powerpoint/2010/main" val="58735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Supplier Up Stream URL in Browser</a:t>
            </a:r>
            <a:endParaRPr lang="en-US" sz="2800" dirty="0"/>
          </a:p>
        </p:txBody>
      </p:sp>
      <p:pic>
        <p:nvPicPr>
          <p:cNvPr id="5" name="Content Placeholder 4" descr="Text&#10;&#10;Description automatically generated">
            <a:extLst>
              <a:ext uri="{FF2B5EF4-FFF2-40B4-BE49-F238E27FC236}">
                <a16:creationId xmlns:a16="http://schemas.microsoft.com/office/drawing/2014/main" id="{7614B418-A403-4F0A-04BC-9CC480955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371600"/>
            <a:ext cx="9752012" cy="4347945"/>
          </a:xfrm>
        </p:spPr>
      </p:pic>
    </p:spTree>
    <p:extLst>
      <p:ext uri="{BB962C8B-B14F-4D97-AF65-F5344CB8AC3E}">
        <p14:creationId xmlns:p14="http://schemas.microsoft.com/office/powerpoint/2010/main" val="12331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12808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Supplier Up Stream URL in Browser</a:t>
            </a:r>
            <a:endParaRPr lang="en-US" sz="2800"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5EB288F-8ABC-75F8-9613-FC0492BB9B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294" y="2438400"/>
            <a:ext cx="9129900" cy="3024630"/>
          </a:xfrm>
        </p:spPr>
      </p:pic>
    </p:spTree>
    <p:extLst>
      <p:ext uri="{BB962C8B-B14F-4D97-AF65-F5344CB8AC3E}">
        <p14:creationId xmlns:p14="http://schemas.microsoft.com/office/powerpoint/2010/main" val="108669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671290"/>
          </a:xfrm>
        </p:spPr>
        <p:txBody>
          <a:bodyPr>
            <a:normAutofit/>
          </a:bodyPr>
          <a:lstStyle/>
          <a:p>
            <a:pPr marL="457200" indent="-457200">
              <a:buFont typeface="Wingdings" panose="05000000000000000000" pitchFamily="2" charset="2"/>
              <a:buChar char="v"/>
            </a:pPr>
            <a:r>
              <a:rPr lang="en-US" sz="2800" b="1" dirty="0">
                <a:latin typeface="Roboto" panose="02000000000000000000" pitchFamily="2" charset="0"/>
                <a:ea typeface="Roboto" panose="02000000000000000000" pitchFamily="2" charset="0"/>
              </a:rPr>
              <a:t>IT20241346 – Semini J.P.D.L.– Manager Microservice</a:t>
            </a:r>
            <a:endParaRPr lang="en-US" sz="2800" dirty="0"/>
          </a:p>
        </p:txBody>
      </p:sp>
      <p:pic>
        <p:nvPicPr>
          <p:cNvPr id="5" name="Content Placeholder 4" descr="Graphical user interface, application, email&#10;&#10;Description automatically generated">
            <a:extLst>
              <a:ext uri="{FF2B5EF4-FFF2-40B4-BE49-F238E27FC236}">
                <a16:creationId xmlns:a16="http://schemas.microsoft.com/office/drawing/2014/main" id="{A3A12C27-7AE2-60AC-3F86-847DA19488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257883"/>
            <a:ext cx="9338687" cy="5295317"/>
          </a:xfrm>
        </p:spPr>
      </p:pic>
    </p:spTree>
    <p:extLst>
      <p:ext uri="{BB962C8B-B14F-4D97-AF65-F5344CB8AC3E}">
        <p14:creationId xmlns:p14="http://schemas.microsoft.com/office/powerpoint/2010/main" val="128796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188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Manager GET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6D519936-A537-2DE9-0B4C-04312E17E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219200"/>
            <a:ext cx="9256331" cy="5486400"/>
          </a:xfrm>
        </p:spPr>
      </p:pic>
    </p:spTree>
    <p:extLst>
      <p:ext uri="{BB962C8B-B14F-4D97-AF65-F5344CB8AC3E}">
        <p14:creationId xmlns:p14="http://schemas.microsoft.com/office/powerpoint/2010/main" val="271776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Manager POST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64052347-98FD-E905-DDE7-EA4C40B1FA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103777"/>
            <a:ext cx="9448799" cy="5656381"/>
          </a:xfrm>
        </p:spPr>
      </p:pic>
    </p:spTree>
    <p:extLst>
      <p:ext uri="{BB962C8B-B14F-4D97-AF65-F5344CB8AC3E}">
        <p14:creationId xmlns:p14="http://schemas.microsoft.com/office/powerpoint/2010/main" val="291702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with medium confidence">
            <a:extLst>
              <a:ext uri="{FF2B5EF4-FFF2-40B4-BE49-F238E27FC236}">
                <a16:creationId xmlns:a16="http://schemas.microsoft.com/office/drawing/2014/main" id="{51973C1B-B47D-9D8C-D9C9-21E707A03B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533400"/>
            <a:ext cx="9604119" cy="5791200"/>
          </a:xfrm>
        </p:spPr>
      </p:pic>
    </p:spTree>
    <p:extLst>
      <p:ext uri="{BB962C8B-B14F-4D97-AF65-F5344CB8AC3E}">
        <p14:creationId xmlns:p14="http://schemas.microsoft.com/office/powerpoint/2010/main" val="111088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5"/>
          <p:cNvGraphicFramePr>
            <a:graphicFrameLocks noGrp="1"/>
          </p:cNvGraphicFramePr>
          <p:nvPr>
            <p:extLst>
              <p:ext uri="{D42A27DB-BD31-4B8C-83A1-F6EECF244321}">
                <p14:modId xmlns:p14="http://schemas.microsoft.com/office/powerpoint/2010/main" val="945024898"/>
              </p:ext>
            </p:extLst>
          </p:nvPr>
        </p:nvGraphicFramePr>
        <p:xfrm>
          <a:off x="1913641" y="1564849"/>
          <a:ext cx="8373358" cy="3701838"/>
        </p:xfrm>
        <a:graphic>
          <a:graphicData uri="http://schemas.openxmlformats.org/drawingml/2006/table">
            <a:tbl>
              <a:tblPr firstRow="1" bandRow="1">
                <a:tableStyleId>{2D5ABB26-0587-4C30-8999-92F81FD0307C}</a:tableStyleId>
              </a:tblPr>
              <a:tblGrid>
                <a:gridCol w="2805053">
                  <a:extLst>
                    <a:ext uri="{9D8B030D-6E8A-4147-A177-3AD203B41FA5}">
                      <a16:colId xmlns:a16="http://schemas.microsoft.com/office/drawing/2014/main" val="20000"/>
                    </a:ext>
                  </a:extLst>
                </a:gridCol>
                <a:gridCol w="5568305">
                  <a:extLst>
                    <a:ext uri="{9D8B030D-6E8A-4147-A177-3AD203B41FA5}">
                      <a16:colId xmlns:a16="http://schemas.microsoft.com/office/drawing/2014/main" val="20001"/>
                    </a:ext>
                  </a:extLst>
                </a:gridCol>
              </a:tblGrid>
              <a:tr h="740367">
                <a:tc>
                  <a:txBody>
                    <a:bodyPr/>
                    <a:lstStyle/>
                    <a:p>
                      <a:pPr marL="483870">
                        <a:lnSpc>
                          <a:spcPct val="100000"/>
                        </a:lnSpc>
                        <a:spcBef>
                          <a:spcPts val="445"/>
                        </a:spcBef>
                      </a:pPr>
                      <a:r>
                        <a:rPr sz="2800" b="1" spc="-5" dirty="0">
                          <a:solidFill>
                            <a:srgbClr val="FFFFFF"/>
                          </a:solidFill>
                          <a:latin typeface="Roboto" panose="02000000000000000000" pitchFamily="2" charset="0"/>
                          <a:ea typeface="Roboto" panose="02000000000000000000" pitchFamily="2" charset="0"/>
                          <a:cs typeface="Carlito"/>
                        </a:rPr>
                        <a:t>Student</a:t>
                      </a:r>
                      <a:r>
                        <a:rPr sz="2800" b="1" spc="5" dirty="0">
                          <a:solidFill>
                            <a:srgbClr val="FFFFFF"/>
                          </a:solidFill>
                          <a:latin typeface="Roboto" panose="02000000000000000000" pitchFamily="2" charset="0"/>
                          <a:ea typeface="Roboto" panose="02000000000000000000" pitchFamily="2" charset="0"/>
                          <a:cs typeface="Carlito"/>
                        </a:rPr>
                        <a:t> </a:t>
                      </a:r>
                      <a:r>
                        <a:rPr sz="2800" b="1" dirty="0">
                          <a:solidFill>
                            <a:srgbClr val="FFFFFF"/>
                          </a:solidFill>
                          <a:latin typeface="Roboto" panose="02000000000000000000" pitchFamily="2" charset="0"/>
                          <a:ea typeface="Roboto" panose="02000000000000000000" pitchFamily="2" charset="0"/>
                          <a:cs typeface="Carlito"/>
                        </a:rPr>
                        <a:t>ID</a:t>
                      </a:r>
                      <a:endParaRPr sz="2800" dirty="0">
                        <a:latin typeface="Roboto" panose="02000000000000000000" pitchFamily="2" charset="0"/>
                        <a:ea typeface="Roboto" panose="02000000000000000000" pitchFamily="2" charset="0"/>
                        <a:cs typeface="Carlito"/>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175" algn="ctr">
                        <a:lnSpc>
                          <a:spcPct val="100000"/>
                        </a:lnSpc>
                        <a:spcBef>
                          <a:spcPts val="445"/>
                        </a:spcBef>
                      </a:pPr>
                      <a:r>
                        <a:rPr sz="2800" b="1" spc="-5" dirty="0">
                          <a:solidFill>
                            <a:srgbClr val="FFFFFF"/>
                          </a:solidFill>
                          <a:latin typeface="Roboto" panose="02000000000000000000" pitchFamily="2" charset="0"/>
                          <a:ea typeface="Roboto" panose="02000000000000000000" pitchFamily="2" charset="0"/>
                          <a:cs typeface="Carlito"/>
                        </a:rPr>
                        <a:t>Student</a:t>
                      </a:r>
                      <a:r>
                        <a:rPr sz="2800" b="1" spc="15" dirty="0">
                          <a:solidFill>
                            <a:srgbClr val="FFFFFF"/>
                          </a:solidFill>
                          <a:latin typeface="Roboto" panose="02000000000000000000" pitchFamily="2" charset="0"/>
                          <a:ea typeface="Roboto" panose="02000000000000000000" pitchFamily="2" charset="0"/>
                          <a:cs typeface="Carlito"/>
                        </a:rPr>
                        <a:t> </a:t>
                      </a:r>
                      <a:r>
                        <a:rPr sz="2800" b="1" dirty="0">
                          <a:solidFill>
                            <a:srgbClr val="FFFFFF"/>
                          </a:solidFill>
                          <a:latin typeface="Roboto" panose="02000000000000000000" pitchFamily="2" charset="0"/>
                          <a:ea typeface="Roboto" panose="02000000000000000000" pitchFamily="2" charset="0"/>
                          <a:cs typeface="Carlito"/>
                        </a:rPr>
                        <a:t>Name</a:t>
                      </a:r>
                      <a:endParaRPr sz="2800">
                        <a:latin typeface="Roboto" panose="02000000000000000000" pitchFamily="2" charset="0"/>
                        <a:ea typeface="Roboto" panose="02000000000000000000" pitchFamily="2" charset="0"/>
                        <a:cs typeface="Carlito"/>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740367">
                <a:tc>
                  <a:txBody>
                    <a:bodyPr/>
                    <a:lstStyle/>
                    <a:p>
                      <a:pPr marL="167640">
                        <a:lnSpc>
                          <a:spcPct val="100000"/>
                        </a:lnSpc>
                        <a:spcBef>
                          <a:spcPts val="445"/>
                        </a:spcBef>
                      </a:pPr>
                      <a:r>
                        <a:rPr lang="en-US" sz="2400" b="1" spc="-5" dirty="0">
                          <a:latin typeface="Roboto" panose="02000000000000000000" pitchFamily="2" charset="0"/>
                          <a:ea typeface="Roboto" panose="02000000000000000000" pitchFamily="2" charset="0"/>
                          <a:cs typeface="Carlito"/>
                        </a:rPr>
                        <a:t>IT20241346</a:t>
                      </a:r>
                      <a:endParaRPr sz="2400" b="1" dirty="0">
                        <a:latin typeface="Roboto" panose="02000000000000000000" pitchFamily="2" charset="0"/>
                        <a:ea typeface="Roboto" panose="02000000000000000000" pitchFamily="2" charset="0"/>
                        <a:cs typeface="Carlito"/>
                      </a:endParaRPr>
                    </a:p>
                  </a:txBody>
                  <a:tcPr marL="0" marR="0" marT="565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168275">
                        <a:lnSpc>
                          <a:spcPct val="100000"/>
                        </a:lnSpc>
                        <a:spcBef>
                          <a:spcPts val="445"/>
                        </a:spcBef>
                      </a:pPr>
                      <a:r>
                        <a:rPr lang="en-US" sz="2400" b="1" spc="-20" dirty="0">
                          <a:latin typeface="Roboto" panose="02000000000000000000" pitchFamily="2" charset="0"/>
                          <a:ea typeface="Roboto" panose="02000000000000000000" pitchFamily="2" charset="0"/>
                          <a:cs typeface="Carlito"/>
                        </a:rPr>
                        <a:t>Semini J.P.D.L.</a:t>
                      </a:r>
                      <a:endParaRPr sz="2400" b="1" dirty="0">
                        <a:latin typeface="Roboto" panose="02000000000000000000" pitchFamily="2" charset="0"/>
                        <a:ea typeface="Roboto" panose="02000000000000000000" pitchFamily="2" charset="0"/>
                        <a:cs typeface="Carlito"/>
                      </a:endParaRPr>
                    </a:p>
                  </a:txBody>
                  <a:tcPr marL="0" marR="0" marT="565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740368">
                <a:tc>
                  <a:txBody>
                    <a:bodyPr/>
                    <a:lstStyle/>
                    <a:p>
                      <a:pPr marL="167640">
                        <a:lnSpc>
                          <a:spcPct val="100000"/>
                        </a:lnSpc>
                        <a:spcBef>
                          <a:spcPts val="450"/>
                        </a:spcBef>
                      </a:pPr>
                      <a:r>
                        <a:rPr lang="en-US" sz="2400" b="1" dirty="0">
                          <a:latin typeface="Roboto" panose="02000000000000000000" pitchFamily="2" charset="0"/>
                          <a:ea typeface="Roboto" panose="02000000000000000000" pitchFamily="2" charset="0"/>
                        </a:rPr>
                        <a:t>IT20146238 </a:t>
                      </a:r>
                      <a:endParaRPr sz="2400" b="1" dirty="0">
                        <a:latin typeface="Roboto" panose="02000000000000000000" pitchFamily="2" charset="0"/>
                        <a:ea typeface="Roboto" panose="02000000000000000000" pitchFamily="2" charset="0"/>
                        <a:cs typeface="Carlito"/>
                      </a:endParaRP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68275">
                        <a:lnSpc>
                          <a:spcPct val="100000"/>
                        </a:lnSpc>
                        <a:spcBef>
                          <a:spcPts val="450"/>
                        </a:spcBef>
                      </a:pPr>
                      <a:r>
                        <a:rPr lang="en-US" sz="2400" b="1" dirty="0">
                          <a:latin typeface="Roboto" panose="02000000000000000000" pitchFamily="2" charset="0"/>
                          <a:ea typeface="Roboto" panose="02000000000000000000" pitchFamily="2" charset="0"/>
                        </a:rPr>
                        <a:t>Jayathunga T.M.</a:t>
                      </a:r>
                      <a:endParaRPr sz="2400" b="1" dirty="0">
                        <a:latin typeface="Roboto" panose="02000000000000000000" pitchFamily="2" charset="0"/>
                        <a:ea typeface="Roboto" panose="02000000000000000000" pitchFamily="2" charset="0"/>
                        <a:cs typeface="Carlito"/>
                      </a:endParaRP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740368">
                <a:tc>
                  <a:txBody>
                    <a:bodyPr/>
                    <a:lstStyle/>
                    <a:p>
                      <a:pPr marL="167640">
                        <a:lnSpc>
                          <a:spcPct val="100000"/>
                        </a:lnSpc>
                        <a:spcBef>
                          <a:spcPts val="450"/>
                        </a:spcBef>
                      </a:pPr>
                      <a:r>
                        <a:rPr lang="en-US" sz="2400" b="1" dirty="0">
                          <a:latin typeface="Roboto" panose="02000000000000000000" pitchFamily="2" charset="0"/>
                          <a:ea typeface="Roboto" panose="02000000000000000000" pitchFamily="2" charset="0"/>
                        </a:rPr>
                        <a:t>IT20129712</a:t>
                      </a:r>
                      <a:endParaRPr sz="2400" b="1" dirty="0">
                        <a:latin typeface="Roboto" panose="02000000000000000000" pitchFamily="2" charset="0"/>
                        <a:ea typeface="Roboto" panose="02000000000000000000" pitchFamily="2" charset="0"/>
                        <a:cs typeface="Carlito"/>
                      </a:endParaRP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68275">
                        <a:lnSpc>
                          <a:spcPct val="100000"/>
                        </a:lnSpc>
                        <a:spcBef>
                          <a:spcPts val="450"/>
                        </a:spcBef>
                      </a:pPr>
                      <a:r>
                        <a:rPr lang="en-US" sz="2400" b="1" dirty="0" err="1">
                          <a:latin typeface="Roboto" panose="02000000000000000000" pitchFamily="2" charset="0"/>
                          <a:ea typeface="Roboto" panose="02000000000000000000" pitchFamily="2" charset="0"/>
                        </a:rPr>
                        <a:t>Godakanda</a:t>
                      </a:r>
                      <a:r>
                        <a:rPr lang="en-US" sz="2400" b="1" dirty="0">
                          <a:latin typeface="Roboto" panose="02000000000000000000" pitchFamily="2" charset="0"/>
                          <a:ea typeface="Roboto" panose="02000000000000000000" pitchFamily="2" charset="0"/>
                        </a:rPr>
                        <a:t> P.G.S. </a:t>
                      </a:r>
                      <a:endParaRPr sz="2400" b="1" dirty="0">
                        <a:latin typeface="Roboto" panose="02000000000000000000" pitchFamily="2" charset="0"/>
                        <a:ea typeface="Roboto" panose="02000000000000000000" pitchFamily="2" charset="0"/>
                        <a:cs typeface="Carlito"/>
                      </a:endParaRP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740368">
                <a:tc>
                  <a:txBody>
                    <a:bodyPr/>
                    <a:lstStyle/>
                    <a:p>
                      <a:pPr marL="167640">
                        <a:lnSpc>
                          <a:spcPct val="100000"/>
                        </a:lnSpc>
                        <a:spcBef>
                          <a:spcPts val="450"/>
                        </a:spcBef>
                      </a:pPr>
                      <a:r>
                        <a:rPr lang="en-US" sz="2400" b="1" dirty="0">
                          <a:latin typeface="Roboto" panose="02000000000000000000" pitchFamily="2" charset="0"/>
                          <a:ea typeface="Roboto" panose="02000000000000000000" pitchFamily="2" charset="0"/>
                        </a:rPr>
                        <a:t>IT20254520 </a:t>
                      </a:r>
                      <a:endParaRPr sz="2400" b="1" dirty="0">
                        <a:latin typeface="Roboto" panose="02000000000000000000" pitchFamily="2" charset="0"/>
                        <a:ea typeface="Roboto" panose="02000000000000000000" pitchFamily="2" charset="0"/>
                        <a:cs typeface="Carlito"/>
                      </a:endParaRP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68275">
                        <a:lnSpc>
                          <a:spcPct val="100000"/>
                        </a:lnSpc>
                        <a:spcBef>
                          <a:spcPts val="450"/>
                        </a:spcBef>
                      </a:pPr>
                      <a:r>
                        <a:rPr lang="en-US" sz="2400" b="1" dirty="0">
                          <a:latin typeface="Roboto" panose="02000000000000000000" pitchFamily="2" charset="0"/>
                          <a:ea typeface="Roboto" panose="02000000000000000000" pitchFamily="2" charset="0"/>
                        </a:rPr>
                        <a:t>Bhagya H.D.M.</a:t>
                      </a:r>
                      <a:endParaRPr sz="2400" b="1" dirty="0">
                        <a:latin typeface="Roboto" panose="02000000000000000000" pitchFamily="2" charset="0"/>
                        <a:ea typeface="Roboto" panose="02000000000000000000" pitchFamily="2" charset="0"/>
                        <a:cs typeface="Carlito"/>
                      </a:endParaRP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r>
              <a:rPr lang="en-US" sz="2800" b="1" dirty="0">
                <a:latin typeface="Roboto" panose="02000000000000000000" pitchFamily="2" charset="0"/>
                <a:ea typeface="Roboto" panose="02000000000000000000" pitchFamily="2" charset="0"/>
              </a:rPr>
              <a:t>Manager PUT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259ED67E-1298-CDB8-7FE9-6D17C9F89A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105116"/>
            <a:ext cx="9487062" cy="5676684"/>
          </a:xfrm>
        </p:spPr>
      </p:pic>
    </p:spTree>
    <p:extLst>
      <p:ext uri="{BB962C8B-B14F-4D97-AF65-F5344CB8AC3E}">
        <p14:creationId xmlns:p14="http://schemas.microsoft.com/office/powerpoint/2010/main" val="45046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9EBA67D7-4E5E-C3DF-F795-B5ADED74B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625475"/>
            <a:ext cx="9529412" cy="5607050"/>
          </a:xfrm>
        </p:spPr>
      </p:pic>
    </p:spTree>
    <p:extLst>
      <p:ext uri="{BB962C8B-B14F-4D97-AF65-F5344CB8AC3E}">
        <p14:creationId xmlns:p14="http://schemas.microsoft.com/office/powerpoint/2010/main" val="3386031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Manager Search ID GET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CC0564EB-8875-BBC8-8E31-F9F33DBA1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2" y="1125003"/>
            <a:ext cx="9262266" cy="5504397"/>
          </a:xfrm>
        </p:spPr>
      </p:pic>
    </p:spTree>
    <p:extLst>
      <p:ext uri="{BB962C8B-B14F-4D97-AF65-F5344CB8AC3E}">
        <p14:creationId xmlns:p14="http://schemas.microsoft.com/office/powerpoint/2010/main" val="768385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r>
              <a:rPr lang="en-US" sz="2800" b="1" dirty="0">
                <a:latin typeface="Roboto" panose="02000000000000000000" pitchFamily="2" charset="0"/>
                <a:ea typeface="Roboto" panose="02000000000000000000" pitchFamily="2" charset="0"/>
              </a:rPr>
              <a:t>Manager DELETE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5B806802-25A9-BA15-229E-F7C9E57417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188299"/>
            <a:ext cx="9622385" cy="5593501"/>
          </a:xfrm>
        </p:spPr>
      </p:pic>
    </p:spTree>
    <p:extLst>
      <p:ext uri="{BB962C8B-B14F-4D97-AF65-F5344CB8AC3E}">
        <p14:creationId xmlns:p14="http://schemas.microsoft.com/office/powerpoint/2010/main" val="2568509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1280890"/>
          </a:xfrm>
        </p:spPr>
        <p:txBody>
          <a:bodyPr>
            <a:normAutofit/>
          </a:bodyPr>
          <a:lstStyle/>
          <a:p>
            <a:r>
              <a:rPr lang="en-US" sz="2800" b="1" dirty="0">
                <a:latin typeface="Roboto" panose="02000000000000000000" pitchFamily="2" charset="0"/>
                <a:ea typeface="Roboto" panose="02000000000000000000" pitchFamily="2" charset="0"/>
              </a:rPr>
              <a:t>Manager Up Stream URL in Browser</a:t>
            </a:r>
            <a:endParaRPr lang="en-US" sz="2800" dirty="0"/>
          </a:p>
        </p:txBody>
      </p:sp>
      <p:pic>
        <p:nvPicPr>
          <p:cNvPr id="5" name="Content Placeholder 4" descr="Graphical user interface, text, application&#10;&#10;Description automatically generated">
            <a:extLst>
              <a:ext uri="{FF2B5EF4-FFF2-40B4-BE49-F238E27FC236}">
                <a16:creationId xmlns:a16="http://schemas.microsoft.com/office/drawing/2014/main" id="{3EC6547C-36A4-19E3-7786-EF47CBD52B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434" y="1325740"/>
            <a:ext cx="10022346" cy="4206519"/>
          </a:xfrm>
        </p:spPr>
      </p:pic>
    </p:spTree>
    <p:extLst>
      <p:ext uri="{BB962C8B-B14F-4D97-AF65-F5344CB8AC3E}">
        <p14:creationId xmlns:p14="http://schemas.microsoft.com/office/powerpoint/2010/main" val="3617385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12808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Manager Up Stream URL in Browser</a:t>
            </a:r>
            <a:endParaRPr lang="en-US" sz="2800"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242F0EA-61DE-1F80-41C1-545435A6E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608071"/>
            <a:ext cx="8858818" cy="3641857"/>
          </a:xfrm>
        </p:spPr>
      </p:pic>
    </p:spTree>
    <p:extLst>
      <p:ext uri="{BB962C8B-B14F-4D97-AF65-F5344CB8AC3E}">
        <p14:creationId xmlns:p14="http://schemas.microsoft.com/office/powerpoint/2010/main" val="1788151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671290"/>
          </a:xfrm>
        </p:spPr>
        <p:txBody>
          <a:bodyPr>
            <a:normAutofit/>
          </a:bodyPr>
          <a:lstStyle/>
          <a:p>
            <a:pPr marL="457200" indent="-457200">
              <a:buFont typeface="Wingdings" panose="05000000000000000000" pitchFamily="2" charset="2"/>
              <a:buChar char="v"/>
            </a:pPr>
            <a:r>
              <a:rPr lang="en-US" sz="2800" b="1" dirty="0">
                <a:latin typeface="Roboto" panose="02000000000000000000" pitchFamily="2" charset="0"/>
                <a:ea typeface="Roboto" panose="02000000000000000000" pitchFamily="2" charset="0"/>
              </a:rPr>
              <a:t>IT20254520 – Bhagya H.D.M. - Store Microservice</a:t>
            </a:r>
            <a:endParaRPr lang="en-US" sz="2800" dirty="0"/>
          </a:p>
        </p:txBody>
      </p:sp>
      <p:pic>
        <p:nvPicPr>
          <p:cNvPr id="5" name="Content Placeholder 4" descr="Graphical user interface, application, email&#10;&#10;Description automatically generated">
            <a:extLst>
              <a:ext uri="{FF2B5EF4-FFF2-40B4-BE49-F238E27FC236}">
                <a16:creationId xmlns:a16="http://schemas.microsoft.com/office/drawing/2014/main" id="{D840BC6E-81E1-454E-C937-F8DAF8AE9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149675"/>
            <a:ext cx="9067800" cy="5575574"/>
          </a:xfrm>
        </p:spPr>
      </p:pic>
    </p:spTree>
    <p:extLst>
      <p:ext uri="{BB962C8B-B14F-4D97-AF65-F5344CB8AC3E}">
        <p14:creationId xmlns:p14="http://schemas.microsoft.com/office/powerpoint/2010/main" val="2410188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Store GET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98455D04-3DBC-8884-1ADB-9D5FC9F69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143000"/>
            <a:ext cx="9142822" cy="5562600"/>
          </a:xfrm>
        </p:spPr>
      </p:pic>
    </p:spTree>
    <p:extLst>
      <p:ext uri="{BB962C8B-B14F-4D97-AF65-F5344CB8AC3E}">
        <p14:creationId xmlns:p14="http://schemas.microsoft.com/office/powerpoint/2010/main" val="3926407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Store POST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79EA8296-BC00-E583-4DD6-E573234E52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096873"/>
            <a:ext cx="8915400" cy="5612839"/>
          </a:xfrm>
        </p:spPr>
      </p:pic>
    </p:spTree>
    <p:extLst>
      <p:ext uri="{BB962C8B-B14F-4D97-AF65-F5344CB8AC3E}">
        <p14:creationId xmlns:p14="http://schemas.microsoft.com/office/powerpoint/2010/main" val="3004971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909867F1-0896-BAE6-EFD0-8A1818BC6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624651"/>
            <a:ext cx="9535590" cy="5608697"/>
          </a:xfrm>
        </p:spPr>
      </p:pic>
    </p:spTree>
    <p:extLst>
      <p:ext uri="{BB962C8B-B14F-4D97-AF65-F5344CB8AC3E}">
        <p14:creationId xmlns:p14="http://schemas.microsoft.com/office/powerpoint/2010/main" val="28645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999869" y="1151890"/>
            <a:ext cx="6153531" cy="574040"/>
          </a:xfrm>
          <a:prstGeom prst="rect">
            <a:avLst/>
          </a:prstGeom>
        </p:spPr>
        <p:txBody>
          <a:bodyPr vert="horz" wrap="square" lIns="0" tIns="12700" rIns="0" bIns="0" rtlCol="0">
            <a:spAutoFit/>
          </a:bodyPr>
          <a:lstStyle/>
          <a:p>
            <a:pPr marL="584200" indent="-571500">
              <a:lnSpc>
                <a:spcPct val="100000"/>
              </a:lnSpc>
              <a:spcBef>
                <a:spcPts val="100"/>
              </a:spcBef>
              <a:buFont typeface="Wingdings" panose="05000000000000000000" pitchFamily="2" charset="2"/>
              <a:buChar char="Ø"/>
            </a:pPr>
            <a:r>
              <a:rPr sz="3600" b="1" spc="-145" dirty="0">
                <a:latin typeface="Roboto" panose="02000000000000000000" pitchFamily="2" charset="0"/>
                <a:ea typeface="Roboto" panose="02000000000000000000" pitchFamily="2" charset="0"/>
                <a:cs typeface="Trebuchet MS"/>
              </a:rPr>
              <a:t>What </a:t>
            </a:r>
            <a:r>
              <a:rPr sz="3600" b="1" spc="-150" dirty="0">
                <a:latin typeface="Roboto" panose="02000000000000000000" pitchFamily="2" charset="0"/>
                <a:ea typeface="Roboto" panose="02000000000000000000" pitchFamily="2" charset="0"/>
                <a:cs typeface="Trebuchet MS"/>
              </a:rPr>
              <a:t>is </a:t>
            </a:r>
            <a:r>
              <a:rPr lang="en-US" b="1" spc="-200" dirty="0">
                <a:latin typeface="Roboto" panose="02000000000000000000" pitchFamily="2" charset="0"/>
                <a:ea typeface="Roboto" panose="02000000000000000000" pitchFamily="2" charset="0"/>
                <a:cs typeface="Trebuchet MS"/>
              </a:rPr>
              <a:t>M</a:t>
            </a:r>
            <a:r>
              <a:rPr sz="3600" b="1" spc="-200" dirty="0">
                <a:latin typeface="Roboto" panose="02000000000000000000" pitchFamily="2" charset="0"/>
                <a:ea typeface="Roboto" panose="02000000000000000000" pitchFamily="2" charset="0"/>
                <a:cs typeface="Trebuchet MS"/>
              </a:rPr>
              <a:t>icroservices</a:t>
            </a:r>
            <a:r>
              <a:rPr sz="3600" b="1" spc="-770" dirty="0">
                <a:latin typeface="Roboto" panose="02000000000000000000" pitchFamily="2" charset="0"/>
                <a:ea typeface="Roboto" panose="02000000000000000000" pitchFamily="2" charset="0"/>
                <a:cs typeface="Trebuchet MS"/>
              </a:rPr>
              <a:t> </a:t>
            </a:r>
            <a:r>
              <a:rPr sz="3600" b="1" spc="345" dirty="0">
                <a:latin typeface="Roboto" panose="02000000000000000000" pitchFamily="2" charset="0"/>
                <a:ea typeface="Roboto" panose="02000000000000000000" pitchFamily="2" charset="0"/>
                <a:cs typeface="Trebuchet MS"/>
              </a:rPr>
              <a:t>?</a:t>
            </a:r>
            <a:endParaRPr sz="3600" b="1" dirty="0">
              <a:latin typeface="Roboto" panose="02000000000000000000" pitchFamily="2" charset="0"/>
              <a:ea typeface="Roboto" panose="02000000000000000000" pitchFamily="2" charset="0"/>
              <a:cs typeface="Trebuchet MS"/>
            </a:endParaRPr>
          </a:p>
        </p:txBody>
      </p:sp>
      <p:sp>
        <p:nvSpPr>
          <p:cNvPr id="7" name="object 7"/>
          <p:cNvSpPr/>
          <p:nvPr/>
        </p:nvSpPr>
        <p:spPr>
          <a:xfrm>
            <a:off x="0" y="4271771"/>
            <a:ext cx="12192000" cy="1899285"/>
          </a:xfrm>
          <a:custGeom>
            <a:avLst/>
            <a:gdLst/>
            <a:ahLst/>
            <a:cxnLst/>
            <a:rect l="l" t="t" r="r" b="b"/>
            <a:pathLst>
              <a:path w="12192000" h="1899285">
                <a:moveTo>
                  <a:pt x="0" y="0"/>
                </a:moveTo>
                <a:lnTo>
                  <a:pt x="0" y="14604"/>
                </a:lnTo>
                <a:lnTo>
                  <a:pt x="15337" y="24383"/>
                </a:lnTo>
                <a:lnTo>
                  <a:pt x="57064" y="49151"/>
                </a:lnTo>
                <a:lnTo>
                  <a:pt x="141779" y="98570"/>
                </a:lnTo>
                <a:lnTo>
                  <a:pt x="228040" y="147866"/>
                </a:lnTo>
                <a:lnTo>
                  <a:pt x="315685" y="197077"/>
                </a:lnTo>
                <a:lnTo>
                  <a:pt x="404549" y="246240"/>
                </a:lnTo>
                <a:lnTo>
                  <a:pt x="539775" y="319974"/>
                </a:lnTo>
                <a:lnTo>
                  <a:pt x="722821" y="418464"/>
                </a:lnTo>
                <a:lnTo>
                  <a:pt x="1402463" y="785219"/>
                </a:lnTo>
                <a:lnTo>
                  <a:pt x="1552417" y="864359"/>
                </a:lnTo>
                <a:lnTo>
                  <a:pt x="1665370" y="922861"/>
                </a:lnTo>
                <a:lnTo>
                  <a:pt x="1778998" y="980531"/>
                </a:lnTo>
                <a:lnTo>
                  <a:pt x="1855238" y="1018472"/>
                </a:lnTo>
                <a:lnTo>
                  <a:pt x="1931949" y="1055978"/>
                </a:lnTo>
                <a:lnTo>
                  <a:pt x="2009197" y="1093021"/>
                </a:lnTo>
                <a:lnTo>
                  <a:pt x="2087052" y="1129575"/>
                </a:lnTo>
                <a:lnTo>
                  <a:pt x="2165582" y="1165614"/>
                </a:lnTo>
                <a:lnTo>
                  <a:pt x="2244855" y="1201111"/>
                </a:lnTo>
                <a:lnTo>
                  <a:pt x="2324938" y="1236040"/>
                </a:lnTo>
                <a:lnTo>
                  <a:pt x="2405901" y="1270374"/>
                </a:lnTo>
                <a:lnTo>
                  <a:pt x="2487811" y="1304086"/>
                </a:lnTo>
                <a:lnTo>
                  <a:pt x="2570737" y="1337150"/>
                </a:lnTo>
                <a:lnTo>
                  <a:pt x="2612601" y="1353431"/>
                </a:lnTo>
                <a:lnTo>
                  <a:pt x="2654746" y="1369540"/>
                </a:lnTo>
                <a:lnTo>
                  <a:pt x="2697178" y="1385474"/>
                </a:lnTo>
                <a:lnTo>
                  <a:pt x="2739907" y="1401229"/>
                </a:lnTo>
                <a:lnTo>
                  <a:pt x="2782941" y="1416803"/>
                </a:lnTo>
                <a:lnTo>
                  <a:pt x="2826288" y="1432191"/>
                </a:lnTo>
                <a:lnTo>
                  <a:pt x="2869958" y="1447391"/>
                </a:lnTo>
                <a:lnTo>
                  <a:pt x="2913958" y="1462398"/>
                </a:lnTo>
                <a:lnTo>
                  <a:pt x="2958297" y="1477211"/>
                </a:lnTo>
                <a:lnTo>
                  <a:pt x="3002984" y="1491825"/>
                </a:lnTo>
                <a:lnTo>
                  <a:pt x="3048026" y="1506237"/>
                </a:lnTo>
                <a:lnTo>
                  <a:pt x="3093434" y="1520445"/>
                </a:lnTo>
                <a:lnTo>
                  <a:pt x="3139215" y="1534444"/>
                </a:lnTo>
                <a:lnTo>
                  <a:pt x="3185377" y="1548231"/>
                </a:lnTo>
                <a:lnTo>
                  <a:pt x="3231930" y="1561803"/>
                </a:lnTo>
                <a:lnTo>
                  <a:pt x="3278881" y="1575157"/>
                </a:lnTo>
                <a:lnTo>
                  <a:pt x="3326240" y="1588289"/>
                </a:lnTo>
                <a:lnTo>
                  <a:pt x="3374015" y="1601196"/>
                </a:lnTo>
                <a:lnTo>
                  <a:pt x="3422214" y="1613874"/>
                </a:lnTo>
                <a:lnTo>
                  <a:pt x="3470845" y="1626321"/>
                </a:lnTo>
                <a:lnTo>
                  <a:pt x="3519918" y="1638534"/>
                </a:lnTo>
                <a:lnTo>
                  <a:pt x="3569441" y="1650507"/>
                </a:lnTo>
                <a:lnTo>
                  <a:pt x="3619423" y="1662240"/>
                </a:lnTo>
                <a:lnTo>
                  <a:pt x="3669871" y="1673727"/>
                </a:lnTo>
                <a:lnTo>
                  <a:pt x="3720795" y="1684966"/>
                </a:lnTo>
                <a:lnTo>
                  <a:pt x="3772202" y="1695954"/>
                </a:lnTo>
                <a:lnTo>
                  <a:pt x="3824103" y="1706687"/>
                </a:lnTo>
                <a:lnTo>
                  <a:pt x="3876504" y="1717162"/>
                </a:lnTo>
                <a:lnTo>
                  <a:pt x="3929415" y="1727375"/>
                </a:lnTo>
                <a:lnTo>
                  <a:pt x="3982844" y="1737323"/>
                </a:lnTo>
                <a:lnTo>
                  <a:pt x="4036799" y="1747004"/>
                </a:lnTo>
                <a:lnTo>
                  <a:pt x="4091289" y="1756412"/>
                </a:lnTo>
                <a:lnTo>
                  <a:pt x="4146324" y="1765547"/>
                </a:lnTo>
                <a:lnTo>
                  <a:pt x="4201910" y="1774403"/>
                </a:lnTo>
                <a:lnTo>
                  <a:pt x="4258057" y="1782977"/>
                </a:lnTo>
                <a:lnTo>
                  <a:pt x="4314773" y="1791267"/>
                </a:lnTo>
                <a:lnTo>
                  <a:pt x="4372067" y="1799269"/>
                </a:lnTo>
                <a:lnTo>
                  <a:pt x="4429947" y="1806980"/>
                </a:lnTo>
                <a:lnTo>
                  <a:pt x="4488422" y="1814396"/>
                </a:lnTo>
                <a:lnTo>
                  <a:pt x="4547500" y="1821514"/>
                </a:lnTo>
                <a:lnTo>
                  <a:pt x="4607190" y="1828331"/>
                </a:lnTo>
                <a:lnTo>
                  <a:pt x="4667501" y="1834843"/>
                </a:lnTo>
                <a:lnTo>
                  <a:pt x="4728440" y="1841048"/>
                </a:lnTo>
                <a:lnTo>
                  <a:pt x="4790016" y="1846941"/>
                </a:lnTo>
                <a:lnTo>
                  <a:pt x="4852239" y="1852520"/>
                </a:lnTo>
                <a:lnTo>
                  <a:pt x="4915116" y="1857780"/>
                </a:lnTo>
                <a:lnTo>
                  <a:pt x="4978655" y="1862720"/>
                </a:lnTo>
                <a:lnTo>
                  <a:pt x="5042867" y="1867335"/>
                </a:lnTo>
                <a:lnTo>
                  <a:pt x="5107758" y="1871622"/>
                </a:lnTo>
                <a:lnTo>
                  <a:pt x="5173337" y="1875578"/>
                </a:lnTo>
                <a:lnTo>
                  <a:pt x="5239614" y="1879200"/>
                </a:lnTo>
                <a:lnTo>
                  <a:pt x="5306597" y="1882484"/>
                </a:lnTo>
                <a:lnTo>
                  <a:pt x="5374293" y="1885427"/>
                </a:lnTo>
                <a:lnTo>
                  <a:pt x="5442712" y="1888026"/>
                </a:lnTo>
                <a:lnTo>
                  <a:pt x="5511862" y="1890277"/>
                </a:lnTo>
                <a:lnTo>
                  <a:pt x="5581752" y="1892176"/>
                </a:lnTo>
                <a:lnTo>
                  <a:pt x="5712872" y="1894822"/>
                </a:lnTo>
                <a:lnTo>
                  <a:pt x="5833549" y="1896626"/>
                </a:lnTo>
                <a:lnTo>
                  <a:pt x="5953832" y="1897907"/>
                </a:lnTo>
                <a:lnTo>
                  <a:pt x="6073706" y="1898664"/>
                </a:lnTo>
                <a:lnTo>
                  <a:pt x="6193159" y="1898899"/>
                </a:lnTo>
                <a:lnTo>
                  <a:pt x="6312176" y="1898613"/>
                </a:lnTo>
                <a:lnTo>
                  <a:pt x="6430745" y="1897808"/>
                </a:lnTo>
                <a:lnTo>
                  <a:pt x="6548853" y="1896485"/>
                </a:lnTo>
                <a:lnTo>
                  <a:pt x="6666484" y="1894645"/>
                </a:lnTo>
                <a:lnTo>
                  <a:pt x="6783627" y="1892290"/>
                </a:lnTo>
                <a:lnTo>
                  <a:pt x="6900268" y="1889420"/>
                </a:lnTo>
                <a:lnTo>
                  <a:pt x="7016393" y="1886038"/>
                </a:lnTo>
                <a:lnTo>
                  <a:pt x="7131989" y="1882143"/>
                </a:lnTo>
                <a:lnTo>
                  <a:pt x="7247042" y="1877739"/>
                </a:lnTo>
                <a:lnTo>
                  <a:pt x="7361539" y="1872826"/>
                </a:lnTo>
                <a:lnTo>
                  <a:pt x="7475466" y="1867404"/>
                </a:lnTo>
                <a:lnTo>
                  <a:pt x="7588811" y="1861477"/>
                </a:lnTo>
                <a:lnTo>
                  <a:pt x="7701559" y="1855044"/>
                </a:lnTo>
                <a:lnTo>
                  <a:pt x="7813698" y="1848108"/>
                </a:lnTo>
                <a:lnTo>
                  <a:pt x="7925213" y="1840669"/>
                </a:lnTo>
                <a:lnTo>
                  <a:pt x="8036092" y="1832729"/>
                </a:lnTo>
                <a:lnTo>
                  <a:pt x="8146320" y="1824289"/>
                </a:lnTo>
                <a:lnTo>
                  <a:pt x="8255885" y="1815350"/>
                </a:lnTo>
                <a:lnTo>
                  <a:pt x="8364773" y="1805915"/>
                </a:lnTo>
                <a:lnTo>
                  <a:pt x="8472970" y="1795983"/>
                </a:lnTo>
                <a:lnTo>
                  <a:pt x="8580464" y="1785556"/>
                </a:lnTo>
                <a:lnTo>
                  <a:pt x="8687240" y="1774636"/>
                </a:lnTo>
                <a:lnTo>
                  <a:pt x="8793285" y="1763224"/>
                </a:lnTo>
                <a:lnTo>
                  <a:pt x="8898586" y="1751321"/>
                </a:lnTo>
                <a:lnTo>
                  <a:pt x="9003130" y="1738929"/>
                </a:lnTo>
                <a:lnTo>
                  <a:pt x="9106902" y="1726049"/>
                </a:lnTo>
                <a:lnTo>
                  <a:pt x="9209890" y="1712681"/>
                </a:lnTo>
                <a:lnTo>
                  <a:pt x="9312080" y="1698828"/>
                </a:lnTo>
                <a:lnTo>
                  <a:pt x="9413458" y="1684491"/>
                </a:lnTo>
                <a:lnTo>
                  <a:pt x="9514011" y="1669671"/>
                </a:lnTo>
                <a:lnTo>
                  <a:pt x="9613727" y="1654369"/>
                </a:lnTo>
                <a:lnTo>
                  <a:pt x="9712590" y="1638586"/>
                </a:lnTo>
                <a:lnTo>
                  <a:pt x="9810588" y="1622325"/>
                </a:lnTo>
                <a:lnTo>
                  <a:pt x="9907708" y="1605586"/>
                </a:lnTo>
                <a:lnTo>
                  <a:pt x="10003935" y="1588370"/>
                </a:lnTo>
                <a:lnTo>
                  <a:pt x="10099257" y="1570679"/>
                </a:lnTo>
                <a:lnTo>
                  <a:pt x="10193660" y="1552514"/>
                </a:lnTo>
                <a:lnTo>
                  <a:pt x="10287131" y="1533877"/>
                </a:lnTo>
                <a:lnTo>
                  <a:pt x="10379655" y="1514768"/>
                </a:lnTo>
                <a:lnTo>
                  <a:pt x="10471221" y="1495189"/>
                </a:lnTo>
                <a:lnTo>
                  <a:pt x="10561814" y="1475142"/>
                </a:lnTo>
                <a:lnTo>
                  <a:pt x="10651420" y="1454627"/>
                </a:lnTo>
                <a:lnTo>
                  <a:pt x="10740027" y="1433646"/>
                </a:lnTo>
                <a:lnTo>
                  <a:pt x="10827621" y="1412201"/>
                </a:lnTo>
                <a:lnTo>
                  <a:pt x="10914188" y="1390292"/>
                </a:lnTo>
                <a:lnTo>
                  <a:pt x="10999716" y="1367920"/>
                </a:lnTo>
                <a:lnTo>
                  <a:pt x="11084190" y="1345088"/>
                </a:lnTo>
                <a:lnTo>
                  <a:pt x="11167597" y="1321796"/>
                </a:lnTo>
                <a:lnTo>
                  <a:pt x="11249924" y="1298046"/>
                </a:lnTo>
                <a:lnTo>
                  <a:pt x="11331157" y="1273839"/>
                </a:lnTo>
                <a:lnTo>
                  <a:pt x="11411283" y="1249177"/>
                </a:lnTo>
                <a:lnTo>
                  <a:pt x="11490289" y="1224059"/>
                </a:lnTo>
                <a:lnTo>
                  <a:pt x="11568160" y="1198489"/>
                </a:lnTo>
                <a:lnTo>
                  <a:pt x="11644884" y="1172467"/>
                </a:lnTo>
                <a:lnTo>
                  <a:pt x="11720447" y="1145995"/>
                </a:lnTo>
                <a:lnTo>
                  <a:pt x="11794836" y="1119073"/>
                </a:lnTo>
                <a:lnTo>
                  <a:pt x="11868037" y="1091704"/>
                </a:lnTo>
                <a:lnTo>
                  <a:pt x="11940036" y="1063887"/>
                </a:lnTo>
                <a:lnTo>
                  <a:pt x="12010821" y="1035626"/>
                </a:lnTo>
                <a:lnTo>
                  <a:pt x="12080378" y="1006921"/>
                </a:lnTo>
                <a:lnTo>
                  <a:pt x="12148693" y="977772"/>
                </a:lnTo>
                <a:lnTo>
                  <a:pt x="12192000" y="957579"/>
                </a:lnTo>
                <a:lnTo>
                  <a:pt x="12192000" y="944498"/>
                </a:lnTo>
                <a:lnTo>
                  <a:pt x="12150217" y="964056"/>
                </a:lnTo>
                <a:lnTo>
                  <a:pt x="12081902" y="993205"/>
                </a:lnTo>
                <a:lnTo>
                  <a:pt x="12012345" y="1021910"/>
                </a:lnTo>
                <a:lnTo>
                  <a:pt x="11941560" y="1050171"/>
                </a:lnTo>
                <a:lnTo>
                  <a:pt x="11869561" y="1077988"/>
                </a:lnTo>
                <a:lnTo>
                  <a:pt x="11796360" y="1105357"/>
                </a:lnTo>
                <a:lnTo>
                  <a:pt x="11721971" y="1132279"/>
                </a:lnTo>
                <a:lnTo>
                  <a:pt x="11646408" y="1158751"/>
                </a:lnTo>
                <a:lnTo>
                  <a:pt x="11569684" y="1184773"/>
                </a:lnTo>
                <a:lnTo>
                  <a:pt x="11491813" y="1210343"/>
                </a:lnTo>
                <a:lnTo>
                  <a:pt x="11412807" y="1235461"/>
                </a:lnTo>
                <a:lnTo>
                  <a:pt x="11332681" y="1260123"/>
                </a:lnTo>
                <a:lnTo>
                  <a:pt x="11251448" y="1284330"/>
                </a:lnTo>
                <a:lnTo>
                  <a:pt x="11169121" y="1308080"/>
                </a:lnTo>
                <a:lnTo>
                  <a:pt x="11085714" y="1331372"/>
                </a:lnTo>
                <a:lnTo>
                  <a:pt x="11001240" y="1354204"/>
                </a:lnTo>
                <a:lnTo>
                  <a:pt x="10915712" y="1376576"/>
                </a:lnTo>
                <a:lnTo>
                  <a:pt x="10829145" y="1398485"/>
                </a:lnTo>
                <a:lnTo>
                  <a:pt x="10741551" y="1419930"/>
                </a:lnTo>
                <a:lnTo>
                  <a:pt x="10652944" y="1440911"/>
                </a:lnTo>
                <a:lnTo>
                  <a:pt x="10563338" y="1461426"/>
                </a:lnTo>
                <a:lnTo>
                  <a:pt x="10472745" y="1481473"/>
                </a:lnTo>
                <a:lnTo>
                  <a:pt x="10381179" y="1501052"/>
                </a:lnTo>
                <a:lnTo>
                  <a:pt x="10288655" y="1520161"/>
                </a:lnTo>
                <a:lnTo>
                  <a:pt x="10195184" y="1538798"/>
                </a:lnTo>
                <a:lnTo>
                  <a:pt x="10100781" y="1556963"/>
                </a:lnTo>
                <a:lnTo>
                  <a:pt x="10005459" y="1574654"/>
                </a:lnTo>
                <a:lnTo>
                  <a:pt x="9909232" y="1591870"/>
                </a:lnTo>
                <a:lnTo>
                  <a:pt x="9812112" y="1608609"/>
                </a:lnTo>
                <a:lnTo>
                  <a:pt x="9714114" y="1624870"/>
                </a:lnTo>
                <a:lnTo>
                  <a:pt x="9615251" y="1640653"/>
                </a:lnTo>
                <a:lnTo>
                  <a:pt x="9515535" y="1655955"/>
                </a:lnTo>
                <a:lnTo>
                  <a:pt x="9414982" y="1670775"/>
                </a:lnTo>
                <a:lnTo>
                  <a:pt x="9313604" y="1685112"/>
                </a:lnTo>
                <a:lnTo>
                  <a:pt x="9211414" y="1698965"/>
                </a:lnTo>
                <a:lnTo>
                  <a:pt x="9108426" y="1712333"/>
                </a:lnTo>
                <a:lnTo>
                  <a:pt x="9004654" y="1725213"/>
                </a:lnTo>
                <a:lnTo>
                  <a:pt x="8900110" y="1737605"/>
                </a:lnTo>
                <a:lnTo>
                  <a:pt x="8794809" y="1749508"/>
                </a:lnTo>
                <a:lnTo>
                  <a:pt x="8688764" y="1760920"/>
                </a:lnTo>
                <a:lnTo>
                  <a:pt x="8581988" y="1771840"/>
                </a:lnTo>
                <a:lnTo>
                  <a:pt x="8474494" y="1782267"/>
                </a:lnTo>
                <a:lnTo>
                  <a:pt x="8366297" y="1792199"/>
                </a:lnTo>
                <a:lnTo>
                  <a:pt x="8257409" y="1801634"/>
                </a:lnTo>
                <a:lnTo>
                  <a:pt x="8147844" y="1810573"/>
                </a:lnTo>
                <a:lnTo>
                  <a:pt x="8037616" y="1819013"/>
                </a:lnTo>
                <a:lnTo>
                  <a:pt x="7926737" y="1826953"/>
                </a:lnTo>
                <a:lnTo>
                  <a:pt x="7815222" y="1834392"/>
                </a:lnTo>
                <a:lnTo>
                  <a:pt x="7703083" y="1841328"/>
                </a:lnTo>
                <a:lnTo>
                  <a:pt x="7590335" y="1847761"/>
                </a:lnTo>
                <a:lnTo>
                  <a:pt x="7476990" y="1853688"/>
                </a:lnTo>
                <a:lnTo>
                  <a:pt x="7363063" y="1859110"/>
                </a:lnTo>
                <a:lnTo>
                  <a:pt x="7248566" y="1864023"/>
                </a:lnTo>
                <a:lnTo>
                  <a:pt x="7133513" y="1868427"/>
                </a:lnTo>
                <a:lnTo>
                  <a:pt x="7017917" y="1872322"/>
                </a:lnTo>
                <a:lnTo>
                  <a:pt x="6901792" y="1875704"/>
                </a:lnTo>
                <a:lnTo>
                  <a:pt x="6785151" y="1878574"/>
                </a:lnTo>
                <a:lnTo>
                  <a:pt x="6668008" y="1880929"/>
                </a:lnTo>
                <a:lnTo>
                  <a:pt x="6550377" y="1882769"/>
                </a:lnTo>
                <a:lnTo>
                  <a:pt x="6432269" y="1884092"/>
                </a:lnTo>
                <a:lnTo>
                  <a:pt x="6313700" y="1884897"/>
                </a:lnTo>
                <a:lnTo>
                  <a:pt x="6194683" y="1885183"/>
                </a:lnTo>
                <a:lnTo>
                  <a:pt x="6075230" y="1884948"/>
                </a:lnTo>
                <a:lnTo>
                  <a:pt x="5955356" y="1884191"/>
                </a:lnTo>
                <a:lnTo>
                  <a:pt x="5835073" y="1882910"/>
                </a:lnTo>
                <a:lnTo>
                  <a:pt x="5714396" y="1881106"/>
                </a:lnTo>
                <a:lnTo>
                  <a:pt x="5583276" y="1878460"/>
                </a:lnTo>
                <a:lnTo>
                  <a:pt x="5513386" y="1876561"/>
                </a:lnTo>
                <a:lnTo>
                  <a:pt x="5444236" y="1874310"/>
                </a:lnTo>
                <a:lnTo>
                  <a:pt x="5375816" y="1871711"/>
                </a:lnTo>
                <a:lnTo>
                  <a:pt x="5308120" y="1868768"/>
                </a:lnTo>
                <a:lnTo>
                  <a:pt x="5241137" y="1865484"/>
                </a:lnTo>
                <a:lnTo>
                  <a:pt x="5174860" y="1861862"/>
                </a:lnTo>
                <a:lnTo>
                  <a:pt x="5109280" y="1857906"/>
                </a:lnTo>
                <a:lnTo>
                  <a:pt x="5044388" y="1853619"/>
                </a:lnTo>
                <a:lnTo>
                  <a:pt x="4980176" y="1849004"/>
                </a:lnTo>
                <a:lnTo>
                  <a:pt x="4916636" y="1844064"/>
                </a:lnTo>
                <a:lnTo>
                  <a:pt x="4853758" y="1838804"/>
                </a:lnTo>
                <a:lnTo>
                  <a:pt x="4791535" y="1833225"/>
                </a:lnTo>
                <a:lnTo>
                  <a:pt x="4729958" y="1827332"/>
                </a:lnTo>
                <a:lnTo>
                  <a:pt x="4669018" y="1821127"/>
                </a:lnTo>
                <a:lnTo>
                  <a:pt x="4608707" y="1814615"/>
                </a:lnTo>
                <a:lnTo>
                  <a:pt x="4549016" y="1807798"/>
                </a:lnTo>
                <a:lnTo>
                  <a:pt x="4489937" y="1800680"/>
                </a:lnTo>
                <a:lnTo>
                  <a:pt x="4431461" y="1793264"/>
                </a:lnTo>
                <a:lnTo>
                  <a:pt x="4373580" y="1785553"/>
                </a:lnTo>
                <a:lnTo>
                  <a:pt x="4316285" y="1777551"/>
                </a:lnTo>
                <a:lnTo>
                  <a:pt x="4259567" y="1769261"/>
                </a:lnTo>
                <a:lnTo>
                  <a:pt x="4203419" y="1760687"/>
                </a:lnTo>
                <a:lnTo>
                  <a:pt x="4147832" y="1751831"/>
                </a:lnTo>
                <a:lnTo>
                  <a:pt x="4092797" y="1742696"/>
                </a:lnTo>
                <a:lnTo>
                  <a:pt x="4038305" y="1733288"/>
                </a:lnTo>
                <a:lnTo>
                  <a:pt x="3984348" y="1723607"/>
                </a:lnTo>
                <a:lnTo>
                  <a:pt x="3930918" y="1713659"/>
                </a:lnTo>
                <a:lnTo>
                  <a:pt x="3878006" y="1703446"/>
                </a:lnTo>
                <a:lnTo>
                  <a:pt x="3825604" y="1692971"/>
                </a:lnTo>
                <a:lnTo>
                  <a:pt x="3773702" y="1682238"/>
                </a:lnTo>
                <a:lnTo>
                  <a:pt x="3722293" y="1671250"/>
                </a:lnTo>
                <a:lnTo>
                  <a:pt x="3671368" y="1660011"/>
                </a:lnTo>
                <a:lnTo>
                  <a:pt x="3620918" y="1648524"/>
                </a:lnTo>
                <a:lnTo>
                  <a:pt x="3570936" y="1636791"/>
                </a:lnTo>
                <a:lnTo>
                  <a:pt x="3521411" y="1624818"/>
                </a:lnTo>
                <a:lnTo>
                  <a:pt x="3472337" y="1612605"/>
                </a:lnTo>
                <a:lnTo>
                  <a:pt x="3423704" y="1600158"/>
                </a:lnTo>
                <a:lnTo>
                  <a:pt x="3375504" y="1587480"/>
                </a:lnTo>
                <a:lnTo>
                  <a:pt x="3327728" y="1574573"/>
                </a:lnTo>
                <a:lnTo>
                  <a:pt x="3280368" y="1561441"/>
                </a:lnTo>
                <a:lnTo>
                  <a:pt x="3233415" y="1548087"/>
                </a:lnTo>
                <a:lnTo>
                  <a:pt x="3186861" y="1534515"/>
                </a:lnTo>
                <a:lnTo>
                  <a:pt x="3140697" y="1520728"/>
                </a:lnTo>
                <a:lnTo>
                  <a:pt x="3094915" y="1506729"/>
                </a:lnTo>
                <a:lnTo>
                  <a:pt x="3049506" y="1492521"/>
                </a:lnTo>
                <a:lnTo>
                  <a:pt x="3004462" y="1478109"/>
                </a:lnTo>
                <a:lnTo>
                  <a:pt x="2959774" y="1463495"/>
                </a:lnTo>
                <a:lnTo>
                  <a:pt x="2915434" y="1448682"/>
                </a:lnTo>
                <a:lnTo>
                  <a:pt x="2871432" y="1433675"/>
                </a:lnTo>
                <a:lnTo>
                  <a:pt x="2827762" y="1418475"/>
                </a:lnTo>
                <a:lnTo>
                  <a:pt x="2784413" y="1403087"/>
                </a:lnTo>
                <a:lnTo>
                  <a:pt x="2741378" y="1387513"/>
                </a:lnTo>
                <a:lnTo>
                  <a:pt x="2698648" y="1371758"/>
                </a:lnTo>
                <a:lnTo>
                  <a:pt x="2656215" y="1355824"/>
                </a:lnTo>
                <a:lnTo>
                  <a:pt x="2614069" y="1339715"/>
                </a:lnTo>
                <a:lnTo>
                  <a:pt x="2572203" y="1323434"/>
                </a:lnTo>
                <a:lnTo>
                  <a:pt x="2489275" y="1290370"/>
                </a:lnTo>
                <a:lnTo>
                  <a:pt x="2407364" y="1256658"/>
                </a:lnTo>
                <a:lnTo>
                  <a:pt x="2326399" y="1222324"/>
                </a:lnTo>
                <a:lnTo>
                  <a:pt x="2246314" y="1187395"/>
                </a:lnTo>
                <a:lnTo>
                  <a:pt x="2167040" y="1151898"/>
                </a:lnTo>
                <a:lnTo>
                  <a:pt x="2088509" y="1115859"/>
                </a:lnTo>
                <a:lnTo>
                  <a:pt x="2010653" y="1079305"/>
                </a:lnTo>
                <a:lnTo>
                  <a:pt x="1933404" y="1042262"/>
                </a:lnTo>
                <a:lnTo>
                  <a:pt x="1856693" y="1004756"/>
                </a:lnTo>
                <a:lnTo>
                  <a:pt x="1780453" y="966815"/>
                </a:lnTo>
                <a:lnTo>
                  <a:pt x="1704615" y="928465"/>
                </a:lnTo>
                <a:lnTo>
                  <a:pt x="1591462" y="870231"/>
                </a:lnTo>
                <a:lnTo>
                  <a:pt x="1478832" y="811225"/>
                </a:lnTo>
                <a:lnTo>
                  <a:pt x="1329071" y="731505"/>
                </a:lnTo>
                <a:lnTo>
                  <a:pt x="495956" y="281675"/>
                </a:lnTo>
                <a:lnTo>
                  <a:pt x="361460" y="207946"/>
                </a:lnTo>
                <a:lnTo>
                  <a:pt x="273185" y="158764"/>
                </a:lnTo>
                <a:lnTo>
                  <a:pt x="186210" y="109515"/>
                </a:lnTo>
                <a:lnTo>
                  <a:pt x="100700" y="60162"/>
                </a:lnTo>
                <a:lnTo>
                  <a:pt x="16818" y="10667"/>
                </a:lnTo>
                <a:lnTo>
                  <a:pt x="0" y="0"/>
                </a:lnTo>
                <a:close/>
              </a:path>
            </a:pathLst>
          </a:custGeom>
          <a:solidFill>
            <a:srgbClr val="FFFFFF">
              <a:alpha val="70195"/>
            </a:srgbClr>
          </a:solidFill>
        </p:spPr>
        <p:txBody>
          <a:bodyPr wrap="square" lIns="0" tIns="0" rIns="0" bIns="0" rtlCol="0"/>
          <a:lstStyle/>
          <a:p>
            <a:endParaRPr/>
          </a:p>
        </p:txBody>
      </p:sp>
      <p:sp>
        <p:nvSpPr>
          <p:cNvPr id="8" name="object 8"/>
          <p:cNvSpPr txBox="1"/>
          <p:nvPr/>
        </p:nvSpPr>
        <p:spPr>
          <a:xfrm>
            <a:off x="2057780" y="2101088"/>
            <a:ext cx="8154034" cy="3981859"/>
          </a:xfrm>
          <a:prstGeom prst="rect">
            <a:avLst/>
          </a:prstGeom>
        </p:spPr>
        <p:txBody>
          <a:bodyPr vert="horz" wrap="square" lIns="0" tIns="41910" rIns="0" bIns="0" rtlCol="0">
            <a:spAutoFit/>
          </a:bodyPr>
          <a:lstStyle/>
          <a:p>
            <a:pPr marL="285750" indent="-285750" algn="just">
              <a:buFont typeface="Arial" panose="020B0604020202020204" pitchFamily="34" charset="0"/>
              <a:buChar char="•"/>
            </a:pPr>
            <a:r>
              <a:rPr lang="en-US" sz="1600" b="0" i="0" dirty="0">
                <a:effectLst/>
                <a:latin typeface="Roboto" panose="02000000000000000000" pitchFamily="2" charset="0"/>
                <a:ea typeface="Roboto" panose="02000000000000000000" pitchFamily="2" charset="0"/>
              </a:rPr>
              <a:t>Microservices is an architectural style for developing software applications that emphasizes breaking down a large application into small, independent, and loosely coupled services that work together to form the complete application. Each service is designed to perform a specific function and communicates with other services through well-defined APIs.</a:t>
            </a:r>
          </a:p>
          <a:p>
            <a:pPr algn="just"/>
            <a:endParaRPr lang="en-US" sz="1600" b="0" i="0" dirty="0">
              <a:effectLst/>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n-US" sz="1600" b="0" i="0" dirty="0">
                <a:effectLst/>
                <a:latin typeface="Roboto" panose="02000000000000000000" pitchFamily="2" charset="0"/>
                <a:ea typeface="Roboto" panose="02000000000000000000" pitchFamily="2" charset="0"/>
              </a:rPr>
              <a:t>In a microservices architecture, each service can be developed, deployed, and maintained independently of the others, allowing for greater agility and scalability. This approach also allows for the use of different programming languages, frameworks, and technologies within each service, if they can communicate with each other through their APIs.</a:t>
            </a:r>
          </a:p>
          <a:p>
            <a:pPr algn="just"/>
            <a:endParaRPr lang="en-US" sz="1600" b="0" i="0" dirty="0">
              <a:effectLst/>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r>
              <a:rPr lang="en-US" sz="1600" b="0" i="0" dirty="0">
                <a:effectLst/>
                <a:latin typeface="Roboto" panose="02000000000000000000" pitchFamily="2" charset="0"/>
                <a:ea typeface="Roboto" panose="02000000000000000000" pitchFamily="2" charset="0"/>
              </a:rPr>
              <a:t>Overall, microservices architecture is often favored for its ability to increase flexibility, improve fault tolerance, and accelerate development cycles. However, it also adds complexity and requires careful planning and management to ensure effective coordination between services.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r>
              <a:rPr lang="en-US" sz="2800" b="1" dirty="0">
                <a:latin typeface="Roboto" panose="02000000000000000000" pitchFamily="2" charset="0"/>
                <a:ea typeface="Roboto" panose="02000000000000000000" pitchFamily="2" charset="0"/>
              </a:rPr>
              <a:t>Store PUT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20170738-29B0-6BFD-C96A-4E1187B14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143000"/>
            <a:ext cx="8706358" cy="5486400"/>
          </a:xfrm>
        </p:spPr>
      </p:pic>
    </p:spTree>
    <p:extLst>
      <p:ext uri="{BB962C8B-B14F-4D97-AF65-F5344CB8AC3E}">
        <p14:creationId xmlns:p14="http://schemas.microsoft.com/office/powerpoint/2010/main" val="1548858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41E504B1-533C-09CF-2D46-0F84F619C5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625475"/>
            <a:ext cx="9464890" cy="5607050"/>
          </a:xfrm>
        </p:spPr>
      </p:pic>
    </p:spTree>
    <p:extLst>
      <p:ext uri="{BB962C8B-B14F-4D97-AF65-F5344CB8AC3E}">
        <p14:creationId xmlns:p14="http://schemas.microsoft.com/office/powerpoint/2010/main" val="102696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Store Search ID GET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791F5E43-89C8-587C-1061-5614DE5538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141259"/>
            <a:ext cx="8972783" cy="5564341"/>
          </a:xfrm>
        </p:spPr>
      </p:pic>
    </p:spTree>
    <p:extLst>
      <p:ext uri="{BB962C8B-B14F-4D97-AF65-F5344CB8AC3E}">
        <p14:creationId xmlns:p14="http://schemas.microsoft.com/office/powerpoint/2010/main" val="1989168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r>
              <a:rPr lang="en-US" sz="2800" b="1" dirty="0">
                <a:latin typeface="Roboto" panose="02000000000000000000" pitchFamily="2" charset="0"/>
                <a:ea typeface="Roboto" panose="02000000000000000000" pitchFamily="2" charset="0"/>
              </a:rPr>
              <a:t>Store DELETE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0F6F4CB0-125D-DAE5-A1CE-5BF8D5EDD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806" y="1142999"/>
            <a:ext cx="8974393" cy="5571097"/>
          </a:xfrm>
        </p:spPr>
      </p:pic>
    </p:spTree>
    <p:extLst>
      <p:ext uri="{BB962C8B-B14F-4D97-AF65-F5344CB8AC3E}">
        <p14:creationId xmlns:p14="http://schemas.microsoft.com/office/powerpoint/2010/main" val="3137347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671290"/>
          </a:xfrm>
        </p:spPr>
        <p:txBody>
          <a:bodyPr>
            <a:normAutofit/>
          </a:bodyPr>
          <a:lstStyle/>
          <a:p>
            <a:r>
              <a:rPr lang="en-US" sz="2800" b="1" dirty="0">
                <a:latin typeface="Roboto" panose="02000000000000000000" pitchFamily="2" charset="0"/>
                <a:ea typeface="Roboto" panose="02000000000000000000" pitchFamily="2" charset="0"/>
              </a:rPr>
              <a:t>Store Up Stream URL in Browser</a:t>
            </a:r>
            <a:endParaRPr lang="en-US" sz="2800" dirty="0"/>
          </a:p>
        </p:txBody>
      </p:sp>
      <p:pic>
        <p:nvPicPr>
          <p:cNvPr id="5" name="Content Placeholder 4" descr="Graphical user interface, text, application&#10;&#10;Description automatically generated">
            <a:extLst>
              <a:ext uri="{FF2B5EF4-FFF2-40B4-BE49-F238E27FC236}">
                <a16:creationId xmlns:a16="http://schemas.microsoft.com/office/drawing/2014/main" id="{6E1FD696-DE13-A3A4-F6BA-1A3171D6E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600200"/>
            <a:ext cx="9752012" cy="4067035"/>
          </a:xfrm>
        </p:spPr>
      </p:pic>
    </p:spTree>
    <p:extLst>
      <p:ext uri="{BB962C8B-B14F-4D97-AF65-F5344CB8AC3E}">
        <p14:creationId xmlns:p14="http://schemas.microsoft.com/office/powerpoint/2010/main" val="2841290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747490"/>
          </a:xfrm>
        </p:spPr>
        <p:txBody>
          <a:bodyPr>
            <a:normAutofit/>
          </a:bodyPr>
          <a:lstStyle/>
          <a:p>
            <a:r>
              <a:rPr lang="en-US" sz="2800" b="1" dirty="0">
                <a:latin typeface="Roboto" panose="02000000000000000000" pitchFamily="2" charset="0"/>
                <a:ea typeface="Roboto" panose="02000000000000000000" pitchFamily="2" charset="0"/>
              </a:rPr>
              <a:t>Store Up Stream URL in Browser</a:t>
            </a:r>
            <a:endParaRPr lang="en-US" sz="2800" dirty="0"/>
          </a:p>
        </p:txBody>
      </p:sp>
      <p:pic>
        <p:nvPicPr>
          <p:cNvPr id="5" name="Content Placeholder 4" descr="Text&#10;&#10;Description automatically generated">
            <a:extLst>
              <a:ext uri="{FF2B5EF4-FFF2-40B4-BE49-F238E27FC236}">
                <a16:creationId xmlns:a16="http://schemas.microsoft.com/office/drawing/2014/main" id="{401B756D-63EA-6869-493E-B26510A2F1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600200"/>
            <a:ext cx="8857800" cy="3767571"/>
          </a:xfrm>
        </p:spPr>
      </p:pic>
    </p:spTree>
    <p:extLst>
      <p:ext uri="{BB962C8B-B14F-4D97-AF65-F5344CB8AC3E}">
        <p14:creationId xmlns:p14="http://schemas.microsoft.com/office/powerpoint/2010/main" val="27502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0" y="624110"/>
            <a:ext cx="9905999" cy="518890"/>
          </a:xfrm>
        </p:spPr>
        <p:txBody>
          <a:bodyPr>
            <a:noAutofit/>
          </a:bodyPr>
          <a:lstStyle/>
          <a:p>
            <a:pPr marL="457200" indent="-457200">
              <a:buFont typeface="Wingdings" panose="05000000000000000000" pitchFamily="2" charset="2"/>
              <a:buChar char="v"/>
            </a:pPr>
            <a:r>
              <a:rPr lang="en-US" sz="2800" b="1" dirty="0">
                <a:latin typeface="Roboto" panose="02000000000000000000" pitchFamily="2" charset="0"/>
                <a:ea typeface="Roboto" panose="02000000000000000000" pitchFamily="2" charset="0"/>
              </a:rPr>
              <a:t>IT20129712 – </a:t>
            </a:r>
            <a:r>
              <a:rPr lang="en-US" sz="2800" b="1" dirty="0" err="1">
                <a:latin typeface="Roboto" panose="02000000000000000000" pitchFamily="2" charset="0"/>
                <a:ea typeface="Roboto" panose="02000000000000000000" pitchFamily="2" charset="0"/>
              </a:rPr>
              <a:t>Godakanda</a:t>
            </a:r>
            <a:r>
              <a:rPr lang="en-US" sz="2800" b="1" dirty="0">
                <a:latin typeface="Roboto" panose="02000000000000000000" pitchFamily="2" charset="0"/>
                <a:ea typeface="Roboto" panose="02000000000000000000" pitchFamily="2" charset="0"/>
              </a:rPr>
              <a:t> P.G.S. -Transport Microservice</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3C6C2200-FE1D-E1F3-06E6-75472A55D4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219200"/>
            <a:ext cx="9220199" cy="5564980"/>
          </a:xfrm>
        </p:spPr>
      </p:pic>
    </p:spTree>
    <p:extLst>
      <p:ext uri="{BB962C8B-B14F-4D97-AF65-F5344CB8AC3E}">
        <p14:creationId xmlns:p14="http://schemas.microsoft.com/office/powerpoint/2010/main" val="854545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6712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Transport GET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713FFF9B-3C7E-101B-6B32-3BD790ABB4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142999"/>
            <a:ext cx="8839200" cy="5506755"/>
          </a:xfrm>
        </p:spPr>
      </p:pic>
    </p:spTree>
    <p:extLst>
      <p:ext uri="{BB962C8B-B14F-4D97-AF65-F5344CB8AC3E}">
        <p14:creationId xmlns:p14="http://schemas.microsoft.com/office/powerpoint/2010/main" val="373114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Transport POST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C06587A8-A174-A680-579C-2F1EEA015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130772"/>
            <a:ext cx="8895682" cy="5574828"/>
          </a:xfrm>
        </p:spPr>
      </p:pic>
    </p:spTree>
    <p:extLst>
      <p:ext uri="{BB962C8B-B14F-4D97-AF65-F5344CB8AC3E}">
        <p14:creationId xmlns:p14="http://schemas.microsoft.com/office/powerpoint/2010/main" val="3521720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0161B47A-C8EB-D6BD-7F34-926F6B7D6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592425"/>
            <a:ext cx="9595126" cy="5673149"/>
          </a:xfrm>
        </p:spPr>
      </p:pic>
    </p:spTree>
    <p:extLst>
      <p:ext uri="{BB962C8B-B14F-4D97-AF65-F5344CB8AC3E}">
        <p14:creationId xmlns:p14="http://schemas.microsoft.com/office/powerpoint/2010/main" val="50548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25116" y="1088593"/>
            <a:ext cx="6361684" cy="566822"/>
          </a:xfrm>
          <a:prstGeom prst="rect">
            <a:avLst/>
          </a:prstGeom>
        </p:spPr>
        <p:txBody>
          <a:bodyPr vert="horz" wrap="square" lIns="0" tIns="12700" rIns="0" bIns="0" rtlCol="0">
            <a:spAutoFit/>
          </a:bodyPr>
          <a:lstStyle/>
          <a:p>
            <a:pPr marL="584200" indent="-571500">
              <a:lnSpc>
                <a:spcPct val="100000"/>
              </a:lnSpc>
              <a:spcBef>
                <a:spcPts val="100"/>
              </a:spcBef>
              <a:buFont typeface="Wingdings" panose="05000000000000000000" pitchFamily="2" charset="2"/>
              <a:buChar char="Ø"/>
            </a:pPr>
            <a:r>
              <a:rPr sz="3600" b="1" spc="-150" dirty="0">
                <a:latin typeface="Roboto" panose="02000000000000000000" pitchFamily="2" charset="0"/>
                <a:ea typeface="Roboto" panose="02000000000000000000" pitchFamily="2" charset="0"/>
                <a:cs typeface="Trebuchet MS"/>
              </a:rPr>
              <a:t>Domain </a:t>
            </a:r>
            <a:r>
              <a:rPr sz="3600" b="1" spc="-220" dirty="0">
                <a:latin typeface="Roboto" panose="02000000000000000000" pitchFamily="2" charset="0"/>
                <a:ea typeface="Roboto" panose="02000000000000000000" pitchFamily="2" charset="0"/>
                <a:cs typeface="Trebuchet MS"/>
              </a:rPr>
              <a:t>-</a:t>
            </a:r>
            <a:r>
              <a:rPr lang="en-US" sz="3600" b="1" spc="-220" dirty="0">
                <a:latin typeface="Roboto" panose="02000000000000000000" pitchFamily="2" charset="0"/>
                <a:ea typeface="Roboto" panose="02000000000000000000" pitchFamily="2" charset="0"/>
                <a:cs typeface="Trebuchet MS"/>
              </a:rPr>
              <a:t>Sports Items Store</a:t>
            </a:r>
            <a:endParaRPr sz="3600" b="1" dirty="0">
              <a:latin typeface="Roboto" panose="02000000000000000000" pitchFamily="2" charset="0"/>
              <a:ea typeface="Roboto" panose="02000000000000000000" pitchFamily="2" charset="0"/>
              <a:cs typeface="Trebuchet MS"/>
            </a:endParaRPr>
          </a:p>
        </p:txBody>
      </p:sp>
      <p:sp>
        <p:nvSpPr>
          <p:cNvPr id="6" name="object 6"/>
          <p:cNvSpPr txBox="1">
            <a:spLocks noGrp="1"/>
          </p:cNvSpPr>
          <p:nvPr>
            <p:ph idx="1"/>
          </p:nvPr>
        </p:nvSpPr>
        <p:spPr>
          <a:xfrm>
            <a:off x="1066800" y="2667000"/>
            <a:ext cx="8534400" cy="1753557"/>
          </a:xfrm>
          <a:prstGeom prst="rect">
            <a:avLst/>
          </a:prstGeom>
        </p:spPr>
        <p:txBody>
          <a:bodyPr vert="horz" wrap="square" lIns="0" tIns="34290" rIns="0" bIns="0" rtlCol="0">
            <a:spAutoFit/>
          </a:bodyPr>
          <a:lstStyle/>
          <a:p>
            <a:pPr marL="1597025" marR="5080" indent="-285750" algn="just">
              <a:lnSpc>
                <a:spcPct val="90100"/>
              </a:lnSpc>
              <a:spcBef>
                <a:spcPts val="270"/>
              </a:spcBef>
              <a:buFont typeface="Wingdings" panose="05000000000000000000" pitchFamily="2" charset="2"/>
              <a:buChar char="q"/>
              <a:tabLst>
                <a:tab pos="1882139" algn="l"/>
                <a:tab pos="1882775" algn="l"/>
              </a:tabLst>
            </a:pPr>
            <a:r>
              <a:rPr lang="en-US" spc="-10" dirty="0">
                <a:solidFill>
                  <a:schemeClr val="tx1"/>
                </a:solidFill>
                <a:latin typeface="Roboto" panose="02000000000000000000" pitchFamily="2" charset="0"/>
                <a:ea typeface="Roboto" panose="02000000000000000000" pitchFamily="2" charset="0"/>
              </a:rPr>
              <a:t>A Sports Items Store could use a microservices architecture to break down its application into smaller, more manageable services that work together to form a complete system</a:t>
            </a:r>
            <a:r>
              <a:rPr dirty="0">
                <a:solidFill>
                  <a:schemeClr val="tx1"/>
                </a:solidFill>
                <a:latin typeface="Roboto" panose="02000000000000000000" pitchFamily="2" charset="0"/>
                <a:ea typeface="Roboto" panose="02000000000000000000" pitchFamily="2" charset="0"/>
              </a:rPr>
              <a:t>. </a:t>
            </a:r>
            <a:r>
              <a:rPr lang="en-US" dirty="0">
                <a:solidFill>
                  <a:schemeClr val="tx1"/>
                </a:solidFill>
                <a:latin typeface="Roboto" panose="02000000000000000000" pitchFamily="2" charset="0"/>
                <a:ea typeface="Roboto" panose="02000000000000000000" pitchFamily="2" charset="0"/>
              </a:rPr>
              <a:t>The platform can consist of microservices that handle various parts of the sports item store, such as Store Services, Manager Services ,Supply Management, Transport Management </a:t>
            </a:r>
            <a:endParaRPr spc="-5" dirty="0">
              <a:solidFill>
                <a:schemeClr val="tx1"/>
              </a:solidFill>
              <a:latin typeface="Roboto" panose="02000000000000000000" pitchFamily="2" charset="0"/>
              <a:ea typeface="Roboto" panose="02000000000000000000" pitchFamily="2" charset="0"/>
            </a:endParaRPr>
          </a:p>
          <a:p>
            <a:pPr marL="1641475">
              <a:lnSpc>
                <a:spcPct val="100000"/>
              </a:lnSpc>
              <a:spcBef>
                <a:spcPts val="25"/>
              </a:spcBef>
            </a:pPr>
            <a:endParaRPr sz="145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Transport PUT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652E59B5-A859-0AD4-2DC8-FDE4C208B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197077"/>
            <a:ext cx="8839199" cy="5494838"/>
          </a:xfrm>
        </p:spPr>
      </p:pic>
    </p:spTree>
    <p:extLst>
      <p:ext uri="{BB962C8B-B14F-4D97-AF65-F5344CB8AC3E}">
        <p14:creationId xmlns:p14="http://schemas.microsoft.com/office/powerpoint/2010/main" val="1902175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background pattern&#10;&#10;Description automatically generated">
            <a:extLst>
              <a:ext uri="{FF2B5EF4-FFF2-40B4-BE49-F238E27FC236}">
                <a16:creationId xmlns:a16="http://schemas.microsoft.com/office/drawing/2014/main" id="{419197B2-EC5C-F9FE-6190-DA5D01F70A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587375"/>
            <a:ext cx="9699738" cy="5683250"/>
          </a:xfrm>
        </p:spPr>
      </p:pic>
    </p:spTree>
    <p:extLst>
      <p:ext uri="{BB962C8B-B14F-4D97-AF65-F5344CB8AC3E}">
        <p14:creationId xmlns:p14="http://schemas.microsoft.com/office/powerpoint/2010/main" val="1824518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Transport Search ID GET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4DADE330-71E7-04D7-F0D8-9D955B5D2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194619"/>
            <a:ext cx="8991599" cy="5518256"/>
          </a:xfrm>
        </p:spPr>
      </p:pic>
    </p:spTree>
    <p:extLst>
      <p:ext uri="{BB962C8B-B14F-4D97-AF65-F5344CB8AC3E}">
        <p14:creationId xmlns:p14="http://schemas.microsoft.com/office/powerpoint/2010/main" val="1635578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Transport DELETE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B5B155CD-B23E-D258-98C7-2E1EBB009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066800"/>
            <a:ext cx="9277089" cy="5715000"/>
          </a:xfrm>
        </p:spPr>
      </p:pic>
    </p:spTree>
    <p:extLst>
      <p:ext uri="{BB962C8B-B14F-4D97-AF65-F5344CB8AC3E}">
        <p14:creationId xmlns:p14="http://schemas.microsoft.com/office/powerpoint/2010/main" val="10915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6712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Transport Up Stream URL in Browser</a:t>
            </a:r>
            <a:endParaRPr lang="en-US" sz="2800"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98CE5F01-CDE4-4068-C6ED-51B9B6661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524000"/>
            <a:ext cx="9114256" cy="4069314"/>
          </a:xfrm>
        </p:spPr>
      </p:pic>
    </p:spTree>
    <p:extLst>
      <p:ext uri="{BB962C8B-B14F-4D97-AF65-F5344CB8AC3E}">
        <p14:creationId xmlns:p14="http://schemas.microsoft.com/office/powerpoint/2010/main" val="1260036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6712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Transport Up Stream URL in Browser</a:t>
            </a:r>
            <a:endParaRPr lang="en-US" sz="2800"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7335CD7-9054-421C-E78E-53E050F0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905000"/>
            <a:ext cx="8580764" cy="3154854"/>
          </a:xfrm>
        </p:spPr>
      </p:pic>
    </p:spTree>
    <p:extLst>
      <p:ext uri="{BB962C8B-B14F-4D97-AF65-F5344CB8AC3E}">
        <p14:creationId xmlns:p14="http://schemas.microsoft.com/office/powerpoint/2010/main" val="135195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7456-8C2E-AF82-AD56-F87CF35021D8}"/>
              </a:ext>
            </a:extLst>
          </p:cNvPr>
          <p:cNvSpPr>
            <a:spLocks noGrp="1"/>
          </p:cNvSpPr>
          <p:nvPr>
            <p:ph type="title"/>
          </p:nvPr>
        </p:nvSpPr>
        <p:spPr/>
        <p:txBody>
          <a:bodyPr/>
          <a:lstStyle/>
          <a:p>
            <a:pPr marL="571500" indent="-571500">
              <a:buFont typeface="Wingdings" panose="05000000000000000000" pitchFamily="2" charset="2"/>
              <a:buChar char="v"/>
            </a:pPr>
            <a:r>
              <a:rPr lang="en-US" sz="3600" b="1" dirty="0">
                <a:latin typeface="Roboto" panose="02000000000000000000" pitchFamily="2" charset="0"/>
                <a:ea typeface="Roboto" panose="02000000000000000000" pitchFamily="2" charset="0"/>
              </a:rPr>
              <a:t>Source Code Link</a:t>
            </a:r>
            <a:endParaRPr lang="en-US" dirty="0"/>
          </a:p>
        </p:txBody>
      </p:sp>
      <p:sp>
        <p:nvSpPr>
          <p:cNvPr id="4" name="Title 1">
            <a:extLst>
              <a:ext uri="{FF2B5EF4-FFF2-40B4-BE49-F238E27FC236}">
                <a16:creationId xmlns:a16="http://schemas.microsoft.com/office/drawing/2014/main" id="{BEF2C6CD-C187-943D-FD66-2978B9D99D66}"/>
              </a:ext>
            </a:extLst>
          </p:cNvPr>
          <p:cNvSpPr txBox="1">
            <a:spLocks/>
          </p:cNvSpPr>
          <p:nvPr/>
        </p:nvSpPr>
        <p:spPr>
          <a:xfrm>
            <a:off x="2592924" y="191729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latin typeface="Roboto" panose="02000000000000000000" pitchFamily="2" charset="0"/>
                <a:ea typeface="Roboto" panose="02000000000000000000" pitchFamily="2" charset="0"/>
              </a:rPr>
              <a:t>Link: </a:t>
            </a:r>
            <a:r>
              <a:rPr lang="en-US" sz="1200" b="1" dirty="0">
                <a:latin typeface="Roboto" panose="02000000000000000000" pitchFamily="2" charset="0"/>
                <a:ea typeface="Roboto" panose="02000000000000000000" pitchFamily="2" charset="0"/>
                <a:hlinkClick r:id="rId2"/>
              </a:rPr>
              <a:t>https://github.com/ThiroshMadhusha/Microservices-Ocelote</a:t>
            </a:r>
            <a:endParaRPr lang="en-US" sz="1200" b="1" dirty="0">
              <a:latin typeface="Roboto" panose="02000000000000000000" pitchFamily="2" charset="0"/>
              <a:ea typeface="Roboto" panose="02000000000000000000" pitchFamily="2" charset="0"/>
            </a:endParaRPr>
          </a:p>
          <a:p>
            <a:r>
              <a:rPr lang="en-US" sz="1200" b="1" dirty="0">
                <a:latin typeface="Roboto" panose="02000000000000000000" pitchFamily="2" charset="0"/>
                <a:ea typeface="Roboto" panose="02000000000000000000" pitchFamily="2" charset="0"/>
              </a:rPr>
              <a:t> </a:t>
            </a:r>
            <a:endParaRPr lang="en-US" sz="1200" dirty="0"/>
          </a:p>
        </p:txBody>
      </p:sp>
    </p:spTree>
    <p:extLst>
      <p:ext uri="{BB962C8B-B14F-4D97-AF65-F5344CB8AC3E}">
        <p14:creationId xmlns:p14="http://schemas.microsoft.com/office/powerpoint/2010/main" val="414886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2994" y="1763395"/>
            <a:ext cx="8987155" cy="4185120"/>
          </a:xfrm>
          <a:prstGeom prst="rect">
            <a:avLst/>
          </a:prstGeom>
        </p:spPr>
        <p:txBody>
          <a:bodyPr vert="horz" wrap="square" lIns="0" tIns="37465" rIns="0" bIns="0" rtlCol="0">
            <a:spAutoFit/>
          </a:bodyPr>
          <a:lstStyle/>
          <a:p>
            <a:pPr marL="285750" indent="-285750" algn="just">
              <a:lnSpc>
                <a:spcPct val="100000"/>
              </a:lnSpc>
              <a:buFont typeface="Wingdings" panose="05000000000000000000" pitchFamily="2" charset="2"/>
              <a:buChar char="q"/>
            </a:pPr>
            <a:r>
              <a:rPr lang="en-US" sz="1400" b="1" dirty="0">
                <a:latin typeface="Roboto" panose="02000000000000000000" pitchFamily="2" charset="0"/>
                <a:ea typeface="Roboto" panose="02000000000000000000" pitchFamily="2" charset="0"/>
                <a:cs typeface="Carlito"/>
              </a:rPr>
              <a:t>Routing: </a:t>
            </a:r>
            <a:r>
              <a:rPr lang="en-US" sz="1400" dirty="0">
                <a:latin typeface="Roboto" panose="02000000000000000000" pitchFamily="2" charset="0"/>
                <a:ea typeface="Roboto" panose="02000000000000000000" pitchFamily="2" charset="0"/>
                <a:cs typeface="Carlito"/>
              </a:rPr>
              <a:t>An API Gateway can act as a router for incoming requests, directing them to the appropriate microservice based on the endpoint or URL. This allows clients to access different microservices through a single endpoint, simplifying the overall architecture.</a:t>
            </a:r>
          </a:p>
          <a:p>
            <a:pPr algn="just">
              <a:lnSpc>
                <a:spcPct val="100000"/>
              </a:lnSpc>
              <a:spcBef>
                <a:spcPts val="45"/>
              </a:spcBef>
              <a:buFont typeface="Wingdings"/>
              <a:buChar char=""/>
            </a:pPr>
            <a:endParaRPr sz="1450" dirty="0">
              <a:latin typeface="Carlito"/>
              <a:cs typeface="Carlito"/>
            </a:endParaRPr>
          </a:p>
          <a:p>
            <a:pPr marL="285750" indent="-285750" algn="just">
              <a:lnSpc>
                <a:spcPct val="100000"/>
              </a:lnSpc>
              <a:buFont typeface="Wingdings" panose="05000000000000000000" pitchFamily="2" charset="2"/>
              <a:buChar char="q"/>
            </a:pPr>
            <a:r>
              <a:rPr lang="en-US" sz="1400" b="1" dirty="0">
                <a:latin typeface="Roboto" panose="02000000000000000000" pitchFamily="2" charset="0"/>
                <a:ea typeface="Roboto" panose="02000000000000000000" pitchFamily="2" charset="0"/>
                <a:cs typeface="Carlito"/>
              </a:rPr>
              <a:t>Load Balancing: </a:t>
            </a:r>
            <a:r>
              <a:rPr lang="en-US" sz="1400" dirty="0">
                <a:latin typeface="Roboto" panose="02000000000000000000" pitchFamily="2" charset="0"/>
                <a:ea typeface="Roboto" panose="02000000000000000000" pitchFamily="2" charset="0"/>
                <a:cs typeface="Carlito"/>
              </a:rPr>
              <a:t>An API Gateway can also distribute incoming requests to multiple instances of a microservice, helping to balance the load and improve performance.</a:t>
            </a:r>
          </a:p>
          <a:p>
            <a:pPr algn="just">
              <a:lnSpc>
                <a:spcPct val="100000"/>
              </a:lnSpc>
              <a:spcBef>
                <a:spcPts val="40"/>
              </a:spcBef>
              <a:buFont typeface="Wingdings"/>
              <a:buChar char=""/>
            </a:pPr>
            <a:endParaRPr sz="1450" dirty="0">
              <a:latin typeface="Roboto" panose="02000000000000000000" pitchFamily="2" charset="0"/>
              <a:ea typeface="Roboto" panose="02000000000000000000" pitchFamily="2" charset="0"/>
              <a:cs typeface="Carlito"/>
            </a:endParaRPr>
          </a:p>
          <a:p>
            <a:pPr marL="285750" indent="-285750" algn="just">
              <a:lnSpc>
                <a:spcPct val="100000"/>
              </a:lnSpc>
              <a:buFont typeface="Wingdings" panose="05000000000000000000" pitchFamily="2" charset="2"/>
              <a:buChar char="q"/>
            </a:pPr>
            <a:r>
              <a:rPr lang="en-US" sz="1400" b="1" dirty="0">
                <a:latin typeface="Roboto" panose="02000000000000000000" pitchFamily="2" charset="0"/>
                <a:ea typeface="Roboto" panose="02000000000000000000" pitchFamily="2" charset="0"/>
                <a:cs typeface="Carlito"/>
              </a:rPr>
              <a:t>Service Discovery: </a:t>
            </a:r>
            <a:r>
              <a:rPr lang="en-US" sz="1400" dirty="0">
                <a:latin typeface="Roboto" panose="02000000000000000000" pitchFamily="2" charset="0"/>
                <a:ea typeface="Roboto" panose="02000000000000000000" pitchFamily="2" charset="0"/>
                <a:cs typeface="Carlito"/>
              </a:rPr>
              <a:t>An API Gateway can use service discovery mechanisms to locate the appropriate microservice instance to handle a given request. This helps to ensure that requests are always directed to a healthy and available instance of the microservice.</a:t>
            </a:r>
          </a:p>
          <a:p>
            <a:pPr algn="just">
              <a:lnSpc>
                <a:spcPct val="100000"/>
              </a:lnSpc>
              <a:spcBef>
                <a:spcPts val="30"/>
              </a:spcBef>
              <a:buFont typeface="Wingdings"/>
              <a:buChar char=""/>
            </a:pPr>
            <a:endParaRPr sz="1450" dirty="0">
              <a:latin typeface="Roboto" panose="02000000000000000000" pitchFamily="2" charset="0"/>
              <a:ea typeface="Roboto" panose="02000000000000000000" pitchFamily="2" charset="0"/>
              <a:cs typeface="Carlito"/>
            </a:endParaRPr>
          </a:p>
          <a:p>
            <a:pPr marL="285750" indent="-285750" algn="just">
              <a:lnSpc>
                <a:spcPct val="100000"/>
              </a:lnSpc>
              <a:buFont typeface="Wingdings" panose="05000000000000000000" pitchFamily="2" charset="2"/>
              <a:buChar char="q"/>
            </a:pPr>
            <a:r>
              <a:rPr lang="en-US" sz="1400" b="1" dirty="0">
                <a:latin typeface="Roboto" panose="02000000000000000000" pitchFamily="2" charset="0"/>
                <a:ea typeface="Roboto" panose="02000000000000000000" pitchFamily="2" charset="0"/>
                <a:cs typeface="Carlito"/>
              </a:rPr>
              <a:t>Security: </a:t>
            </a:r>
            <a:r>
              <a:rPr lang="en-US" sz="1400" dirty="0">
                <a:latin typeface="Roboto" panose="02000000000000000000" pitchFamily="2" charset="0"/>
                <a:ea typeface="Roboto" panose="02000000000000000000" pitchFamily="2" charset="0"/>
                <a:cs typeface="Carlito"/>
              </a:rPr>
              <a:t>An API Gateway can handle security concerns such as authentication and authorization. It can authenticate the client making the request and authorize access to the requested microservice. This helps to ensure that only authorized clients can access the microservices and protects against unauthorized access.</a:t>
            </a:r>
          </a:p>
          <a:p>
            <a:pPr algn="just">
              <a:lnSpc>
                <a:spcPct val="100000"/>
              </a:lnSpc>
            </a:pPr>
            <a:endParaRPr lang="en-US" sz="1400" dirty="0">
              <a:latin typeface="Roboto" panose="02000000000000000000" pitchFamily="2" charset="0"/>
              <a:ea typeface="Roboto" panose="02000000000000000000" pitchFamily="2" charset="0"/>
              <a:cs typeface="Carlito"/>
            </a:endParaRPr>
          </a:p>
          <a:p>
            <a:pPr marL="285750" indent="-285750" algn="just">
              <a:lnSpc>
                <a:spcPct val="100000"/>
              </a:lnSpc>
              <a:spcBef>
                <a:spcPts val="45"/>
              </a:spcBef>
              <a:buFont typeface="Wingdings" panose="05000000000000000000" pitchFamily="2" charset="2"/>
              <a:buChar char="q"/>
            </a:pPr>
            <a:r>
              <a:rPr lang="en-US" sz="1450" b="1" dirty="0">
                <a:latin typeface="Roboto" panose="02000000000000000000" pitchFamily="2" charset="0"/>
                <a:ea typeface="Roboto" panose="02000000000000000000" pitchFamily="2" charset="0"/>
                <a:cs typeface="Carlito"/>
              </a:rPr>
              <a:t>Protocol Translation</a:t>
            </a:r>
            <a:r>
              <a:rPr lang="en-US" sz="1450" dirty="0">
                <a:latin typeface="Roboto" panose="02000000000000000000" pitchFamily="2" charset="0"/>
                <a:ea typeface="Roboto" panose="02000000000000000000" pitchFamily="2" charset="0"/>
                <a:cs typeface="Carlito"/>
              </a:rPr>
              <a:t>: An API Gateway can handle protocol translation, converting requests from one protocol to another. For example, it can translate a request from HTTP to </a:t>
            </a:r>
            <a:r>
              <a:rPr lang="en-US" sz="1450" dirty="0" err="1">
                <a:latin typeface="Roboto" panose="02000000000000000000" pitchFamily="2" charset="0"/>
                <a:ea typeface="Roboto" panose="02000000000000000000" pitchFamily="2" charset="0"/>
                <a:cs typeface="Carlito"/>
              </a:rPr>
              <a:t>gRPC</a:t>
            </a:r>
            <a:r>
              <a:rPr lang="en-US" sz="1450" dirty="0">
                <a:latin typeface="Roboto" panose="02000000000000000000" pitchFamily="2" charset="0"/>
                <a:ea typeface="Roboto" panose="02000000000000000000" pitchFamily="2" charset="0"/>
                <a:cs typeface="Carlito"/>
              </a:rPr>
              <a:t> or WebSocket. This allows clients to use different protocols to access the microservices without requiring the microservices themselves to support multiple protocols.</a:t>
            </a:r>
          </a:p>
        </p:txBody>
      </p:sp>
      <p:sp>
        <p:nvSpPr>
          <p:cNvPr id="3" name="object 3"/>
          <p:cNvSpPr txBox="1">
            <a:spLocks noGrp="1"/>
          </p:cNvSpPr>
          <p:nvPr>
            <p:ph type="title"/>
          </p:nvPr>
        </p:nvSpPr>
        <p:spPr>
          <a:xfrm>
            <a:off x="1602994" y="914402"/>
            <a:ext cx="8684006" cy="505267"/>
          </a:xfrm>
          <a:prstGeom prst="rect">
            <a:avLst/>
          </a:prstGeom>
        </p:spPr>
        <p:txBody>
          <a:bodyPr vert="horz" wrap="square" lIns="0" tIns="12700" rIns="0" bIns="0" rtlCol="0">
            <a:spAutoFit/>
          </a:bodyPr>
          <a:lstStyle/>
          <a:p>
            <a:pPr marL="355600" indent="-342900">
              <a:lnSpc>
                <a:spcPct val="100000"/>
              </a:lnSpc>
              <a:spcBef>
                <a:spcPts val="100"/>
              </a:spcBef>
              <a:buFont typeface="Wingdings" panose="05000000000000000000" pitchFamily="2" charset="2"/>
              <a:buChar char="Ø"/>
            </a:pPr>
            <a:r>
              <a:rPr lang="en-US" sz="3200" b="1" dirty="0">
                <a:latin typeface="Roboto" panose="02000000000000000000" pitchFamily="2" charset="0"/>
                <a:ea typeface="Roboto" panose="02000000000000000000" pitchFamily="2" charset="0"/>
                <a:cs typeface="Carlito"/>
              </a:rPr>
              <a:t> </a:t>
            </a:r>
            <a:r>
              <a:rPr sz="3200" b="1" dirty="0">
                <a:latin typeface="Roboto" panose="02000000000000000000" pitchFamily="2" charset="0"/>
                <a:ea typeface="Roboto" panose="02000000000000000000" pitchFamily="2" charset="0"/>
                <a:cs typeface="Carlito"/>
              </a:rPr>
              <a:t>Need </a:t>
            </a:r>
            <a:r>
              <a:rPr sz="3200" b="1" spc="-5" dirty="0">
                <a:latin typeface="Roboto" panose="02000000000000000000" pitchFamily="2" charset="0"/>
                <a:ea typeface="Roboto" panose="02000000000000000000" pitchFamily="2" charset="0"/>
                <a:cs typeface="Carlito"/>
              </a:rPr>
              <a:t>of </a:t>
            </a:r>
            <a:r>
              <a:rPr sz="3200" b="1" dirty="0">
                <a:latin typeface="Roboto" panose="02000000000000000000" pitchFamily="2" charset="0"/>
                <a:ea typeface="Roboto" panose="02000000000000000000" pitchFamily="2" charset="0"/>
                <a:cs typeface="Carlito"/>
              </a:rPr>
              <a:t>the API </a:t>
            </a:r>
            <a:r>
              <a:rPr sz="3200" b="1" spc="-20" dirty="0">
                <a:latin typeface="Roboto" panose="02000000000000000000" pitchFamily="2" charset="0"/>
                <a:ea typeface="Roboto" panose="02000000000000000000" pitchFamily="2" charset="0"/>
                <a:cs typeface="Carlito"/>
              </a:rPr>
              <a:t>Gateway </a:t>
            </a:r>
            <a:r>
              <a:rPr sz="3200" b="1" spc="-15" dirty="0">
                <a:latin typeface="Roboto" panose="02000000000000000000" pitchFamily="2" charset="0"/>
                <a:ea typeface="Roboto" panose="02000000000000000000" pitchFamily="2" charset="0"/>
                <a:cs typeface="Carlito"/>
              </a:rPr>
              <a:t>for</a:t>
            </a:r>
            <a:r>
              <a:rPr sz="3200" b="1" spc="-35" dirty="0">
                <a:latin typeface="Roboto" panose="02000000000000000000" pitchFamily="2" charset="0"/>
                <a:ea typeface="Roboto" panose="02000000000000000000" pitchFamily="2" charset="0"/>
                <a:cs typeface="Carlito"/>
              </a:rPr>
              <a:t> </a:t>
            </a:r>
            <a:r>
              <a:rPr sz="3200" b="1" spc="-5" dirty="0">
                <a:latin typeface="Roboto" panose="02000000000000000000" pitchFamily="2" charset="0"/>
                <a:ea typeface="Roboto" panose="02000000000000000000" pitchFamily="2" charset="0"/>
                <a:cs typeface="Carlito"/>
              </a:rPr>
              <a:t>Microservices</a:t>
            </a:r>
            <a:endParaRPr sz="3200" b="1" dirty="0">
              <a:latin typeface="Roboto" panose="02000000000000000000" pitchFamily="2" charset="0"/>
              <a:ea typeface="Roboto" panose="02000000000000000000" pitchFamily="2" charset="0"/>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18890"/>
          </a:xfrm>
        </p:spPr>
        <p:txBody>
          <a:bodyPr>
            <a:normAutofit/>
          </a:bodyPr>
          <a:lstStyle/>
          <a:p>
            <a:pPr marL="457200" indent="-457200">
              <a:buFont typeface="Wingdings" panose="05000000000000000000" pitchFamily="2" charset="2"/>
              <a:buChar char="v"/>
            </a:pPr>
            <a:r>
              <a:rPr lang="en-US" sz="2800" b="1" dirty="0">
                <a:latin typeface="Roboto" panose="02000000000000000000" pitchFamily="2" charset="0"/>
                <a:ea typeface="Roboto" panose="02000000000000000000" pitchFamily="2" charset="0"/>
              </a:rPr>
              <a:t>IT20146238 – Jayathunga T.M. – Supplier Microservice</a:t>
            </a:r>
          </a:p>
        </p:txBody>
      </p:sp>
      <p:pic>
        <p:nvPicPr>
          <p:cNvPr id="5" name="Content Placeholder 4" descr="Graphical user interface, application, email&#10;&#10;Description automatically generated">
            <a:extLst>
              <a:ext uri="{FF2B5EF4-FFF2-40B4-BE49-F238E27FC236}">
                <a16:creationId xmlns:a16="http://schemas.microsoft.com/office/drawing/2014/main" id="{5B6C81FD-1EE7-D0E8-AC66-FB618E1BEF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295400"/>
            <a:ext cx="8991600" cy="5102560"/>
          </a:xfrm>
        </p:spPr>
      </p:pic>
    </p:spTree>
    <p:extLst>
      <p:ext uri="{BB962C8B-B14F-4D97-AF65-F5344CB8AC3E}">
        <p14:creationId xmlns:p14="http://schemas.microsoft.com/office/powerpoint/2010/main" val="335558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Supplier GET Method</a:t>
            </a:r>
            <a:endParaRPr lang="en-US" sz="28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EDC8462B-B3B8-1685-1C49-331811000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2" y="1219199"/>
            <a:ext cx="8991598" cy="5274003"/>
          </a:xfrm>
        </p:spPr>
      </p:pic>
    </p:spTree>
    <p:extLst>
      <p:ext uri="{BB962C8B-B14F-4D97-AF65-F5344CB8AC3E}">
        <p14:creationId xmlns:p14="http://schemas.microsoft.com/office/powerpoint/2010/main" val="229703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FE8-C04D-AD13-B2AB-034FDC33F083}"/>
              </a:ext>
            </a:extLst>
          </p:cNvPr>
          <p:cNvSpPr>
            <a:spLocks noGrp="1"/>
          </p:cNvSpPr>
          <p:nvPr>
            <p:ph type="title"/>
          </p:nvPr>
        </p:nvSpPr>
        <p:spPr>
          <a:xfrm>
            <a:off x="1752601" y="624110"/>
            <a:ext cx="9752012" cy="595090"/>
          </a:xfrm>
        </p:spPr>
        <p:txBody>
          <a:bodyPr>
            <a:normAutofit/>
          </a:bodyPr>
          <a:lstStyle/>
          <a:p>
            <a:pPr marL="457200" indent="-457200">
              <a:buFont typeface="Wingdings" panose="05000000000000000000" pitchFamily="2" charset="2"/>
              <a:buChar char="Ø"/>
            </a:pPr>
            <a:r>
              <a:rPr lang="en-US" sz="2800" b="1" dirty="0">
                <a:latin typeface="Roboto" panose="02000000000000000000" pitchFamily="2" charset="0"/>
                <a:ea typeface="Roboto" panose="02000000000000000000" pitchFamily="2" charset="0"/>
              </a:rPr>
              <a:t>Supplier POST Method</a:t>
            </a:r>
            <a:endParaRPr lang="en-US" sz="2800" dirty="0"/>
          </a:p>
        </p:txBody>
      </p:sp>
      <p:pic>
        <p:nvPicPr>
          <p:cNvPr id="5" name="Content Placeholder 4" descr="Graphical user interface, application&#10;&#10;Description automatically generated">
            <a:extLst>
              <a:ext uri="{FF2B5EF4-FFF2-40B4-BE49-F238E27FC236}">
                <a16:creationId xmlns:a16="http://schemas.microsoft.com/office/drawing/2014/main" id="{C22CD24D-5CD4-E299-02B6-CDC698034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124284"/>
            <a:ext cx="9143999" cy="5435462"/>
          </a:xfrm>
        </p:spPr>
      </p:pic>
    </p:spTree>
    <p:extLst>
      <p:ext uri="{BB962C8B-B14F-4D97-AF65-F5344CB8AC3E}">
        <p14:creationId xmlns:p14="http://schemas.microsoft.com/office/powerpoint/2010/main" val="258840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with medium confidence">
            <a:extLst>
              <a:ext uri="{FF2B5EF4-FFF2-40B4-BE49-F238E27FC236}">
                <a16:creationId xmlns:a16="http://schemas.microsoft.com/office/drawing/2014/main" id="{08A9E27A-EF92-8FED-3B5C-0891C81C3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445793"/>
            <a:ext cx="9829800" cy="5966413"/>
          </a:xfrm>
        </p:spPr>
      </p:pic>
    </p:spTree>
    <p:extLst>
      <p:ext uri="{BB962C8B-B14F-4D97-AF65-F5344CB8AC3E}">
        <p14:creationId xmlns:p14="http://schemas.microsoft.com/office/powerpoint/2010/main" val="41265108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TotalTime>
  <Words>674</Words>
  <Application>Microsoft Office PowerPoint</Application>
  <PresentationFormat>Widescreen</PresentationFormat>
  <Paragraphs>70</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Carlito</vt:lpstr>
      <vt:lpstr>Century Gothic</vt:lpstr>
      <vt:lpstr>Roboto</vt:lpstr>
      <vt:lpstr>Wingdings</vt:lpstr>
      <vt:lpstr>Wingdings 3</vt:lpstr>
      <vt:lpstr>Wisp</vt:lpstr>
      <vt:lpstr>PowerPoint Presentation</vt:lpstr>
      <vt:lpstr>PowerPoint Presentation</vt:lpstr>
      <vt:lpstr>What is Microservices ?</vt:lpstr>
      <vt:lpstr>Domain -Sports Items Store</vt:lpstr>
      <vt:lpstr> Need of the API Gateway for Microservices</vt:lpstr>
      <vt:lpstr>IT20146238 – Jayathunga T.M. – Supplier Microservice</vt:lpstr>
      <vt:lpstr>Supplier GET Method</vt:lpstr>
      <vt:lpstr>Supplier POST Method</vt:lpstr>
      <vt:lpstr>PowerPoint Presentation</vt:lpstr>
      <vt:lpstr>Supplier PUT Method</vt:lpstr>
      <vt:lpstr>PowerPoint Presentation</vt:lpstr>
      <vt:lpstr>Supplier Search ID GET Method</vt:lpstr>
      <vt:lpstr>Supplier DELETE Method</vt:lpstr>
      <vt:lpstr>Supplier Up Stream URL in Browser</vt:lpstr>
      <vt:lpstr>Supplier Up Stream URL in Browser</vt:lpstr>
      <vt:lpstr>IT20241346 – Semini J.P.D.L.– Manager Microservice</vt:lpstr>
      <vt:lpstr>Manager GET Method</vt:lpstr>
      <vt:lpstr>Manager POST Method</vt:lpstr>
      <vt:lpstr>PowerPoint Presentation</vt:lpstr>
      <vt:lpstr>Manager PUT Method</vt:lpstr>
      <vt:lpstr>PowerPoint Presentation</vt:lpstr>
      <vt:lpstr>Manager Search ID GET Method</vt:lpstr>
      <vt:lpstr>Manager DELETE Method</vt:lpstr>
      <vt:lpstr>Manager Up Stream URL in Browser</vt:lpstr>
      <vt:lpstr>Manager Up Stream URL in Browser</vt:lpstr>
      <vt:lpstr>IT20254520 – Bhagya H.D.M. - Store Microservice</vt:lpstr>
      <vt:lpstr>Store GET Method</vt:lpstr>
      <vt:lpstr>Store POST Method</vt:lpstr>
      <vt:lpstr>PowerPoint Presentation</vt:lpstr>
      <vt:lpstr>Store PUT Method</vt:lpstr>
      <vt:lpstr>PowerPoint Presentation</vt:lpstr>
      <vt:lpstr>Store Search ID GET Method</vt:lpstr>
      <vt:lpstr>Store DELETE Method</vt:lpstr>
      <vt:lpstr>Store Up Stream URL in Browser</vt:lpstr>
      <vt:lpstr>Store Up Stream URL in Browser</vt:lpstr>
      <vt:lpstr>IT20129712 – Godakanda P.G.S. -Transport Microservice</vt:lpstr>
      <vt:lpstr>Transport GET Method</vt:lpstr>
      <vt:lpstr>Transport POST Method</vt:lpstr>
      <vt:lpstr>PowerPoint Presentation</vt:lpstr>
      <vt:lpstr>Transport PUT Method</vt:lpstr>
      <vt:lpstr>PowerPoint Presentation</vt:lpstr>
      <vt:lpstr>Transport Search ID GET Method</vt:lpstr>
      <vt:lpstr>Transport DELETE Method</vt:lpstr>
      <vt:lpstr>Transport Up Stream URL in Browser</vt:lpstr>
      <vt:lpstr>Transport Up Stream URL in Browser</vt:lpstr>
      <vt:lpstr>Source Code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Wanasooriya W.M.D.C. it20145934</dc:creator>
  <cp:lastModifiedBy>Jayathunga T. M. it20146238</cp:lastModifiedBy>
  <cp:revision>3</cp:revision>
  <dcterms:created xsi:type="dcterms:W3CDTF">2023-04-19T15:42:47Z</dcterms:created>
  <dcterms:modified xsi:type="dcterms:W3CDTF">2023-04-19T17:58:38Z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2023-04-19T00:00:00Z</vt:filetime>
  </property>
  <property fmtid="{D5CDD505-2E9C-101B-9397-08002B2CF9AE}" pid="3" name="Creator">
    <vt:lpwstr>Microsoft® PowerPoint® for Microsoft 365</vt:lpwstr>
  </property>
  <property fmtid="{D5CDD505-2E9C-101B-9397-08002B2CF9AE}" pid="4" name="LastSaved">
    <vt:filetime>2023-04-19T00:00:00Z</vt:filetime>
  </property>
</Properties>
</file>