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CA5EB-CC15-4466-A794-230BC028E694}" v="3" dt="2023-10-30T16:42:24.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2DAB3-A901-4883-9A85-B9770C75912D}"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A80B6-F1E5-41EC-A945-88D87F91C2EC}" type="slidenum">
              <a:rPr lang="en-IN" smtClean="0"/>
              <a:t>‹#›</a:t>
            </a:fld>
            <a:endParaRPr lang="en-IN"/>
          </a:p>
        </p:txBody>
      </p:sp>
    </p:spTree>
    <p:extLst>
      <p:ext uri="{BB962C8B-B14F-4D97-AF65-F5344CB8AC3E}">
        <p14:creationId xmlns:p14="http://schemas.microsoft.com/office/powerpoint/2010/main" val="216338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750-02ED-CFC9-CE63-05BC89BB6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353881-84C2-AEDB-246D-7B533EF1D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7FB849-5EAC-AE0E-5EB3-19667A80AAF3}"/>
              </a:ext>
            </a:extLst>
          </p:cNvPr>
          <p:cNvSpPr>
            <a:spLocks noGrp="1"/>
          </p:cNvSpPr>
          <p:nvPr>
            <p:ph type="dt" sz="half" idx="10"/>
          </p:nvPr>
        </p:nvSpPr>
        <p:spPr/>
        <p:txBody>
          <a:bodyPr/>
          <a:lstStyle/>
          <a:p>
            <a:fld id="{8D4AF459-DD73-431E-B96E-3FD3F16F8557}" type="datetime1">
              <a:rPr lang="en-IN" smtClean="0"/>
              <a:t>30-10-2023</a:t>
            </a:fld>
            <a:endParaRPr lang="en-IN"/>
          </a:p>
        </p:txBody>
      </p:sp>
      <p:sp>
        <p:nvSpPr>
          <p:cNvPr id="5" name="Footer Placeholder 4">
            <a:extLst>
              <a:ext uri="{FF2B5EF4-FFF2-40B4-BE49-F238E27FC236}">
                <a16:creationId xmlns:a16="http://schemas.microsoft.com/office/drawing/2014/main" id="{E343B010-D5CF-8267-1657-065D3DBCC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6318AF-A3FF-779C-FCB7-381546161743}"/>
              </a:ext>
            </a:extLst>
          </p:cNvPr>
          <p:cNvSpPr>
            <a:spLocks noGrp="1"/>
          </p:cNvSpPr>
          <p:nvPr>
            <p:ph type="sldNum" sz="quarter" idx="12"/>
          </p:nvPr>
        </p:nvSpPr>
        <p:spPr/>
        <p:txBody>
          <a:bodyPr/>
          <a:lstStyle/>
          <a:p>
            <a:fld id="{BA72E033-1B11-49F8-A454-2C7FD7FDB53D}" type="slidenum">
              <a:rPr lang="en-IN" smtClean="0"/>
              <a:t>‹#›</a:t>
            </a:fld>
            <a:endParaRPr lang="en-IN"/>
          </a:p>
        </p:txBody>
      </p:sp>
    </p:spTree>
    <p:extLst>
      <p:ext uri="{BB962C8B-B14F-4D97-AF65-F5344CB8AC3E}">
        <p14:creationId xmlns:p14="http://schemas.microsoft.com/office/powerpoint/2010/main" val="304244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4CE6-BD2A-25B9-8BF1-20CBE0193B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9C3FF3-5B79-9858-BBF2-3768D6ADA7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DABFD7-D199-CF6B-DE51-B7A0DD8AB471}"/>
              </a:ext>
            </a:extLst>
          </p:cNvPr>
          <p:cNvSpPr>
            <a:spLocks noGrp="1"/>
          </p:cNvSpPr>
          <p:nvPr>
            <p:ph type="dt" sz="half" idx="10"/>
          </p:nvPr>
        </p:nvSpPr>
        <p:spPr/>
        <p:txBody>
          <a:bodyPr/>
          <a:lstStyle/>
          <a:p>
            <a:fld id="{356CA8BD-F19D-49BE-8D16-8EB7AF004468}" type="datetime1">
              <a:rPr lang="en-IN" smtClean="0"/>
              <a:t>30-10-2023</a:t>
            </a:fld>
            <a:endParaRPr lang="en-IN"/>
          </a:p>
        </p:txBody>
      </p:sp>
      <p:sp>
        <p:nvSpPr>
          <p:cNvPr id="5" name="Footer Placeholder 4">
            <a:extLst>
              <a:ext uri="{FF2B5EF4-FFF2-40B4-BE49-F238E27FC236}">
                <a16:creationId xmlns:a16="http://schemas.microsoft.com/office/drawing/2014/main" id="{29C4C622-69EF-E36E-62E4-7744BEC0A8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3C949E-3CB5-C908-22B5-8F1C9FB10765}"/>
              </a:ext>
            </a:extLst>
          </p:cNvPr>
          <p:cNvSpPr>
            <a:spLocks noGrp="1"/>
          </p:cNvSpPr>
          <p:nvPr>
            <p:ph type="sldNum" sz="quarter" idx="12"/>
          </p:nvPr>
        </p:nvSpPr>
        <p:spPr/>
        <p:txBody>
          <a:bodyPr/>
          <a:lstStyle/>
          <a:p>
            <a:fld id="{BA72E033-1B11-49F8-A454-2C7FD7FDB53D}" type="slidenum">
              <a:rPr lang="en-IN" smtClean="0"/>
              <a:t>‹#›</a:t>
            </a:fld>
            <a:endParaRPr lang="en-IN"/>
          </a:p>
        </p:txBody>
      </p:sp>
    </p:spTree>
    <p:extLst>
      <p:ext uri="{BB962C8B-B14F-4D97-AF65-F5344CB8AC3E}">
        <p14:creationId xmlns:p14="http://schemas.microsoft.com/office/powerpoint/2010/main" val="271067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4FF9E-5384-0FC7-28FA-2FC335945E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9B8FA6-FC92-AE14-1CF7-BF02E28E0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BA71F6-3083-47CC-5F6D-D8BDE50F685E}"/>
              </a:ext>
            </a:extLst>
          </p:cNvPr>
          <p:cNvSpPr>
            <a:spLocks noGrp="1"/>
          </p:cNvSpPr>
          <p:nvPr>
            <p:ph type="dt" sz="half" idx="10"/>
          </p:nvPr>
        </p:nvSpPr>
        <p:spPr/>
        <p:txBody>
          <a:bodyPr/>
          <a:lstStyle/>
          <a:p>
            <a:fld id="{B82F57CA-AD46-4767-B6A9-8B774D11E348}" type="datetime1">
              <a:rPr lang="en-IN" smtClean="0"/>
              <a:t>30-10-2023</a:t>
            </a:fld>
            <a:endParaRPr lang="en-IN"/>
          </a:p>
        </p:txBody>
      </p:sp>
      <p:sp>
        <p:nvSpPr>
          <p:cNvPr id="5" name="Footer Placeholder 4">
            <a:extLst>
              <a:ext uri="{FF2B5EF4-FFF2-40B4-BE49-F238E27FC236}">
                <a16:creationId xmlns:a16="http://schemas.microsoft.com/office/drawing/2014/main" id="{24DCE2DA-6731-0C80-ED08-C951D30FE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E6C3D-332C-EB86-078D-5259BEA7046A}"/>
              </a:ext>
            </a:extLst>
          </p:cNvPr>
          <p:cNvSpPr>
            <a:spLocks noGrp="1"/>
          </p:cNvSpPr>
          <p:nvPr>
            <p:ph type="sldNum" sz="quarter" idx="12"/>
          </p:nvPr>
        </p:nvSpPr>
        <p:spPr/>
        <p:txBody>
          <a:bodyPr/>
          <a:lstStyle/>
          <a:p>
            <a:fld id="{BA72E033-1B11-49F8-A454-2C7FD7FDB53D}" type="slidenum">
              <a:rPr lang="en-IN" smtClean="0"/>
              <a:t>‹#›</a:t>
            </a:fld>
            <a:endParaRPr lang="en-IN"/>
          </a:p>
        </p:txBody>
      </p:sp>
    </p:spTree>
    <p:extLst>
      <p:ext uri="{BB962C8B-B14F-4D97-AF65-F5344CB8AC3E}">
        <p14:creationId xmlns:p14="http://schemas.microsoft.com/office/powerpoint/2010/main" val="216647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4834-7A70-A0DB-F34A-50D8B9A46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93D975-5580-86A6-176D-5728C0DE0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2B1825-814E-952A-2083-C171CD9A927F}"/>
              </a:ext>
            </a:extLst>
          </p:cNvPr>
          <p:cNvSpPr>
            <a:spLocks noGrp="1"/>
          </p:cNvSpPr>
          <p:nvPr>
            <p:ph type="dt" sz="half" idx="10"/>
          </p:nvPr>
        </p:nvSpPr>
        <p:spPr/>
        <p:txBody>
          <a:bodyPr/>
          <a:lstStyle/>
          <a:p>
            <a:fld id="{6ADAA3DC-2576-4CA3-8AC4-B347EFD5D5C3}" type="datetime1">
              <a:rPr lang="en-IN" smtClean="0"/>
              <a:t>30-10-2023</a:t>
            </a:fld>
            <a:endParaRPr lang="en-IN"/>
          </a:p>
        </p:txBody>
      </p:sp>
      <p:sp>
        <p:nvSpPr>
          <p:cNvPr id="5" name="Footer Placeholder 4">
            <a:extLst>
              <a:ext uri="{FF2B5EF4-FFF2-40B4-BE49-F238E27FC236}">
                <a16:creationId xmlns:a16="http://schemas.microsoft.com/office/drawing/2014/main" id="{29D10092-B8C8-A367-96DC-B76CB3C4C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F70F4-E91B-15A7-AEB3-7D592D666B15}"/>
              </a:ext>
            </a:extLst>
          </p:cNvPr>
          <p:cNvSpPr>
            <a:spLocks noGrp="1"/>
          </p:cNvSpPr>
          <p:nvPr>
            <p:ph type="sldNum" sz="quarter" idx="12"/>
          </p:nvPr>
        </p:nvSpPr>
        <p:spPr/>
        <p:txBody>
          <a:bodyPr/>
          <a:lstStyle/>
          <a:p>
            <a:fld id="{BA72E033-1B11-49F8-A454-2C7FD7FDB53D}" type="slidenum">
              <a:rPr lang="en-IN" smtClean="0"/>
              <a:t>‹#›</a:t>
            </a:fld>
            <a:endParaRPr lang="en-IN"/>
          </a:p>
        </p:txBody>
      </p:sp>
    </p:spTree>
    <p:extLst>
      <p:ext uri="{BB962C8B-B14F-4D97-AF65-F5344CB8AC3E}">
        <p14:creationId xmlns:p14="http://schemas.microsoft.com/office/powerpoint/2010/main" val="39406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1026-6C91-7094-20CE-1620B4F8E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68A7FE-FACD-7B93-7DF6-DAA587255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8F32C6-EF21-62B2-1025-DC4676478ECF}"/>
              </a:ext>
            </a:extLst>
          </p:cNvPr>
          <p:cNvSpPr>
            <a:spLocks noGrp="1"/>
          </p:cNvSpPr>
          <p:nvPr>
            <p:ph type="dt" sz="half" idx="10"/>
          </p:nvPr>
        </p:nvSpPr>
        <p:spPr/>
        <p:txBody>
          <a:bodyPr/>
          <a:lstStyle/>
          <a:p>
            <a:fld id="{57D576F9-A1FA-4319-B1D4-705D3D721E08}" type="datetime1">
              <a:rPr lang="en-IN" smtClean="0"/>
              <a:t>30-10-2023</a:t>
            </a:fld>
            <a:endParaRPr lang="en-IN"/>
          </a:p>
        </p:txBody>
      </p:sp>
      <p:sp>
        <p:nvSpPr>
          <p:cNvPr id="5" name="Footer Placeholder 4">
            <a:extLst>
              <a:ext uri="{FF2B5EF4-FFF2-40B4-BE49-F238E27FC236}">
                <a16:creationId xmlns:a16="http://schemas.microsoft.com/office/drawing/2014/main" id="{A66067A1-5964-4A89-DF6F-94F2AC7B1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2D622-907C-F715-9851-5B1BBDC54EF6}"/>
              </a:ext>
            </a:extLst>
          </p:cNvPr>
          <p:cNvSpPr>
            <a:spLocks noGrp="1"/>
          </p:cNvSpPr>
          <p:nvPr>
            <p:ph type="sldNum" sz="quarter" idx="12"/>
          </p:nvPr>
        </p:nvSpPr>
        <p:spPr/>
        <p:txBody>
          <a:bodyPr/>
          <a:lstStyle/>
          <a:p>
            <a:fld id="{BA72E033-1B11-49F8-A454-2C7FD7FDB53D}" type="slidenum">
              <a:rPr lang="en-IN" smtClean="0"/>
              <a:t>‹#›</a:t>
            </a:fld>
            <a:endParaRPr lang="en-IN"/>
          </a:p>
        </p:txBody>
      </p:sp>
    </p:spTree>
    <p:extLst>
      <p:ext uri="{BB962C8B-B14F-4D97-AF65-F5344CB8AC3E}">
        <p14:creationId xmlns:p14="http://schemas.microsoft.com/office/powerpoint/2010/main" val="226463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525E-F6C7-B233-DB08-2147E470B4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460FFE-195E-F72D-BED3-C3293D8F78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E829A1-C6B5-5B4C-CBBF-375A2AA747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902611-0792-DC2A-A1E2-762CF827E664}"/>
              </a:ext>
            </a:extLst>
          </p:cNvPr>
          <p:cNvSpPr>
            <a:spLocks noGrp="1"/>
          </p:cNvSpPr>
          <p:nvPr>
            <p:ph type="dt" sz="half" idx="10"/>
          </p:nvPr>
        </p:nvSpPr>
        <p:spPr/>
        <p:txBody>
          <a:bodyPr/>
          <a:lstStyle/>
          <a:p>
            <a:fld id="{E880D77F-233C-402C-8605-074D4F32878B}" type="datetime1">
              <a:rPr lang="en-IN" smtClean="0"/>
              <a:t>30-10-2023</a:t>
            </a:fld>
            <a:endParaRPr lang="en-IN"/>
          </a:p>
        </p:txBody>
      </p:sp>
      <p:sp>
        <p:nvSpPr>
          <p:cNvPr id="6" name="Footer Placeholder 5">
            <a:extLst>
              <a:ext uri="{FF2B5EF4-FFF2-40B4-BE49-F238E27FC236}">
                <a16:creationId xmlns:a16="http://schemas.microsoft.com/office/drawing/2014/main" id="{4E49769F-097B-B502-81A9-5463CAD4EE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A9B8C7-C9AF-B021-74F3-8F9E1C4864B9}"/>
              </a:ext>
            </a:extLst>
          </p:cNvPr>
          <p:cNvSpPr>
            <a:spLocks noGrp="1"/>
          </p:cNvSpPr>
          <p:nvPr>
            <p:ph type="sldNum" sz="quarter" idx="12"/>
          </p:nvPr>
        </p:nvSpPr>
        <p:spPr/>
        <p:txBody>
          <a:bodyPr/>
          <a:lstStyle/>
          <a:p>
            <a:fld id="{BA72E033-1B11-49F8-A454-2C7FD7FDB53D}" type="slidenum">
              <a:rPr lang="en-IN" smtClean="0"/>
              <a:t>‹#›</a:t>
            </a:fld>
            <a:endParaRPr lang="en-IN"/>
          </a:p>
        </p:txBody>
      </p:sp>
    </p:spTree>
    <p:extLst>
      <p:ext uri="{BB962C8B-B14F-4D97-AF65-F5344CB8AC3E}">
        <p14:creationId xmlns:p14="http://schemas.microsoft.com/office/powerpoint/2010/main" val="20930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07EF-EE5B-D5B3-81DF-561C822DCF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E3D75-277A-3BDF-3F22-0D84541DEB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BBDFCC-8075-7EA1-740F-2974180259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A237DC-FB69-EBE6-A0BD-7C26919B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8B538A-1DBF-B09F-B243-34877EB49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33A824-4049-F51B-5C53-67BC284461F5}"/>
              </a:ext>
            </a:extLst>
          </p:cNvPr>
          <p:cNvSpPr>
            <a:spLocks noGrp="1"/>
          </p:cNvSpPr>
          <p:nvPr>
            <p:ph type="dt" sz="half" idx="10"/>
          </p:nvPr>
        </p:nvSpPr>
        <p:spPr/>
        <p:txBody>
          <a:bodyPr/>
          <a:lstStyle/>
          <a:p>
            <a:fld id="{A440FEC9-356A-4AF8-BD43-1F093B648A4B}" type="datetime1">
              <a:rPr lang="en-IN" smtClean="0"/>
              <a:t>30-10-2023</a:t>
            </a:fld>
            <a:endParaRPr lang="en-IN"/>
          </a:p>
        </p:txBody>
      </p:sp>
      <p:sp>
        <p:nvSpPr>
          <p:cNvPr id="8" name="Footer Placeholder 7">
            <a:extLst>
              <a:ext uri="{FF2B5EF4-FFF2-40B4-BE49-F238E27FC236}">
                <a16:creationId xmlns:a16="http://schemas.microsoft.com/office/drawing/2014/main" id="{D79B9E53-E4EB-47C3-A507-DC30FF3F70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DA6C1-5315-823D-6A64-404B150F5F1A}"/>
              </a:ext>
            </a:extLst>
          </p:cNvPr>
          <p:cNvSpPr>
            <a:spLocks noGrp="1"/>
          </p:cNvSpPr>
          <p:nvPr>
            <p:ph type="sldNum" sz="quarter" idx="12"/>
          </p:nvPr>
        </p:nvSpPr>
        <p:spPr/>
        <p:txBody>
          <a:bodyPr/>
          <a:lstStyle/>
          <a:p>
            <a:fld id="{BA72E033-1B11-49F8-A454-2C7FD7FDB53D}" type="slidenum">
              <a:rPr lang="en-IN" smtClean="0"/>
              <a:t>‹#›</a:t>
            </a:fld>
            <a:endParaRPr lang="en-IN"/>
          </a:p>
        </p:txBody>
      </p:sp>
    </p:spTree>
    <p:extLst>
      <p:ext uri="{BB962C8B-B14F-4D97-AF65-F5344CB8AC3E}">
        <p14:creationId xmlns:p14="http://schemas.microsoft.com/office/powerpoint/2010/main" val="32566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6778-A20A-A5C7-76BC-13BFAB190D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36F322-D115-8F21-DB8B-E5D607D7EEBA}"/>
              </a:ext>
            </a:extLst>
          </p:cNvPr>
          <p:cNvSpPr>
            <a:spLocks noGrp="1"/>
          </p:cNvSpPr>
          <p:nvPr>
            <p:ph type="dt" sz="half" idx="10"/>
          </p:nvPr>
        </p:nvSpPr>
        <p:spPr/>
        <p:txBody>
          <a:bodyPr/>
          <a:lstStyle/>
          <a:p>
            <a:fld id="{562B9EBA-EB10-4FC3-9839-A02655D1B317}" type="datetime1">
              <a:rPr lang="en-IN" smtClean="0"/>
              <a:t>30-10-2023</a:t>
            </a:fld>
            <a:endParaRPr lang="en-IN"/>
          </a:p>
        </p:txBody>
      </p:sp>
      <p:sp>
        <p:nvSpPr>
          <p:cNvPr id="4" name="Footer Placeholder 3">
            <a:extLst>
              <a:ext uri="{FF2B5EF4-FFF2-40B4-BE49-F238E27FC236}">
                <a16:creationId xmlns:a16="http://schemas.microsoft.com/office/drawing/2014/main" id="{545D904C-E39A-B4E5-F1B6-0BDC89A3C1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971DF7-C436-72A0-2E90-AF549796F9A8}"/>
              </a:ext>
            </a:extLst>
          </p:cNvPr>
          <p:cNvSpPr>
            <a:spLocks noGrp="1"/>
          </p:cNvSpPr>
          <p:nvPr>
            <p:ph type="sldNum" sz="quarter" idx="12"/>
          </p:nvPr>
        </p:nvSpPr>
        <p:spPr/>
        <p:txBody>
          <a:bodyPr/>
          <a:lstStyle/>
          <a:p>
            <a:fld id="{BA72E033-1B11-49F8-A454-2C7FD7FDB53D}" type="slidenum">
              <a:rPr lang="en-IN" smtClean="0"/>
              <a:t>‹#›</a:t>
            </a:fld>
            <a:endParaRPr lang="en-IN"/>
          </a:p>
        </p:txBody>
      </p:sp>
    </p:spTree>
    <p:extLst>
      <p:ext uri="{BB962C8B-B14F-4D97-AF65-F5344CB8AC3E}">
        <p14:creationId xmlns:p14="http://schemas.microsoft.com/office/powerpoint/2010/main" val="379822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6FB93-B411-C1B6-721E-91A445ED3D45}"/>
              </a:ext>
            </a:extLst>
          </p:cNvPr>
          <p:cNvSpPr>
            <a:spLocks noGrp="1"/>
          </p:cNvSpPr>
          <p:nvPr>
            <p:ph type="dt" sz="half" idx="10"/>
          </p:nvPr>
        </p:nvSpPr>
        <p:spPr/>
        <p:txBody>
          <a:bodyPr/>
          <a:lstStyle/>
          <a:p>
            <a:fld id="{8937ABDE-74F4-4E79-AAB4-29C279510832}" type="datetime1">
              <a:rPr lang="en-IN" smtClean="0"/>
              <a:t>30-10-2023</a:t>
            </a:fld>
            <a:endParaRPr lang="en-IN"/>
          </a:p>
        </p:txBody>
      </p:sp>
      <p:sp>
        <p:nvSpPr>
          <p:cNvPr id="3" name="Footer Placeholder 2">
            <a:extLst>
              <a:ext uri="{FF2B5EF4-FFF2-40B4-BE49-F238E27FC236}">
                <a16:creationId xmlns:a16="http://schemas.microsoft.com/office/drawing/2014/main" id="{24E13BE1-2B81-EE05-7271-F554DF21D9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6780E3-CE16-4D81-C5F7-1F46F0E67C9E}"/>
              </a:ext>
            </a:extLst>
          </p:cNvPr>
          <p:cNvSpPr>
            <a:spLocks noGrp="1"/>
          </p:cNvSpPr>
          <p:nvPr>
            <p:ph type="sldNum" sz="quarter" idx="12"/>
          </p:nvPr>
        </p:nvSpPr>
        <p:spPr/>
        <p:txBody>
          <a:bodyPr/>
          <a:lstStyle/>
          <a:p>
            <a:fld id="{BA72E033-1B11-49F8-A454-2C7FD7FDB53D}" type="slidenum">
              <a:rPr lang="en-IN" smtClean="0"/>
              <a:t>‹#›</a:t>
            </a:fld>
            <a:endParaRPr lang="en-IN"/>
          </a:p>
        </p:txBody>
      </p:sp>
    </p:spTree>
    <p:extLst>
      <p:ext uri="{BB962C8B-B14F-4D97-AF65-F5344CB8AC3E}">
        <p14:creationId xmlns:p14="http://schemas.microsoft.com/office/powerpoint/2010/main" val="336422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0FAC-7E7E-2CEB-B972-9FA9D84DC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2C86D0-9618-5A40-EC47-5D6B16EEB6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3AA24C-E220-FE9D-86A7-E05C40E00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FB68F-2908-AA42-EDFA-742DA0B76A39}"/>
              </a:ext>
            </a:extLst>
          </p:cNvPr>
          <p:cNvSpPr>
            <a:spLocks noGrp="1"/>
          </p:cNvSpPr>
          <p:nvPr>
            <p:ph type="dt" sz="half" idx="10"/>
          </p:nvPr>
        </p:nvSpPr>
        <p:spPr/>
        <p:txBody>
          <a:bodyPr/>
          <a:lstStyle/>
          <a:p>
            <a:fld id="{6D38910F-4A87-4E40-B434-DB2B4DA4B13F}" type="datetime1">
              <a:rPr lang="en-IN" smtClean="0"/>
              <a:t>30-10-2023</a:t>
            </a:fld>
            <a:endParaRPr lang="en-IN"/>
          </a:p>
        </p:txBody>
      </p:sp>
      <p:sp>
        <p:nvSpPr>
          <p:cNvPr id="6" name="Footer Placeholder 5">
            <a:extLst>
              <a:ext uri="{FF2B5EF4-FFF2-40B4-BE49-F238E27FC236}">
                <a16:creationId xmlns:a16="http://schemas.microsoft.com/office/drawing/2014/main" id="{843AD9E3-16B3-C529-47ED-0CC9899DD9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3E892-C922-05C5-8CBA-29452A301F64}"/>
              </a:ext>
            </a:extLst>
          </p:cNvPr>
          <p:cNvSpPr>
            <a:spLocks noGrp="1"/>
          </p:cNvSpPr>
          <p:nvPr>
            <p:ph type="sldNum" sz="quarter" idx="12"/>
          </p:nvPr>
        </p:nvSpPr>
        <p:spPr/>
        <p:txBody>
          <a:bodyPr/>
          <a:lstStyle/>
          <a:p>
            <a:fld id="{BA72E033-1B11-49F8-A454-2C7FD7FDB53D}" type="slidenum">
              <a:rPr lang="en-IN" smtClean="0"/>
              <a:t>‹#›</a:t>
            </a:fld>
            <a:endParaRPr lang="en-IN"/>
          </a:p>
        </p:txBody>
      </p:sp>
    </p:spTree>
    <p:extLst>
      <p:ext uri="{BB962C8B-B14F-4D97-AF65-F5344CB8AC3E}">
        <p14:creationId xmlns:p14="http://schemas.microsoft.com/office/powerpoint/2010/main" val="206366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F737-FDFE-777E-6F3C-4CD9B21FDA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4DFAEC-64DF-71FF-ABC8-59A178519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2405E4-D232-5447-EF45-D51250815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02405-EBA8-5B8E-C72C-B667F56EE317}"/>
              </a:ext>
            </a:extLst>
          </p:cNvPr>
          <p:cNvSpPr>
            <a:spLocks noGrp="1"/>
          </p:cNvSpPr>
          <p:nvPr>
            <p:ph type="dt" sz="half" idx="10"/>
          </p:nvPr>
        </p:nvSpPr>
        <p:spPr/>
        <p:txBody>
          <a:bodyPr/>
          <a:lstStyle/>
          <a:p>
            <a:fld id="{89BCB89D-7A9C-4FC4-AF90-F1E1046F2353}" type="datetime1">
              <a:rPr lang="en-IN" smtClean="0"/>
              <a:t>30-10-2023</a:t>
            </a:fld>
            <a:endParaRPr lang="en-IN"/>
          </a:p>
        </p:txBody>
      </p:sp>
      <p:sp>
        <p:nvSpPr>
          <p:cNvPr id="6" name="Footer Placeholder 5">
            <a:extLst>
              <a:ext uri="{FF2B5EF4-FFF2-40B4-BE49-F238E27FC236}">
                <a16:creationId xmlns:a16="http://schemas.microsoft.com/office/drawing/2014/main" id="{055DF373-D7C5-9FF7-E393-81DDDD1EC3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F96DBA-E9CC-D29D-0C57-7A745AF57DEC}"/>
              </a:ext>
            </a:extLst>
          </p:cNvPr>
          <p:cNvSpPr>
            <a:spLocks noGrp="1"/>
          </p:cNvSpPr>
          <p:nvPr>
            <p:ph type="sldNum" sz="quarter" idx="12"/>
          </p:nvPr>
        </p:nvSpPr>
        <p:spPr/>
        <p:txBody>
          <a:bodyPr/>
          <a:lstStyle/>
          <a:p>
            <a:fld id="{BA72E033-1B11-49F8-A454-2C7FD7FDB53D}" type="slidenum">
              <a:rPr lang="en-IN" smtClean="0"/>
              <a:t>‹#›</a:t>
            </a:fld>
            <a:endParaRPr lang="en-IN"/>
          </a:p>
        </p:txBody>
      </p:sp>
    </p:spTree>
    <p:extLst>
      <p:ext uri="{BB962C8B-B14F-4D97-AF65-F5344CB8AC3E}">
        <p14:creationId xmlns:p14="http://schemas.microsoft.com/office/powerpoint/2010/main" val="836956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32994-44FD-33AE-CF7C-F1D842C23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70E430-287A-A7FD-652B-2567BFC27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ADAD1-37B7-0AA3-66E6-04FCAD09B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B77DE-AB7C-4074-B2FE-0B22D801E020}" type="datetime1">
              <a:rPr lang="en-IN" smtClean="0"/>
              <a:t>30-10-2023</a:t>
            </a:fld>
            <a:endParaRPr lang="en-IN"/>
          </a:p>
        </p:txBody>
      </p:sp>
      <p:sp>
        <p:nvSpPr>
          <p:cNvPr id="5" name="Footer Placeholder 4">
            <a:extLst>
              <a:ext uri="{FF2B5EF4-FFF2-40B4-BE49-F238E27FC236}">
                <a16:creationId xmlns:a16="http://schemas.microsoft.com/office/drawing/2014/main" id="{A490136F-774F-D8B5-FB89-D5F6A3663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9DF04-5B1D-EF61-D0D8-7B5CD769CA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E033-1B11-49F8-A454-2C7FD7FDB53D}" type="slidenum">
              <a:rPr lang="en-IN" smtClean="0"/>
              <a:t>‹#›</a:t>
            </a:fld>
            <a:endParaRPr lang="en-IN"/>
          </a:p>
        </p:txBody>
      </p:sp>
    </p:spTree>
    <p:extLst>
      <p:ext uri="{BB962C8B-B14F-4D97-AF65-F5344CB8AC3E}">
        <p14:creationId xmlns:p14="http://schemas.microsoft.com/office/powerpoint/2010/main" val="3498798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BCF2FA-ECA4-18AE-3E48-16BE300EB3C8}"/>
              </a:ext>
            </a:extLst>
          </p:cNvPr>
          <p:cNvGrpSpPr/>
          <p:nvPr/>
        </p:nvGrpSpPr>
        <p:grpSpPr>
          <a:xfrm>
            <a:off x="0" y="0"/>
            <a:ext cx="5529532" cy="6858000"/>
            <a:chOff x="0" y="0"/>
            <a:chExt cx="5529532" cy="6858000"/>
          </a:xfrm>
        </p:grpSpPr>
        <p:sp>
          <p:nvSpPr>
            <p:cNvPr id="3" name="Rectangle 2">
              <a:extLst>
                <a:ext uri="{FF2B5EF4-FFF2-40B4-BE49-F238E27FC236}">
                  <a16:creationId xmlns:a16="http://schemas.microsoft.com/office/drawing/2014/main" id="{EF0858A7-546D-81DE-1695-860E18AC9203}"/>
                </a:ext>
              </a:extLst>
            </p:cNvPr>
            <p:cNvSpPr/>
            <p:nvPr/>
          </p:nvSpPr>
          <p:spPr>
            <a:xfrm>
              <a:off x="0" y="0"/>
              <a:ext cx="5529532" cy="6858000"/>
            </a:xfrm>
            <a:prstGeom prst="rect">
              <a:avLst/>
            </a:prstGeom>
            <a:solidFill>
              <a:schemeClr val="accent1">
                <a:alpha val="30000"/>
              </a:schemeClr>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178E78A-33B5-DFCC-0549-2C5B0A5B1A80}"/>
                </a:ext>
              </a:extLst>
            </p:cNvPr>
            <p:cNvSpPr txBox="1"/>
            <p:nvPr/>
          </p:nvSpPr>
          <p:spPr>
            <a:xfrm>
              <a:off x="354833" y="0"/>
              <a:ext cx="4977442" cy="6740307"/>
            </a:xfrm>
            <a:prstGeom prst="rect">
              <a:avLst/>
            </a:prstGeom>
            <a:noFill/>
          </p:spPr>
          <p:txBody>
            <a:bodyPr wrap="square" rtlCol="0">
              <a:spAutoFit/>
            </a:bodyPr>
            <a:lstStyle/>
            <a:p>
              <a:r>
                <a:rPr lang="en-IN" sz="5400" dirty="0">
                  <a:solidFill>
                    <a:schemeClr val="bg1"/>
                  </a:solidFill>
                  <a:effectLst>
                    <a:outerShdw blurRad="60007" dist="200025" dir="15000000" sy="30000" kx="-1800000" algn="bl" rotWithShape="0">
                      <a:prstClr val="black">
                        <a:alpha val="32000"/>
                      </a:prstClr>
                    </a:outerShdw>
                  </a:effectLst>
                  <a:latin typeface="Arial Black" panose="020B0A04020102020204" pitchFamily="34" charset="0"/>
                </a:rPr>
                <a:t>All about Business News For Stock Market, Human Resources and Planet.</a:t>
              </a:r>
            </a:p>
          </p:txBody>
        </p:sp>
      </p:grpSp>
      <p:pic>
        <p:nvPicPr>
          <p:cNvPr id="7" name="Picture 6" descr="A cup of coffee and a newspaper&#10;&#10;Description automatically generated">
            <a:extLst>
              <a:ext uri="{FF2B5EF4-FFF2-40B4-BE49-F238E27FC236}">
                <a16:creationId xmlns:a16="http://schemas.microsoft.com/office/drawing/2014/main" id="{F708AE8F-2C08-9667-77FF-3406881DB22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529532" y="0"/>
            <a:ext cx="6662468" cy="6858000"/>
          </a:xfrm>
          <a:prstGeom prst="rect">
            <a:avLst/>
          </a:prstGeom>
        </p:spPr>
      </p:pic>
      <p:sp>
        <p:nvSpPr>
          <p:cNvPr id="13" name="Rectangle 12">
            <a:extLst>
              <a:ext uri="{FF2B5EF4-FFF2-40B4-BE49-F238E27FC236}">
                <a16:creationId xmlns:a16="http://schemas.microsoft.com/office/drawing/2014/main" id="{E3569DFC-38CD-6C95-DF4E-5E6E0DB9A9B4}"/>
              </a:ext>
            </a:extLst>
          </p:cNvPr>
          <p:cNvSpPr/>
          <p:nvPr/>
        </p:nvSpPr>
        <p:spPr>
          <a:xfrm>
            <a:off x="11399520" y="-1417320"/>
            <a:ext cx="437647" cy="2026920"/>
          </a:xfrm>
          <a:prstGeom prst="rect">
            <a:avLst/>
          </a:prstGeom>
          <a:solidFill>
            <a:schemeClr val="tx1">
              <a:lumMod val="65000"/>
              <a:lumOff val="35000"/>
            </a:schemeClr>
          </a:solidFill>
          <a:ln>
            <a:noFill/>
          </a:ln>
          <a:effectLst>
            <a:outerShdw blurRad="50800" dist="38100" dir="18900000" algn="bl" rotWithShape="0">
              <a:prstClr val="black">
                <a:alpha val="40000"/>
              </a:prst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D72FFE4-4647-A1F4-1EEC-906E893DE054}"/>
              </a:ext>
            </a:extLst>
          </p:cNvPr>
          <p:cNvSpPr/>
          <p:nvPr/>
        </p:nvSpPr>
        <p:spPr>
          <a:xfrm>
            <a:off x="6076447" y="6141720"/>
            <a:ext cx="437647" cy="2026920"/>
          </a:xfrm>
          <a:prstGeom prst="rect">
            <a:avLst/>
          </a:prstGeom>
          <a:solidFill>
            <a:schemeClr val="tx1">
              <a:lumMod val="65000"/>
              <a:lumOff val="35000"/>
            </a:schemeClr>
          </a:solidFill>
          <a:ln>
            <a:noFill/>
          </a:ln>
          <a:effectLst>
            <a:outerShdw blurRad="50800" dist="38100" dir="13500000" algn="br" rotWithShape="0">
              <a:prstClr val="black">
                <a:alpha val="40000"/>
              </a:prst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lide Number Placeholder 15">
            <a:extLst>
              <a:ext uri="{FF2B5EF4-FFF2-40B4-BE49-F238E27FC236}">
                <a16:creationId xmlns:a16="http://schemas.microsoft.com/office/drawing/2014/main" id="{D1ABDE8E-CF19-195B-2908-0489B08B5736}"/>
              </a:ext>
            </a:extLst>
          </p:cNvPr>
          <p:cNvSpPr>
            <a:spLocks noGrp="1"/>
          </p:cNvSpPr>
          <p:nvPr>
            <p:ph type="sldNum" sz="quarter" idx="12"/>
          </p:nvPr>
        </p:nvSpPr>
        <p:spPr/>
        <p:txBody>
          <a:bodyPr/>
          <a:lstStyle/>
          <a:p>
            <a:fld id="{BA72E033-1B11-49F8-A454-2C7FD7FDB53D}" type="slidenum">
              <a:rPr lang="en-IN" smtClean="0"/>
              <a:t>1</a:t>
            </a:fld>
            <a:endParaRPr lang="en-IN"/>
          </a:p>
        </p:txBody>
      </p:sp>
    </p:spTree>
    <p:extLst>
      <p:ext uri="{BB962C8B-B14F-4D97-AF65-F5344CB8AC3E}">
        <p14:creationId xmlns:p14="http://schemas.microsoft.com/office/powerpoint/2010/main" val="2698880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449A6B-D74E-EB27-0D95-3218C1E6C060}"/>
              </a:ext>
            </a:extLst>
          </p:cNvPr>
          <p:cNvSpPr>
            <a:spLocks noGrp="1"/>
          </p:cNvSpPr>
          <p:nvPr>
            <p:ph type="sldNum" sz="quarter" idx="12"/>
          </p:nvPr>
        </p:nvSpPr>
        <p:spPr/>
        <p:txBody>
          <a:bodyPr/>
          <a:lstStyle/>
          <a:p>
            <a:fld id="{BA72E033-1B11-49F8-A454-2C7FD7FDB53D}" type="slidenum">
              <a:rPr lang="en-IN" smtClean="0"/>
              <a:t>10</a:t>
            </a:fld>
            <a:endParaRPr lang="en-IN"/>
          </a:p>
        </p:txBody>
      </p:sp>
      <p:sp>
        <p:nvSpPr>
          <p:cNvPr id="3" name="Rectangle 2">
            <a:extLst>
              <a:ext uri="{FF2B5EF4-FFF2-40B4-BE49-F238E27FC236}">
                <a16:creationId xmlns:a16="http://schemas.microsoft.com/office/drawing/2014/main" id="{94908E3F-18FE-9292-93BF-B6F10DCCD0BB}"/>
              </a:ext>
            </a:extLst>
          </p:cNvPr>
          <p:cNvSpPr/>
          <p:nvPr/>
        </p:nvSpPr>
        <p:spPr>
          <a:xfrm>
            <a:off x="0"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D243010-9D82-682D-017C-BD22120ABB23}"/>
              </a:ext>
            </a:extLst>
          </p:cNvPr>
          <p:cNvSpPr txBox="1"/>
          <p:nvPr/>
        </p:nvSpPr>
        <p:spPr>
          <a:xfrm>
            <a:off x="380998" y="11668"/>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Human Resources News </a:t>
            </a:r>
          </a:p>
        </p:txBody>
      </p:sp>
      <p:sp>
        <p:nvSpPr>
          <p:cNvPr id="7" name="TextBox 6">
            <a:extLst>
              <a:ext uri="{FF2B5EF4-FFF2-40B4-BE49-F238E27FC236}">
                <a16:creationId xmlns:a16="http://schemas.microsoft.com/office/drawing/2014/main" id="{8203DF2C-BCBB-A140-D1C9-397064416319}"/>
              </a:ext>
            </a:extLst>
          </p:cNvPr>
          <p:cNvSpPr txBox="1"/>
          <p:nvPr/>
        </p:nvSpPr>
        <p:spPr>
          <a:xfrm>
            <a:off x="0" y="392668"/>
            <a:ext cx="12344400" cy="7294305"/>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Among them are stroke surveillance, prevention, acute care, and rehabilitation.</a:t>
            </a:r>
          </a:p>
          <a:p>
            <a:pPr algn="l"/>
            <a:r>
              <a:rPr lang="en-US" b="0" i="0" dirty="0">
                <a:solidFill>
                  <a:srgbClr val="282B32"/>
                </a:solidFill>
                <a:effectLst/>
                <a:latin typeface="Merriweather" panose="00000500000000000000" pitchFamily="2" charset="0"/>
              </a:rPr>
              <a:t>The report recommended establishing cost-effective surveillance systems for precise epidemiological stroke data to guide prevention and treatment.</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It also suggested elevating public awareness and fostering healthier lifestyles through widespread </a:t>
            </a:r>
            <a:r>
              <a:rPr lang="en-US" b="0" i="0" dirty="0" err="1">
                <a:solidFill>
                  <a:srgbClr val="282B32"/>
                </a:solidFill>
                <a:effectLst/>
                <a:latin typeface="Merriweather" panose="00000500000000000000" pitchFamily="2" charset="0"/>
              </a:rPr>
              <a:t>utilisation</a:t>
            </a:r>
            <a:r>
              <a:rPr lang="en-US" b="0" i="0" dirty="0">
                <a:solidFill>
                  <a:srgbClr val="282B32"/>
                </a:solidFill>
                <a:effectLst/>
                <a:latin typeface="Merriweather" panose="00000500000000000000" pitchFamily="2" charset="0"/>
              </a:rPr>
              <a:t> of mobile and digital technologies, including training and awareness.</a:t>
            </a:r>
          </a:p>
          <a:p>
            <a:pPr algn="l"/>
            <a:r>
              <a:rPr lang="en-US" b="0" i="0" dirty="0">
                <a:solidFill>
                  <a:srgbClr val="282B32"/>
                </a:solidFill>
                <a:effectLst/>
                <a:latin typeface="Merriweather" panose="00000500000000000000" pitchFamily="2" charset="0"/>
              </a:rPr>
              <a:t>It also stressed on </a:t>
            </a:r>
            <a:r>
              <a:rPr lang="en-US" b="0" i="0" dirty="0" err="1">
                <a:solidFill>
                  <a:srgbClr val="282B32"/>
                </a:solidFill>
                <a:effectLst/>
                <a:latin typeface="Merriweather" panose="00000500000000000000" pitchFamily="2" charset="0"/>
              </a:rPr>
              <a:t>prioritising</a:t>
            </a:r>
            <a:r>
              <a:rPr lang="en-US" b="0" i="0" dirty="0">
                <a:solidFill>
                  <a:srgbClr val="282B32"/>
                </a:solidFill>
                <a:effectLst/>
                <a:latin typeface="Merriweather" panose="00000500000000000000" pitchFamily="2" charset="0"/>
              </a:rPr>
              <a:t> meticulous planning of acute stroke care services, capacity building, training, provisioning of appropriate equipment, treatment, affordable medicines, and allocating adequate resources.</a:t>
            </a:r>
          </a:p>
          <a:p>
            <a:pPr algn="l"/>
            <a:r>
              <a:rPr lang="en-US" b="0" i="0" dirty="0">
                <a:solidFill>
                  <a:srgbClr val="282B32"/>
                </a:solidFill>
                <a:effectLst/>
                <a:latin typeface="Merriweather" panose="00000500000000000000" pitchFamily="2" charset="0"/>
              </a:rPr>
              <a:t>Director General of the Indian Council of Medical Research (ICMR) Dr Rajiv Bahl said evidence-based stroke care needed to be implemented to mitigate disability and prevent new strokes.</a:t>
            </a:r>
          </a:p>
          <a:p>
            <a:pPr algn="l"/>
            <a:r>
              <a:rPr lang="en-US" b="0" i="0" dirty="0">
                <a:solidFill>
                  <a:srgbClr val="282B32"/>
                </a:solidFill>
                <a:effectLst/>
                <a:latin typeface="Merriweather" panose="00000500000000000000" pitchFamily="2" charset="0"/>
              </a:rPr>
              <a:t>ICMR is actively engaged in crafting country-specific ambulatory care models at the primary care level to combat non-communicable diseases, he said.</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"The Government of India is committed towards formulating evidence-based policies and their implementation through the National </a:t>
            </a:r>
            <a:r>
              <a:rPr lang="en-US" b="0" i="0" dirty="0" err="1">
                <a:solidFill>
                  <a:srgbClr val="282B32"/>
                </a:solidFill>
                <a:effectLst/>
                <a:latin typeface="Merriweather" panose="00000500000000000000" pitchFamily="2" charset="0"/>
              </a:rPr>
              <a:t>Programme</a:t>
            </a:r>
            <a:r>
              <a:rPr lang="en-US" b="0" i="0" dirty="0">
                <a:solidFill>
                  <a:srgbClr val="282B32"/>
                </a:solidFill>
                <a:effectLst/>
                <a:latin typeface="Merriweather" panose="00000500000000000000" pitchFamily="2" charset="0"/>
              </a:rPr>
              <a:t> for Prevention and Control of Non-Communicable Diseases (NP-NCD)," he added.</a:t>
            </a:r>
          </a:p>
          <a:p>
            <a:pPr algn="l"/>
            <a:r>
              <a:rPr lang="en-US" b="0" i="0" dirty="0">
                <a:solidFill>
                  <a:srgbClr val="282B32"/>
                </a:solidFill>
                <a:effectLst/>
                <a:latin typeface="Merriweather" panose="00000500000000000000" pitchFamily="2" charset="0"/>
              </a:rPr>
              <a:t>A notable success is the India Hypertension Control Initiative (IHCI), which employed tech-driven innovations to digitally monitor over two million patients, achieving real-time blood pressure control in 50 per cent of cases, Bahl said.</a:t>
            </a:r>
          </a:p>
          <a:p>
            <a:pPr algn="l"/>
            <a:r>
              <a:rPr lang="en-US" b="0" i="0" dirty="0">
                <a:solidFill>
                  <a:srgbClr val="282B32"/>
                </a:solidFill>
                <a:effectLst/>
                <a:latin typeface="Merriweather" panose="00000500000000000000" pitchFamily="2" charset="0"/>
              </a:rPr>
              <a:t>Professor Jeyaraj Pandian, President-Elect of the World Stroke Organization and a lead author of the commission, shared that there is a need to </a:t>
            </a:r>
            <a:r>
              <a:rPr lang="en-US" b="0" i="0" dirty="0" err="1">
                <a:solidFill>
                  <a:srgbClr val="282B32"/>
                </a:solidFill>
                <a:effectLst/>
                <a:latin typeface="Merriweather" panose="00000500000000000000" pitchFamily="2" charset="0"/>
              </a:rPr>
              <a:t>scrutinise</a:t>
            </a:r>
            <a:r>
              <a:rPr lang="en-US" b="0" i="0" dirty="0">
                <a:solidFill>
                  <a:srgbClr val="282B32"/>
                </a:solidFill>
                <a:effectLst/>
                <a:latin typeface="Merriweather" panose="00000500000000000000" pitchFamily="2" charset="0"/>
              </a:rPr>
              <a:t> the factors driving the increase in deaths due to stroke.</a:t>
            </a:r>
          </a:p>
          <a:p>
            <a:pPr algn="l"/>
            <a:endParaRPr lang="en-US" b="0" i="0" dirty="0">
              <a:solidFill>
                <a:srgbClr val="282B32"/>
              </a:solidFill>
              <a:effectLst/>
              <a:latin typeface="Merriweather" panose="00000500000000000000" pitchFamily="2" charset="0"/>
            </a:endParaRPr>
          </a:p>
          <a:p>
            <a:pPr algn="l"/>
            <a:endParaRPr lang="en-US" b="0" i="0" dirty="0">
              <a:solidFill>
                <a:srgbClr val="282B32"/>
              </a:solidFill>
              <a:effectLst/>
              <a:latin typeface="Merriweather" panose="00000500000000000000" pitchFamily="2" charset="0"/>
            </a:endParaRPr>
          </a:p>
          <a:p>
            <a:endParaRPr lang="en-IN" dirty="0"/>
          </a:p>
        </p:txBody>
      </p:sp>
      <p:sp>
        <p:nvSpPr>
          <p:cNvPr id="8" name="TextBox 7">
            <a:extLst>
              <a:ext uri="{FF2B5EF4-FFF2-40B4-BE49-F238E27FC236}">
                <a16:creationId xmlns:a16="http://schemas.microsoft.com/office/drawing/2014/main" id="{85909960-1BA4-4409-FF14-0E85292C3B06}"/>
              </a:ext>
            </a:extLst>
          </p:cNvPr>
          <p:cNvSpPr txBox="1"/>
          <p:nvPr/>
        </p:nvSpPr>
        <p:spPr>
          <a:xfrm>
            <a:off x="12344400" y="501789"/>
            <a:ext cx="3703320" cy="6001643"/>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Annual deaths due to strokes could be as high as 10 million by 2050: Report</a:t>
            </a:r>
          </a:p>
        </p:txBody>
      </p:sp>
      <p:sp>
        <p:nvSpPr>
          <p:cNvPr id="9" name="TextBox 8">
            <a:extLst>
              <a:ext uri="{FF2B5EF4-FFF2-40B4-BE49-F238E27FC236}">
                <a16:creationId xmlns:a16="http://schemas.microsoft.com/office/drawing/2014/main" id="{FD5B32C5-B4F4-748D-72E4-CDCD9AB54776}"/>
              </a:ext>
            </a:extLst>
          </p:cNvPr>
          <p:cNvSpPr txBox="1"/>
          <p:nvPr/>
        </p:nvSpPr>
        <p:spPr>
          <a:xfrm>
            <a:off x="-60960" y="7132557"/>
            <a:ext cx="8671560" cy="3139321"/>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Strokes, a highly preventable and treatable condition, could lead to nearly 10 million deaths annually by 2050, primarily affecting low- and middle-income countries (LMICs), a report said.</a:t>
            </a:r>
          </a:p>
          <a:p>
            <a:pPr algn="l"/>
            <a:r>
              <a:rPr lang="en-US" b="0" i="0" dirty="0">
                <a:solidFill>
                  <a:srgbClr val="282B32"/>
                </a:solidFill>
                <a:effectLst/>
                <a:latin typeface="Merriweather" panose="00000500000000000000" pitchFamily="2" charset="0"/>
              </a:rPr>
              <a:t>The projection comes from the collaborative effort of the World Stroke Organization and the Lancet Neurology Commission (LNC) under which four studies have been published.</a:t>
            </a:r>
          </a:p>
          <a:p>
            <a:pPr algn="l"/>
            <a:r>
              <a:rPr lang="en-US" b="0" i="0" dirty="0">
                <a:solidFill>
                  <a:srgbClr val="282B32"/>
                </a:solidFill>
                <a:effectLst/>
                <a:latin typeface="Merriweather" panose="00000500000000000000" pitchFamily="2" charset="0"/>
              </a:rPr>
              <a:t>The report published in Lancet Neurology journal said that stroke deaths are expected to surge from 6.6 million in 2020 to 9.7 million by 2050.</a:t>
            </a:r>
          </a:p>
          <a:p>
            <a:pPr algn="l"/>
            <a:r>
              <a:rPr lang="en-US" b="0" i="0" dirty="0">
                <a:solidFill>
                  <a:srgbClr val="282B32"/>
                </a:solidFill>
                <a:effectLst/>
                <a:latin typeface="Merriweather" panose="00000500000000000000" pitchFamily="2" charset="0"/>
              </a:rPr>
              <a:t>The report has </a:t>
            </a:r>
            <a:r>
              <a:rPr lang="en-US" b="0" i="0" dirty="0" err="1">
                <a:solidFill>
                  <a:srgbClr val="282B32"/>
                </a:solidFill>
                <a:effectLst/>
                <a:latin typeface="Merriweather" panose="00000500000000000000" pitchFamily="2" charset="0"/>
              </a:rPr>
              <a:t>emphasised</a:t>
            </a:r>
            <a:r>
              <a:rPr lang="en-US" b="0" i="0" dirty="0">
                <a:solidFill>
                  <a:srgbClr val="282B32"/>
                </a:solidFill>
                <a:effectLst/>
                <a:latin typeface="Merriweather" panose="00000500000000000000" pitchFamily="2" charset="0"/>
              </a:rPr>
              <a:t> on the critical role of evidence-based, pragmatic solutions in combating the crisis and made 12 recommendations to counter the deaths related to strokes</a:t>
            </a:r>
            <a:endParaRPr lang="en-IN" dirty="0"/>
          </a:p>
        </p:txBody>
      </p:sp>
      <p:pic>
        <p:nvPicPr>
          <p:cNvPr id="10" name="Picture 9" descr="A group of people crossing a street&#10;&#10;Description automatically generated">
            <a:extLst>
              <a:ext uri="{FF2B5EF4-FFF2-40B4-BE49-F238E27FC236}">
                <a16:creationId xmlns:a16="http://schemas.microsoft.com/office/drawing/2014/main" id="{4953D168-2063-2EF2-E133-291EBDD8269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201150" y="381000"/>
            <a:ext cx="8488680" cy="3368041"/>
          </a:xfrm>
          <a:prstGeom prst="rect">
            <a:avLst/>
          </a:prstGeom>
        </p:spPr>
      </p:pic>
      <p:sp>
        <p:nvSpPr>
          <p:cNvPr id="11" name="TextBox 10">
            <a:extLst>
              <a:ext uri="{FF2B5EF4-FFF2-40B4-BE49-F238E27FC236}">
                <a16:creationId xmlns:a16="http://schemas.microsoft.com/office/drawing/2014/main" id="{9AE4DF89-CFDC-47DD-AA93-44E7C34B4692}"/>
              </a:ext>
            </a:extLst>
          </p:cNvPr>
          <p:cNvSpPr txBox="1"/>
          <p:nvPr/>
        </p:nvSpPr>
        <p:spPr>
          <a:xfrm>
            <a:off x="-60960" y="-4610814"/>
            <a:ext cx="11948160" cy="4801314"/>
          </a:xfrm>
          <a:prstGeom prst="rect">
            <a:avLst/>
          </a:prstGeom>
          <a:noFill/>
        </p:spPr>
        <p:txBody>
          <a:bodyPr wrap="square" rtlCol="0">
            <a:spAutoFit/>
          </a:bodyPr>
          <a:lstStyle/>
          <a:p>
            <a:r>
              <a:rPr lang="en-US" b="0" i="0" dirty="0">
                <a:solidFill>
                  <a:srgbClr val="282B32"/>
                </a:solidFill>
                <a:effectLst/>
                <a:latin typeface="Merriweather" panose="00000500000000000000" pitchFamily="2" charset="0"/>
              </a:rPr>
              <a:t>Dr Ivy Sebastian, Neurologist and Stroke Fellow in Calgary, Canada, and the lead author of the paper on "Stroke Systems of Care in Southeast Asia," called for timely interventions such as intravenous thrombolysis, thrombectomy, and stroke unit care delivered through stroke-ready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a:t>
            </a:r>
          </a:p>
          <a:p>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Dr Yogeshwar </a:t>
            </a:r>
            <a:r>
              <a:rPr lang="en-US" b="0" i="0" dirty="0" err="1">
                <a:solidFill>
                  <a:srgbClr val="282B32"/>
                </a:solidFill>
                <a:effectLst/>
                <a:latin typeface="Merriweather" panose="00000500000000000000" pitchFamily="2" charset="0"/>
              </a:rPr>
              <a:t>Kalkonde</a:t>
            </a:r>
            <a:r>
              <a:rPr lang="en-US" b="0" i="0" dirty="0">
                <a:solidFill>
                  <a:srgbClr val="282B32"/>
                </a:solidFill>
                <a:effectLst/>
                <a:latin typeface="Merriweather" panose="00000500000000000000" pitchFamily="2" charset="0"/>
              </a:rPr>
              <a:t>, the lead author of the paper "Stroke Surveillance in Southeast Asia", stated that India's National Stroke Registry </a:t>
            </a:r>
            <a:r>
              <a:rPr lang="en-US" b="0" i="0" dirty="0" err="1">
                <a:solidFill>
                  <a:srgbClr val="282B32"/>
                </a:solidFill>
                <a:effectLst/>
                <a:latin typeface="Merriweather" panose="00000500000000000000" pitchFamily="2" charset="0"/>
              </a:rPr>
              <a:t>Programme</a:t>
            </a:r>
            <a:r>
              <a:rPr lang="en-US" b="0" i="0" dirty="0">
                <a:solidFill>
                  <a:srgbClr val="282B32"/>
                </a:solidFill>
                <a:effectLst/>
                <a:latin typeface="Merriweather" panose="00000500000000000000" pitchFamily="2" charset="0"/>
              </a:rPr>
              <a:t> and Thailand's national database can serve as valuable sources for epidemiological data on strokes.</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Dr Prashant Mathur, Director of the National Centre for Disease Informatics and Research (NCDIR), ICMR, Bangalore, </a:t>
            </a:r>
            <a:r>
              <a:rPr lang="en-US" b="0" i="0" dirty="0" err="1">
                <a:solidFill>
                  <a:srgbClr val="282B32"/>
                </a:solidFill>
                <a:effectLst/>
                <a:latin typeface="Merriweather" panose="00000500000000000000" pitchFamily="2" charset="0"/>
              </a:rPr>
              <a:t>emphasised</a:t>
            </a:r>
            <a:r>
              <a:rPr lang="en-US" b="0" i="0" dirty="0">
                <a:solidFill>
                  <a:srgbClr val="282B32"/>
                </a:solidFill>
                <a:effectLst/>
                <a:latin typeface="Merriweather" panose="00000500000000000000" pitchFamily="2" charset="0"/>
              </a:rPr>
              <a:t> on the importance of national hospital-based stroke registries and population-based stroke registries conducted by ICMR across India.</a:t>
            </a:r>
          </a:p>
          <a:p>
            <a:pPr algn="l"/>
            <a:r>
              <a:rPr lang="en-US" b="0" i="0" dirty="0">
                <a:solidFill>
                  <a:srgbClr val="282B32"/>
                </a:solidFill>
                <a:effectLst/>
                <a:latin typeface="Merriweather" panose="00000500000000000000" pitchFamily="2" charset="0"/>
              </a:rPr>
              <a:t>Dr Meenakshi Sharma, Scientist-G at the non-communicable diseases division of ICMR, highlighted the development of stroke care models in India and stressed on the importance of screening and treating high blood pressure, which is being carried out through the India Hypertension Control Initiative.</a:t>
            </a:r>
          </a:p>
          <a:p>
            <a:br>
              <a:rPr lang="en-US" b="0" i="0" dirty="0">
                <a:solidFill>
                  <a:srgbClr val="282B32"/>
                </a:solidFill>
                <a:effectLst/>
                <a:latin typeface="Merriweather" panose="00000500000000000000" pitchFamily="2" charset="0"/>
              </a:rPr>
            </a:br>
            <a:endParaRPr lang="en-US" b="0" i="0" dirty="0">
              <a:solidFill>
                <a:srgbClr val="282B32"/>
              </a:solidFill>
              <a:effectLst/>
              <a:latin typeface="Merriweather" panose="00000500000000000000" pitchFamily="2" charset="0"/>
            </a:endParaRPr>
          </a:p>
          <a:p>
            <a:endParaRPr lang="en-IN" dirty="0"/>
          </a:p>
        </p:txBody>
      </p:sp>
    </p:spTree>
    <p:extLst>
      <p:ext uri="{BB962C8B-B14F-4D97-AF65-F5344CB8AC3E}">
        <p14:creationId xmlns:p14="http://schemas.microsoft.com/office/powerpoint/2010/main" val="1853429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BD6907-4BE0-E196-6028-73E5B546F9D2}"/>
              </a:ext>
            </a:extLst>
          </p:cNvPr>
          <p:cNvSpPr>
            <a:spLocks noGrp="1"/>
          </p:cNvSpPr>
          <p:nvPr>
            <p:ph type="sldNum" sz="quarter" idx="12"/>
          </p:nvPr>
        </p:nvSpPr>
        <p:spPr/>
        <p:txBody>
          <a:bodyPr/>
          <a:lstStyle/>
          <a:p>
            <a:fld id="{BA72E033-1B11-49F8-A454-2C7FD7FDB53D}" type="slidenum">
              <a:rPr lang="en-IN" smtClean="0"/>
              <a:t>11</a:t>
            </a:fld>
            <a:endParaRPr lang="en-IN"/>
          </a:p>
        </p:txBody>
      </p:sp>
      <p:sp>
        <p:nvSpPr>
          <p:cNvPr id="3" name="TextBox 2">
            <a:extLst>
              <a:ext uri="{FF2B5EF4-FFF2-40B4-BE49-F238E27FC236}">
                <a16:creationId xmlns:a16="http://schemas.microsoft.com/office/drawing/2014/main" id="{36BA24A0-AED7-CA5B-6D01-B88EE54EB263}"/>
              </a:ext>
            </a:extLst>
          </p:cNvPr>
          <p:cNvSpPr txBox="1"/>
          <p:nvPr/>
        </p:nvSpPr>
        <p:spPr>
          <a:xfrm>
            <a:off x="380998" y="11668"/>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Human Resources News </a:t>
            </a:r>
          </a:p>
        </p:txBody>
      </p:sp>
      <p:sp>
        <p:nvSpPr>
          <p:cNvPr id="4" name="Rectangle 3">
            <a:extLst>
              <a:ext uri="{FF2B5EF4-FFF2-40B4-BE49-F238E27FC236}">
                <a16:creationId xmlns:a16="http://schemas.microsoft.com/office/drawing/2014/main" id="{F75BEF71-DB3F-5332-2007-DA60C409779E}"/>
              </a:ext>
            </a:extLst>
          </p:cNvPr>
          <p:cNvSpPr/>
          <p:nvPr/>
        </p:nvSpPr>
        <p:spPr>
          <a:xfrm>
            <a:off x="0"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BE682BD-1F60-15B2-ABBD-13D515CED476}"/>
              </a:ext>
            </a:extLst>
          </p:cNvPr>
          <p:cNvSpPr txBox="1"/>
          <p:nvPr/>
        </p:nvSpPr>
        <p:spPr>
          <a:xfrm>
            <a:off x="0" y="392668"/>
            <a:ext cx="11948160" cy="4801314"/>
          </a:xfrm>
          <a:prstGeom prst="rect">
            <a:avLst/>
          </a:prstGeom>
          <a:noFill/>
        </p:spPr>
        <p:txBody>
          <a:bodyPr wrap="square" rtlCol="0">
            <a:spAutoFit/>
          </a:bodyPr>
          <a:lstStyle/>
          <a:p>
            <a:r>
              <a:rPr lang="en-US" b="0" i="0" dirty="0">
                <a:solidFill>
                  <a:srgbClr val="282B32"/>
                </a:solidFill>
                <a:effectLst/>
                <a:latin typeface="Merriweather" panose="00000500000000000000" pitchFamily="2" charset="0"/>
              </a:rPr>
              <a:t>Dr Ivy Sebastian, Neurologist and Stroke Fellow in Calgary, Canada, and the lead author of the paper on "Stroke Systems of Care in Southeast Asia," called for timely interventions such as intravenous thrombolysis, thrombectomy, and stroke unit care delivered through stroke-ready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a:t>
            </a:r>
          </a:p>
          <a:p>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Dr Yogeshwar </a:t>
            </a:r>
            <a:r>
              <a:rPr lang="en-US" b="0" i="0" dirty="0" err="1">
                <a:solidFill>
                  <a:srgbClr val="282B32"/>
                </a:solidFill>
                <a:effectLst/>
                <a:latin typeface="Merriweather" panose="00000500000000000000" pitchFamily="2" charset="0"/>
              </a:rPr>
              <a:t>Kalkonde</a:t>
            </a:r>
            <a:r>
              <a:rPr lang="en-US" b="0" i="0" dirty="0">
                <a:solidFill>
                  <a:srgbClr val="282B32"/>
                </a:solidFill>
                <a:effectLst/>
                <a:latin typeface="Merriweather" panose="00000500000000000000" pitchFamily="2" charset="0"/>
              </a:rPr>
              <a:t>, the lead author of the paper "Stroke Surveillance in Southeast Asia", stated that India's National Stroke Registry </a:t>
            </a:r>
            <a:r>
              <a:rPr lang="en-US" b="0" i="0" dirty="0" err="1">
                <a:solidFill>
                  <a:srgbClr val="282B32"/>
                </a:solidFill>
                <a:effectLst/>
                <a:latin typeface="Merriweather" panose="00000500000000000000" pitchFamily="2" charset="0"/>
              </a:rPr>
              <a:t>Programme</a:t>
            </a:r>
            <a:r>
              <a:rPr lang="en-US" b="0" i="0" dirty="0">
                <a:solidFill>
                  <a:srgbClr val="282B32"/>
                </a:solidFill>
                <a:effectLst/>
                <a:latin typeface="Merriweather" panose="00000500000000000000" pitchFamily="2" charset="0"/>
              </a:rPr>
              <a:t> and Thailand's national database can serve as valuable sources for epidemiological data on strokes.</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Dr Prashant Mathur, Director of the National Centre for Disease Informatics and Research (NCDIR), ICMR, Bangalore, </a:t>
            </a:r>
            <a:r>
              <a:rPr lang="en-US" b="0" i="0" dirty="0" err="1">
                <a:solidFill>
                  <a:srgbClr val="282B32"/>
                </a:solidFill>
                <a:effectLst/>
                <a:latin typeface="Merriweather" panose="00000500000000000000" pitchFamily="2" charset="0"/>
              </a:rPr>
              <a:t>emphasised</a:t>
            </a:r>
            <a:r>
              <a:rPr lang="en-US" b="0" i="0" dirty="0">
                <a:solidFill>
                  <a:srgbClr val="282B32"/>
                </a:solidFill>
                <a:effectLst/>
                <a:latin typeface="Merriweather" panose="00000500000000000000" pitchFamily="2" charset="0"/>
              </a:rPr>
              <a:t> on the importance of national hospital-based stroke registries and population-based stroke registries conducted by ICMR across India.</a:t>
            </a:r>
          </a:p>
          <a:p>
            <a:pPr algn="l"/>
            <a:r>
              <a:rPr lang="en-US" b="0" i="0" dirty="0">
                <a:solidFill>
                  <a:srgbClr val="282B32"/>
                </a:solidFill>
                <a:effectLst/>
                <a:latin typeface="Merriweather" panose="00000500000000000000" pitchFamily="2" charset="0"/>
              </a:rPr>
              <a:t>Dr Meenakshi Sharma, Scientist-G at the non-communicable diseases division of ICMR, highlighted the development of stroke care models in India and stressed on the importance of screening and treating high blood pressure, which is being carried out through the India Hypertension Control Initiative.</a:t>
            </a:r>
          </a:p>
          <a:p>
            <a:br>
              <a:rPr lang="en-US" b="0" i="0" dirty="0">
                <a:solidFill>
                  <a:srgbClr val="282B32"/>
                </a:solidFill>
                <a:effectLst/>
                <a:latin typeface="Merriweather" panose="00000500000000000000" pitchFamily="2" charset="0"/>
              </a:rPr>
            </a:br>
            <a:endParaRPr lang="en-US" b="0" i="0" dirty="0">
              <a:solidFill>
                <a:srgbClr val="282B32"/>
              </a:solidFill>
              <a:effectLst/>
              <a:latin typeface="Merriweather" panose="00000500000000000000" pitchFamily="2" charset="0"/>
            </a:endParaRPr>
          </a:p>
          <a:p>
            <a:endParaRPr lang="en-IN" dirty="0"/>
          </a:p>
        </p:txBody>
      </p:sp>
      <p:sp>
        <p:nvSpPr>
          <p:cNvPr id="6" name="TextBox 5">
            <a:extLst>
              <a:ext uri="{FF2B5EF4-FFF2-40B4-BE49-F238E27FC236}">
                <a16:creationId xmlns:a16="http://schemas.microsoft.com/office/drawing/2014/main" id="{C60D5DF1-0A8D-0F62-31AB-10FFF900D3CE}"/>
              </a:ext>
            </a:extLst>
          </p:cNvPr>
          <p:cNvSpPr txBox="1"/>
          <p:nvPr/>
        </p:nvSpPr>
        <p:spPr>
          <a:xfrm>
            <a:off x="0" y="7307818"/>
            <a:ext cx="12344400" cy="7294305"/>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Among them are stroke surveillance, prevention, acute care, and rehabilitation.</a:t>
            </a:r>
          </a:p>
          <a:p>
            <a:pPr algn="l"/>
            <a:r>
              <a:rPr lang="en-US" b="0" i="0" dirty="0">
                <a:solidFill>
                  <a:srgbClr val="282B32"/>
                </a:solidFill>
                <a:effectLst/>
                <a:latin typeface="Merriweather" panose="00000500000000000000" pitchFamily="2" charset="0"/>
              </a:rPr>
              <a:t>The report recommended establishing cost-effective surveillance systems for precise epidemiological stroke data to guide prevention and treatment.</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It also suggested elevating public awareness and fostering healthier lifestyles through widespread </a:t>
            </a:r>
            <a:r>
              <a:rPr lang="en-US" b="0" i="0" dirty="0" err="1">
                <a:solidFill>
                  <a:srgbClr val="282B32"/>
                </a:solidFill>
                <a:effectLst/>
                <a:latin typeface="Merriweather" panose="00000500000000000000" pitchFamily="2" charset="0"/>
              </a:rPr>
              <a:t>utilisation</a:t>
            </a:r>
            <a:r>
              <a:rPr lang="en-US" b="0" i="0" dirty="0">
                <a:solidFill>
                  <a:srgbClr val="282B32"/>
                </a:solidFill>
                <a:effectLst/>
                <a:latin typeface="Merriweather" panose="00000500000000000000" pitchFamily="2" charset="0"/>
              </a:rPr>
              <a:t> of mobile and digital technologies, including training and awareness.</a:t>
            </a:r>
          </a:p>
          <a:p>
            <a:pPr algn="l"/>
            <a:r>
              <a:rPr lang="en-US" b="0" i="0" dirty="0">
                <a:solidFill>
                  <a:srgbClr val="282B32"/>
                </a:solidFill>
                <a:effectLst/>
                <a:latin typeface="Merriweather" panose="00000500000000000000" pitchFamily="2" charset="0"/>
              </a:rPr>
              <a:t>It also stressed on </a:t>
            </a:r>
            <a:r>
              <a:rPr lang="en-US" b="0" i="0" dirty="0" err="1">
                <a:solidFill>
                  <a:srgbClr val="282B32"/>
                </a:solidFill>
                <a:effectLst/>
                <a:latin typeface="Merriweather" panose="00000500000000000000" pitchFamily="2" charset="0"/>
              </a:rPr>
              <a:t>prioritising</a:t>
            </a:r>
            <a:r>
              <a:rPr lang="en-US" b="0" i="0" dirty="0">
                <a:solidFill>
                  <a:srgbClr val="282B32"/>
                </a:solidFill>
                <a:effectLst/>
                <a:latin typeface="Merriweather" panose="00000500000000000000" pitchFamily="2" charset="0"/>
              </a:rPr>
              <a:t> meticulous planning of acute stroke care services, capacity building, training, provisioning of appropriate equipment, treatment, affordable medicines, and allocating adequate resources.</a:t>
            </a:r>
          </a:p>
          <a:p>
            <a:pPr algn="l"/>
            <a:r>
              <a:rPr lang="en-US" b="0" i="0" dirty="0">
                <a:solidFill>
                  <a:srgbClr val="282B32"/>
                </a:solidFill>
                <a:effectLst/>
                <a:latin typeface="Merriweather" panose="00000500000000000000" pitchFamily="2" charset="0"/>
              </a:rPr>
              <a:t>Director General of the Indian Council of Medical Research (ICMR) Dr Rajiv Bahl said evidence-based stroke care needed to be implemented to mitigate disability and prevent new strokes.</a:t>
            </a:r>
          </a:p>
          <a:p>
            <a:pPr algn="l"/>
            <a:r>
              <a:rPr lang="en-US" b="0" i="0" dirty="0">
                <a:solidFill>
                  <a:srgbClr val="282B32"/>
                </a:solidFill>
                <a:effectLst/>
                <a:latin typeface="Merriweather" panose="00000500000000000000" pitchFamily="2" charset="0"/>
              </a:rPr>
              <a:t>ICMR is actively engaged in crafting country-specific ambulatory care models at the primary care level to combat non-communicable diseases, he said.</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"The Government of India is committed towards formulating evidence-based policies and their implementation through the National </a:t>
            </a:r>
            <a:r>
              <a:rPr lang="en-US" b="0" i="0" dirty="0" err="1">
                <a:solidFill>
                  <a:srgbClr val="282B32"/>
                </a:solidFill>
                <a:effectLst/>
                <a:latin typeface="Merriweather" panose="00000500000000000000" pitchFamily="2" charset="0"/>
              </a:rPr>
              <a:t>Programme</a:t>
            </a:r>
            <a:r>
              <a:rPr lang="en-US" b="0" i="0" dirty="0">
                <a:solidFill>
                  <a:srgbClr val="282B32"/>
                </a:solidFill>
                <a:effectLst/>
                <a:latin typeface="Merriweather" panose="00000500000000000000" pitchFamily="2" charset="0"/>
              </a:rPr>
              <a:t> for Prevention and Control of Non-Communicable Diseases (NP-NCD)," he added.</a:t>
            </a:r>
          </a:p>
          <a:p>
            <a:pPr algn="l"/>
            <a:r>
              <a:rPr lang="en-US" b="0" i="0" dirty="0">
                <a:solidFill>
                  <a:srgbClr val="282B32"/>
                </a:solidFill>
                <a:effectLst/>
                <a:latin typeface="Merriweather" panose="00000500000000000000" pitchFamily="2" charset="0"/>
              </a:rPr>
              <a:t>A notable success is the India Hypertension Control Initiative (IHCI), which employed tech-driven innovations to digitally monitor over two million patients, achieving real-time blood pressure control in 50 per cent of cases, Bahl said.</a:t>
            </a:r>
          </a:p>
          <a:p>
            <a:pPr algn="l"/>
            <a:r>
              <a:rPr lang="en-US" b="0" i="0" dirty="0">
                <a:solidFill>
                  <a:srgbClr val="282B32"/>
                </a:solidFill>
                <a:effectLst/>
                <a:latin typeface="Merriweather" panose="00000500000000000000" pitchFamily="2" charset="0"/>
              </a:rPr>
              <a:t>Professor Jeyaraj Pandian, President-Elect of the World Stroke Organization and a lead author of the commission, shared that there is a need to </a:t>
            </a:r>
            <a:r>
              <a:rPr lang="en-US" b="0" i="0" dirty="0" err="1">
                <a:solidFill>
                  <a:srgbClr val="282B32"/>
                </a:solidFill>
                <a:effectLst/>
                <a:latin typeface="Merriweather" panose="00000500000000000000" pitchFamily="2" charset="0"/>
              </a:rPr>
              <a:t>scrutinise</a:t>
            </a:r>
            <a:r>
              <a:rPr lang="en-US" b="0" i="0" dirty="0">
                <a:solidFill>
                  <a:srgbClr val="282B32"/>
                </a:solidFill>
                <a:effectLst/>
                <a:latin typeface="Merriweather" panose="00000500000000000000" pitchFamily="2" charset="0"/>
              </a:rPr>
              <a:t> the factors driving the increase in deaths due to stroke.</a:t>
            </a:r>
          </a:p>
          <a:p>
            <a:pPr algn="l"/>
            <a:endParaRPr lang="en-US" b="0" i="0" dirty="0">
              <a:solidFill>
                <a:srgbClr val="282B32"/>
              </a:solidFill>
              <a:effectLst/>
              <a:latin typeface="Merriweather" panose="00000500000000000000" pitchFamily="2" charset="0"/>
            </a:endParaRPr>
          </a:p>
          <a:p>
            <a:pPr algn="l"/>
            <a:endParaRPr lang="en-US" b="0" i="0" dirty="0">
              <a:solidFill>
                <a:srgbClr val="282B32"/>
              </a:solidFill>
              <a:effectLst/>
              <a:latin typeface="Merriweather" panose="00000500000000000000" pitchFamily="2" charset="0"/>
            </a:endParaRPr>
          </a:p>
          <a:p>
            <a:endParaRPr lang="en-IN" dirty="0"/>
          </a:p>
        </p:txBody>
      </p:sp>
      <p:pic>
        <p:nvPicPr>
          <p:cNvPr id="8" name="Picture 7" descr="Close-up of a couple of people holding hands&#10;&#10;Description automatically generated">
            <a:extLst>
              <a:ext uri="{FF2B5EF4-FFF2-40B4-BE49-F238E27FC236}">
                <a16:creationId xmlns:a16="http://schemas.microsoft.com/office/drawing/2014/main" id="{FD99E31F-0C92-3D1D-9006-069257814F3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486777" y="392668"/>
            <a:ext cx="8199122" cy="3840480"/>
          </a:xfrm>
          <a:prstGeom prst="rect">
            <a:avLst/>
          </a:prstGeom>
        </p:spPr>
      </p:pic>
      <p:sp>
        <p:nvSpPr>
          <p:cNvPr id="9" name="TextBox 8">
            <a:extLst>
              <a:ext uri="{FF2B5EF4-FFF2-40B4-BE49-F238E27FC236}">
                <a16:creationId xmlns:a16="http://schemas.microsoft.com/office/drawing/2014/main" id="{22CD4F3F-B831-02B3-3F32-3DBEFEEBAA69}"/>
              </a:ext>
            </a:extLst>
          </p:cNvPr>
          <p:cNvSpPr txBox="1"/>
          <p:nvPr/>
        </p:nvSpPr>
        <p:spPr>
          <a:xfrm>
            <a:off x="12572998" y="311468"/>
            <a:ext cx="4282440" cy="6601807"/>
          </a:xfrm>
          <a:prstGeom prst="rect">
            <a:avLst/>
          </a:prstGeom>
          <a:noFill/>
        </p:spPr>
        <p:txBody>
          <a:bodyPr wrap="square" rtlCol="0">
            <a:spAutoFit/>
          </a:bodyPr>
          <a:lstStyle/>
          <a:p>
            <a:r>
              <a:rPr lang="en-IN" sz="4700" b="1" i="0" dirty="0">
                <a:solidFill>
                  <a:srgbClr val="0D0D0D"/>
                </a:solidFill>
                <a:effectLst/>
                <a:latin typeface="Merriweather" panose="00000500000000000000" pitchFamily="2" charset="0"/>
              </a:rPr>
              <a:t>Over 70,000 pledged organ donation under Ayushman Bhav campaign: </a:t>
            </a:r>
            <a:r>
              <a:rPr lang="en-IN" sz="4700" b="1" i="0" dirty="0" err="1">
                <a:solidFill>
                  <a:srgbClr val="0D0D0D"/>
                </a:solidFill>
                <a:effectLst/>
                <a:latin typeface="Merriweather" panose="00000500000000000000" pitchFamily="2" charset="0"/>
              </a:rPr>
              <a:t>Mandaviya</a:t>
            </a:r>
            <a:endParaRPr lang="en-IN" sz="4700" b="1" i="0" dirty="0">
              <a:solidFill>
                <a:srgbClr val="0D0D0D"/>
              </a:solidFill>
              <a:effectLst/>
              <a:latin typeface="Merriweather" panose="00000500000000000000" pitchFamily="2" charset="0"/>
            </a:endParaRPr>
          </a:p>
        </p:txBody>
      </p:sp>
      <p:sp>
        <p:nvSpPr>
          <p:cNvPr id="10" name="TextBox 9">
            <a:extLst>
              <a:ext uri="{FF2B5EF4-FFF2-40B4-BE49-F238E27FC236}">
                <a16:creationId xmlns:a16="http://schemas.microsoft.com/office/drawing/2014/main" id="{34880A46-BF3D-4367-6AC6-CF7AD52B0D64}"/>
              </a:ext>
            </a:extLst>
          </p:cNvPr>
          <p:cNvSpPr txBox="1"/>
          <p:nvPr/>
        </p:nvSpPr>
        <p:spPr>
          <a:xfrm>
            <a:off x="0" y="7842885"/>
            <a:ext cx="8199122" cy="2585323"/>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Over 70,000 people have pledged organ donation under the Ayushman Bhav campaign which aims to provide saturation coverage of healthcare services to every intended beneficiary, including those in the last mile, Union Health Minister Mansukh </a:t>
            </a:r>
            <a:r>
              <a:rPr lang="en-US" b="0" i="0" dirty="0" err="1">
                <a:solidFill>
                  <a:srgbClr val="282B32"/>
                </a:solidFill>
                <a:effectLst/>
                <a:latin typeface="Merriweather" panose="00000500000000000000" pitchFamily="2" charset="0"/>
              </a:rPr>
              <a:t>Mandaviya</a:t>
            </a:r>
            <a:r>
              <a:rPr lang="en-US" b="0" i="0" dirty="0">
                <a:solidFill>
                  <a:srgbClr val="282B32"/>
                </a:solidFill>
                <a:effectLst/>
                <a:latin typeface="Merriweather" panose="00000500000000000000" pitchFamily="2" charset="0"/>
              </a:rPr>
              <a:t> said on Tuesday.</a:t>
            </a:r>
          </a:p>
          <a:p>
            <a:pPr algn="l"/>
            <a:r>
              <a:rPr lang="en-US" b="0" i="0" dirty="0">
                <a:solidFill>
                  <a:srgbClr val="282B32"/>
                </a:solidFill>
                <a:effectLst/>
                <a:latin typeface="Merriweather" panose="00000500000000000000" pitchFamily="2" charset="0"/>
              </a:rPr>
              <a:t>Women outnumber men in pledging organ donation, said the health minister who also made the same pledge.</a:t>
            </a:r>
          </a:p>
          <a:p>
            <a:r>
              <a:rPr lang="en-US" b="0" i="0" dirty="0">
                <a:solidFill>
                  <a:srgbClr val="282B32"/>
                </a:solidFill>
                <a:effectLst/>
                <a:latin typeface="Merriweather" panose="00000500000000000000" pitchFamily="2" charset="0"/>
              </a:rPr>
              <a:t>The highest number of organ donation pledges were received from Maharashtra, followed by Telangana, Karnataka and Andhra Pradesh.</a:t>
            </a:r>
            <a:endParaRPr lang="en-IN" dirty="0"/>
          </a:p>
        </p:txBody>
      </p:sp>
    </p:spTree>
    <p:extLst>
      <p:ext uri="{BB962C8B-B14F-4D97-AF65-F5344CB8AC3E}">
        <p14:creationId xmlns:p14="http://schemas.microsoft.com/office/powerpoint/2010/main" val="870652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CA59C3-07B8-D713-3CB6-311F40FD7CE3}"/>
              </a:ext>
            </a:extLst>
          </p:cNvPr>
          <p:cNvSpPr>
            <a:spLocks noGrp="1"/>
          </p:cNvSpPr>
          <p:nvPr>
            <p:ph type="sldNum" sz="quarter" idx="12"/>
          </p:nvPr>
        </p:nvSpPr>
        <p:spPr/>
        <p:txBody>
          <a:bodyPr/>
          <a:lstStyle/>
          <a:p>
            <a:fld id="{BA72E033-1B11-49F8-A454-2C7FD7FDB53D}" type="slidenum">
              <a:rPr lang="en-IN" smtClean="0"/>
              <a:t>12</a:t>
            </a:fld>
            <a:endParaRPr lang="en-IN" dirty="0"/>
          </a:p>
        </p:txBody>
      </p:sp>
      <p:sp>
        <p:nvSpPr>
          <p:cNvPr id="5" name="TextBox 4">
            <a:extLst>
              <a:ext uri="{FF2B5EF4-FFF2-40B4-BE49-F238E27FC236}">
                <a16:creationId xmlns:a16="http://schemas.microsoft.com/office/drawing/2014/main" id="{B21A2EE1-3C7C-E06D-CE0A-3D27532F3A00}"/>
              </a:ext>
            </a:extLst>
          </p:cNvPr>
          <p:cNvSpPr txBox="1"/>
          <p:nvPr/>
        </p:nvSpPr>
        <p:spPr>
          <a:xfrm>
            <a:off x="8199120" y="256193"/>
            <a:ext cx="4282440" cy="6601807"/>
          </a:xfrm>
          <a:prstGeom prst="rect">
            <a:avLst/>
          </a:prstGeom>
          <a:noFill/>
        </p:spPr>
        <p:txBody>
          <a:bodyPr wrap="square" rtlCol="0">
            <a:spAutoFit/>
          </a:bodyPr>
          <a:lstStyle/>
          <a:p>
            <a:r>
              <a:rPr lang="en-IN" sz="4700" b="1" i="0" dirty="0">
                <a:solidFill>
                  <a:srgbClr val="0D0D0D"/>
                </a:solidFill>
                <a:effectLst/>
                <a:latin typeface="Merriweather" panose="00000500000000000000" pitchFamily="2" charset="0"/>
              </a:rPr>
              <a:t>Over 70,000 pledged organ donation under Ayushman Bhav campaign: </a:t>
            </a:r>
            <a:r>
              <a:rPr lang="en-IN" sz="4700" b="1" i="0" dirty="0" err="1">
                <a:solidFill>
                  <a:srgbClr val="0D0D0D"/>
                </a:solidFill>
                <a:effectLst/>
                <a:latin typeface="Merriweather" panose="00000500000000000000" pitchFamily="2" charset="0"/>
              </a:rPr>
              <a:t>Mandaviya</a:t>
            </a:r>
            <a:endParaRPr lang="en-IN" sz="4700" b="1" i="0" dirty="0">
              <a:solidFill>
                <a:srgbClr val="0D0D0D"/>
              </a:solidFill>
              <a:effectLst/>
              <a:latin typeface="Merriweather" panose="00000500000000000000" pitchFamily="2" charset="0"/>
            </a:endParaRPr>
          </a:p>
        </p:txBody>
      </p:sp>
      <p:pic>
        <p:nvPicPr>
          <p:cNvPr id="7" name="Picture 6" descr="Close-up of a couple of people holding hands&#10;&#10;Description automatically generated">
            <a:extLst>
              <a:ext uri="{FF2B5EF4-FFF2-40B4-BE49-F238E27FC236}">
                <a16:creationId xmlns:a16="http://schemas.microsoft.com/office/drawing/2014/main" id="{265666F0-40CB-8AE7-AF07-F2710223261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 y="381000"/>
            <a:ext cx="8199122" cy="3840480"/>
          </a:xfrm>
          <a:prstGeom prst="rect">
            <a:avLst/>
          </a:prstGeom>
        </p:spPr>
      </p:pic>
      <p:sp>
        <p:nvSpPr>
          <p:cNvPr id="8" name="TextBox 7">
            <a:extLst>
              <a:ext uri="{FF2B5EF4-FFF2-40B4-BE49-F238E27FC236}">
                <a16:creationId xmlns:a16="http://schemas.microsoft.com/office/drawing/2014/main" id="{669A1DD0-E7DB-99D7-F2A4-91373B350B5E}"/>
              </a:ext>
            </a:extLst>
          </p:cNvPr>
          <p:cNvSpPr txBox="1"/>
          <p:nvPr/>
        </p:nvSpPr>
        <p:spPr>
          <a:xfrm>
            <a:off x="-2" y="4328160"/>
            <a:ext cx="8199122" cy="2585323"/>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Over 70,000 people have pledged organ donation under the Ayushman Bhav campaign which aims to provide saturation coverage of healthcare services to every intended beneficiary, including those in the last mile, Union Health Minister Mansukh </a:t>
            </a:r>
            <a:r>
              <a:rPr lang="en-US" b="0" i="0" dirty="0" err="1">
                <a:solidFill>
                  <a:srgbClr val="282B32"/>
                </a:solidFill>
                <a:effectLst/>
                <a:latin typeface="Merriweather" panose="00000500000000000000" pitchFamily="2" charset="0"/>
              </a:rPr>
              <a:t>Mandaviya</a:t>
            </a:r>
            <a:r>
              <a:rPr lang="en-US" b="0" i="0" dirty="0">
                <a:solidFill>
                  <a:srgbClr val="282B32"/>
                </a:solidFill>
                <a:effectLst/>
                <a:latin typeface="Merriweather" panose="00000500000000000000" pitchFamily="2" charset="0"/>
              </a:rPr>
              <a:t> said on Tuesday.</a:t>
            </a:r>
          </a:p>
          <a:p>
            <a:pPr algn="l"/>
            <a:r>
              <a:rPr lang="en-US" b="0" i="0" dirty="0">
                <a:solidFill>
                  <a:srgbClr val="282B32"/>
                </a:solidFill>
                <a:effectLst/>
                <a:latin typeface="Merriweather" panose="00000500000000000000" pitchFamily="2" charset="0"/>
              </a:rPr>
              <a:t>Women outnumber men in pledging organ donation, said the health minister who also made the same pledge.</a:t>
            </a:r>
          </a:p>
          <a:p>
            <a:r>
              <a:rPr lang="en-US" b="0" i="0" dirty="0">
                <a:solidFill>
                  <a:srgbClr val="282B32"/>
                </a:solidFill>
                <a:effectLst/>
                <a:latin typeface="Merriweather" panose="00000500000000000000" pitchFamily="2" charset="0"/>
              </a:rPr>
              <a:t>The highest number of organ donation pledges were received from Maharashtra, followed by Telangana, Karnataka and Andhra Pradesh.</a:t>
            </a:r>
            <a:endParaRPr lang="en-IN" dirty="0"/>
          </a:p>
        </p:txBody>
      </p:sp>
      <p:sp>
        <p:nvSpPr>
          <p:cNvPr id="9" name="Rectangle 8">
            <a:extLst>
              <a:ext uri="{FF2B5EF4-FFF2-40B4-BE49-F238E27FC236}">
                <a16:creationId xmlns:a16="http://schemas.microsoft.com/office/drawing/2014/main" id="{90FD42FC-4238-5890-72F7-4CDB3F13A24B}"/>
              </a:ext>
            </a:extLst>
          </p:cNvPr>
          <p:cNvSpPr/>
          <p:nvPr/>
        </p:nvSpPr>
        <p:spPr>
          <a:xfrm>
            <a:off x="0"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0A78726-FD78-E1C3-1DE7-14078DE8B7BF}"/>
              </a:ext>
            </a:extLst>
          </p:cNvPr>
          <p:cNvSpPr txBox="1"/>
          <p:nvPr/>
        </p:nvSpPr>
        <p:spPr>
          <a:xfrm>
            <a:off x="380998" y="11668"/>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Human Resources News </a:t>
            </a:r>
          </a:p>
        </p:txBody>
      </p:sp>
      <p:sp>
        <p:nvSpPr>
          <p:cNvPr id="11" name="TextBox 10">
            <a:extLst>
              <a:ext uri="{FF2B5EF4-FFF2-40B4-BE49-F238E27FC236}">
                <a16:creationId xmlns:a16="http://schemas.microsoft.com/office/drawing/2014/main" id="{EAFD1DB2-AF7E-781A-59EB-8069B7FDB99D}"/>
              </a:ext>
            </a:extLst>
          </p:cNvPr>
          <p:cNvSpPr txBox="1"/>
          <p:nvPr/>
        </p:nvSpPr>
        <p:spPr>
          <a:xfrm>
            <a:off x="-47627" y="7123718"/>
            <a:ext cx="12192000" cy="6740307"/>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The Ayushman Bhav campaign was launched on September 13 by President </a:t>
            </a:r>
            <a:r>
              <a:rPr lang="en-US" b="0" i="0" dirty="0" err="1">
                <a:solidFill>
                  <a:srgbClr val="282B32"/>
                </a:solidFill>
                <a:effectLst/>
                <a:latin typeface="Merriweather" panose="00000500000000000000" pitchFamily="2" charset="0"/>
              </a:rPr>
              <a:t>Droupadi</a:t>
            </a:r>
            <a:r>
              <a:rPr lang="en-US" b="0" i="0" dirty="0">
                <a:solidFill>
                  <a:srgbClr val="282B32"/>
                </a:solidFill>
                <a:effectLst/>
                <a:latin typeface="Merriweather" panose="00000500000000000000" pitchFamily="2" charset="0"/>
              </a:rPr>
              <a:t> </a:t>
            </a:r>
            <a:r>
              <a:rPr lang="en-US" b="0" i="0" dirty="0" err="1">
                <a:solidFill>
                  <a:srgbClr val="282B32"/>
                </a:solidFill>
                <a:effectLst/>
                <a:latin typeface="Merriweather" panose="00000500000000000000" pitchFamily="2" charset="0"/>
              </a:rPr>
              <a:t>Murmu</a:t>
            </a:r>
            <a:r>
              <a:rPr lang="en-US" b="0" i="0" dirty="0">
                <a:solidFill>
                  <a:srgbClr val="282B32"/>
                </a:solidFill>
                <a:effectLst/>
                <a:latin typeface="Merriweather" panose="00000500000000000000" pitchFamily="2" charset="0"/>
              </a:rPr>
              <a:t> and was implemented during the 'Seva </a:t>
            </a:r>
            <a:r>
              <a:rPr lang="en-US" b="0" i="0" dirty="0" err="1">
                <a:solidFill>
                  <a:srgbClr val="282B32"/>
                </a:solidFill>
                <a:effectLst/>
                <a:latin typeface="Merriweather" panose="00000500000000000000" pitchFamily="2" charset="0"/>
              </a:rPr>
              <a:t>Pakhwada</a:t>
            </a:r>
            <a:r>
              <a:rPr lang="en-US" b="0" i="0" dirty="0">
                <a:solidFill>
                  <a:srgbClr val="282B32"/>
                </a:solidFill>
                <a:effectLst/>
                <a:latin typeface="Merriweather" panose="00000500000000000000" pitchFamily="2" charset="0"/>
              </a:rPr>
              <a:t>' from September 17 till October 2.</a:t>
            </a:r>
          </a:p>
          <a:p>
            <a:pPr algn="l"/>
            <a:r>
              <a:rPr lang="en-US" b="0" i="0" dirty="0" err="1">
                <a:solidFill>
                  <a:srgbClr val="282B32"/>
                </a:solidFill>
                <a:effectLst/>
                <a:latin typeface="Merriweather" panose="00000500000000000000" pitchFamily="2" charset="0"/>
              </a:rPr>
              <a:t>Mandaviya</a:t>
            </a:r>
            <a:r>
              <a:rPr lang="en-US" b="0" i="0" dirty="0">
                <a:solidFill>
                  <a:srgbClr val="282B32"/>
                </a:solidFill>
                <a:effectLst/>
                <a:latin typeface="Merriweather" panose="00000500000000000000" pitchFamily="2" charset="0"/>
              </a:rPr>
              <a:t> said over 63.8 Ayushman cards were made while 1,13,41,303 Ayushman Bharat Health </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Account (ABHA) IDs have been generated.</a:t>
            </a:r>
          </a:p>
          <a:p>
            <a:pPr algn="l"/>
            <a:r>
              <a:rPr lang="en-US" b="0" i="0" dirty="0">
                <a:solidFill>
                  <a:srgbClr val="282B32"/>
                </a:solidFill>
                <a:effectLst/>
                <a:latin typeface="Merriweather" panose="00000500000000000000" pitchFamily="2" charset="0"/>
              </a:rPr>
              <a:t>As many as 2,69,422 health melas have been </a:t>
            </a:r>
            <a:r>
              <a:rPr lang="en-US" b="0" i="0" dirty="0" err="1">
                <a:solidFill>
                  <a:srgbClr val="282B32"/>
                </a:solidFill>
                <a:effectLst/>
                <a:latin typeface="Merriweather" panose="00000500000000000000" pitchFamily="2" charset="0"/>
              </a:rPr>
              <a:t>organised</a:t>
            </a:r>
            <a:r>
              <a:rPr lang="en-US" b="0" i="0" dirty="0">
                <a:solidFill>
                  <a:srgbClr val="282B32"/>
                </a:solidFill>
                <a:effectLst/>
                <a:latin typeface="Merriweather" panose="00000500000000000000" pitchFamily="2" charset="0"/>
              </a:rPr>
              <a:t> at Health and Wellness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during the 'Seva </a:t>
            </a:r>
            <a:r>
              <a:rPr lang="en-US" b="0" i="0" dirty="0" err="1">
                <a:solidFill>
                  <a:srgbClr val="282B32"/>
                </a:solidFill>
                <a:effectLst/>
                <a:latin typeface="Merriweather" panose="00000500000000000000" pitchFamily="2" charset="0"/>
              </a:rPr>
              <a:t>Pakhwada</a:t>
            </a:r>
            <a:r>
              <a:rPr lang="en-US" b="0" i="0" dirty="0">
                <a:solidFill>
                  <a:srgbClr val="282B32"/>
                </a:solidFill>
                <a:effectLst/>
                <a:latin typeface="Merriweather" panose="00000500000000000000" pitchFamily="2" charset="0"/>
              </a:rPr>
              <a:t>' and witnessed a footfall of around 161 lakh people who availed free diagnostics services and medicines. Besides, 9,970 health melas were </a:t>
            </a:r>
            <a:r>
              <a:rPr lang="en-US" b="0" i="0" dirty="0" err="1">
                <a:solidFill>
                  <a:srgbClr val="282B32"/>
                </a:solidFill>
                <a:effectLst/>
                <a:latin typeface="Merriweather" panose="00000500000000000000" pitchFamily="2" charset="0"/>
              </a:rPr>
              <a:t>organised</a:t>
            </a:r>
            <a:r>
              <a:rPr lang="en-US" b="0" i="0" dirty="0">
                <a:solidFill>
                  <a:srgbClr val="282B32"/>
                </a:solidFill>
                <a:effectLst/>
                <a:latin typeface="Merriweather" panose="00000500000000000000" pitchFamily="2" charset="0"/>
              </a:rPr>
              <a:t> at Community Health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in which over 22.9 lakh patients were registered since September 17.</a:t>
            </a:r>
          </a:p>
          <a:p>
            <a:pPr algn="l"/>
            <a:r>
              <a:rPr lang="en-US" b="0" i="0" dirty="0">
                <a:solidFill>
                  <a:srgbClr val="282B32"/>
                </a:solidFill>
                <a:effectLst/>
                <a:latin typeface="Merriweather" panose="00000500000000000000" pitchFamily="2" charset="0"/>
              </a:rPr>
              <a:t>At the community health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5,506 major surgeries and 25,716 minor surgeries were performed while 52,370 major and 32,805 minor surgeries have been planned. As part of the campaign, 14, 157 blood donation camps were </a:t>
            </a:r>
            <a:r>
              <a:rPr lang="en-US" b="0" i="0" dirty="0" err="1">
                <a:solidFill>
                  <a:srgbClr val="282B32"/>
                </a:solidFill>
                <a:effectLst/>
                <a:latin typeface="Merriweather" panose="00000500000000000000" pitchFamily="2" charset="0"/>
              </a:rPr>
              <a:t>organised</a:t>
            </a:r>
            <a:r>
              <a:rPr lang="en-US" b="0" i="0" dirty="0">
                <a:solidFill>
                  <a:srgbClr val="282B32"/>
                </a:solidFill>
                <a:effectLst/>
                <a:latin typeface="Merriweather" panose="00000500000000000000" pitchFamily="2" charset="0"/>
              </a:rPr>
              <a:t> and 2,27,974 units of blood have been collected. Besides, 1,08,802 </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Ayushman </a:t>
            </a:r>
            <a:r>
              <a:rPr lang="en-US" b="0" i="0" dirty="0" err="1">
                <a:solidFill>
                  <a:srgbClr val="282B32"/>
                </a:solidFill>
                <a:effectLst/>
                <a:latin typeface="Merriweather" panose="00000500000000000000" pitchFamily="2" charset="0"/>
              </a:rPr>
              <a:t>Sabhas</a:t>
            </a:r>
            <a:r>
              <a:rPr lang="en-US" b="0" i="0" dirty="0">
                <a:solidFill>
                  <a:srgbClr val="282B32"/>
                </a:solidFill>
                <a:effectLst/>
                <a:latin typeface="Merriweather" panose="00000500000000000000" pitchFamily="2" charset="0"/>
              </a:rPr>
              <a:t> have been held.</a:t>
            </a:r>
          </a:p>
          <a:p>
            <a:pPr algn="l"/>
            <a:r>
              <a:rPr lang="en-US" b="0" i="0" dirty="0">
                <a:solidFill>
                  <a:srgbClr val="282B32"/>
                </a:solidFill>
                <a:effectLst/>
                <a:latin typeface="Merriweather" panose="00000500000000000000" pitchFamily="2" charset="0"/>
              </a:rPr>
              <a:t>The Ayushman Bhav campaign aimed at achieving saturation coverage of health services through its three components Ayushman - </a:t>
            </a:r>
            <a:r>
              <a:rPr lang="en-US" b="0" i="0" dirty="0" err="1">
                <a:solidFill>
                  <a:srgbClr val="282B32"/>
                </a:solidFill>
                <a:effectLst/>
                <a:latin typeface="Merriweather" panose="00000500000000000000" pitchFamily="2" charset="0"/>
              </a:rPr>
              <a:t>Apke</a:t>
            </a:r>
            <a:r>
              <a:rPr lang="en-US" b="0" i="0" dirty="0">
                <a:solidFill>
                  <a:srgbClr val="282B32"/>
                </a:solidFill>
                <a:effectLst/>
                <a:latin typeface="Merriweather" panose="00000500000000000000" pitchFamily="2" charset="0"/>
              </a:rPr>
              <a:t> </a:t>
            </a:r>
            <a:r>
              <a:rPr lang="en-US" b="0" i="0" dirty="0" err="1">
                <a:solidFill>
                  <a:srgbClr val="282B32"/>
                </a:solidFill>
                <a:effectLst/>
                <a:latin typeface="Merriweather" panose="00000500000000000000" pitchFamily="2" charset="0"/>
              </a:rPr>
              <a:t>Dwar</a:t>
            </a:r>
            <a:r>
              <a:rPr lang="en-US" b="0" i="0" dirty="0">
                <a:solidFill>
                  <a:srgbClr val="282B32"/>
                </a:solidFill>
                <a:effectLst/>
                <a:latin typeface="Merriweather" panose="00000500000000000000" pitchFamily="2" charset="0"/>
              </a:rPr>
              <a:t> 3.0, Ayushman Melas at Health and Wellness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(HWCs) and Community Health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(CHCs) and Ayushman </a:t>
            </a:r>
            <a:r>
              <a:rPr lang="en-US" b="0" i="0" dirty="0" err="1">
                <a:solidFill>
                  <a:srgbClr val="282B32"/>
                </a:solidFill>
                <a:effectLst/>
                <a:latin typeface="Merriweather" panose="00000500000000000000" pitchFamily="2" charset="0"/>
              </a:rPr>
              <a:t>Sabhas</a:t>
            </a:r>
            <a:r>
              <a:rPr lang="en-US" b="0" i="0" dirty="0">
                <a:solidFill>
                  <a:srgbClr val="282B32"/>
                </a:solidFill>
                <a:effectLst/>
                <a:latin typeface="Merriweather" panose="00000500000000000000" pitchFamily="2" charset="0"/>
              </a:rPr>
              <a:t> in every village and panchayat.</a:t>
            </a:r>
          </a:p>
          <a:p>
            <a:pPr algn="l"/>
            <a:r>
              <a:rPr lang="en-US" b="0" i="0" dirty="0">
                <a:solidFill>
                  <a:srgbClr val="282B32"/>
                </a:solidFill>
                <a:effectLst/>
                <a:latin typeface="Merriweather" panose="00000500000000000000" pitchFamily="2" charset="0"/>
              </a:rPr>
              <a:t>Through the Ayushman </a:t>
            </a:r>
            <a:r>
              <a:rPr lang="en-US" b="0" i="0" dirty="0" err="1">
                <a:solidFill>
                  <a:srgbClr val="282B32"/>
                </a:solidFill>
                <a:effectLst/>
                <a:latin typeface="Merriweather" panose="00000500000000000000" pitchFamily="2" charset="0"/>
              </a:rPr>
              <a:t>Apke</a:t>
            </a:r>
            <a:r>
              <a:rPr lang="en-US" b="0" i="0" dirty="0">
                <a:solidFill>
                  <a:srgbClr val="282B32"/>
                </a:solidFill>
                <a:effectLst/>
                <a:latin typeface="Merriweather" panose="00000500000000000000" pitchFamily="2" charset="0"/>
              </a:rPr>
              <a:t> </a:t>
            </a:r>
            <a:r>
              <a:rPr lang="en-US" b="0" i="0" dirty="0" err="1">
                <a:solidFill>
                  <a:srgbClr val="282B32"/>
                </a:solidFill>
                <a:effectLst/>
                <a:latin typeface="Merriweather" panose="00000500000000000000" pitchFamily="2" charset="0"/>
              </a:rPr>
              <a:t>Dwar</a:t>
            </a:r>
            <a:r>
              <a:rPr lang="en-US" b="0" i="0" dirty="0">
                <a:solidFill>
                  <a:srgbClr val="282B32"/>
                </a:solidFill>
                <a:effectLst/>
                <a:latin typeface="Merriweather" panose="00000500000000000000" pitchFamily="2" charset="0"/>
              </a:rPr>
              <a:t> 3.0, initiative the government aimed to provide Ayushman cards to remaining eligible beneficiaries enrolled under the Pradhan Mantri Jan Arogya Yojana (PM-JAY), ensuring that more individuals have access to essential health services.</a:t>
            </a:r>
          </a:p>
          <a:p>
            <a:pPr algn="l"/>
            <a:r>
              <a:rPr lang="en-US" b="0" i="0" dirty="0">
                <a:solidFill>
                  <a:srgbClr val="282B32"/>
                </a:solidFill>
                <a:effectLst/>
                <a:latin typeface="Merriweather" panose="00000500000000000000" pitchFamily="2" charset="0"/>
              </a:rPr>
              <a:t>Ayushman Melas at HWCs and CHCs facilitated the creation of ABHA IDs (Health IDs) and the issuance of Ayushman Bharat Cards. They will also offer early diagnosis, comprehensive primary health care services, teleconsultation with specialists, and appropriate referrals, </a:t>
            </a:r>
            <a:r>
              <a:rPr lang="en-US" b="0" i="0" dirty="0" err="1">
                <a:solidFill>
                  <a:srgbClr val="282B32"/>
                </a:solidFill>
                <a:effectLst/>
                <a:latin typeface="Merriweather" panose="00000500000000000000" pitchFamily="2" charset="0"/>
              </a:rPr>
              <a:t>Mandaviya</a:t>
            </a:r>
            <a:r>
              <a:rPr lang="en-US" b="0" i="0" dirty="0">
                <a:solidFill>
                  <a:srgbClr val="282B32"/>
                </a:solidFill>
                <a:effectLst/>
                <a:latin typeface="Merriweather" panose="00000500000000000000" pitchFamily="2" charset="0"/>
              </a:rPr>
              <a:t> said.</a:t>
            </a:r>
          </a:p>
          <a:p>
            <a:endParaRPr lang="en-IN" dirty="0"/>
          </a:p>
        </p:txBody>
      </p:sp>
      <p:sp>
        <p:nvSpPr>
          <p:cNvPr id="12" name="TextBox 11">
            <a:extLst>
              <a:ext uri="{FF2B5EF4-FFF2-40B4-BE49-F238E27FC236}">
                <a16:creationId xmlns:a16="http://schemas.microsoft.com/office/drawing/2014/main" id="{532A308F-17B6-9C1C-ED10-3AAC9AD6D200}"/>
              </a:ext>
            </a:extLst>
          </p:cNvPr>
          <p:cNvSpPr txBox="1"/>
          <p:nvPr/>
        </p:nvSpPr>
        <p:spPr>
          <a:xfrm>
            <a:off x="-47627" y="-5391016"/>
            <a:ext cx="11948160" cy="4801314"/>
          </a:xfrm>
          <a:prstGeom prst="rect">
            <a:avLst/>
          </a:prstGeom>
          <a:noFill/>
        </p:spPr>
        <p:txBody>
          <a:bodyPr wrap="square" rtlCol="0">
            <a:spAutoFit/>
          </a:bodyPr>
          <a:lstStyle/>
          <a:p>
            <a:r>
              <a:rPr lang="en-US" b="0" i="0" dirty="0">
                <a:solidFill>
                  <a:srgbClr val="282B32"/>
                </a:solidFill>
                <a:effectLst/>
                <a:latin typeface="Merriweather" panose="00000500000000000000" pitchFamily="2" charset="0"/>
              </a:rPr>
              <a:t>Dr Ivy Sebastian, Neurologist and Stroke Fellow in Calgary, Canada, and the lead author of the paper on "Stroke Systems of Care in Southeast Asia," called for timely interventions such as intravenous thrombolysis, thrombectomy, and stroke unit care delivered through stroke-ready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a:t>
            </a:r>
          </a:p>
          <a:p>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Dr Yogeshwar </a:t>
            </a:r>
            <a:r>
              <a:rPr lang="en-US" b="0" i="0" dirty="0" err="1">
                <a:solidFill>
                  <a:srgbClr val="282B32"/>
                </a:solidFill>
                <a:effectLst/>
                <a:latin typeface="Merriweather" panose="00000500000000000000" pitchFamily="2" charset="0"/>
              </a:rPr>
              <a:t>Kalkonde</a:t>
            </a:r>
            <a:r>
              <a:rPr lang="en-US" b="0" i="0" dirty="0">
                <a:solidFill>
                  <a:srgbClr val="282B32"/>
                </a:solidFill>
                <a:effectLst/>
                <a:latin typeface="Merriweather" panose="00000500000000000000" pitchFamily="2" charset="0"/>
              </a:rPr>
              <a:t>, the lead author of the paper "Stroke Surveillance in Southeast Asia", stated that India's National Stroke Registry </a:t>
            </a:r>
            <a:r>
              <a:rPr lang="en-US" b="0" i="0" dirty="0" err="1">
                <a:solidFill>
                  <a:srgbClr val="282B32"/>
                </a:solidFill>
                <a:effectLst/>
                <a:latin typeface="Merriweather" panose="00000500000000000000" pitchFamily="2" charset="0"/>
              </a:rPr>
              <a:t>Programme</a:t>
            </a:r>
            <a:r>
              <a:rPr lang="en-US" b="0" i="0" dirty="0">
                <a:solidFill>
                  <a:srgbClr val="282B32"/>
                </a:solidFill>
                <a:effectLst/>
                <a:latin typeface="Merriweather" panose="00000500000000000000" pitchFamily="2" charset="0"/>
              </a:rPr>
              <a:t> and Thailand's national database can serve as valuable sources for epidemiological data on strokes.</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Dr Prashant Mathur, Director of the National Centre for Disease Informatics and Research (NCDIR), ICMR, Bangalore, </a:t>
            </a:r>
            <a:r>
              <a:rPr lang="en-US" b="0" i="0" dirty="0" err="1">
                <a:solidFill>
                  <a:srgbClr val="282B32"/>
                </a:solidFill>
                <a:effectLst/>
                <a:latin typeface="Merriweather" panose="00000500000000000000" pitchFamily="2" charset="0"/>
              </a:rPr>
              <a:t>emphasised</a:t>
            </a:r>
            <a:r>
              <a:rPr lang="en-US" b="0" i="0" dirty="0">
                <a:solidFill>
                  <a:srgbClr val="282B32"/>
                </a:solidFill>
                <a:effectLst/>
                <a:latin typeface="Merriweather" panose="00000500000000000000" pitchFamily="2" charset="0"/>
              </a:rPr>
              <a:t> on the importance of national hospital-based stroke registries and population-based stroke registries conducted by ICMR across India.</a:t>
            </a:r>
          </a:p>
          <a:p>
            <a:pPr algn="l"/>
            <a:r>
              <a:rPr lang="en-US" b="0" i="0" dirty="0">
                <a:solidFill>
                  <a:srgbClr val="282B32"/>
                </a:solidFill>
                <a:effectLst/>
                <a:latin typeface="Merriweather" panose="00000500000000000000" pitchFamily="2" charset="0"/>
              </a:rPr>
              <a:t>Dr Meenakshi Sharma, Scientist-G at the non-communicable diseases division of ICMR, highlighted the development of stroke care models in India and stressed on the importance of screening and treating high blood pressure, which is being carried out through the India Hypertension Control Initiative.</a:t>
            </a:r>
          </a:p>
          <a:p>
            <a:br>
              <a:rPr lang="en-US" b="0" i="0" dirty="0">
                <a:solidFill>
                  <a:srgbClr val="282B32"/>
                </a:solidFill>
                <a:effectLst/>
                <a:latin typeface="Merriweather" panose="00000500000000000000" pitchFamily="2" charset="0"/>
              </a:rPr>
            </a:br>
            <a:endParaRPr lang="en-US" b="0" i="0" dirty="0">
              <a:solidFill>
                <a:srgbClr val="282B32"/>
              </a:solidFill>
              <a:effectLst/>
              <a:latin typeface="Merriweather" panose="00000500000000000000" pitchFamily="2" charset="0"/>
            </a:endParaRPr>
          </a:p>
          <a:p>
            <a:endParaRPr lang="en-IN" dirty="0"/>
          </a:p>
        </p:txBody>
      </p:sp>
    </p:spTree>
    <p:extLst>
      <p:ext uri="{BB962C8B-B14F-4D97-AF65-F5344CB8AC3E}">
        <p14:creationId xmlns:p14="http://schemas.microsoft.com/office/powerpoint/2010/main" val="51894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CA59C3-07B8-D713-3CB6-311F40FD7CE3}"/>
              </a:ext>
            </a:extLst>
          </p:cNvPr>
          <p:cNvSpPr>
            <a:spLocks noGrp="1"/>
          </p:cNvSpPr>
          <p:nvPr>
            <p:ph type="sldNum" sz="quarter" idx="12"/>
          </p:nvPr>
        </p:nvSpPr>
        <p:spPr/>
        <p:txBody>
          <a:bodyPr/>
          <a:lstStyle/>
          <a:p>
            <a:fld id="{BA72E033-1B11-49F8-A454-2C7FD7FDB53D}" type="slidenum">
              <a:rPr lang="en-IN" smtClean="0"/>
              <a:t>13</a:t>
            </a:fld>
            <a:endParaRPr lang="en-IN" dirty="0"/>
          </a:p>
        </p:txBody>
      </p:sp>
      <p:sp>
        <p:nvSpPr>
          <p:cNvPr id="6" name="TextBox 5">
            <a:extLst>
              <a:ext uri="{FF2B5EF4-FFF2-40B4-BE49-F238E27FC236}">
                <a16:creationId xmlns:a16="http://schemas.microsoft.com/office/drawing/2014/main" id="{B83292FC-CB29-050C-EEE5-917AA5F85D63}"/>
              </a:ext>
            </a:extLst>
          </p:cNvPr>
          <p:cNvSpPr txBox="1"/>
          <p:nvPr/>
        </p:nvSpPr>
        <p:spPr>
          <a:xfrm>
            <a:off x="0" y="381000"/>
            <a:ext cx="12192000" cy="6740307"/>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The Ayushman Bhav campaign was launched on September 13 by President </a:t>
            </a:r>
            <a:r>
              <a:rPr lang="en-US" b="0" i="0" dirty="0" err="1">
                <a:solidFill>
                  <a:srgbClr val="282B32"/>
                </a:solidFill>
                <a:effectLst/>
                <a:latin typeface="Merriweather" panose="00000500000000000000" pitchFamily="2" charset="0"/>
              </a:rPr>
              <a:t>Droupadi</a:t>
            </a:r>
            <a:r>
              <a:rPr lang="en-US" b="0" i="0" dirty="0">
                <a:solidFill>
                  <a:srgbClr val="282B32"/>
                </a:solidFill>
                <a:effectLst/>
                <a:latin typeface="Merriweather" panose="00000500000000000000" pitchFamily="2" charset="0"/>
              </a:rPr>
              <a:t> </a:t>
            </a:r>
            <a:r>
              <a:rPr lang="en-US" b="0" i="0" dirty="0" err="1">
                <a:solidFill>
                  <a:srgbClr val="282B32"/>
                </a:solidFill>
                <a:effectLst/>
                <a:latin typeface="Merriweather" panose="00000500000000000000" pitchFamily="2" charset="0"/>
              </a:rPr>
              <a:t>Murmu</a:t>
            </a:r>
            <a:r>
              <a:rPr lang="en-US" b="0" i="0" dirty="0">
                <a:solidFill>
                  <a:srgbClr val="282B32"/>
                </a:solidFill>
                <a:effectLst/>
                <a:latin typeface="Merriweather" panose="00000500000000000000" pitchFamily="2" charset="0"/>
              </a:rPr>
              <a:t> and was implemented during the 'Seva </a:t>
            </a:r>
            <a:r>
              <a:rPr lang="en-US" b="0" i="0" dirty="0" err="1">
                <a:solidFill>
                  <a:srgbClr val="282B32"/>
                </a:solidFill>
                <a:effectLst/>
                <a:latin typeface="Merriweather" panose="00000500000000000000" pitchFamily="2" charset="0"/>
              </a:rPr>
              <a:t>Pakhwada</a:t>
            </a:r>
            <a:r>
              <a:rPr lang="en-US" b="0" i="0" dirty="0">
                <a:solidFill>
                  <a:srgbClr val="282B32"/>
                </a:solidFill>
                <a:effectLst/>
                <a:latin typeface="Merriweather" panose="00000500000000000000" pitchFamily="2" charset="0"/>
              </a:rPr>
              <a:t>' from September 17 till October 2.</a:t>
            </a:r>
          </a:p>
          <a:p>
            <a:pPr algn="l"/>
            <a:r>
              <a:rPr lang="en-US" b="0" i="0" dirty="0" err="1">
                <a:solidFill>
                  <a:srgbClr val="282B32"/>
                </a:solidFill>
                <a:effectLst/>
                <a:latin typeface="Merriweather" panose="00000500000000000000" pitchFamily="2" charset="0"/>
              </a:rPr>
              <a:t>Mandaviya</a:t>
            </a:r>
            <a:r>
              <a:rPr lang="en-US" b="0" i="0" dirty="0">
                <a:solidFill>
                  <a:srgbClr val="282B32"/>
                </a:solidFill>
                <a:effectLst/>
                <a:latin typeface="Merriweather" panose="00000500000000000000" pitchFamily="2" charset="0"/>
              </a:rPr>
              <a:t> said over 63.8 Ayushman cards were made while 1,13,41,303 Ayushman Bharat Health </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Account (ABHA) IDs have been generated.</a:t>
            </a:r>
          </a:p>
          <a:p>
            <a:pPr algn="l"/>
            <a:r>
              <a:rPr lang="en-US" b="0" i="0" dirty="0">
                <a:solidFill>
                  <a:srgbClr val="282B32"/>
                </a:solidFill>
                <a:effectLst/>
                <a:latin typeface="Merriweather" panose="00000500000000000000" pitchFamily="2" charset="0"/>
              </a:rPr>
              <a:t>As many as 2,69,422 health melas have been </a:t>
            </a:r>
            <a:r>
              <a:rPr lang="en-US" b="0" i="0" dirty="0" err="1">
                <a:solidFill>
                  <a:srgbClr val="282B32"/>
                </a:solidFill>
                <a:effectLst/>
                <a:latin typeface="Merriweather" panose="00000500000000000000" pitchFamily="2" charset="0"/>
              </a:rPr>
              <a:t>organised</a:t>
            </a:r>
            <a:r>
              <a:rPr lang="en-US" b="0" i="0" dirty="0">
                <a:solidFill>
                  <a:srgbClr val="282B32"/>
                </a:solidFill>
                <a:effectLst/>
                <a:latin typeface="Merriweather" panose="00000500000000000000" pitchFamily="2" charset="0"/>
              </a:rPr>
              <a:t> at Health and Wellness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during the 'Seva </a:t>
            </a:r>
            <a:r>
              <a:rPr lang="en-US" b="0" i="0" dirty="0" err="1">
                <a:solidFill>
                  <a:srgbClr val="282B32"/>
                </a:solidFill>
                <a:effectLst/>
                <a:latin typeface="Merriweather" panose="00000500000000000000" pitchFamily="2" charset="0"/>
              </a:rPr>
              <a:t>Pakhwada</a:t>
            </a:r>
            <a:r>
              <a:rPr lang="en-US" b="0" i="0" dirty="0">
                <a:solidFill>
                  <a:srgbClr val="282B32"/>
                </a:solidFill>
                <a:effectLst/>
                <a:latin typeface="Merriweather" panose="00000500000000000000" pitchFamily="2" charset="0"/>
              </a:rPr>
              <a:t>' and witnessed a footfall of around 161 lakh people who availed free diagnostics services and medicines. Besides, 9,970 health melas were </a:t>
            </a:r>
            <a:r>
              <a:rPr lang="en-US" b="0" i="0" dirty="0" err="1">
                <a:solidFill>
                  <a:srgbClr val="282B32"/>
                </a:solidFill>
                <a:effectLst/>
                <a:latin typeface="Merriweather" panose="00000500000000000000" pitchFamily="2" charset="0"/>
              </a:rPr>
              <a:t>organised</a:t>
            </a:r>
            <a:r>
              <a:rPr lang="en-US" b="0" i="0" dirty="0">
                <a:solidFill>
                  <a:srgbClr val="282B32"/>
                </a:solidFill>
                <a:effectLst/>
                <a:latin typeface="Merriweather" panose="00000500000000000000" pitchFamily="2" charset="0"/>
              </a:rPr>
              <a:t> at Community Health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in which over 22.9 lakh patients were registered since September 17.</a:t>
            </a:r>
          </a:p>
          <a:p>
            <a:pPr algn="l"/>
            <a:r>
              <a:rPr lang="en-US" b="0" i="0" dirty="0">
                <a:solidFill>
                  <a:srgbClr val="282B32"/>
                </a:solidFill>
                <a:effectLst/>
                <a:latin typeface="Merriweather" panose="00000500000000000000" pitchFamily="2" charset="0"/>
              </a:rPr>
              <a:t>At the community health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5,506 major surgeries and 25,716 minor surgeries were performed while 52,370 major and 32,805 minor surgeries have been planned. As part of the campaign, 14, 157 blood donation camps were </a:t>
            </a:r>
            <a:r>
              <a:rPr lang="en-US" b="0" i="0" dirty="0" err="1">
                <a:solidFill>
                  <a:srgbClr val="282B32"/>
                </a:solidFill>
                <a:effectLst/>
                <a:latin typeface="Merriweather" panose="00000500000000000000" pitchFamily="2" charset="0"/>
              </a:rPr>
              <a:t>organised</a:t>
            </a:r>
            <a:r>
              <a:rPr lang="en-US" b="0" i="0" dirty="0">
                <a:solidFill>
                  <a:srgbClr val="282B32"/>
                </a:solidFill>
                <a:effectLst/>
                <a:latin typeface="Merriweather" panose="00000500000000000000" pitchFamily="2" charset="0"/>
              </a:rPr>
              <a:t> and 2,27,974 units of blood have been collected. Besides, 1,08,802 </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Ayushman </a:t>
            </a:r>
            <a:r>
              <a:rPr lang="en-US" b="0" i="0" dirty="0" err="1">
                <a:solidFill>
                  <a:srgbClr val="282B32"/>
                </a:solidFill>
                <a:effectLst/>
                <a:latin typeface="Merriweather" panose="00000500000000000000" pitchFamily="2" charset="0"/>
              </a:rPr>
              <a:t>Sabhas</a:t>
            </a:r>
            <a:r>
              <a:rPr lang="en-US" b="0" i="0" dirty="0">
                <a:solidFill>
                  <a:srgbClr val="282B32"/>
                </a:solidFill>
                <a:effectLst/>
                <a:latin typeface="Merriweather" panose="00000500000000000000" pitchFamily="2" charset="0"/>
              </a:rPr>
              <a:t> have been held.</a:t>
            </a:r>
          </a:p>
          <a:p>
            <a:pPr algn="l"/>
            <a:r>
              <a:rPr lang="en-US" b="0" i="0" dirty="0">
                <a:solidFill>
                  <a:srgbClr val="282B32"/>
                </a:solidFill>
                <a:effectLst/>
                <a:latin typeface="Merriweather" panose="00000500000000000000" pitchFamily="2" charset="0"/>
              </a:rPr>
              <a:t>The Ayushman Bhav campaign aimed at achieving saturation coverage of health services through its three components Ayushman - </a:t>
            </a:r>
            <a:r>
              <a:rPr lang="en-US" b="0" i="0" dirty="0" err="1">
                <a:solidFill>
                  <a:srgbClr val="282B32"/>
                </a:solidFill>
                <a:effectLst/>
                <a:latin typeface="Merriweather" panose="00000500000000000000" pitchFamily="2" charset="0"/>
              </a:rPr>
              <a:t>Apke</a:t>
            </a:r>
            <a:r>
              <a:rPr lang="en-US" b="0" i="0" dirty="0">
                <a:solidFill>
                  <a:srgbClr val="282B32"/>
                </a:solidFill>
                <a:effectLst/>
                <a:latin typeface="Merriweather" panose="00000500000000000000" pitchFamily="2" charset="0"/>
              </a:rPr>
              <a:t> </a:t>
            </a:r>
            <a:r>
              <a:rPr lang="en-US" b="0" i="0" dirty="0" err="1">
                <a:solidFill>
                  <a:srgbClr val="282B32"/>
                </a:solidFill>
                <a:effectLst/>
                <a:latin typeface="Merriweather" panose="00000500000000000000" pitchFamily="2" charset="0"/>
              </a:rPr>
              <a:t>Dwar</a:t>
            </a:r>
            <a:r>
              <a:rPr lang="en-US" b="0" i="0" dirty="0">
                <a:solidFill>
                  <a:srgbClr val="282B32"/>
                </a:solidFill>
                <a:effectLst/>
                <a:latin typeface="Merriweather" panose="00000500000000000000" pitchFamily="2" charset="0"/>
              </a:rPr>
              <a:t> 3.0, Ayushman Melas at Health and Wellness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(HWCs) and Community Health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(CHCs) and Ayushman </a:t>
            </a:r>
            <a:r>
              <a:rPr lang="en-US" b="0" i="0" dirty="0" err="1">
                <a:solidFill>
                  <a:srgbClr val="282B32"/>
                </a:solidFill>
                <a:effectLst/>
                <a:latin typeface="Merriweather" panose="00000500000000000000" pitchFamily="2" charset="0"/>
              </a:rPr>
              <a:t>Sabhas</a:t>
            </a:r>
            <a:r>
              <a:rPr lang="en-US" b="0" i="0" dirty="0">
                <a:solidFill>
                  <a:srgbClr val="282B32"/>
                </a:solidFill>
                <a:effectLst/>
                <a:latin typeface="Merriweather" panose="00000500000000000000" pitchFamily="2" charset="0"/>
              </a:rPr>
              <a:t> in every village and panchayat.</a:t>
            </a:r>
          </a:p>
          <a:p>
            <a:pPr algn="l"/>
            <a:r>
              <a:rPr lang="en-US" b="0" i="0" dirty="0">
                <a:solidFill>
                  <a:srgbClr val="282B32"/>
                </a:solidFill>
                <a:effectLst/>
                <a:latin typeface="Merriweather" panose="00000500000000000000" pitchFamily="2" charset="0"/>
              </a:rPr>
              <a:t>Through the Ayushman </a:t>
            </a:r>
            <a:r>
              <a:rPr lang="en-US" b="0" i="0" dirty="0" err="1">
                <a:solidFill>
                  <a:srgbClr val="282B32"/>
                </a:solidFill>
                <a:effectLst/>
                <a:latin typeface="Merriweather" panose="00000500000000000000" pitchFamily="2" charset="0"/>
              </a:rPr>
              <a:t>Apke</a:t>
            </a:r>
            <a:r>
              <a:rPr lang="en-US" b="0" i="0" dirty="0">
                <a:solidFill>
                  <a:srgbClr val="282B32"/>
                </a:solidFill>
                <a:effectLst/>
                <a:latin typeface="Merriweather" panose="00000500000000000000" pitchFamily="2" charset="0"/>
              </a:rPr>
              <a:t> </a:t>
            </a:r>
            <a:r>
              <a:rPr lang="en-US" b="0" i="0" dirty="0" err="1">
                <a:solidFill>
                  <a:srgbClr val="282B32"/>
                </a:solidFill>
                <a:effectLst/>
                <a:latin typeface="Merriweather" panose="00000500000000000000" pitchFamily="2" charset="0"/>
              </a:rPr>
              <a:t>Dwar</a:t>
            </a:r>
            <a:r>
              <a:rPr lang="en-US" b="0" i="0" dirty="0">
                <a:solidFill>
                  <a:srgbClr val="282B32"/>
                </a:solidFill>
                <a:effectLst/>
                <a:latin typeface="Merriweather" panose="00000500000000000000" pitchFamily="2" charset="0"/>
              </a:rPr>
              <a:t> 3.0, initiative the government aimed to provide Ayushman cards to remaining eligible beneficiaries enrolled under the Pradhan Mantri Jan Arogya Yojana (PM-JAY), ensuring that more individuals have access to essential health services.</a:t>
            </a:r>
          </a:p>
          <a:p>
            <a:pPr algn="l"/>
            <a:r>
              <a:rPr lang="en-US" b="0" i="0" dirty="0">
                <a:solidFill>
                  <a:srgbClr val="282B32"/>
                </a:solidFill>
                <a:effectLst/>
                <a:latin typeface="Merriweather" panose="00000500000000000000" pitchFamily="2" charset="0"/>
              </a:rPr>
              <a:t>Ayushman Melas at HWCs and CHCs facilitated the creation of ABHA IDs (Health IDs) and the issuance of Ayushman Bharat Cards. They will also offer early diagnosis, comprehensive primary health care services, teleconsultation with specialists, and appropriate referrals, </a:t>
            </a:r>
            <a:r>
              <a:rPr lang="en-US" b="0" i="0" dirty="0" err="1">
                <a:solidFill>
                  <a:srgbClr val="282B32"/>
                </a:solidFill>
                <a:effectLst/>
                <a:latin typeface="Merriweather" panose="00000500000000000000" pitchFamily="2" charset="0"/>
              </a:rPr>
              <a:t>Mandaviya</a:t>
            </a:r>
            <a:r>
              <a:rPr lang="en-US" b="0" i="0" dirty="0">
                <a:solidFill>
                  <a:srgbClr val="282B32"/>
                </a:solidFill>
                <a:effectLst/>
                <a:latin typeface="Merriweather" panose="00000500000000000000" pitchFamily="2" charset="0"/>
              </a:rPr>
              <a:t> said.</a:t>
            </a:r>
          </a:p>
          <a:p>
            <a:endParaRPr lang="en-IN" dirty="0"/>
          </a:p>
        </p:txBody>
      </p:sp>
      <p:sp>
        <p:nvSpPr>
          <p:cNvPr id="10" name="Rectangle 9">
            <a:extLst>
              <a:ext uri="{FF2B5EF4-FFF2-40B4-BE49-F238E27FC236}">
                <a16:creationId xmlns:a16="http://schemas.microsoft.com/office/drawing/2014/main" id="{9405411B-147D-4002-E541-3DD895F60113}"/>
              </a:ext>
            </a:extLst>
          </p:cNvPr>
          <p:cNvSpPr/>
          <p:nvPr/>
        </p:nvSpPr>
        <p:spPr>
          <a:xfrm>
            <a:off x="0"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FA40C3C-DE79-FF4F-91BA-31AF5BF4F736}"/>
              </a:ext>
            </a:extLst>
          </p:cNvPr>
          <p:cNvSpPr txBox="1"/>
          <p:nvPr/>
        </p:nvSpPr>
        <p:spPr>
          <a:xfrm>
            <a:off x="380998" y="11668"/>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Human Resources News </a:t>
            </a:r>
          </a:p>
        </p:txBody>
      </p:sp>
      <p:sp>
        <p:nvSpPr>
          <p:cNvPr id="13" name="TextBox 12">
            <a:extLst>
              <a:ext uri="{FF2B5EF4-FFF2-40B4-BE49-F238E27FC236}">
                <a16:creationId xmlns:a16="http://schemas.microsoft.com/office/drawing/2014/main" id="{15C464F6-EF90-CCD6-6F67-6964C522DAE8}"/>
              </a:ext>
            </a:extLst>
          </p:cNvPr>
          <p:cNvSpPr txBox="1"/>
          <p:nvPr/>
        </p:nvSpPr>
        <p:spPr>
          <a:xfrm>
            <a:off x="0" y="7121307"/>
            <a:ext cx="8199122" cy="2585323"/>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Over 70,000 people have pledged organ donation under the Ayushman Bhav campaign which aims to provide saturation coverage of healthcare services to every intended beneficiary, including those in the last mile, Union Health Minister Mansukh </a:t>
            </a:r>
            <a:r>
              <a:rPr lang="en-US" b="0" i="0" dirty="0" err="1">
                <a:solidFill>
                  <a:srgbClr val="282B32"/>
                </a:solidFill>
                <a:effectLst/>
                <a:latin typeface="Merriweather" panose="00000500000000000000" pitchFamily="2" charset="0"/>
              </a:rPr>
              <a:t>Mandaviya</a:t>
            </a:r>
            <a:r>
              <a:rPr lang="en-US" b="0" i="0" dirty="0">
                <a:solidFill>
                  <a:srgbClr val="282B32"/>
                </a:solidFill>
                <a:effectLst/>
                <a:latin typeface="Merriweather" panose="00000500000000000000" pitchFamily="2" charset="0"/>
              </a:rPr>
              <a:t> said on Tuesday.</a:t>
            </a:r>
          </a:p>
          <a:p>
            <a:pPr algn="l"/>
            <a:r>
              <a:rPr lang="en-US" b="0" i="0" dirty="0">
                <a:solidFill>
                  <a:srgbClr val="282B32"/>
                </a:solidFill>
                <a:effectLst/>
                <a:latin typeface="Merriweather" panose="00000500000000000000" pitchFamily="2" charset="0"/>
              </a:rPr>
              <a:t>Women outnumber men in pledging organ donation, said the health minister who also made the same pledge.</a:t>
            </a:r>
          </a:p>
          <a:p>
            <a:r>
              <a:rPr lang="en-US" b="0" i="0" dirty="0">
                <a:solidFill>
                  <a:srgbClr val="282B32"/>
                </a:solidFill>
                <a:effectLst/>
                <a:latin typeface="Merriweather" panose="00000500000000000000" pitchFamily="2" charset="0"/>
              </a:rPr>
              <a:t>The highest number of organ donation pledges were received from Maharashtra, followed by Telangana, Karnataka and Andhra Pradesh.</a:t>
            </a:r>
            <a:endParaRPr lang="en-IN" dirty="0"/>
          </a:p>
        </p:txBody>
      </p:sp>
      <p:sp>
        <p:nvSpPr>
          <p:cNvPr id="14" name="TextBox 13">
            <a:extLst>
              <a:ext uri="{FF2B5EF4-FFF2-40B4-BE49-F238E27FC236}">
                <a16:creationId xmlns:a16="http://schemas.microsoft.com/office/drawing/2014/main" id="{888F1565-0BC0-CD0E-8285-988EBB553C82}"/>
              </a:ext>
            </a:extLst>
          </p:cNvPr>
          <p:cNvSpPr txBox="1"/>
          <p:nvPr/>
        </p:nvSpPr>
        <p:spPr>
          <a:xfrm>
            <a:off x="12913995" y="519500"/>
            <a:ext cx="4282440" cy="6601807"/>
          </a:xfrm>
          <a:prstGeom prst="rect">
            <a:avLst/>
          </a:prstGeom>
          <a:noFill/>
        </p:spPr>
        <p:txBody>
          <a:bodyPr wrap="square" rtlCol="0">
            <a:spAutoFit/>
          </a:bodyPr>
          <a:lstStyle/>
          <a:p>
            <a:r>
              <a:rPr lang="en-IN" sz="4700" b="1" i="0" dirty="0">
                <a:solidFill>
                  <a:srgbClr val="0D0D0D"/>
                </a:solidFill>
                <a:effectLst/>
                <a:latin typeface="Merriweather" panose="00000500000000000000" pitchFamily="2" charset="0"/>
              </a:rPr>
              <a:t>Over 70,000 pledged organ donation under Ayushman Bhav campaign: </a:t>
            </a:r>
            <a:r>
              <a:rPr lang="en-IN" sz="4700" b="1" i="0" dirty="0" err="1">
                <a:solidFill>
                  <a:srgbClr val="0D0D0D"/>
                </a:solidFill>
                <a:effectLst/>
                <a:latin typeface="Merriweather" panose="00000500000000000000" pitchFamily="2" charset="0"/>
              </a:rPr>
              <a:t>Mandaviya</a:t>
            </a:r>
            <a:endParaRPr lang="en-IN" sz="4700" b="1" i="0" dirty="0">
              <a:solidFill>
                <a:srgbClr val="0D0D0D"/>
              </a:solidFill>
              <a:effectLst/>
              <a:latin typeface="Merriweather" panose="00000500000000000000" pitchFamily="2" charset="0"/>
            </a:endParaRPr>
          </a:p>
        </p:txBody>
      </p:sp>
      <p:pic>
        <p:nvPicPr>
          <p:cNvPr id="15" name="Picture 14" descr="Close-up of a couple of people holding hands&#10;&#10;Description automatically generated">
            <a:extLst>
              <a:ext uri="{FF2B5EF4-FFF2-40B4-BE49-F238E27FC236}">
                <a16:creationId xmlns:a16="http://schemas.microsoft.com/office/drawing/2014/main" id="{BA44FF46-E91B-0A69-DD85-59882367C1E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921117" y="381000"/>
            <a:ext cx="8199122" cy="3840480"/>
          </a:xfrm>
          <a:prstGeom prst="rect">
            <a:avLst/>
          </a:prstGeom>
        </p:spPr>
      </p:pic>
      <p:pic>
        <p:nvPicPr>
          <p:cNvPr id="16" name="Picture 15" descr="A road between trees&#10;&#10;Description automatically generated with medium confidence">
            <a:extLst>
              <a:ext uri="{FF2B5EF4-FFF2-40B4-BE49-F238E27FC236}">
                <a16:creationId xmlns:a16="http://schemas.microsoft.com/office/drawing/2014/main" id="{35E902B4-5762-D497-4D61-B5D327FCFB6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858629" y="381000"/>
            <a:ext cx="8397242" cy="3581400"/>
          </a:xfrm>
          <a:prstGeom prst="rect">
            <a:avLst/>
          </a:prstGeom>
        </p:spPr>
      </p:pic>
      <p:sp>
        <p:nvSpPr>
          <p:cNvPr id="17" name="TextBox 16">
            <a:extLst>
              <a:ext uri="{FF2B5EF4-FFF2-40B4-BE49-F238E27FC236}">
                <a16:creationId xmlns:a16="http://schemas.microsoft.com/office/drawing/2014/main" id="{8E912CAC-B2DC-25E0-310C-DD94FC50A365}"/>
              </a:ext>
            </a:extLst>
          </p:cNvPr>
          <p:cNvSpPr txBox="1"/>
          <p:nvPr/>
        </p:nvSpPr>
        <p:spPr>
          <a:xfrm>
            <a:off x="14512290" y="381000"/>
            <a:ext cx="3794760" cy="5262979"/>
          </a:xfrm>
          <a:prstGeom prst="rect">
            <a:avLst/>
          </a:prstGeom>
          <a:noFill/>
        </p:spPr>
        <p:txBody>
          <a:bodyPr wrap="square" rtlCol="0">
            <a:spAutoFit/>
          </a:bodyPr>
          <a:lstStyle/>
          <a:p>
            <a:pPr algn="l"/>
            <a:r>
              <a:rPr lang="en-US" sz="4800" b="1" i="0" dirty="0">
                <a:solidFill>
                  <a:srgbClr val="1A1A1A"/>
                </a:solidFill>
                <a:effectLst/>
                <a:latin typeface="Merriweather" panose="00000500000000000000" pitchFamily="2" charset="0"/>
              </a:rPr>
              <a:t>Explained: The impact of climate change on our planet</a:t>
            </a:r>
            <a:br>
              <a:rPr lang="en-US" sz="4800" b="1" dirty="0">
                <a:latin typeface="Merriweather" panose="00000500000000000000" pitchFamily="2" charset="0"/>
              </a:rPr>
            </a:br>
            <a:br>
              <a:rPr lang="en-US" sz="4800" b="1" dirty="0">
                <a:latin typeface="Merriweather" panose="00000500000000000000" pitchFamily="2" charset="0"/>
              </a:rPr>
            </a:br>
            <a:endParaRPr lang="en-US" sz="4800" b="1" i="0" dirty="0">
              <a:solidFill>
                <a:srgbClr val="1A1A1A"/>
              </a:solidFill>
              <a:effectLst/>
              <a:latin typeface="Merriweather" panose="00000500000000000000" pitchFamily="2" charset="0"/>
            </a:endParaRPr>
          </a:p>
        </p:txBody>
      </p:sp>
      <p:sp>
        <p:nvSpPr>
          <p:cNvPr id="18" name="TextBox 17">
            <a:extLst>
              <a:ext uri="{FF2B5EF4-FFF2-40B4-BE49-F238E27FC236}">
                <a16:creationId xmlns:a16="http://schemas.microsoft.com/office/drawing/2014/main" id="{459559E3-21CB-E69E-E19F-1F023DBD81D8}"/>
              </a:ext>
            </a:extLst>
          </p:cNvPr>
          <p:cNvSpPr txBox="1"/>
          <p:nvPr/>
        </p:nvSpPr>
        <p:spPr>
          <a:xfrm>
            <a:off x="-121924" y="9668530"/>
            <a:ext cx="12313924" cy="2862322"/>
          </a:xfrm>
          <a:prstGeom prst="rect">
            <a:avLst/>
          </a:prstGeom>
          <a:noFill/>
        </p:spPr>
        <p:txBody>
          <a:bodyPr wrap="square" rtlCol="0">
            <a:spAutoFit/>
          </a:bodyPr>
          <a:lstStyle/>
          <a:p>
            <a:r>
              <a:rPr lang="en-US" b="0" i="0" dirty="0">
                <a:solidFill>
                  <a:srgbClr val="3C4245"/>
                </a:solidFill>
                <a:effectLst/>
                <a:latin typeface="Noto Sans" panose="020B0502040204020203" pitchFamily="34" charset="0"/>
              </a:rPr>
              <a:t>Climate change presents a fundamental threat to human health. It affects the physical environment as well as all aspects of both natural and human systems – including social and economic conditions and the functioning of health systems. It is therefore a threat multiplier, undermining and potentially reversing decades of health progress. As climatic conditions change, more frequent and intensifying weather and climate events are observed, including storms, extreme heat, floods, droughts and wildfires. These weather and climate hazards affect health both directly and indirectly, increasing the risk of deaths, noncommunicable diseases, the emergence and spread of infectious diseases, and health </a:t>
            </a:r>
            <a:r>
              <a:rPr lang="en-US" b="0" i="0" dirty="0" err="1">
                <a:solidFill>
                  <a:srgbClr val="3C4245"/>
                </a:solidFill>
                <a:effectLst/>
                <a:latin typeface="Noto Sans" panose="020B0502040204020203" pitchFamily="34" charset="0"/>
              </a:rPr>
              <a:t>emergencies.</a:t>
            </a:r>
            <a:r>
              <a:rPr lang="en-US" b="0" i="0" dirty="0" err="1">
                <a:solidFill>
                  <a:srgbClr val="3C4245"/>
                </a:solidFill>
                <a:effectLst/>
                <a:latin typeface="Noto Sans" panose="020B0502040504020204" pitchFamily="34" charset="0"/>
              </a:rPr>
              <a:t>imbate</a:t>
            </a:r>
            <a:r>
              <a:rPr lang="en-US" b="0" i="0" dirty="0">
                <a:solidFill>
                  <a:srgbClr val="3C4245"/>
                </a:solidFill>
                <a:effectLst/>
                <a:latin typeface="Noto Sans" panose="020B0502040504020204" pitchFamily="34" charset="0"/>
              </a:rPr>
              <a:t> change is also having an impact on our health workforce and infrastructure, reducing capacity to provide universal health coverage (UHC). More fundamentally, climate shocks and growing stresses such as changing temperature and precipitation patterns, drought, floods and rising sea levels degrade the environmental and social determinants of physical health.</a:t>
            </a:r>
            <a:endParaRPr lang="en-IN" dirty="0"/>
          </a:p>
        </p:txBody>
      </p:sp>
    </p:spTree>
    <p:extLst>
      <p:ext uri="{BB962C8B-B14F-4D97-AF65-F5344CB8AC3E}">
        <p14:creationId xmlns:p14="http://schemas.microsoft.com/office/powerpoint/2010/main" val="3843341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EFFBB6-9FFA-0655-7015-E76B96953D4D}"/>
              </a:ext>
            </a:extLst>
          </p:cNvPr>
          <p:cNvSpPr>
            <a:spLocks noGrp="1"/>
          </p:cNvSpPr>
          <p:nvPr>
            <p:ph type="sldNum" sz="quarter" idx="12"/>
          </p:nvPr>
        </p:nvSpPr>
        <p:spPr/>
        <p:txBody>
          <a:bodyPr/>
          <a:lstStyle/>
          <a:p>
            <a:fld id="{BA72E033-1B11-49F8-A454-2C7FD7FDB53D}" type="slidenum">
              <a:rPr lang="en-IN" smtClean="0"/>
              <a:t>14</a:t>
            </a:fld>
            <a:endParaRPr lang="en-IN"/>
          </a:p>
        </p:txBody>
      </p:sp>
      <p:sp>
        <p:nvSpPr>
          <p:cNvPr id="3" name="TextBox 2">
            <a:extLst>
              <a:ext uri="{FF2B5EF4-FFF2-40B4-BE49-F238E27FC236}">
                <a16:creationId xmlns:a16="http://schemas.microsoft.com/office/drawing/2014/main" id="{556B39B9-854F-CF0B-4DC7-0F8DFEB35CF1}"/>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Planet News </a:t>
            </a:r>
          </a:p>
        </p:txBody>
      </p:sp>
      <p:sp>
        <p:nvSpPr>
          <p:cNvPr id="4" name="Rectangle 3">
            <a:extLst>
              <a:ext uri="{FF2B5EF4-FFF2-40B4-BE49-F238E27FC236}">
                <a16:creationId xmlns:a16="http://schemas.microsoft.com/office/drawing/2014/main" id="{7E24E9F9-ADD5-4832-28C0-E418971F9A6E}"/>
              </a:ext>
            </a:extLst>
          </p:cNvPr>
          <p:cNvSpPr/>
          <p:nvPr/>
        </p:nvSpPr>
        <p:spPr>
          <a:xfrm>
            <a:off x="-2"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957DB7C-B921-8498-6A63-94F6CAC97881}"/>
              </a:ext>
            </a:extLst>
          </p:cNvPr>
          <p:cNvSpPr txBox="1"/>
          <p:nvPr/>
        </p:nvSpPr>
        <p:spPr>
          <a:xfrm>
            <a:off x="8397240" y="369332"/>
            <a:ext cx="3794760" cy="5262979"/>
          </a:xfrm>
          <a:prstGeom prst="rect">
            <a:avLst/>
          </a:prstGeom>
          <a:noFill/>
        </p:spPr>
        <p:txBody>
          <a:bodyPr wrap="square" rtlCol="0">
            <a:spAutoFit/>
          </a:bodyPr>
          <a:lstStyle/>
          <a:p>
            <a:pPr algn="l"/>
            <a:r>
              <a:rPr lang="en-US" sz="4800" b="1" i="0" dirty="0">
                <a:solidFill>
                  <a:srgbClr val="1A1A1A"/>
                </a:solidFill>
                <a:effectLst/>
                <a:latin typeface="Merriweather" panose="00000500000000000000" pitchFamily="2" charset="0"/>
              </a:rPr>
              <a:t>Explained: The impact of climate change on our planet</a:t>
            </a:r>
            <a:br>
              <a:rPr lang="en-US" sz="4800" b="1" dirty="0">
                <a:latin typeface="Merriweather" panose="00000500000000000000" pitchFamily="2" charset="0"/>
              </a:rPr>
            </a:br>
            <a:br>
              <a:rPr lang="en-US" sz="4800" b="1" dirty="0">
                <a:latin typeface="Merriweather" panose="00000500000000000000" pitchFamily="2" charset="0"/>
              </a:rPr>
            </a:br>
            <a:endParaRPr lang="en-US" sz="4800" b="1" i="0" dirty="0">
              <a:solidFill>
                <a:srgbClr val="1A1A1A"/>
              </a:solidFill>
              <a:effectLst/>
              <a:latin typeface="Merriweather" panose="00000500000000000000" pitchFamily="2" charset="0"/>
            </a:endParaRPr>
          </a:p>
        </p:txBody>
      </p:sp>
      <p:pic>
        <p:nvPicPr>
          <p:cNvPr id="7" name="Picture 6" descr="A road between trees&#10;&#10;Description automatically generated with medium confidence">
            <a:extLst>
              <a:ext uri="{FF2B5EF4-FFF2-40B4-BE49-F238E27FC236}">
                <a16:creationId xmlns:a16="http://schemas.microsoft.com/office/drawing/2014/main" id="{F20D0732-1850-1336-495F-BA468D97CA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 y="381000"/>
            <a:ext cx="8397242" cy="3581400"/>
          </a:xfrm>
          <a:prstGeom prst="rect">
            <a:avLst/>
          </a:prstGeom>
        </p:spPr>
      </p:pic>
      <p:sp>
        <p:nvSpPr>
          <p:cNvPr id="8" name="TextBox 7">
            <a:extLst>
              <a:ext uri="{FF2B5EF4-FFF2-40B4-BE49-F238E27FC236}">
                <a16:creationId xmlns:a16="http://schemas.microsoft.com/office/drawing/2014/main" id="{2FE72E02-9951-570A-94E2-AFA77A6E2346}"/>
              </a:ext>
            </a:extLst>
          </p:cNvPr>
          <p:cNvSpPr txBox="1"/>
          <p:nvPr/>
        </p:nvSpPr>
        <p:spPr>
          <a:xfrm>
            <a:off x="-4" y="3962400"/>
            <a:ext cx="12313924" cy="2862322"/>
          </a:xfrm>
          <a:prstGeom prst="rect">
            <a:avLst/>
          </a:prstGeom>
          <a:noFill/>
        </p:spPr>
        <p:txBody>
          <a:bodyPr wrap="square" rtlCol="0">
            <a:spAutoFit/>
          </a:bodyPr>
          <a:lstStyle/>
          <a:p>
            <a:r>
              <a:rPr lang="en-US" b="0" i="0" dirty="0">
                <a:solidFill>
                  <a:srgbClr val="3C4245"/>
                </a:solidFill>
                <a:effectLst/>
                <a:latin typeface="Noto Sans" panose="020B0502040204020203" pitchFamily="34" charset="0"/>
              </a:rPr>
              <a:t>Climate change presents a fundamental threat to human health. It affects the physical environment as well as all aspects of both natural and human systems – including social and economic conditions and the functioning of health systems. It is therefore a threat multiplier, undermining and potentially reversing decades of health progress. As climatic conditions change, more frequent and intensifying weather and climate events are observed, including storms, extreme heat, floods, droughts and wildfires. These weather and climate hazards affect health both directly and indirectly, increasing the risk of deaths, noncommunicable diseases, the emergence and spread of infectious diseases, and health </a:t>
            </a:r>
            <a:r>
              <a:rPr lang="en-US" b="0" i="0" dirty="0" err="1">
                <a:solidFill>
                  <a:srgbClr val="3C4245"/>
                </a:solidFill>
                <a:effectLst/>
                <a:latin typeface="Noto Sans" panose="020B0502040204020203" pitchFamily="34" charset="0"/>
              </a:rPr>
              <a:t>emergencies.</a:t>
            </a:r>
            <a:r>
              <a:rPr lang="en-US" b="0" i="0" dirty="0" err="1">
                <a:solidFill>
                  <a:srgbClr val="3C4245"/>
                </a:solidFill>
                <a:effectLst/>
                <a:latin typeface="Noto Sans" panose="020B0502040504020204" pitchFamily="34" charset="0"/>
              </a:rPr>
              <a:t>imbate</a:t>
            </a:r>
            <a:r>
              <a:rPr lang="en-US" b="0" i="0" dirty="0">
                <a:solidFill>
                  <a:srgbClr val="3C4245"/>
                </a:solidFill>
                <a:effectLst/>
                <a:latin typeface="Noto Sans" panose="020B0502040504020204" pitchFamily="34" charset="0"/>
              </a:rPr>
              <a:t> change is also having an impact on our health workforce and infrastructure, reducing capacity to provide universal health coverage (UHC). More fundamentally, climate shocks and growing stresses such as changing temperature and precipitation patterns, drought, floods and rising sea levels degrade the environmental and social determinants of physical health.</a:t>
            </a:r>
            <a:endParaRPr lang="en-IN" dirty="0"/>
          </a:p>
        </p:txBody>
      </p:sp>
      <p:sp>
        <p:nvSpPr>
          <p:cNvPr id="9" name="TextBox 8">
            <a:extLst>
              <a:ext uri="{FF2B5EF4-FFF2-40B4-BE49-F238E27FC236}">
                <a16:creationId xmlns:a16="http://schemas.microsoft.com/office/drawing/2014/main" id="{71B3F6ED-A385-92FC-69A6-8372FFB0810B}"/>
              </a:ext>
            </a:extLst>
          </p:cNvPr>
          <p:cNvSpPr txBox="1"/>
          <p:nvPr/>
        </p:nvSpPr>
        <p:spPr>
          <a:xfrm>
            <a:off x="-137162" y="-6825327"/>
            <a:ext cx="12329160" cy="6463308"/>
          </a:xfrm>
          <a:prstGeom prst="rect">
            <a:avLst/>
          </a:prstGeom>
          <a:noFill/>
        </p:spPr>
        <p:txBody>
          <a:bodyPr wrap="square" rtlCol="0">
            <a:spAutoFit/>
          </a:bodyPr>
          <a:lstStyle/>
          <a:p>
            <a:pPr algn="l"/>
            <a:r>
              <a:rPr lang="en-US" b="0" i="0" dirty="0">
                <a:solidFill>
                  <a:srgbClr val="3C4245"/>
                </a:solidFill>
                <a:effectLst/>
                <a:latin typeface="Noto Sans" panose="020B0502040504020204" pitchFamily="34" charset="0"/>
              </a:rPr>
              <a:t>All aspects of health are affected by climate change, from clean air, water and soil to food systems and livelihoods. Further delay in tackling climate change will increase health risks, undermine decades of improvements in global health, and contravene our collective commitments to ensure the human right to health for all.</a:t>
            </a:r>
          </a:p>
          <a:p>
            <a:pPr algn="l"/>
            <a:r>
              <a:rPr lang="en-US" b="1" i="0" dirty="0">
                <a:solidFill>
                  <a:srgbClr val="3C4245"/>
                </a:solidFill>
                <a:effectLst/>
                <a:latin typeface="Noto Sans" panose="020B0502040504020204" pitchFamily="34" charset="0"/>
              </a:rPr>
              <a:t>Climate change impacts on health</a:t>
            </a:r>
          </a:p>
          <a:p>
            <a:pPr algn="l"/>
            <a:r>
              <a:rPr lang="en-US" b="0" i="0" dirty="0">
                <a:solidFill>
                  <a:srgbClr val="3C4245"/>
                </a:solidFill>
                <a:effectLst/>
                <a:latin typeface="Noto Sans" panose="020B0502040504020204" pitchFamily="34" charset="0"/>
              </a:rPr>
              <a:t>The Intergovernmental Panel on Climate Change's (IPCC) Sixth Assessment Report (AR6) concluded that climate risks are appearing faster and will become more severe sooner than previously expected, and it will be harder to adapt with increased global heating.</a:t>
            </a:r>
          </a:p>
          <a:p>
            <a:pPr algn="l"/>
            <a:r>
              <a:rPr lang="en-US" b="0" i="0" dirty="0">
                <a:solidFill>
                  <a:srgbClr val="3C4245"/>
                </a:solidFill>
                <a:effectLst/>
                <a:latin typeface="Noto Sans" panose="020B0502040504020204" pitchFamily="34" charset="0"/>
              </a:rPr>
              <a:t>It further reveals that 3.6 billion people already live in areas highly susceptible to climate change. Despite contributing minimally to global emissions, low-income countries and small island developing states (SIDS) endure the harshest health impacts. In vulnerable regions, the death rate from extreme weather events in the last decade was 15 times higher than in less vulnerable ones.</a:t>
            </a:r>
          </a:p>
          <a:p>
            <a:pPr algn="l"/>
            <a:r>
              <a:rPr lang="en-US" b="0" i="0" dirty="0">
                <a:solidFill>
                  <a:srgbClr val="3C4245"/>
                </a:solidFill>
                <a:effectLst/>
                <a:latin typeface="Noto Sans" panose="020B0502040504020204" pitchFamily="34" charset="0"/>
              </a:rPr>
              <a:t>Climate change is impacting health in a myriad of ways, including by leading to death and illness from increasingly frequent extreme weather events, such as heatwaves, storms and floods, the disruption of food systems, increases in zoonoses and food-, water- and vector-borne diseases, and mental health issues. Furthermore, climate change is undermining many of the social determinants for good health, such as livelihoods, equality and access to health care and social support structures. These climate-sensitive health risks are disproportionately felt by the most vulnerable and disadvantaged, including women, children, ethnic minorities, poor communities, migrants or displaced persons, older populations, and those with underlying health </a:t>
            </a:r>
            <a:r>
              <a:rPr lang="en-US" b="0" i="0" dirty="0" err="1">
                <a:solidFill>
                  <a:srgbClr val="3C4245"/>
                </a:solidFill>
                <a:effectLst/>
                <a:latin typeface="Noto Sans" panose="020B0502040504020204" pitchFamily="34" charset="0"/>
              </a:rPr>
              <a:t>conditions.Although</a:t>
            </a:r>
            <a:r>
              <a:rPr lang="en-US" b="0" i="0" dirty="0">
                <a:solidFill>
                  <a:srgbClr val="3C4245"/>
                </a:solidFill>
                <a:effectLst/>
                <a:latin typeface="Noto Sans" panose="020B0502040504020204" pitchFamily="34" charset="0"/>
              </a:rPr>
              <a:t> it is unequivocal that climate change affects human health, it remains challenging to accurately estimate the scale and impact of many climate-sensitive health risks. However, scientific advances progressively allow us to attribute an increase in morbidity and mortality to global warming, and more accurately determine the risks and scale of these health threats.</a:t>
            </a:r>
          </a:p>
        </p:txBody>
      </p:sp>
      <p:sp>
        <p:nvSpPr>
          <p:cNvPr id="10" name="TextBox 9">
            <a:extLst>
              <a:ext uri="{FF2B5EF4-FFF2-40B4-BE49-F238E27FC236}">
                <a16:creationId xmlns:a16="http://schemas.microsoft.com/office/drawing/2014/main" id="{7B985EBE-4C95-55E4-404C-9162D9BDDA03}"/>
              </a:ext>
            </a:extLst>
          </p:cNvPr>
          <p:cNvSpPr txBox="1"/>
          <p:nvPr/>
        </p:nvSpPr>
        <p:spPr>
          <a:xfrm>
            <a:off x="-4" y="7445514"/>
            <a:ext cx="12192000" cy="6740307"/>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The Ayushman Bhav campaign was launched on September 13 by President </a:t>
            </a:r>
            <a:r>
              <a:rPr lang="en-US" b="0" i="0" dirty="0" err="1">
                <a:solidFill>
                  <a:srgbClr val="282B32"/>
                </a:solidFill>
                <a:effectLst/>
                <a:latin typeface="Merriweather" panose="00000500000000000000" pitchFamily="2" charset="0"/>
              </a:rPr>
              <a:t>Droupadi</a:t>
            </a:r>
            <a:r>
              <a:rPr lang="en-US" b="0" i="0" dirty="0">
                <a:solidFill>
                  <a:srgbClr val="282B32"/>
                </a:solidFill>
                <a:effectLst/>
                <a:latin typeface="Merriweather" panose="00000500000000000000" pitchFamily="2" charset="0"/>
              </a:rPr>
              <a:t> </a:t>
            </a:r>
            <a:r>
              <a:rPr lang="en-US" b="0" i="0" dirty="0" err="1">
                <a:solidFill>
                  <a:srgbClr val="282B32"/>
                </a:solidFill>
                <a:effectLst/>
                <a:latin typeface="Merriweather" panose="00000500000000000000" pitchFamily="2" charset="0"/>
              </a:rPr>
              <a:t>Murmu</a:t>
            </a:r>
            <a:r>
              <a:rPr lang="en-US" b="0" i="0" dirty="0">
                <a:solidFill>
                  <a:srgbClr val="282B32"/>
                </a:solidFill>
                <a:effectLst/>
                <a:latin typeface="Merriweather" panose="00000500000000000000" pitchFamily="2" charset="0"/>
              </a:rPr>
              <a:t> and was implemented during the 'Seva </a:t>
            </a:r>
            <a:r>
              <a:rPr lang="en-US" b="0" i="0" dirty="0" err="1">
                <a:solidFill>
                  <a:srgbClr val="282B32"/>
                </a:solidFill>
                <a:effectLst/>
                <a:latin typeface="Merriweather" panose="00000500000000000000" pitchFamily="2" charset="0"/>
              </a:rPr>
              <a:t>Pakhwada</a:t>
            </a:r>
            <a:r>
              <a:rPr lang="en-US" b="0" i="0" dirty="0">
                <a:solidFill>
                  <a:srgbClr val="282B32"/>
                </a:solidFill>
                <a:effectLst/>
                <a:latin typeface="Merriweather" panose="00000500000000000000" pitchFamily="2" charset="0"/>
              </a:rPr>
              <a:t>' from September 17 till October 2.</a:t>
            </a:r>
          </a:p>
          <a:p>
            <a:pPr algn="l"/>
            <a:r>
              <a:rPr lang="en-US" b="0" i="0" dirty="0" err="1">
                <a:solidFill>
                  <a:srgbClr val="282B32"/>
                </a:solidFill>
                <a:effectLst/>
                <a:latin typeface="Merriweather" panose="00000500000000000000" pitchFamily="2" charset="0"/>
              </a:rPr>
              <a:t>Mandaviya</a:t>
            </a:r>
            <a:r>
              <a:rPr lang="en-US" b="0" i="0" dirty="0">
                <a:solidFill>
                  <a:srgbClr val="282B32"/>
                </a:solidFill>
                <a:effectLst/>
                <a:latin typeface="Merriweather" panose="00000500000000000000" pitchFamily="2" charset="0"/>
              </a:rPr>
              <a:t> said over 63.8 Ayushman cards were made while 1,13,41,303 Ayushman Bharat Health </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Account (ABHA) IDs have been generated.</a:t>
            </a:r>
          </a:p>
          <a:p>
            <a:pPr algn="l"/>
            <a:r>
              <a:rPr lang="en-US" b="0" i="0" dirty="0">
                <a:solidFill>
                  <a:srgbClr val="282B32"/>
                </a:solidFill>
                <a:effectLst/>
                <a:latin typeface="Merriweather" panose="00000500000000000000" pitchFamily="2" charset="0"/>
              </a:rPr>
              <a:t>As many as 2,69,422 health melas have been </a:t>
            </a:r>
            <a:r>
              <a:rPr lang="en-US" b="0" i="0" dirty="0" err="1">
                <a:solidFill>
                  <a:srgbClr val="282B32"/>
                </a:solidFill>
                <a:effectLst/>
                <a:latin typeface="Merriweather" panose="00000500000000000000" pitchFamily="2" charset="0"/>
              </a:rPr>
              <a:t>organised</a:t>
            </a:r>
            <a:r>
              <a:rPr lang="en-US" b="0" i="0" dirty="0">
                <a:solidFill>
                  <a:srgbClr val="282B32"/>
                </a:solidFill>
                <a:effectLst/>
                <a:latin typeface="Merriweather" panose="00000500000000000000" pitchFamily="2" charset="0"/>
              </a:rPr>
              <a:t> at Health and Wellness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during the 'Seva </a:t>
            </a:r>
            <a:r>
              <a:rPr lang="en-US" b="0" i="0" dirty="0" err="1">
                <a:solidFill>
                  <a:srgbClr val="282B32"/>
                </a:solidFill>
                <a:effectLst/>
                <a:latin typeface="Merriweather" panose="00000500000000000000" pitchFamily="2" charset="0"/>
              </a:rPr>
              <a:t>Pakhwada</a:t>
            </a:r>
            <a:r>
              <a:rPr lang="en-US" b="0" i="0" dirty="0">
                <a:solidFill>
                  <a:srgbClr val="282B32"/>
                </a:solidFill>
                <a:effectLst/>
                <a:latin typeface="Merriweather" panose="00000500000000000000" pitchFamily="2" charset="0"/>
              </a:rPr>
              <a:t>' and witnessed a footfall of around 161 lakh people who availed free diagnostics services and medicines. Besides, 9,970 health melas were </a:t>
            </a:r>
            <a:r>
              <a:rPr lang="en-US" b="0" i="0" dirty="0" err="1">
                <a:solidFill>
                  <a:srgbClr val="282B32"/>
                </a:solidFill>
                <a:effectLst/>
                <a:latin typeface="Merriweather" panose="00000500000000000000" pitchFamily="2" charset="0"/>
              </a:rPr>
              <a:t>organised</a:t>
            </a:r>
            <a:r>
              <a:rPr lang="en-US" b="0" i="0" dirty="0">
                <a:solidFill>
                  <a:srgbClr val="282B32"/>
                </a:solidFill>
                <a:effectLst/>
                <a:latin typeface="Merriweather" panose="00000500000000000000" pitchFamily="2" charset="0"/>
              </a:rPr>
              <a:t> at Community Health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in which over 22.9 lakh patients were registered since September 17.</a:t>
            </a:r>
          </a:p>
          <a:p>
            <a:pPr algn="l"/>
            <a:r>
              <a:rPr lang="en-US" b="0" i="0" dirty="0">
                <a:solidFill>
                  <a:srgbClr val="282B32"/>
                </a:solidFill>
                <a:effectLst/>
                <a:latin typeface="Merriweather" panose="00000500000000000000" pitchFamily="2" charset="0"/>
              </a:rPr>
              <a:t>At the community health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5,506 major surgeries and 25,716 minor surgeries were performed while 52,370 major and 32,805 minor surgeries have been planned. As part of the campaign, 14, 157 blood donation camps were </a:t>
            </a:r>
            <a:r>
              <a:rPr lang="en-US" b="0" i="0" dirty="0" err="1">
                <a:solidFill>
                  <a:srgbClr val="282B32"/>
                </a:solidFill>
                <a:effectLst/>
                <a:latin typeface="Merriweather" panose="00000500000000000000" pitchFamily="2" charset="0"/>
              </a:rPr>
              <a:t>organised</a:t>
            </a:r>
            <a:r>
              <a:rPr lang="en-US" b="0" i="0" dirty="0">
                <a:solidFill>
                  <a:srgbClr val="282B32"/>
                </a:solidFill>
                <a:effectLst/>
                <a:latin typeface="Merriweather" panose="00000500000000000000" pitchFamily="2" charset="0"/>
              </a:rPr>
              <a:t> and 2,27,974 units of blood have been collected. Besides, 1,08,802 </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Ayushman </a:t>
            </a:r>
            <a:r>
              <a:rPr lang="en-US" b="0" i="0" dirty="0" err="1">
                <a:solidFill>
                  <a:srgbClr val="282B32"/>
                </a:solidFill>
                <a:effectLst/>
                <a:latin typeface="Merriweather" panose="00000500000000000000" pitchFamily="2" charset="0"/>
              </a:rPr>
              <a:t>Sabhas</a:t>
            </a:r>
            <a:r>
              <a:rPr lang="en-US" b="0" i="0" dirty="0">
                <a:solidFill>
                  <a:srgbClr val="282B32"/>
                </a:solidFill>
                <a:effectLst/>
                <a:latin typeface="Merriweather" panose="00000500000000000000" pitchFamily="2" charset="0"/>
              </a:rPr>
              <a:t> have been held.</a:t>
            </a:r>
          </a:p>
          <a:p>
            <a:pPr algn="l"/>
            <a:r>
              <a:rPr lang="en-US" b="0" i="0" dirty="0">
                <a:solidFill>
                  <a:srgbClr val="282B32"/>
                </a:solidFill>
                <a:effectLst/>
                <a:latin typeface="Merriweather" panose="00000500000000000000" pitchFamily="2" charset="0"/>
              </a:rPr>
              <a:t>The Ayushman Bhav campaign aimed at achieving saturation coverage of health services through its three components Ayushman - </a:t>
            </a:r>
            <a:r>
              <a:rPr lang="en-US" b="0" i="0" dirty="0" err="1">
                <a:solidFill>
                  <a:srgbClr val="282B32"/>
                </a:solidFill>
                <a:effectLst/>
                <a:latin typeface="Merriweather" panose="00000500000000000000" pitchFamily="2" charset="0"/>
              </a:rPr>
              <a:t>Apke</a:t>
            </a:r>
            <a:r>
              <a:rPr lang="en-US" b="0" i="0" dirty="0">
                <a:solidFill>
                  <a:srgbClr val="282B32"/>
                </a:solidFill>
                <a:effectLst/>
                <a:latin typeface="Merriweather" panose="00000500000000000000" pitchFamily="2" charset="0"/>
              </a:rPr>
              <a:t> </a:t>
            </a:r>
            <a:r>
              <a:rPr lang="en-US" b="0" i="0" dirty="0" err="1">
                <a:solidFill>
                  <a:srgbClr val="282B32"/>
                </a:solidFill>
                <a:effectLst/>
                <a:latin typeface="Merriweather" panose="00000500000000000000" pitchFamily="2" charset="0"/>
              </a:rPr>
              <a:t>Dwar</a:t>
            </a:r>
            <a:r>
              <a:rPr lang="en-US" b="0" i="0" dirty="0">
                <a:solidFill>
                  <a:srgbClr val="282B32"/>
                </a:solidFill>
                <a:effectLst/>
                <a:latin typeface="Merriweather" panose="00000500000000000000" pitchFamily="2" charset="0"/>
              </a:rPr>
              <a:t> 3.0, Ayushman Melas at Health and Wellness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(HWCs) and Community Health </a:t>
            </a:r>
            <a:r>
              <a:rPr lang="en-US" b="0" i="0" dirty="0" err="1">
                <a:solidFill>
                  <a:srgbClr val="282B32"/>
                </a:solidFill>
                <a:effectLst/>
                <a:latin typeface="Merriweather" panose="00000500000000000000" pitchFamily="2" charset="0"/>
              </a:rPr>
              <a:t>Centres</a:t>
            </a:r>
            <a:r>
              <a:rPr lang="en-US" b="0" i="0" dirty="0">
                <a:solidFill>
                  <a:srgbClr val="282B32"/>
                </a:solidFill>
                <a:effectLst/>
                <a:latin typeface="Merriweather" panose="00000500000000000000" pitchFamily="2" charset="0"/>
              </a:rPr>
              <a:t> (CHCs) and Ayushman </a:t>
            </a:r>
            <a:r>
              <a:rPr lang="en-US" b="0" i="0" dirty="0" err="1">
                <a:solidFill>
                  <a:srgbClr val="282B32"/>
                </a:solidFill>
                <a:effectLst/>
                <a:latin typeface="Merriweather" panose="00000500000000000000" pitchFamily="2" charset="0"/>
              </a:rPr>
              <a:t>Sabhas</a:t>
            </a:r>
            <a:r>
              <a:rPr lang="en-US" b="0" i="0" dirty="0">
                <a:solidFill>
                  <a:srgbClr val="282B32"/>
                </a:solidFill>
                <a:effectLst/>
                <a:latin typeface="Merriweather" panose="00000500000000000000" pitchFamily="2" charset="0"/>
              </a:rPr>
              <a:t> in every village and panchayat.</a:t>
            </a:r>
          </a:p>
          <a:p>
            <a:pPr algn="l"/>
            <a:r>
              <a:rPr lang="en-US" b="0" i="0" dirty="0">
                <a:solidFill>
                  <a:srgbClr val="282B32"/>
                </a:solidFill>
                <a:effectLst/>
                <a:latin typeface="Merriweather" panose="00000500000000000000" pitchFamily="2" charset="0"/>
              </a:rPr>
              <a:t>Through the Ayushman </a:t>
            </a:r>
            <a:r>
              <a:rPr lang="en-US" b="0" i="0" dirty="0" err="1">
                <a:solidFill>
                  <a:srgbClr val="282B32"/>
                </a:solidFill>
                <a:effectLst/>
                <a:latin typeface="Merriweather" panose="00000500000000000000" pitchFamily="2" charset="0"/>
              </a:rPr>
              <a:t>Apke</a:t>
            </a:r>
            <a:r>
              <a:rPr lang="en-US" b="0" i="0" dirty="0">
                <a:solidFill>
                  <a:srgbClr val="282B32"/>
                </a:solidFill>
                <a:effectLst/>
                <a:latin typeface="Merriweather" panose="00000500000000000000" pitchFamily="2" charset="0"/>
              </a:rPr>
              <a:t> </a:t>
            </a:r>
            <a:r>
              <a:rPr lang="en-US" b="0" i="0" dirty="0" err="1">
                <a:solidFill>
                  <a:srgbClr val="282B32"/>
                </a:solidFill>
                <a:effectLst/>
                <a:latin typeface="Merriweather" panose="00000500000000000000" pitchFamily="2" charset="0"/>
              </a:rPr>
              <a:t>Dwar</a:t>
            </a:r>
            <a:r>
              <a:rPr lang="en-US" b="0" i="0" dirty="0">
                <a:solidFill>
                  <a:srgbClr val="282B32"/>
                </a:solidFill>
                <a:effectLst/>
                <a:latin typeface="Merriweather" panose="00000500000000000000" pitchFamily="2" charset="0"/>
              </a:rPr>
              <a:t> 3.0, initiative the government aimed to provide Ayushman cards to remaining eligible beneficiaries enrolled under the Pradhan Mantri Jan Arogya Yojana (PM-JAY), ensuring that more individuals have access to essential health services.</a:t>
            </a:r>
          </a:p>
          <a:p>
            <a:pPr algn="l"/>
            <a:r>
              <a:rPr lang="en-US" b="0" i="0" dirty="0">
                <a:solidFill>
                  <a:srgbClr val="282B32"/>
                </a:solidFill>
                <a:effectLst/>
                <a:latin typeface="Merriweather" panose="00000500000000000000" pitchFamily="2" charset="0"/>
              </a:rPr>
              <a:t>Ayushman Melas at HWCs and CHCs facilitated the creation of ABHA IDs (Health IDs) and the issuance of Ayushman Bharat Cards. They will also offer early diagnosis, comprehensive primary health care services, teleconsultation with specialists, and appropriate referrals, </a:t>
            </a:r>
            <a:r>
              <a:rPr lang="en-US" b="0" i="0" dirty="0" err="1">
                <a:solidFill>
                  <a:srgbClr val="282B32"/>
                </a:solidFill>
                <a:effectLst/>
                <a:latin typeface="Merriweather" panose="00000500000000000000" pitchFamily="2" charset="0"/>
              </a:rPr>
              <a:t>Mandaviya</a:t>
            </a:r>
            <a:r>
              <a:rPr lang="en-US" b="0" i="0" dirty="0">
                <a:solidFill>
                  <a:srgbClr val="282B32"/>
                </a:solidFill>
                <a:effectLst/>
                <a:latin typeface="Merriweather" panose="00000500000000000000" pitchFamily="2" charset="0"/>
              </a:rPr>
              <a:t> said.</a:t>
            </a:r>
          </a:p>
          <a:p>
            <a:endParaRPr lang="en-IN" dirty="0"/>
          </a:p>
        </p:txBody>
      </p:sp>
    </p:spTree>
    <p:extLst>
      <p:ext uri="{BB962C8B-B14F-4D97-AF65-F5344CB8AC3E}">
        <p14:creationId xmlns:p14="http://schemas.microsoft.com/office/powerpoint/2010/main" val="4264885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EFFBB6-9FFA-0655-7015-E76B96953D4D}"/>
              </a:ext>
            </a:extLst>
          </p:cNvPr>
          <p:cNvSpPr>
            <a:spLocks noGrp="1"/>
          </p:cNvSpPr>
          <p:nvPr>
            <p:ph type="sldNum" sz="quarter" idx="12"/>
          </p:nvPr>
        </p:nvSpPr>
        <p:spPr/>
        <p:txBody>
          <a:bodyPr/>
          <a:lstStyle/>
          <a:p>
            <a:fld id="{BA72E033-1B11-49F8-A454-2C7FD7FDB53D}" type="slidenum">
              <a:rPr lang="en-IN" smtClean="0"/>
              <a:t>15</a:t>
            </a:fld>
            <a:endParaRPr lang="en-IN"/>
          </a:p>
        </p:txBody>
      </p:sp>
      <p:sp>
        <p:nvSpPr>
          <p:cNvPr id="3" name="TextBox 2">
            <a:extLst>
              <a:ext uri="{FF2B5EF4-FFF2-40B4-BE49-F238E27FC236}">
                <a16:creationId xmlns:a16="http://schemas.microsoft.com/office/drawing/2014/main" id="{556B39B9-854F-CF0B-4DC7-0F8DFEB35CF1}"/>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Planet News </a:t>
            </a:r>
          </a:p>
        </p:txBody>
      </p:sp>
      <p:sp>
        <p:nvSpPr>
          <p:cNvPr id="4" name="Rectangle 3">
            <a:extLst>
              <a:ext uri="{FF2B5EF4-FFF2-40B4-BE49-F238E27FC236}">
                <a16:creationId xmlns:a16="http://schemas.microsoft.com/office/drawing/2014/main" id="{7E24E9F9-ADD5-4832-28C0-E418971F9A6E}"/>
              </a:ext>
            </a:extLst>
          </p:cNvPr>
          <p:cNvSpPr/>
          <p:nvPr/>
        </p:nvSpPr>
        <p:spPr>
          <a:xfrm>
            <a:off x="-2"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FE72E02-9951-570A-94E2-AFA77A6E2346}"/>
              </a:ext>
            </a:extLst>
          </p:cNvPr>
          <p:cNvSpPr txBox="1"/>
          <p:nvPr/>
        </p:nvSpPr>
        <p:spPr>
          <a:xfrm>
            <a:off x="0" y="369332"/>
            <a:ext cx="12329160" cy="6463308"/>
          </a:xfrm>
          <a:prstGeom prst="rect">
            <a:avLst/>
          </a:prstGeom>
          <a:noFill/>
        </p:spPr>
        <p:txBody>
          <a:bodyPr wrap="square" rtlCol="0">
            <a:spAutoFit/>
          </a:bodyPr>
          <a:lstStyle/>
          <a:p>
            <a:pPr algn="l"/>
            <a:r>
              <a:rPr lang="en-US" b="0" i="0" dirty="0">
                <a:solidFill>
                  <a:srgbClr val="3C4245"/>
                </a:solidFill>
                <a:effectLst/>
                <a:latin typeface="Noto Sans" panose="020B0502040504020204" pitchFamily="34" charset="0"/>
              </a:rPr>
              <a:t>All aspects of health are affected by climate change, from clean air, water and soil to food systems and livelihoods. Further delay in tackling climate change will increase health risks, undermine decades of improvements in global health, and contravene our collective commitments to ensure the human right to health for all.</a:t>
            </a:r>
          </a:p>
          <a:p>
            <a:pPr algn="l"/>
            <a:r>
              <a:rPr lang="en-US" b="1" i="0" dirty="0">
                <a:solidFill>
                  <a:srgbClr val="3C4245"/>
                </a:solidFill>
                <a:effectLst/>
                <a:latin typeface="Noto Sans" panose="020B0502040504020204" pitchFamily="34" charset="0"/>
              </a:rPr>
              <a:t>Climate change impacts on health</a:t>
            </a:r>
          </a:p>
          <a:p>
            <a:pPr algn="l"/>
            <a:r>
              <a:rPr lang="en-US" b="0" i="0" dirty="0">
                <a:solidFill>
                  <a:srgbClr val="3C4245"/>
                </a:solidFill>
                <a:effectLst/>
                <a:latin typeface="Noto Sans" panose="020B0502040504020204" pitchFamily="34" charset="0"/>
              </a:rPr>
              <a:t>The Intergovernmental Panel on Climate Change's (IPCC) Sixth Assessment Report (AR6) concluded that climate risks are appearing faster and will become more severe sooner than previously expected, and it will be harder to adapt with increased global heating.</a:t>
            </a:r>
          </a:p>
          <a:p>
            <a:pPr algn="l"/>
            <a:r>
              <a:rPr lang="en-US" b="0" i="0" dirty="0">
                <a:solidFill>
                  <a:srgbClr val="3C4245"/>
                </a:solidFill>
                <a:effectLst/>
                <a:latin typeface="Noto Sans" panose="020B0502040504020204" pitchFamily="34" charset="0"/>
              </a:rPr>
              <a:t>It further reveals that 3.6 billion people already live in areas highly susceptible to climate change. Despite contributing minimally to global emissions, low-income countries and small island developing states (SIDS) endure the harshest health impacts. In vulnerable regions, the death rate from extreme weather events in the last decade was 15 times higher than in less vulnerable ones.</a:t>
            </a:r>
          </a:p>
          <a:p>
            <a:pPr algn="l"/>
            <a:r>
              <a:rPr lang="en-US" b="0" i="0" dirty="0">
                <a:solidFill>
                  <a:srgbClr val="3C4245"/>
                </a:solidFill>
                <a:effectLst/>
                <a:latin typeface="Noto Sans" panose="020B0502040504020204" pitchFamily="34" charset="0"/>
              </a:rPr>
              <a:t>Climate change is impacting health in a myriad of ways, including by leading to death and illness from increasingly frequent extreme weather events, such as heatwaves, storms and floods, the disruption of food systems, increases in zoonoses and food-, water- and vector-borne diseases, and mental health issues. Furthermore, climate change is undermining many of the social determinants for good health, such as livelihoods, equality and access to health care and social support structures. These climate-sensitive health risks are disproportionately felt by the most vulnerable and disadvantaged, including women, children, ethnic minorities, poor communities, migrants or displaced persons, older populations, and those with underlying health </a:t>
            </a:r>
            <a:r>
              <a:rPr lang="en-US" b="0" i="0" dirty="0" err="1">
                <a:solidFill>
                  <a:srgbClr val="3C4245"/>
                </a:solidFill>
                <a:effectLst/>
                <a:latin typeface="Noto Sans" panose="020B0502040504020204" pitchFamily="34" charset="0"/>
              </a:rPr>
              <a:t>conditions.Although</a:t>
            </a:r>
            <a:r>
              <a:rPr lang="en-US" b="0" i="0" dirty="0">
                <a:solidFill>
                  <a:srgbClr val="3C4245"/>
                </a:solidFill>
                <a:effectLst/>
                <a:latin typeface="Noto Sans" panose="020B0502040504020204" pitchFamily="34" charset="0"/>
              </a:rPr>
              <a:t> it is unequivocal that climate change affects human health, it remains challenging to accurately estimate the scale and impact of many climate-sensitive health risks. However, scientific advances progressively allow us to attribute an increase in morbidity and mortality to global warming, and more accurately determine the risks and scale of these health threats.</a:t>
            </a:r>
          </a:p>
        </p:txBody>
      </p:sp>
      <p:pic>
        <p:nvPicPr>
          <p:cNvPr id="6" name="Picture 5" descr="A road between trees&#10;&#10;Description automatically generated with medium confidence">
            <a:extLst>
              <a:ext uri="{FF2B5EF4-FFF2-40B4-BE49-F238E27FC236}">
                <a16:creationId xmlns:a16="http://schemas.microsoft.com/office/drawing/2014/main" id="{E7655675-6DFB-C116-A0E7-82B1C887DA0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886829" y="381000"/>
            <a:ext cx="8397242" cy="3581400"/>
          </a:xfrm>
          <a:prstGeom prst="rect">
            <a:avLst/>
          </a:prstGeom>
        </p:spPr>
      </p:pic>
      <p:sp>
        <p:nvSpPr>
          <p:cNvPr id="9" name="TextBox 8">
            <a:extLst>
              <a:ext uri="{FF2B5EF4-FFF2-40B4-BE49-F238E27FC236}">
                <a16:creationId xmlns:a16="http://schemas.microsoft.com/office/drawing/2014/main" id="{4E8660DA-BBFE-C503-69BB-5640B0DDFA7D}"/>
              </a:ext>
            </a:extLst>
          </p:cNvPr>
          <p:cNvSpPr txBox="1"/>
          <p:nvPr/>
        </p:nvSpPr>
        <p:spPr>
          <a:xfrm>
            <a:off x="12780647" y="381000"/>
            <a:ext cx="3794760" cy="5262979"/>
          </a:xfrm>
          <a:prstGeom prst="rect">
            <a:avLst/>
          </a:prstGeom>
          <a:noFill/>
        </p:spPr>
        <p:txBody>
          <a:bodyPr wrap="square" rtlCol="0">
            <a:spAutoFit/>
          </a:bodyPr>
          <a:lstStyle/>
          <a:p>
            <a:pPr algn="l"/>
            <a:r>
              <a:rPr lang="en-US" sz="4800" b="1" i="0" dirty="0">
                <a:solidFill>
                  <a:srgbClr val="1A1A1A"/>
                </a:solidFill>
                <a:effectLst/>
                <a:latin typeface="Merriweather" panose="00000500000000000000" pitchFamily="2" charset="0"/>
              </a:rPr>
              <a:t>Explained: The impact of climate change on our planet</a:t>
            </a:r>
            <a:br>
              <a:rPr lang="en-US" sz="4800" b="1" dirty="0">
                <a:latin typeface="Merriweather" panose="00000500000000000000" pitchFamily="2" charset="0"/>
              </a:rPr>
            </a:br>
            <a:br>
              <a:rPr lang="en-US" sz="4800" b="1" dirty="0">
                <a:latin typeface="Merriweather" panose="00000500000000000000" pitchFamily="2" charset="0"/>
              </a:rPr>
            </a:br>
            <a:endParaRPr lang="en-US" sz="4800" b="1" i="0" dirty="0">
              <a:solidFill>
                <a:srgbClr val="1A1A1A"/>
              </a:solidFill>
              <a:effectLst/>
              <a:latin typeface="Merriweather" panose="00000500000000000000" pitchFamily="2" charset="0"/>
            </a:endParaRPr>
          </a:p>
        </p:txBody>
      </p:sp>
      <p:sp>
        <p:nvSpPr>
          <p:cNvPr id="10" name="TextBox 9">
            <a:extLst>
              <a:ext uri="{FF2B5EF4-FFF2-40B4-BE49-F238E27FC236}">
                <a16:creationId xmlns:a16="http://schemas.microsoft.com/office/drawing/2014/main" id="{4295FA5D-64EF-154B-7AB9-A41E27746CA3}"/>
              </a:ext>
            </a:extLst>
          </p:cNvPr>
          <p:cNvSpPr txBox="1"/>
          <p:nvPr/>
        </p:nvSpPr>
        <p:spPr>
          <a:xfrm>
            <a:off x="-2" y="7151172"/>
            <a:ext cx="12313924" cy="2862322"/>
          </a:xfrm>
          <a:prstGeom prst="rect">
            <a:avLst/>
          </a:prstGeom>
          <a:noFill/>
        </p:spPr>
        <p:txBody>
          <a:bodyPr wrap="square" rtlCol="0">
            <a:spAutoFit/>
          </a:bodyPr>
          <a:lstStyle/>
          <a:p>
            <a:r>
              <a:rPr lang="en-US" b="0" i="0" dirty="0">
                <a:solidFill>
                  <a:srgbClr val="3C4245"/>
                </a:solidFill>
                <a:effectLst/>
                <a:latin typeface="Noto Sans" panose="020B0502040204020203" pitchFamily="34" charset="0"/>
              </a:rPr>
              <a:t>Climate change presents a fundamental threat to human health. It affects the physical environment as well as all aspects of both natural and human systems – including social and economic conditions and the functioning of health systems. It is therefore a threat multiplier, undermining and potentially reversing decades of health progress. As climatic conditions change, more frequent and intensifying weather and climate events are observed, including storms, extreme heat, floods, droughts and wildfires. These weather and climate hazards affect health both directly and indirectly, increasing the risk of deaths, noncommunicable diseases, the emergence and spread of infectious diseases, and health </a:t>
            </a:r>
            <a:r>
              <a:rPr lang="en-US" b="0" i="0" dirty="0" err="1">
                <a:solidFill>
                  <a:srgbClr val="3C4245"/>
                </a:solidFill>
                <a:effectLst/>
                <a:latin typeface="Noto Sans" panose="020B0502040204020203" pitchFamily="34" charset="0"/>
              </a:rPr>
              <a:t>emergencies.</a:t>
            </a:r>
            <a:r>
              <a:rPr lang="en-US" b="0" i="0" dirty="0" err="1">
                <a:solidFill>
                  <a:srgbClr val="3C4245"/>
                </a:solidFill>
                <a:effectLst/>
                <a:latin typeface="Noto Sans" panose="020B0502040504020204" pitchFamily="34" charset="0"/>
              </a:rPr>
              <a:t>imbate</a:t>
            </a:r>
            <a:r>
              <a:rPr lang="en-US" b="0" i="0" dirty="0">
                <a:solidFill>
                  <a:srgbClr val="3C4245"/>
                </a:solidFill>
                <a:effectLst/>
                <a:latin typeface="Noto Sans" panose="020B0502040504020204" pitchFamily="34" charset="0"/>
              </a:rPr>
              <a:t> change is also having an impact on our health workforce and infrastructure, reducing capacity to provide universal health coverage (UHC). More fundamentally, climate shocks and growing stresses such as changing temperature and precipitation patterns, drought, floods and rising sea levels degrade the environmental and social determinants of physical health.</a:t>
            </a:r>
            <a:endParaRPr lang="en-IN" dirty="0"/>
          </a:p>
        </p:txBody>
      </p:sp>
      <p:pic>
        <p:nvPicPr>
          <p:cNvPr id="12" name="Picture 11" descr="Clouds and clouds from above&#10;&#10;Description automatically generated with medium confidence">
            <a:extLst>
              <a:ext uri="{FF2B5EF4-FFF2-40B4-BE49-F238E27FC236}">
                <a16:creationId xmlns:a16="http://schemas.microsoft.com/office/drawing/2014/main" id="{6EDCD5B0-DEC7-D1D7-99E3-5504AEAFD26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458454" y="381000"/>
            <a:ext cx="8229604" cy="3733800"/>
          </a:xfrm>
          <a:prstGeom prst="rect">
            <a:avLst/>
          </a:prstGeom>
        </p:spPr>
      </p:pic>
      <p:sp>
        <p:nvSpPr>
          <p:cNvPr id="13" name="TextBox 12">
            <a:extLst>
              <a:ext uri="{FF2B5EF4-FFF2-40B4-BE49-F238E27FC236}">
                <a16:creationId xmlns:a16="http://schemas.microsoft.com/office/drawing/2014/main" id="{9797FB76-01B6-2F15-232A-594F6DAE9419}"/>
              </a:ext>
            </a:extLst>
          </p:cNvPr>
          <p:cNvSpPr txBox="1"/>
          <p:nvPr/>
        </p:nvSpPr>
        <p:spPr>
          <a:xfrm>
            <a:off x="16575407" y="381000"/>
            <a:ext cx="4236720" cy="6463308"/>
          </a:xfrm>
          <a:prstGeom prst="rect">
            <a:avLst/>
          </a:prstGeom>
          <a:noFill/>
        </p:spPr>
        <p:txBody>
          <a:bodyPr wrap="square" rtlCol="0">
            <a:spAutoFit/>
          </a:bodyPr>
          <a:lstStyle/>
          <a:p>
            <a:pPr algn="l"/>
            <a:r>
              <a:rPr lang="en-US" sz="4600" b="1" i="0" dirty="0">
                <a:solidFill>
                  <a:srgbClr val="3C4245"/>
                </a:solidFill>
                <a:effectLst/>
                <a:latin typeface="Noto Sans" panose="020B0502040504020204" pitchFamily="34" charset="0"/>
              </a:rPr>
              <a:t>WHO commitment to build climate resilient, low carbon sustainable health systems</a:t>
            </a:r>
          </a:p>
        </p:txBody>
      </p:sp>
      <p:sp>
        <p:nvSpPr>
          <p:cNvPr id="14" name="TextBox 13">
            <a:extLst>
              <a:ext uri="{FF2B5EF4-FFF2-40B4-BE49-F238E27FC236}">
                <a16:creationId xmlns:a16="http://schemas.microsoft.com/office/drawing/2014/main" id="{E8838617-7529-9D60-037B-FBD8D2BDA53B}"/>
              </a:ext>
            </a:extLst>
          </p:cNvPr>
          <p:cNvSpPr txBox="1"/>
          <p:nvPr/>
        </p:nvSpPr>
        <p:spPr>
          <a:xfrm>
            <a:off x="152396" y="10870168"/>
            <a:ext cx="8458204" cy="2585323"/>
          </a:xfrm>
          <a:prstGeom prst="rect">
            <a:avLst/>
          </a:prstGeom>
          <a:noFill/>
        </p:spPr>
        <p:txBody>
          <a:bodyPr wrap="square" rtlCol="0">
            <a:spAutoFit/>
          </a:bodyPr>
          <a:lstStyle/>
          <a:p>
            <a:r>
              <a:rPr lang="en-US" b="0" i="0" dirty="0">
                <a:solidFill>
                  <a:srgbClr val="3C4245"/>
                </a:solidFill>
                <a:effectLst/>
                <a:latin typeface="Noto Sans" panose="020B0502040504020204" pitchFamily="34" charset="0"/>
              </a:rPr>
              <a:t>The climate emergency has escalated around the world in 2023 in unprecedented ways as multiple compounding disasters and their health impacts have increased exponentially. It is one of the greatest public health threats of our time. The consequences have included the destruction of livelihoods, increased hunger, human suffering, and death and have led to increasing inequities within and between countries. While the planet experiences floods, heat waves, crop failures, fires, water shortages and more, fossil fuel subsidies have risen to a record high. We urgently call for the implementation of the strategies proposed in the IPCC 2023 report. </a:t>
            </a:r>
            <a:endParaRPr lang="en-IN" dirty="0"/>
          </a:p>
        </p:txBody>
      </p:sp>
    </p:spTree>
    <p:extLst>
      <p:ext uri="{BB962C8B-B14F-4D97-AF65-F5344CB8AC3E}">
        <p14:creationId xmlns:p14="http://schemas.microsoft.com/office/powerpoint/2010/main" val="425437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EFFBB6-9FFA-0655-7015-E76B96953D4D}"/>
              </a:ext>
            </a:extLst>
          </p:cNvPr>
          <p:cNvSpPr>
            <a:spLocks noGrp="1"/>
          </p:cNvSpPr>
          <p:nvPr>
            <p:ph type="sldNum" sz="quarter" idx="12"/>
          </p:nvPr>
        </p:nvSpPr>
        <p:spPr/>
        <p:txBody>
          <a:bodyPr/>
          <a:lstStyle/>
          <a:p>
            <a:fld id="{BA72E033-1B11-49F8-A454-2C7FD7FDB53D}" type="slidenum">
              <a:rPr lang="en-IN" smtClean="0"/>
              <a:t>16</a:t>
            </a:fld>
            <a:endParaRPr lang="en-IN"/>
          </a:p>
        </p:txBody>
      </p:sp>
      <p:sp>
        <p:nvSpPr>
          <p:cNvPr id="3" name="TextBox 2">
            <a:extLst>
              <a:ext uri="{FF2B5EF4-FFF2-40B4-BE49-F238E27FC236}">
                <a16:creationId xmlns:a16="http://schemas.microsoft.com/office/drawing/2014/main" id="{556B39B9-854F-CF0B-4DC7-0F8DFEB35CF1}"/>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Planet News </a:t>
            </a:r>
          </a:p>
        </p:txBody>
      </p:sp>
      <p:sp>
        <p:nvSpPr>
          <p:cNvPr id="4" name="Rectangle 3">
            <a:extLst>
              <a:ext uri="{FF2B5EF4-FFF2-40B4-BE49-F238E27FC236}">
                <a16:creationId xmlns:a16="http://schemas.microsoft.com/office/drawing/2014/main" id="{7E24E9F9-ADD5-4832-28C0-E418971F9A6E}"/>
              </a:ext>
            </a:extLst>
          </p:cNvPr>
          <p:cNvSpPr/>
          <p:nvPr/>
        </p:nvSpPr>
        <p:spPr>
          <a:xfrm>
            <a:off x="-2"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957DB7C-B921-8498-6A63-94F6CAC97881}"/>
              </a:ext>
            </a:extLst>
          </p:cNvPr>
          <p:cNvSpPr txBox="1"/>
          <p:nvPr/>
        </p:nvSpPr>
        <p:spPr>
          <a:xfrm>
            <a:off x="8229600" y="381000"/>
            <a:ext cx="4236720" cy="6463308"/>
          </a:xfrm>
          <a:prstGeom prst="rect">
            <a:avLst/>
          </a:prstGeom>
          <a:noFill/>
        </p:spPr>
        <p:txBody>
          <a:bodyPr wrap="square" rtlCol="0">
            <a:spAutoFit/>
          </a:bodyPr>
          <a:lstStyle/>
          <a:p>
            <a:pPr algn="l"/>
            <a:r>
              <a:rPr lang="en-US" sz="4600" b="1" i="0" dirty="0">
                <a:solidFill>
                  <a:srgbClr val="3C4245"/>
                </a:solidFill>
                <a:effectLst/>
                <a:latin typeface="Noto Sans" panose="020B0502040504020204" pitchFamily="34" charset="0"/>
              </a:rPr>
              <a:t>WHO commitment to build climate resilient, low carbon sustainable health systems</a:t>
            </a:r>
          </a:p>
        </p:txBody>
      </p:sp>
      <p:sp>
        <p:nvSpPr>
          <p:cNvPr id="8" name="TextBox 7">
            <a:extLst>
              <a:ext uri="{FF2B5EF4-FFF2-40B4-BE49-F238E27FC236}">
                <a16:creationId xmlns:a16="http://schemas.microsoft.com/office/drawing/2014/main" id="{2FE72E02-9951-570A-94E2-AFA77A6E2346}"/>
              </a:ext>
            </a:extLst>
          </p:cNvPr>
          <p:cNvSpPr txBox="1"/>
          <p:nvPr/>
        </p:nvSpPr>
        <p:spPr>
          <a:xfrm>
            <a:off x="-4" y="4126468"/>
            <a:ext cx="8458204" cy="2585323"/>
          </a:xfrm>
          <a:prstGeom prst="rect">
            <a:avLst/>
          </a:prstGeom>
          <a:noFill/>
        </p:spPr>
        <p:txBody>
          <a:bodyPr wrap="square" rtlCol="0">
            <a:spAutoFit/>
          </a:bodyPr>
          <a:lstStyle/>
          <a:p>
            <a:r>
              <a:rPr lang="en-US" b="0" i="0" dirty="0">
                <a:solidFill>
                  <a:srgbClr val="3C4245"/>
                </a:solidFill>
                <a:effectLst/>
                <a:latin typeface="Noto Sans" panose="020B0502040504020204" pitchFamily="34" charset="0"/>
              </a:rPr>
              <a:t>The climate emergency has escalated around the world in 2023 in unprecedented ways as multiple compounding disasters and their health impacts have increased exponentially. It is one of the greatest public health threats of our time. The consequences have included the destruction of livelihoods, increased hunger, human suffering, and death and have led to increasing inequities within and between countries. While the planet experiences floods, heat waves, crop failures, fires, water shortages and more, fossil fuel subsidies have risen to a record high. We urgently call for the implementation of the strategies proposed in the IPCC 2023 report. </a:t>
            </a:r>
            <a:endParaRPr lang="en-IN" dirty="0"/>
          </a:p>
        </p:txBody>
      </p:sp>
      <p:pic>
        <p:nvPicPr>
          <p:cNvPr id="9" name="Picture 8" descr="Clouds and clouds from above&#10;&#10;Description automatically generated with medium confidence">
            <a:extLst>
              <a:ext uri="{FF2B5EF4-FFF2-40B4-BE49-F238E27FC236}">
                <a16:creationId xmlns:a16="http://schemas.microsoft.com/office/drawing/2014/main" id="{891EB24B-9279-1A2C-66C5-9DA4FBEF6BB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 y="381000"/>
            <a:ext cx="8229604" cy="3733800"/>
          </a:xfrm>
          <a:prstGeom prst="rect">
            <a:avLst/>
          </a:prstGeom>
        </p:spPr>
      </p:pic>
      <p:sp>
        <p:nvSpPr>
          <p:cNvPr id="10" name="TextBox 9">
            <a:extLst>
              <a:ext uri="{FF2B5EF4-FFF2-40B4-BE49-F238E27FC236}">
                <a16:creationId xmlns:a16="http://schemas.microsoft.com/office/drawing/2014/main" id="{4B8CF7DA-1555-AE01-FBAA-F412D34788E7}"/>
              </a:ext>
            </a:extLst>
          </p:cNvPr>
          <p:cNvSpPr txBox="1"/>
          <p:nvPr/>
        </p:nvSpPr>
        <p:spPr>
          <a:xfrm>
            <a:off x="-156212" y="-6965454"/>
            <a:ext cx="12329160" cy="6463308"/>
          </a:xfrm>
          <a:prstGeom prst="rect">
            <a:avLst/>
          </a:prstGeom>
          <a:noFill/>
        </p:spPr>
        <p:txBody>
          <a:bodyPr wrap="square" rtlCol="0">
            <a:spAutoFit/>
          </a:bodyPr>
          <a:lstStyle/>
          <a:p>
            <a:pPr algn="l"/>
            <a:r>
              <a:rPr lang="en-US" b="0" i="0" dirty="0">
                <a:solidFill>
                  <a:srgbClr val="3C4245"/>
                </a:solidFill>
                <a:effectLst/>
                <a:latin typeface="Noto Sans" panose="020B0502040504020204" pitchFamily="34" charset="0"/>
              </a:rPr>
              <a:t>All aspects of health are affected by climate change, from clean air, water and soil to food systems and livelihoods. Further delay in tackling climate change will increase health risks, undermine decades of improvements in global health, and contravene our collective commitments to ensure the human right to health for all.</a:t>
            </a:r>
          </a:p>
          <a:p>
            <a:pPr algn="l"/>
            <a:r>
              <a:rPr lang="en-US" b="1" i="0" dirty="0">
                <a:solidFill>
                  <a:srgbClr val="3C4245"/>
                </a:solidFill>
                <a:effectLst/>
                <a:latin typeface="Noto Sans" panose="020B0502040504020204" pitchFamily="34" charset="0"/>
              </a:rPr>
              <a:t>Climate change impacts on health</a:t>
            </a:r>
          </a:p>
          <a:p>
            <a:pPr algn="l"/>
            <a:r>
              <a:rPr lang="en-US" b="0" i="0" dirty="0">
                <a:solidFill>
                  <a:srgbClr val="3C4245"/>
                </a:solidFill>
                <a:effectLst/>
                <a:latin typeface="Noto Sans" panose="020B0502040504020204" pitchFamily="34" charset="0"/>
              </a:rPr>
              <a:t>The Intergovernmental Panel on Climate Change's (IPCC) Sixth Assessment Report (AR6) concluded that climate risks are appearing faster and will become more severe sooner than previously expected, and it will be harder to adapt with increased global heating.</a:t>
            </a:r>
          </a:p>
          <a:p>
            <a:pPr algn="l"/>
            <a:r>
              <a:rPr lang="en-US" b="0" i="0" dirty="0">
                <a:solidFill>
                  <a:srgbClr val="3C4245"/>
                </a:solidFill>
                <a:effectLst/>
                <a:latin typeface="Noto Sans" panose="020B0502040504020204" pitchFamily="34" charset="0"/>
              </a:rPr>
              <a:t>It further reveals that 3.6 billion people already live in areas highly susceptible to climate change. Despite contributing minimally to global emissions, low-income countries and small island developing states (SIDS) endure the harshest health impacts. In vulnerable regions, the death rate from extreme weather events in the last decade was 15 times higher than in less vulnerable ones.</a:t>
            </a:r>
          </a:p>
          <a:p>
            <a:pPr algn="l"/>
            <a:r>
              <a:rPr lang="en-US" b="0" i="0" dirty="0">
                <a:solidFill>
                  <a:srgbClr val="3C4245"/>
                </a:solidFill>
                <a:effectLst/>
                <a:latin typeface="Noto Sans" panose="020B0502040504020204" pitchFamily="34" charset="0"/>
              </a:rPr>
              <a:t>Climate change is impacting health in a myriad of ways, including by leading to death and illness from increasingly frequent extreme weather events, such as heatwaves, storms and floods, the disruption of food systems, increases in zoonoses and food-, water- and vector-borne diseases, and mental health issues. Furthermore, climate change is undermining many of the social determinants for good health, such as livelihoods, equality and access to health care and social support structures. These climate-sensitive health risks are disproportionately felt by the most vulnerable and disadvantaged, including women, children, ethnic minorities, poor communities, migrants or displaced persons, older populations, and those with underlying health </a:t>
            </a:r>
            <a:r>
              <a:rPr lang="en-US" b="0" i="0" dirty="0" err="1">
                <a:solidFill>
                  <a:srgbClr val="3C4245"/>
                </a:solidFill>
                <a:effectLst/>
                <a:latin typeface="Noto Sans" panose="020B0502040504020204" pitchFamily="34" charset="0"/>
              </a:rPr>
              <a:t>conditions.Although</a:t>
            </a:r>
            <a:r>
              <a:rPr lang="en-US" b="0" i="0" dirty="0">
                <a:solidFill>
                  <a:srgbClr val="3C4245"/>
                </a:solidFill>
                <a:effectLst/>
                <a:latin typeface="Noto Sans" panose="020B0502040504020204" pitchFamily="34" charset="0"/>
              </a:rPr>
              <a:t> it is unequivocal that climate change affects human health, it remains challenging to accurately estimate the scale and impact of many climate-sensitive health risks. However, scientific advances progressively allow us to attribute an increase in morbidity and mortality to global warming, and more accurately determine the risks and scale of these health threats.</a:t>
            </a:r>
          </a:p>
        </p:txBody>
      </p:sp>
      <p:sp>
        <p:nvSpPr>
          <p:cNvPr id="11" name="TextBox 10">
            <a:extLst>
              <a:ext uri="{FF2B5EF4-FFF2-40B4-BE49-F238E27FC236}">
                <a16:creationId xmlns:a16="http://schemas.microsoft.com/office/drawing/2014/main" id="{292CC38B-B4E6-896A-B595-EC3A9F9FB8D9}"/>
              </a:ext>
            </a:extLst>
          </p:cNvPr>
          <p:cNvSpPr txBox="1"/>
          <p:nvPr/>
        </p:nvSpPr>
        <p:spPr>
          <a:xfrm>
            <a:off x="-190500" y="7886700"/>
            <a:ext cx="12191998" cy="6463308"/>
          </a:xfrm>
          <a:prstGeom prst="rect">
            <a:avLst/>
          </a:prstGeom>
          <a:noFill/>
        </p:spPr>
        <p:txBody>
          <a:bodyPr wrap="square" rtlCol="0">
            <a:spAutoFit/>
          </a:bodyPr>
          <a:lstStyle/>
          <a:p>
            <a:pPr algn="l"/>
            <a:r>
              <a:rPr lang="en-US" b="0" i="0" dirty="0">
                <a:solidFill>
                  <a:srgbClr val="3C4245"/>
                </a:solidFill>
                <a:effectLst/>
                <a:latin typeface="Noto Sans" panose="020B0502040504020204" pitchFamily="34" charset="0"/>
              </a:rPr>
              <a:t>The health argument for climate action has become even more tangible and urgent. Staying below the 1.5 °C target, requires a transformational 50% reduction in emissions by 2030—reaching net zero by 2050. Every organization, across every sector, everywhere, needs to do its part; healthcare is no exception. We recognize the first priority of many countries has to be adaptation to protect the people in acute danger, followed by mitigative measures that protect the environment. At present such prioritization is an unfortunate necessity as many of the financial commitments made to support LMIC are yet to be fulfilled.</a:t>
            </a:r>
          </a:p>
          <a:p>
            <a:pPr algn="l"/>
            <a:r>
              <a:rPr lang="en-US" b="0" i="0" dirty="0">
                <a:solidFill>
                  <a:srgbClr val="3C4245"/>
                </a:solidFill>
                <a:effectLst/>
                <a:latin typeface="Noto Sans" panose="020B0502040504020204" pitchFamily="34" charset="0"/>
              </a:rPr>
              <a:t>If the global health sector were a country, it would be the fifth largest greenhouse gas emitter on the planet</a:t>
            </a:r>
            <a:r>
              <a:rPr lang="en-US" b="1" i="0" dirty="0">
                <a:solidFill>
                  <a:srgbClr val="3C4245"/>
                </a:solidFill>
                <a:effectLst/>
                <a:latin typeface="Noto Sans" panose="020B0502040504020204" pitchFamily="34" charset="0"/>
              </a:rPr>
              <a:t>. It is our responsibility as health leaders at the World Health Summit to call an end to business as usual in relation to climate action and to position ourselves with determination on the side of health and equity.  </a:t>
            </a:r>
            <a:r>
              <a:rPr lang="en-US" b="0" i="0" dirty="0">
                <a:solidFill>
                  <a:srgbClr val="3C4245"/>
                </a:solidFill>
                <a:effectLst/>
                <a:latin typeface="Noto Sans" panose="020B0502040504020204" pitchFamily="34" charset="0"/>
              </a:rPr>
              <a:t>We demand that our governments give priority to health system adaptation and commit to zero emission targets for health systems.</a:t>
            </a:r>
          </a:p>
          <a:p>
            <a:pPr algn="l"/>
            <a:endParaRPr lang="en-US" b="1" i="0" dirty="0">
              <a:solidFill>
                <a:srgbClr val="3C4245"/>
              </a:solidFill>
              <a:effectLst/>
              <a:latin typeface="Noto Sans" panose="020B0502040504020204" pitchFamily="34" charset="0"/>
            </a:endParaRPr>
          </a:p>
          <a:p>
            <a:pPr algn="l"/>
            <a:r>
              <a:rPr lang="en-US" b="1" i="0" dirty="0">
                <a:solidFill>
                  <a:srgbClr val="3C4245"/>
                </a:solidFill>
                <a:effectLst/>
                <a:latin typeface="Noto Sans" panose="020B0502040504020204" pitchFamily="34" charset="0"/>
              </a:rPr>
              <a:t>We recognize</a:t>
            </a:r>
            <a:r>
              <a:rPr lang="en-US" b="0" i="0" dirty="0">
                <a:solidFill>
                  <a:srgbClr val="3C4245"/>
                </a:solidFill>
                <a:effectLst/>
                <a:latin typeface="Noto Sans" panose="020B0502040504020204" pitchFamily="34" charset="0"/>
              </a:rPr>
              <a:t> that we as health leaders must make a unique and powerful contribution to climate leadership and advocacy by building the collective voice of health professionals to support system-wide initiatives to reduce the climate impact of healthcare and call for wider societal actions that both reduce carbon emissions and improve health. </a:t>
            </a:r>
            <a:r>
              <a:rPr lang="en-US" b="1" i="0" dirty="0">
                <a:solidFill>
                  <a:srgbClr val="3C4245"/>
                </a:solidFill>
                <a:effectLst/>
                <a:latin typeface="Noto Sans" panose="020B0502040504020204" pitchFamily="34" charset="0"/>
              </a:rPr>
              <a:t>Every hospital, health practice, public health </a:t>
            </a:r>
            <a:r>
              <a:rPr lang="en-US" b="1" i="0" dirty="0" err="1">
                <a:solidFill>
                  <a:srgbClr val="3C4245"/>
                </a:solidFill>
                <a:effectLst/>
                <a:latin typeface="Noto Sans" panose="020B0502040504020204" pitchFamily="34" charset="0"/>
              </a:rPr>
              <a:t>centre</a:t>
            </a:r>
            <a:r>
              <a:rPr lang="en-US" b="1" i="0" dirty="0">
                <a:solidFill>
                  <a:srgbClr val="3C4245"/>
                </a:solidFill>
                <a:effectLst/>
                <a:latin typeface="Noto Sans" panose="020B0502040504020204" pitchFamily="34" charset="0"/>
              </a:rPr>
              <a:t> and health professional needs to act and can act. </a:t>
            </a:r>
          </a:p>
          <a:p>
            <a:pPr algn="l"/>
            <a:endParaRPr lang="en-US" b="1" i="0" dirty="0">
              <a:solidFill>
                <a:srgbClr val="3C4245"/>
              </a:solidFill>
              <a:effectLst/>
              <a:latin typeface="Noto Sans" panose="020B0502040504020204" pitchFamily="34" charset="0"/>
            </a:endParaRPr>
          </a:p>
          <a:p>
            <a:pPr algn="l"/>
            <a:r>
              <a:rPr lang="en-US" b="1" i="0" dirty="0">
                <a:solidFill>
                  <a:srgbClr val="3C4245"/>
                </a:solidFill>
                <a:effectLst/>
                <a:latin typeface="Noto Sans" panose="020B0502040504020204" pitchFamily="34" charset="0"/>
              </a:rPr>
              <a:t>We recognize</a:t>
            </a:r>
            <a:r>
              <a:rPr lang="en-US" b="0" i="0" dirty="0">
                <a:solidFill>
                  <a:srgbClr val="3C4245"/>
                </a:solidFill>
                <a:effectLst/>
                <a:latin typeface="Noto Sans" panose="020B0502040504020204" pitchFamily="34" charset="0"/>
              </a:rPr>
              <a:t> that national and local government health agencies have an important role in leading public health actions to protect from climate risks in key health-determining and carbon-emitting sectors, such as energy, transport, food systems and urban planning, and applying relevant health standards and regulations, for example, on air quality.</a:t>
            </a:r>
          </a:p>
          <a:p>
            <a:pPr algn="l"/>
            <a:endParaRPr lang="en-US" b="0" i="0" dirty="0">
              <a:solidFill>
                <a:srgbClr val="3C4245"/>
              </a:solidFill>
              <a:effectLst/>
              <a:latin typeface="Noto Sans" panose="020B0502040504020204" pitchFamily="34" charset="0"/>
            </a:endParaRPr>
          </a:p>
        </p:txBody>
      </p:sp>
    </p:spTree>
    <p:extLst>
      <p:ext uri="{BB962C8B-B14F-4D97-AF65-F5344CB8AC3E}">
        <p14:creationId xmlns:p14="http://schemas.microsoft.com/office/powerpoint/2010/main" val="319634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EFFBB6-9FFA-0655-7015-E76B96953D4D}"/>
              </a:ext>
            </a:extLst>
          </p:cNvPr>
          <p:cNvSpPr>
            <a:spLocks noGrp="1"/>
          </p:cNvSpPr>
          <p:nvPr>
            <p:ph type="sldNum" sz="quarter" idx="12"/>
          </p:nvPr>
        </p:nvSpPr>
        <p:spPr/>
        <p:txBody>
          <a:bodyPr/>
          <a:lstStyle/>
          <a:p>
            <a:fld id="{BA72E033-1B11-49F8-A454-2C7FD7FDB53D}" type="slidenum">
              <a:rPr lang="en-IN" smtClean="0"/>
              <a:t>17</a:t>
            </a:fld>
            <a:endParaRPr lang="en-IN"/>
          </a:p>
        </p:txBody>
      </p:sp>
      <p:sp>
        <p:nvSpPr>
          <p:cNvPr id="3" name="TextBox 2">
            <a:extLst>
              <a:ext uri="{FF2B5EF4-FFF2-40B4-BE49-F238E27FC236}">
                <a16:creationId xmlns:a16="http://schemas.microsoft.com/office/drawing/2014/main" id="{556B39B9-854F-CF0B-4DC7-0F8DFEB35CF1}"/>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Planet News </a:t>
            </a:r>
          </a:p>
        </p:txBody>
      </p:sp>
      <p:sp>
        <p:nvSpPr>
          <p:cNvPr id="4" name="Rectangle 3">
            <a:extLst>
              <a:ext uri="{FF2B5EF4-FFF2-40B4-BE49-F238E27FC236}">
                <a16:creationId xmlns:a16="http://schemas.microsoft.com/office/drawing/2014/main" id="{7E24E9F9-ADD5-4832-28C0-E418971F9A6E}"/>
              </a:ext>
            </a:extLst>
          </p:cNvPr>
          <p:cNvSpPr/>
          <p:nvPr/>
        </p:nvSpPr>
        <p:spPr>
          <a:xfrm>
            <a:off x="-2"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FE72E02-9951-570A-94E2-AFA77A6E2346}"/>
              </a:ext>
            </a:extLst>
          </p:cNvPr>
          <p:cNvSpPr txBox="1"/>
          <p:nvPr/>
        </p:nvSpPr>
        <p:spPr>
          <a:xfrm>
            <a:off x="0" y="381000"/>
            <a:ext cx="12191998" cy="6463308"/>
          </a:xfrm>
          <a:prstGeom prst="rect">
            <a:avLst/>
          </a:prstGeom>
          <a:noFill/>
        </p:spPr>
        <p:txBody>
          <a:bodyPr wrap="square" rtlCol="0">
            <a:spAutoFit/>
          </a:bodyPr>
          <a:lstStyle/>
          <a:p>
            <a:pPr algn="l"/>
            <a:r>
              <a:rPr lang="en-US" b="0" i="0" dirty="0">
                <a:solidFill>
                  <a:srgbClr val="3C4245"/>
                </a:solidFill>
                <a:effectLst/>
                <a:latin typeface="Noto Sans" panose="020B0502040504020204" pitchFamily="34" charset="0"/>
              </a:rPr>
              <a:t>The health argument for climate action has become even more tangible and urgent. Staying below the 1.5 °C target, requires a transformational 50% reduction in emissions by 2030—reaching net zero by 2050. Every organization, across every sector, everywhere, needs to do its part; healthcare is no exception. We recognize the first priority of many countries has to be adaptation to protect the people in acute danger, followed by mitigative measures that protect the environment. At present such prioritization is an unfortunate necessity as many of the financial commitments made to support LMIC are yet to be fulfilled.</a:t>
            </a:r>
          </a:p>
          <a:p>
            <a:pPr algn="l"/>
            <a:r>
              <a:rPr lang="en-US" b="0" i="0" dirty="0">
                <a:solidFill>
                  <a:srgbClr val="3C4245"/>
                </a:solidFill>
                <a:effectLst/>
                <a:latin typeface="Noto Sans" panose="020B0502040504020204" pitchFamily="34" charset="0"/>
              </a:rPr>
              <a:t>If the global health sector were a country, it would be the fifth largest greenhouse gas emitter on the planet</a:t>
            </a:r>
            <a:r>
              <a:rPr lang="en-US" b="1" i="0" dirty="0">
                <a:solidFill>
                  <a:srgbClr val="3C4245"/>
                </a:solidFill>
                <a:effectLst/>
                <a:latin typeface="Noto Sans" panose="020B0502040504020204" pitchFamily="34" charset="0"/>
              </a:rPr>
              <a:t>. It is our responsibility as health leaders at the World Health Summit to call an end to business as usual in relation to climate action and to position ourselves with determination on the side of health and equity.  </a:t>
            </a:r>
            <a:r>
              <a:rPr lang="en-US" b="0" i="0" dirty="0">
                <a:solidFill>
                  <a:srgbClr val="3C4245"/>
                </a:solidFill>
                <a:effectLst/>
                <a:latin typeface="Noto Sans" panose="020B0502040504020204" pitchFamily="34" charset="0"/>
              </a:rPr>
              <a:t>We demand that our governments give priority to health system adaptation and commit to zero emission targets for health systems.</a:t>
            </a:r>
          </a:p>
          <a:p>
            <a:pPr algn="l"/>
            <a:endParaRPr lang="en-US" b="1" i="0" dirty="0">
              <a:solidFill>
                <a:srgbClr val="3C4245"/>
              </a:solidFill>
              <a:effectLst/>
              <a:latin typeface="Noto Sans" panose="020B0502040504020204" pitchFamily="34" charset="0"/>
            </a:endParaRPr>
          </a:p>
          <a:p>
            <a:pPr algn="l"/>
            <a:r>
              <a:rPr lang="en-US" b="1" i="0" dirty="0">
                <a:solidFill>
                  <a:srgbClr val="3C4245"/>
                </a:solidFill>
                <a:effectLst/>
                <a:latin typeface="Noto Sans" panose="020B0502040504020204" pitchFamily="34" charset="0"/>
              </a:rPr>
              <a:t>We recognize</a:t>
            </a:r>
            <a:r>
              <a:rPr lang="en-US" b="0" i="0" dirty="0">
                <a:solidFill>
                  <a:srgbClr val="3C4245"/>
                </a:solidFill>
                <a:effectLst/>
                <a:latin typeface="Noto Sans" panose="020B0502040504020204" pitchFamily="34" charset="0"/>
              </a:rPr>
              <a:t> that we as health leaders must make a unique and powerful contribution to climate leadership and advocacy by building the collective voice of health professionals to support system-wide initiatives to reduce the climate impact of healthcare and call for wider societal actions that both reduce carbon emissions and improve health. </a:t>
            </a:r>
            <a:r>
              <a:rPr lang="en-US" b="1" i="0" dirty="0">
                <a:solidFill>
                  <a:srgbClr val="3C4245"/>
                </a:solidFill>
                <a:effectLst/>
                <a:latin typeface="Noto Sans" panose="020B0502040504020204" pitchFamily="34" charset="0"/>
              </a:rPr>
              <a:t>Every hospital, health practice, public health </a:t>
            </a:r>
            <a:r>
              <a:rPr lang="en-US" b="1" i="0" dirty="0" err="1">
                <a:solidFill>
                  <a:srgbClr val="3C4245"/>
                </a:solidFill>
                <a:effectLst/>
                <a:latin typeface="Noto Sans" panose="020B0502040504020204" pitchFamily="34" charset="0"/>
              </a:rPr>
              <a:t>centre</a:t>
            </a:r>
            <a:r>
              <a:rPr lang="en-US" b="1" i="0" dirty="0">
                <a:solidFill>
                  <a:srgbClr val="3C4245"/>
                </a:solidFill>
                <a:effectLst/>
                <a:latin typeface="Noto Sans" panose="020B0502040504020204" pitchFamily="34" charset="0"/>
              </a:rPr>
              <a:t> and health professional needs to act and can act. </a:t>
            </a:r>
          </a:p>
          <a:p>
            <a:pPr algn="l"/>
            <a:endParaRPr lang="en-US" b="1" i="0" dirty="0">
              <a:solidFill>
                <a:srgbClr val="3C4245"/>
              </a:solidFill>
              <a:effectLst/>
              <a:latin typeface="Noto Sans" panose="020B0502040504020204" pitchFamily="34" charset="0"/>
            </a:endParaRPr>
          </a:p>
          <a:p>
            <a:pPr algn="l"/>
            <a:r>
              <a:rPr lang="en-US" b="1" i="0" dirty="0">
                <a:solidFill>
                  <a:srgbClr val="3C4245"/>
                </a:solidFill>
                <a:effectLst/>
                <a:latin typeface="Noto Sans" panose="020B0502040504020204" pitchFamily="34" charset="0"/>
              </a:rPr>
              <a:t>We recognize</a:t>
            </a:r>
            <a:r>
              <a:rPr lang="en-US" b="0" i="0" dirty="0">
                <a:solidFill>
                  <a:srgbClr val="3C4245"/>
                </a:solidFill>
                <a:effectLst/>
                <a:latin typeface="Noto Sans" panose="020B0502040504020204" pitchFamily="34" charset="0"/>
              </a:rPr>
              <a:t> that national and local government health agencies have an important role in leading public health actions to protect from climate risks in key health-determining and carbon-emitting sectors, such as energy, transport, food systems and urban planning, and applying relevant health standards and regulations, for example, on air quality.</a:t>
            </a:r>
          </a:p>
          <a:p>
            <a:pPr algn="l"/>
            <a:endParaRPr lang="en-US" b="0" i="0" dirty="0">
              <a:solidFill>
                <a:srgbClr val="3C4245"/>
              </a:solidFill>
              <a:effectLst/>
              <a:latin typeface="Noto Sans" panose="020B0502040504020204" pitchFamily="34" charset="0"/>
            </a:endParaRPr>
          </a:p>
        </p:txBody>
      </p:sp>
      <p:pic>
        <p:nvPicPr>
          <p:cNvPr id="7" name="Picture 6" descr="Clouds and clouds from above&#10;&#10;Description automatically generated with medium confidence">
            <a:extLst>
              <a:ext uri="{FF2B5EF4-FFF2-40B4-BE49-F238E27FC236}">
                <a16:creationId xmlns:a16="http://schemas.microsoft.com/office/drawing/2014/main" id="{DE8CD098-9044-99AF-D441-820BBB0418A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610606" y="369332"/>
            <a:ext cx="8229604" cy="3733800"/>
          </a:xfrm>
          <a:prstGeom prst="rect">
            <a:avLst/>
          </a:prstGeom>
        </p:spPr>
      </p:pic>
      <p:sp>
        <p:nvSpPr>
          <p:cNvPr id="10" name="TextBox 9">
            <a:extLst>
              <a:ext uri="{FF2B5EF4-FFF2-40B4-BE49-F238E27FC236}">
                <a16:creationId xmlns:a16="http://schemas.microsoft.com/office/drawing/2014/main" id="{853A77D0-50EF-99AE-9E57-F3AF776AEF80}"/>
              </a:ext>
            </a:extLst>
          </p:cNvPr>
          <p:cNvSpPr txBox="1"/>
          <p:nvPr/>
        </p:nvSpPr>
        <p:spPr>
          <a:xfrm>
            <a:off x="13315950" y="184666"/>
            <a:ext cx="4236720" cy="6463308"/>
          </a:xfrm>
          <a:prstGeom prst="rect">
            <a:avLst/>
          </a:prstGeom>
          <a:noFill/>
        </p:spPr>
        <p:txBody>
          <a:bodyPr wrap="square" rtlCol="0">
            <a:spAutoFit/>
          </a:bodyPr>
          <a:lstStyle/>
          <a:p>
            <a:pPr algn="l"/>
            <a:r>
              <a:rPr lang="en-US" sz="4600" b="1" i="0" dirty="0">
                <a:solidFill>
                  <a:srgbClr val="3C4245"/>
                </a:solidFill>
                <a:effectLst/>
                <a:latin typeface="Noto Sans" panose="020B0502040504020204" pitchFamily="34" charset="0"/>
              </a:rPr>
              <a:t>WHO commitment to build climate resilient, low carbon sustainable health systems</a:t>
            </a:r>
          </a:p>
        </p:txBody>
      </p:sp>
      <p:sp>
        <p:nvSpPr>
          <p:cNvPr id="11" name="TextBox 10">
            <a:extLst>
              <a:ext uri="{FF2B5EF4-FFF2-40B4-BE49-F238E27FC236}">
                <a16:creationId xmlns:a16="http://schemas.microsoft.com/office/drawing/2014/main" id="{E15EE491-C594-46DE-7CBE-17A23CCB0A21}"/>
              </a:ext>
            </a:extLst>
          </p:cNvPr>
          <p:cNvSpPr txBox="1"/>
          <p:nvPr/>
        </p:nvSpPr>
        <p:spPr>
          <a:xfrm>
            <a:off x="38095" y="7225308"/>
            <a:ext cx="8458204" cy="2585323"/>
          </a:xfrm>
          <a:prstGeom prst="rect">
            <a:avLst/>
          </a:prstGeom>
          <a:noFill/>
        </p:spPr>
        <p:txBody>
          <a:bodyPr wrap="square" rtlCol="0">
            <a:spAutoFit/>
          </a:bodyPr>
          <a:lstStyle/>
          <a:p>
            <a:r>
              <a:rPr lang="en-US" b="0" i="0" dirty="0">
                <a:solidFill>
                  <a:srgbClr val="3C4245"/>
                </a:solidFill>
                <a:effectLst/>
                <a:latin typeface="Noto Sans" panose="020B0502040504020204" pitchFamily="34" charset="0"/>
              </a:rPr>
              <a:t>The climate emergency has escalated around the world in 2023 in unprecedented ways as multiple compounding disasters and their health impacts have increased exponentially. It is one of the greatest public health threats of our time. The consequences have included the destruction of livelihoods, increased hunger, human suffering, and death and have led to increasing inequities within and between countries. While the planet experiences floods, heat waves, crop failures, fires, water shortages and more, fossil fuel subsidies have risen to a record high. We urgently call for the implementation of the strategies proposed in the IPCC 2023 report. </a:t>
            </a:r>
            <a:endParaRPr lang="en-IN" dirty="0"/>
          </a:p>
        </p:txBody>
      </p:sp>
    </p:spTree>
    <p:extLst>
      <p:ext uri="{BB962C8B-B14F-4D97-AF65-F5344CB8AC3E}">
        <p14:creationId xmlns:p14="http://schemas.microsoft.com/office/powerpoint/2010/main" val="3616187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10D23D-E1C4-3699-BB62-C2C07C4D05FB}"/>
              </a:ext>
            </a:extLst>
          </p:cNvPr>
          <p:cNvSpPr/>
          <p:nvPr/>
        </p:nvSpPr>
        <p:spPr>
          <a:xfrm>
            <a:off x="0"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2F08EFC-D4C4-EE86-3054-8FD6C061A1BF}"/>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Market Performance  News </a:t>
            </a:r>
          </a:p>
        </p:txBody>
      </p:sp>
      <p:sp>
        <p:nvSpPr>
          <p:cNvPr id="5" name="TextBox 4">
            <a:extLst>
              <a:ext uri="{FF2B5EF4-FFF2-40B4-BE49-F238E27FC236}">
                <a16:creationId xmlns:a16="http://schemas.microsoft.com/office/drawing/2014/main" id="{4735F271-D346-64C3-873C-6E17D5B1BFF1}"/>
              </a:ext>
            </a:extLst>
          </p:cNvPr>
          <p:cNvSpPr txBox="1"/>
          <p:nvPr/>
        </p:nvSpPr>
        <p:spPr>
          <a:xfrm>
            <a:off x="8488680" y="380999"/>
            <a:ext cx="3703320" cy="6601807"/>
          </a:xfrm>
          <a:prstGeom prst="rect">
            <a:avLst/>
          </a:prstGeom>
          <a:noFill/>
        </p:spPr>
        <p:txBody>
          <a:bodyPr wrap="square" rtlCol="0">
            <a:spAutoFit/>
          </a:bodyPr>
          <a:lstStyle/>
          <a:p>
            <a:r>
              <a:rPr lang="en-US" sz="4700" b="1" i="0" dirty="0">
                <a:effectLst/>
                <a:latin typeface="Merriweather" panose="020F0502020204030204" pitchFamily="2" charset="0"/>
              </a:rPr>
              <a:t>Wipro likely to lag peers with dismal 1.3% yearly revenue growth in Q2FY24</a:t>
            </a:r>
          </a:p>
          <a:p>
            <a:endParaRPr lang="en-IN" sz="4700" dirty="0"/>
          </a:p>
        </p:txBody>
      </p:sp>
      <p:pic>
        <p:nvPicPr>
          <p:cNvPr id="8" name="Picture 7" descr="A close-up of a magazine&#10;&#10;Description automatically generated">
            <a:extLst>
              <a:ext uri="{FF2B5EF4-FFF2-40B4-BE49-F238E27FC236}">
                <a16:creationId xmlns:a16="http://schemas.microsoft.com/office/drawing/2014/main" id="{854DCBFD-2B51-34AC-FD93-970D8E7C6C4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b="-136"/>
          <a:stretch/>
        </p:blipFill>
        <p:spPr>
          <a:xfrm rot="16200000">
            <a:off x="2236470" y="-1855470"/>
            <a:ext cx="3931920" cy="8404860"/>
          </a:xfrm>
          <a:prstGeom prst="rect">
            <a:avLst/>
          </a:prstGeom>
          <a:ln>
            <a:noFill/>
          </a:ln>
        </p:spPr>
      </p:pic>
      <p:sp>
        <p:nvSpPr>
          <p:cNvPr id="9" name="TextBox 8">
            <a:extLst>
              <a:ext uri="{FF2B5EF4-FFF2-40B4-BE49-F238E27FC236}">
                <a16:creationId xmlns:a16="http://schemas.microsoft.com/office/drawing/2014/main" id="{CC619209-E5D8-715E-49BD-9ED6A91D8759}"/>
              </a:ext>
            </a:extLst>
          </p:cNvPr>
          <p:cNvSpPr txBox="1"/>
          <p:nvPr/>
        </p:nvSpPr>
        <p:spPr>
          <a:xfrm>
            <a:off x="-2" y="4312920"/>
            <a:ext cx="8321040" cy="2585323"/>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IT major Wipro’s September quarter (Q2FY24) revenue (rupee terms) is unlikely to see any significant growth from the June quarter, while it may rise just 1.34 per cent from a year-ago, as per analyst estimates. </a:t>
            </a:r>
          </a:p>
          <a:p>
            <a:pPr algn="l"/>
            <a:r>
              <a:rPr lang="en-US" b="0" i="0" dirty="0">
                <a:solidFill>
                  <a:srgbClr val="282B32"/>
                </a:solidFill>
                <a:effectLst/>
                <a:latin typeface="Merriweather" panose="00000500000000000000" pitchFamily="2" charset="0"/>
              </a:rPr>
              <a:t>In constant currency (cc) too, the company is expected to lag peers with revenue seen declining for the third time by 0.5 to 1.2 per cent on a </a:t>
            </a:r>
            <a:r>
              <a:rPr lang="en-US" b="0" i="0" dirty="0" err="1">
                <a:solidFill>
                  <a:srgbClr val="282B32"/>
                </a:solidFill>
                <a:effectLst/>
                <a:latin typeface="Merriweather" panose="00000500000000000000" pitchFamily="2" charset="0"/>
              </a:rPr>
              <a:t>QoQ</a:t>
            </a:r>
            <a:r>
              <a:rPr lang="en-US" b="0" i="0" dirty="0">
                <a:solidFill>
                  <a:srgbClr val="282B32"/>
                </a:solidFill>
                <a:effectLst/>
                <a:latin typeface="Merriweather" panose="00000500000000000000" pitchFamily="2" charset="0"/>
              </a:rPr>
              <a:t> basis, as against the guidance of -2 per cent to 1 per cent. </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Revenue is pegged to rise 1.34 per cent YoY to Rs 22,842 crore. This will be nearly flat against the June quarter. </a:t>
            </a:r>
          </a:p>
        </p:txBody>
      </p:sp>
      <p:sp>
        <p:nvSpPr>
          <p:cNvPr id="11" name="Slide Number Placeholder 10">
            <a:extLst>
              <a:ext uri="{FF2B5EF4-FFF2-40B4-BE49-F238E27FC236}">
                <a16:creationId xmlns:a16="http://schemas.microsoft.com/office/drawing/2014/main" id="{DBB3055E-4AD8-50F9-7935-01646528D5B7}"/>
              </a:ext>
            </a:extLst>
          </p:cNvPr>
          <p:cNvSpPr>
            <a:spLocks noGrp="1"/>
          </p:cNvSpPr>
          <p:nvPr>
            <p:ph type="sldNum" sz="quarter" idx="12"/>
          </p:nvPr>
        </p:nvSpPr>
        <p:spPr/>
        <p:txBody>
          <a:bodyPr/>
          <a:lstStyle/>
          <a:p>
            <a:fld id="{BA72E033-1B11-49F8-A454-2C7FD7FDB53D}" type="slidenum">
              <a:rPr lang="en-IN" smtClean="0"/>
              <a:t>2</a:t>
            </a:fld>
            <a:endParaRPr lang="en-IN"/>
          </a:p>
        </p:txBody>
      </p:sp>
      <p:sp>
        <p:nvSpPr>
          <p:cNvPr id="12" name="Rectangle 11">
            <a:extLst>
              <a:ext uri="{FF2B5EF4-FFF2-40B4-BE49-F238E27FC236}">
                <a16:creationId xmlns:a16="http://schemas.microsoft.com/office/drawing/2014/main" id="{CD6464DC-4B5E-0B8A-089C-3254523FF999}"/>
              </a:ext>
            </a:extLst>
          </p:cNvPr>
          <p:cNvSpPr/>
          <p:nvPr/>
        </p:nvSpPr>
        <p:spPr>
          <a:xfrm>
            <a:off x="11399520" y="-2392680"/>
            <a:ext cx="437647" cy="2026920"/>
          </a:xfrm>
          <a:prstGeom prst="rect">
            <a:avLst/>
          </a:prstGeom>
          <a:solidFill>
            <a:schemeClr val="tx1">
              <a:lumMod val="65000"/>
              <a:lumOff val="35000"/>
            </a:schemeClr>
          </a:solidFill>
          <a:ln>
            <a:noFill/>
          </a:ln>
          <a:effectLst>
            <a:outerShdw blurRad="50800" dist="38100" dir="18900000" algn="bl" rotWithShape="0">
              <a:prstClr val="black">
                <a:alpha val="40000"/>
              </a:prst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A388BF3-707D-B705-9190-8114906D66C0}"/>
              </a:ext>
            </a:extLst>
          </p:cNvPr>
          <p:cNvSpPr/>
          <p:nvPr/>
        </p:nvSpPr>
        <p:spPr>
          <a:xfrm>
            <a:off x="6076447" y="7104726"/>
            <a:ext cx="437647" cy="2026920"/>
          </a:xfrm>
          <a:prstGeom prst="rect">
            <a:avLst/>
          </a:prstGeom>
          <a:solidFill>
            <a:schemeClr val="tx1">
              <a:lumMod val="65000"/>
              <a:lumOff val="35000"/>
            </a:schemeClr>
          </a:solidFill>
          <a:ln>
            <a:noFill/>
          </a:ln>
          <a:effectLst>
            <a:outerShdw blurRad="50800" dist="38100" dir="13500000" algn="br" rotWithShape="0">
              <a:prstClr val="black">
                <a:alpha val="40000"/>
              </a:prst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E232940-0F6C-B9C7-AF6E-E2D4848903E3}"/>
              </a:ext>
            </a:extLst>
          </p:cNvPr>
          <p:cNvSpPr txBox="1"/>
          <p:nvPr/>
        </p:nvSpPr>
        <p:spPr>
          <a:xfrm>
            <a:off x="12192000" y="342602"/>
            <a:ext cx="3810000" cy="5262979"/>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Sebi resolves over 3,700 complaints through SCORES in September</a:t>
            </a:r>
          </a:p>
        </p:txBody>
      </p:sp>
      <p:sp>
        <p:nvSpPr>
          <p:cNvPr id="15" name="TextBox 14">
            <a:extLst>
              <a:ext uri="{FF2B5EF4-FFF2-40B4-BE49-F238E27FC236}">
                <a16:creationId xmlns:a16="http://schemas.microsoft.com/office/drawing/2014/main" id="{59D03844-939F-667F-695C-E82446C8249B}"/>
              </a:ext>
            </a:extLst>
          </p:cNvPr>
          <p:cNvSpPr txBox="1"/>
          <p:nvPr/>
        </p:nvSpPr>
        <p:spPr>
          <a:xfrm>
            <a:off x="0" y="7123777"/>
            <a:ext cx="8610600" cy="2862322"/>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Sebi has disposed of 3,705 complaints against companies and market intermediaries through its online grievance redressal system SCORES in September, according to the data released by the regulator.</a:t>
            </a:r>
          </a:p>
          <a:p>
            <a:pPr algn="l"/>
            <a:r>
              <a:rPr lang="en-US" b="0" i="0" dirty="0">
                <a:solidFill>
                  <a:srgbClr val="282B32"/>
                </a:solidFill>
                <a:effectLst/>
                <a:latin typeface="Merriweather" panose="00000500000000000000" pitchFamily="2" charset="0"/>
              </a:rPr>
              <a:t>As many as 17 complaints were pending for more than three months on SCORES as of September end, involving 12 entities such as Principal Mutual Fund and JM Financial Ltd.</a:t>
            </a:r>
          </a:p>
          <a:p>
            <a:pPr algn="l"/>
            <a:endParaRPr lang="en-US" b="0" i="0" dirty="0">
              <a:solidFill>
                <a:srgbClr val="282B32"/>
              </a:solidFill>
              <a:effectLst/>
              <a:latin typeface="Merriweather" panose="00000500000000000000" pitchFamily="2" charset="0"/>
            </a:endParaRPr>
          </a:p>
          <a:p>
            <a:r>
              <a:rPr lang="en-US" b="0" i="0" dirty="0">
                <a:solidFill>
                  <a:srgbClr val="282B32"/>
                </a:solidFill>
                <a:effectLst/>
                <a:latin typeface="Merriweather" panose="00000500000000000000" pitchFamily="2" charset="0"/>
              </a:rPr>
              <a:t>SCORES is a platform that allows investors to lodge their complaints online with Sebi related to the securities market against companies, intermediaries, and market infrastructure institutions.</a:t>
            </a:r>
            <a:endParaRPr lang="en-IN" dirty="0"/>
          </a:p>
        </p:txBody>
      </p:sp>
      <p:sp>
        <p:nvSpPr>
          <p:cNvPr id="17" name="TextBox 16">
            <a:extLst>
              <a:ext uri="{FF2B5EF4-FFF2-40B4-BE49-F238E27FC236}">
                <a16:creationId xmlns:a16="http://schemas.microsoft.com/office/drawing/2014/main" id="{E376D26B-9605-1350-7324-D8E92545E96F}"/>
              </a:ext>
            </a:extLst>
          </p:cNvPr>
          <p:cNvSpPr txBox="1"/>
          <p:nvPr/>
        </p:nvSpPr>
        <p:spPr>
          <a:xfrm>
            <a:off x="-3893822" y="380999"/>
            <a:ext cx="3703320" cy="6601807"/>
          </a:xfrm>
          <a:prstGeom prst="rect">
            <a:avLst/>
          </a:prstGeom>
          <a:noFill/>
        </p:spPr>
        <p:txBody>
          <a:bodyPr wrap="square" rtlCol="0">
            <a:spAutoFit/>
          </a:bodyPr>
          <a:lstStyle/>
          <a:p>
            <a:r>
              <a:rPr lang="en-US" sz="4700" b="1" i="0" dirty="0">
                <a:effectLst/>
                <a:latin typeface="Merriweather" panose="020F0502020204030204" pitchFamily="2" charset="0"/>
              </a:rPr>
              <a:t>Wipro likely to lag peers with dismal 1.3% yearly revenue growth in Q2FY24</a:t>
            </a:r>
          </a:p>
          <a:p>
            <a:endParaRPr lang="en-IN" sz="4700" dirty="0"/>
          </a:p>
        </p:txBody>
      </p:sp>
    </p:spTree>
    <p:extLst>
      <p:ext uri="{BB962C8B-B14F-4D97-AF65-F5344CB8AC3E}">
        <p14:creationId xmlns:p14="http://schemas.microsoft.com/office/powerpoint/2010/main" val="178898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58635E-3DE1-9280-0DB8-072BE03072C1}"/>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Market Performance  News </a:t>
            </a:r>
          </a:p>
        </p:txBody>
      </p:sp>
      <p:sp>
        <p:nvSpPr>
          <p:cNvPr id="5" name="Rectangle 4">
            <a:extLst>
              <a:ext uri="{FF2B5EF4-FFF2-40B4-BE49-F238E27FC236}">
                <a16:creationId xmlns:a16="http://schemas.microsoft.com/office/drawing/2014/main" id="{0E3BCE2F-6581-A68D-AC8A-90F2F756E039}"/>
              </a:ext>
            </a:extLst>
          </p:cNvPr>
          <p:cNvSpPr/>
          <p:nvPr/>
        </p:nvSpPr>
        <p:spPr>
          <a:xfrm>
            <a:off x="0"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1DD7226-E695-58A4-AC4A-B75512F22F87}"/>
              </a:ext>
            </a:extLst>
          </p:cNvPr>
          <p:cNvSpPr txBox="1"/>
          <p:nvPr/>
        </p:nvSpPr>
        <p:spPr>
          <a:xfrm>
            <a:off x="8382000" y="380999"/>
            <a:ext cx="3810000" cy="5262979"/>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Sebi resolves over 3,700 complaints through SCORES in September</a:t>
            </a:r>
          </a:p>
        </p:txBody>
      </p:sp>
      <p:pic>
        <p:nvPicPr>
          <p:cNvPr id="11" name="Picture 10" descr="A newspaper with a graph on it&#10;&#10;Description automatically generated">
            <a:extLst>
              <a:ext uri="{FF2B5EF4-FFF2-40B4-BE49-F238E27FC236}">
                <a16:creationId xmlns:a16="http://schemas.microsoft.com/office/drawing/2014/main" id="{F77F6FE3-EAE7-0DFE-165A-ACB0446939A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 y="380999"/>
            <a:ext cx="8382002" cy="3611882"/>
          </a:xfrm>
          <a:prstGeom prst="rect">
            <a:avLst/>
          </a:prstGeom>
        </p:spPr>
      </p:pic>
      <p:sp>
        <p:nvSpPr>
          <p:cNvPr id="12" name="TextBox 11">
            <a:extLst>
              <a:ext uri="{FF2B5EF4-FFF2-40B4-BE49-F238E27FC236}">
                <a16:creationId xmlns:a16="http://schemas.microsoft.com/office/drawing/2014/main" id="{83584438-D436-89C7-3F4D-07595AAF347C}"/>
              </a:ext>
            </a:extLst>
          </p:cNvPr>
          <p:cNvSpPr txBox="1"/>
          <p:nvPr/>
        </p:nvSpPr>
        <p:spPr>
          <a:xfrm>
            <a:off x="0" y="4019788"/>
            <a:ext cx="8610600" cy="2862322"/>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Sebi has disposed of 3,705 complaints against companies and market intermediaries through its online grievance redressal system SCORES in September, according to the data released by the regulator.</a:t>
            </a:r>
          </a:p>
          <a:p>
            <a:pPr algn="l"/>
            <a:r>
              <a:rPr lang="en-US" b="0" i="0" dirty="0">
                <a:solidFill>
                  <a:srgbClr val="282B32"/>
                </a:solidFill>
                <a:effectLst/>
                <a:latin typeface="Merriweather" panose="00000500000000000000" pitchFamily="2" charset="0"/>
              </a:rPr>
              <a:t>As many as 17 complaints were pending for more than three months on SCORES as of September end, involving 12 entities such as Principal Mutual Fund and JM Financial Ltd.</a:t>
            </a:r>
          </a:p>
          <a:p>
            <a:pPr algn="l"/>
            <a:endParaRPr lang="en-US" b="0" i="0" dirty="0">
              <a:solidFill>
                <a:srgbClr val="282B32"/>
              </a:solidFill>
              <a:effectLst/>
              <a:latin typeface="Merriweather" panose="00000500000000000000" pitchFamily="2" charset="0"/>
            </a:endParaRPr>
          </a:p>
          <a:p>
            <a:r>
              <a:rPr lang="en-US" b="0" i="0" dirty="0">
                <a:solidFill>
                  <a:srgbClr val="282B32"/>
                </a:solidFill>
                <a:effectLst/>
                <a:latin typeface="Merriweather" panose="00000500000000000000" pitchFamily="2" charset="0"/>
              </a:rPr>
              <a:t>SCORES is a platform that allows investors to lodge their complaints online with Sebi related to the securities market against companies, intermediaries, and market infrastructure institutions.</a:t>
            </a:r>
            <a:endParaRPr lang="en-IN" dirty="0"/>
          </a:p>
        </p:txBody>
      </p:sp>
      <p:sp>
        <p:nvSpPr>
          <p:cNvPr id="14" name="Slide Number Placeholder 13">
            <a:extLst>
              <a:ext uri="{FF2B5EF4-FFF2-40B4-BE49-F238E27FC236}">
                <a16:creationId xmlns:a16="http://schemas.microsoft.com/office/drawing/2014/main" id="{8A50851A-3986-A507-A2AE-BD850C940BE6}"/>
              </a:ext>
            </a:extLst>
          </p:cNvPr>
          <p:cNvSpPr>
            <a:spLocks noGrp="1"/>
          </p:cNvSpPr>
          <p:nvPr>
            <p:ph type="sldNum" sz="quarter" idx="12"/>
          </p:nvPr>
        </p:nvSpPr>
        <p:spPr/>
        <p:txBody>
          <a:bodyPr/>
          <a:lstStyle/>
          <a:p>
            <a:fld id="{BA72E033-1B11-49F8-A454-2C7FD7FDB53D}" type="slidenum">
              <a:rPr lang="en-IN" smtClean="0"/>
              <a:t>3</a:t>
            </a:fld>
            <a:endParaRPr lang="en-IN"/>
          </a:p>
        </p:txBody>
      </p:sp>
      <p:pic>
        <p:nvPicPr>
          <p:cNvPr id="17" name="Picture 16" descr="A close-up of a magazine&#10;&#10;Description automatically generated">
            <a:extLst>
              <a:ext uri="{FF2B5EF4-FFF2-40B4-BE49-F238E27FC236}">
                <a16:creationId xmlns:a16="http://schemas.microsoft.com/office/drawing/2014/main" id="{CD256674-2409-AC99-7634-2F6C13B2966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136"/>
          <a:stretch/>
        </p:blipFill>
        <p:spPr>
          <a:xfrm rot="16200000">
            <a:off x="-7351396" y="-1867138"/>
            <a:ext cx="3931920" cy="8404860"/>
          </a:xfrm>
          <a:prstGeom prst="rect">
            <a:avLst/>
          </a:prstGeom>
          <a:ln>
            <a:noFill/>
          </a:ln>
        </p:spPr>
      </p:pic>
      <p:sp>
        <p:nvSpPr>
          <p:cNvPr id="18" name="TextBox 17">
            <a:extLst>
              <a:ext uri="{FF2B5EF4-FFF2-40B4-BE49-F238E27FC236}">
                <a16:creationId xmlns:a16="http://schemas.microsoft.com/office/drawing/2014/main" id="{3782D443-4A8C-4DF0-15A3-4BD513473C70}"/>
              </a:ext>
            </a:extLst>
          </p:cNvPr>
          <p:cNvSpPr txBox="1"/>
          <p:nvPr/>
        </p:nvSpPr>
        <p:spPr>
          <a:xfrm>
            <a:off x="8435340" y="-5896376"/>
            <a:ext cx="3703320" cy="6601807"/>
          </a:xfrm>
          <a:prstGeom prst="rect">
            <a:avLst/>
          </a:prstGeom>
          <a:noFill/>
        </p:spPr>
        <p:txBody>
          <a:bodyPr wrap="square" rtlCol="0">
            <a:spAutoFit/>
          </a:bodyPr>
          <a:lstStyle/>
          <a:p>
            <a:r>
              <a:rPr lang="en-US" sz="4700" b="1" i="0" dirty="0">
                <a:effectLst/>
                <a:latin typeface="Merriweather" panose="020F0502020204030204" pitchFamily="2" charset="0"/>
              </a:rPr>
              <a:t>Wipro likely to lag peers with dismal 1.3% yearly revenue growth in Q2FY24</a:t>
            </a:r>
          </a:p>
          <a:p>
            <a:endParaRPr lang="en-IN" sz="4700" dirty="0"/>
          </a:p>
        </p:txBody>
      </p:sp>
      <p:sp>
        <p:nvSpPr>
          <p:cNvPr id="19" name="TextBox 18">
            <a:extLst>
              <a:ext uri="{FF2B5EF4-FFF2-40B4-BE49-F238E27FC236}">
                <a16:creationId xmlns:a16="http://schemas.microsoft.com/office/drawing/2014/main" id="{9714471C-0D97-3ED9-D8CB-2DF8F191F219}"/>
              </a:ext>
            </a:extLst>
          </p:cNvPr>
          <p:cNvSpPr txBox="1"/>
          <p:nvPr/>
        </p:nvSpPr>
        <p:spPr>
          <a:xfrm>
            <a:off x="38100" y="7594482"/>
            <a:ext cx="12192000" cy="4524315"/>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At the beginning of September, there were 4,707 complaints pending and 4,276 fresh complaints were received, as per the data released by Sebi on Tuesday.</a:t>
            </a:r>
          </a:p>
          <a:p>
            <a:pPr algn="l"/>
            <a:r>
              <a:rPr lang="en-US" b="0" i="0" dirty="0">
                <a:solidFill>
                  <a:srgbClr val="282B32"/>
                </a:solidFill>
                <a:effectLst/>
                <a:latin typeface="Merriweather" panose="00000500000000000000" pitchFamily="2" charset="0"/>
              </a:rPr>
              <a:t>The regulator said that it had 5,259 pending actionable complaints as of September end, excluding 19 complaints that were under regulatory actions or legal proceedings.</a:t>
            </a:r>
          </a:p>
          <a:p>
            <a:pPr algn="l"/>
            <a:r>
              <a:rPr lang="en-US" b="0" i="0" dirty="0">
                <a:solidFill>
                  <a:srgbClr val="282B32"/>
                </a:solidFill>
                <a:effectLst/>
                <a:latin typeface="Merriweather" panose="00000500000000000000" pitchFamily="2" charset="0"/>
              </a:rPr>
              <a:t>Further, Sebi noted that it had received 219 reviews of complaints. A complainant can request a review within 15 days after the disposal of their complaint.</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These complaints, which were disposed of during September 1630 period, can also be reviewed during the next month for further action.</a:t>
            </a:r>
          </a:p>
          <a:p>
            <a:pPr algn="l"/>
            <a:r>
              <a:rPr lang="en-US" b="0" i="0" dirty="0">
                <a:solidFill>
                  <a:srgbClr val="282B32"/>
                </a:solidFill>
                <a:effectLst/>
                <a:latin typeface="Merriweather" panose="00000500000000000000" pitchFamily="2" charset="0"/>
              </a:rPr>
              <a:t>As of September, 17 complaints were pending for more than three months. These complaints were related to mutual funds, investment advisers, research analysts, venture capital funds, stock brokers, and pre-listing/offer documents (shares).</a:t>
            </a:r>
          </a:p>
          <a:p>
            <a:pPr algn="l"/>
            <a:r>
              <a:rPr lang="en-US" b="0" i="0" dirty="0">
                <a:solidFill>
                  <a:srgbClr val="282B32"/>
                </a:solidFill>
                <a:effectLst/>
                <a:latin typeface="Merriweather" panose="00000500000000000000" pitchFamily="2" charset="0"/>
              </a:rPr>
              <a:t>The average resolution time for a complaint was 40 days, as per the data.</a:t>
            </a:r>
          </a:p>
          <a:p>
            <a:pPr algn="l"/>
            <a:r>
              <a:rPr lang="en-US" b="0" i="0" dirty="0">
                <a:solidFill>
                  <a:srgbClr val="282B32"/>
                </a:solidFill>
                <a:effectLst/>
                <a:latin typeface="Merriweather" panose="00000500000000000000" pitchFamily="2" charset="0"/>
              </a:rPr>
              <a:t>In a separate public notice, the market regulator mentioned about 12 entities against whom complaints have been pending for more than three months on SCORES as of September 2023.</a:t>
            </a:r>
          </a:p>
          <a:p>
            <a:endParaRPr lang="en-IN" dirty="0"/>
          </a:p>
        </p:txBody>
      </p:sp>
    </p:spTree>
    <p:extLst>
      <p:ext uri="{BB962C8B-B14F-4D97-AF65-F5344CB8AC3E}">
        <p14:creationId xmlns:p14="http://schemas.microsoft.com/office/powerpoint/2010/main" val="3762407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130034-088F-1F6A-1DCB-1CFAC9D073D7}"/>
              </a:ext>
            </a:extLst>
          </p:cNvPr>
          <p:cNvSpPr/>
          <p:nvPr/>
        </p:nvSpPr>
        <p:spPr>
          <a:xfrm>
            <a:off x="0"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1C56BFF-A706-832F-8CEA-D8320D2E8539}"/>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Market Performance  News </a:t>
            </a:r>
          </a:p>
        </p:txBody>
      </p:sp>
      <p:sp>
        <p:nvSpPr>
          <p:cNvPr id="4" name="TextBox 3">
            <a:extLst>
              <a:ext uri="{FF2B5EF4-FFF2-40B4-BE49-F238E27FC236}">
                <a16:creationId xmlns:a16="http://schemas.microsoft.com/office/drawing/2014/main" id="{21789EAE-F3C3-102F-4FAF-7C90E8B2F08E}"/>
              </a:ext>
            </a:extLst>
          </p:cNvPr>
          <p:cNvSpPr txBox="1"/>
          <p:nvPr/>
        </p:nvSpPr>
        <p:spPr>
          <a:xfrm>
            <a:off x="0" y="381000"/>
            <a:ext cx="12192000" cy="4524315"/>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At the beginning of September, there were 4,707 complaints pending and 4,276 fresh complaints were received, as per the data released by Sebi on Tuesday.</a:t>
            </a:r>
          </a:p>
          <a:p>
            <a:pPr algn="l"/>
            <a:r>
              <a:rPr lang="en-US" b="0" i="0" dirty="0">
                <a:solidFill>
                  <a:srgbClr val="282B32"/>
                </a:solidFill>
                <a:effectLst/>
                <a:latin typeface="Merriweather" panose="00000500000000000000" pitchFamily="2" charset="0"/>
              </a:rPr>
              <a:t>The regulator said that it had 5,259 pending actionable complaints as of September end, excluding 19 complaints that were under regulatory actions or legal proceedings.</a:t>
            </a:r>
          </a:p>
          <a:p>
            <a:pPr algn="l"/>
            <a:r>
              <a:rPr lang="en-US" b="0" i="0" dirty="0">
                <a:solidFill>
                  <a:srgbClr val="282B32"/>
                </a:solidFill>
                <a:effectLst/>
                <a:latin typeface="Merriweather" panose="00000500000000000000" pitchFamily="2" charset="0"/>
              </a:rPr>
              <a:t>Further, Sebi noted that it had received 219 reviews of complaints. A complainant can request a review within 15 days after the disposal of their complaint.</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These complaints, which were disposed of during September 1630 period, can also be reviewed during the next month for further action.</a:t>
            </a:r>
          </a:p>
          <a:p>
            <a:pPr algn="l"/>
            <a:r>
              <a:rPr lang="en-US" b="0" i="0" dirty="0">
                <a:solidFill>
                  <a:srgbClr val="282B32"/>
                </a:solidFill>
                <a:effectLst/>
                <a:latin typeface="Merriweather" panose="00000500000000000000" pitchFamily="2" charset="0"/>
              </a:rPr>
              <a:t>As of September, 17 complaints were pending for more than three months. These complaints were related to mutual funds, investment advisers, research analysts, venture capital funds, stock brokers, and pre-listing/offer documents (shares).</a:t>
            </a:r>
          </a:p>
          <a:p>
            <a:pPr algn="l"/>
            <a:r>
              <a:rPr lang="en-US" b="0" i="0" dirty="0">
                <a:solidFill>
                  <a:srgbClr val="282B32"/>
                </a:solidFill>
                <a:effectLst/>
                <a:latin typeface="Merriweather" panose="00000500000000000000" pitchFamily="2" charset="0"/>
              </a:rPr>
              <a:t>The average resolution time for a complaint was 40 days, as per the data.</a:t>
            </a:r>
          </a:p>
          <a:p>
            <a:pPr algn="l"/>
            <a:r>
              <a:rPr lang="en-US" b="0" i="0" dirty="0">
                <a:solidFill>
                  <a:srgbClr val="282B32"/>
                </a:solidFill>
                <a:effectLst/>
                <a:latin typeface="Merriweather" panose="00000500000000000000" pitchFamily="2" charset="0"/>
              </a:rPr>
              <a:t>In a separate public notice, the market regulator mentioned about 12 entities against whom complaints have been pending for more than three months on SCORES as of September 2023.</a:t>
            </a:r>
          </a:p>
          <a:p>
            <a:endParaRPr lang="en-IN" dirty="0"/>
          </a:p>
        </p:txBody>
      </p:sp>
      <p:sp>
        <p:nvSpPr>
          <p:cNvPr id="6" name="Slide Number Placeholder 5">
            <a:extLst>
              <a:ext uri="{FF2B5EF4-FFF2-40B4-BE49-F238E27FC236}">
                <a16:creationId xmlns:a16="http://schemas.microsoft.com/office/drawing/2014/main" id="{0E2D54DD-31C2-D1DE-7235-AF204C6B5E4A}"/>
              </a:ext>
            </a:extLst>
          </p:cNvPr>
          <p:cNvSpPr>
            <a:spLocks noGrp="1"/>
          </p:cNvSpPr>
          <p:nvPr>
            <p:ph type="sldNum" sz="quarter" idx="12"/>
          </p:nvPr>
        </p:nvSpPr>
        <p:spPr/>
        <p:txBody>
          <a:bodyPr/>
          <a:lstStyle/>
          <a:p>
            <a:fld id="{BA72E033-1B11-49F8-A454-2C7FD7FDB53D}" type="slidenum">
              <a:rPr lang="en-IN" smtClean="0"/>
              <a:t>4</a:t>
            </a:fld>
            <a:endParaRPr lang="en-IN"/>
          </a:p>
        </p:txBody>
      </p:sp>
      <p:pic>
        <p:nvPicPr>
          <p:cNvPr id="8" name="Picture 7" descr="A newspaper with a graph on it&#10;&#10;Description automatically generated">
            <a:extLst>
              <a:ext uri="{FF2B5EF4-FFF2-40B4-BE49-F238E27FC236}">
                <a16:creationId xmlns:a16="http://schemas.microsoft.com/office/drawing/2014/main" id="{E7A57D12-154A-89F9-986D-188736E8C45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4059735"/>
            <a:ext cx="8382002" cy="3611882"/>
          </a:xfrm>
          <a:prstGeom prst="rect">
            <a:avLst/>
          </a:prstGeom>
        </p:spPr>
      </p:pic>
      <p:sp>
        <p:nvSpPr>
          <p:cNvPr id="9" name="TextBox 8">
            <a:extLst>
              <a:ext uri="{FF2B5EF4-FFF2-40B4-BE49-F238E27FC236}">
                <a16:creationId xmlns:a16="http://schemas.microsoft.com/office/drawing/2014/main" id="{0AD33686-84A8-6394-7A5A-43DADE837B24}"/>
              </a:ext>
            </a:extLst>
          </p:cNvPr>
          <p:cNvSpPr txBox="1"/>
          <p:nvPr/>
        </p:nvSpPr>
        <p:spPr>
          <a:xfrm>
            <a:off x="8382000" y="7124699"/>
            <a:ext cx="3810000" cy="5262979"/>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Sebi resolves over 3,700 complaints through SCORES in September</a:t>
            </a:r>
          </a:p>
        </p:txBody>
      </p:sp>
      <p:sp>
        <p:nvSpPr>
          <p:cNvPr id="10" name="TextBox 9">
            <a:extLst>
              <a:ext uri="{FF2B5EF4-FFF2-40B4-BE49-F238E27FC236}">
                <a16:creationId xmlns:a16="http://schemas.microsoft.com/office/drawing/2014/main" id="{9A08260C-0A4A-1BA9-762C-F3AF2BE49126}"/>
              </a:ext>
            </a:extLst>
          </p:cNvPr>
          <p:cNvSpPr txBox="1"/>
          <p:nvPr/>
        </p:nvSpPr>
        <p:spPr>
          <a:xfrm>
            <a:off x="13403580" y="537269"/>
            <a:ext cx="3703320" cy="6001643"/>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Rate-sensitive sectors lead rise in stock market on RBI's repo rate pause</a:t>
            </a:r>
          </a:p>
        </p:txBody>
      </p:sp>
      <p:pic>
        <p:nvPicPr>
          <p:cNvPr id="12" name="Picture 11" descr="A person reading a newspaper&#10;&#10;Description automatically generated">
            <a:extLst>
              <a:ext uri="{FF2B5EF4-FFF2-40B4-BE49-F238E27FC236}">
                <a16:creationId xmlns:a16="http://schemas.microsoft.com/office/drawing/2014/main" id="{E95F8EBE-BBD0-FB2C-97CE-7C00B6FAC0F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094474" y="380999"/>
            <a:ext cx="8488682" cy="3703321"/>
          </a:xfrm>
          <a:prstGeom prst="rect">
            <a:avLst/>
          </a:prstGeom>
        </p:spPr>
      </p:pic>
      <p:sp>
        <p:nvSpPr>
          <p:cNvPr id="13" name="TextBox 12">
            <a:extLst>
              <a:ext uri="{FF2B5EF4-FFF2-40B4-BE49-F238E27FC236}">
                <a16:creationId xmlns:a16="http://schemas.microsoft.com/office/drawing/2014/main" id="{25BEDA56-83B7-EE23-6780-B198C4F35250}"/>
              </a:ext>
            </a:extLst>
          </p:cNvPr>
          <p:cNvSpPr txBox="1"/>
          <p:nvPr/>
        </p:nvSpPr>
        <p:spPr>
          <a:xfrm>
            <a:off x="0" y="7885031"/>
            <a:ext cx="8671562" cy="3139321"/>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Indian shares advanced on Friday, led by gains in rate-sensitive sectors like auto, financials and realty, after the central bank kept key interest rates steady, as expected, and maintained its growth forecasts.</a:t>
            </a:r>
          </a:p>
          <a:p>
            <a:pPr algn="l"/>
            <a:r>
              <a:rPr lang="en-US" b="0" i="0" dirty="0">
                <a:solidFill>
                  <a:srgbClr val="282B32"/>
                </a:solidFill>
                <a:effectLst/>
                <a:latin typeface="Merriweather" panose="00000500000000000000" pitchFamily="2" charset="0"/>
              </a:rPr>
              <a:t>The NSE Nifty 50 index closed 0.55% higher at 19,653.50 points, while the S&amp;P BSE Sensex rose 0.55% to 65,995.63. Both the benchmarks logged weekly gains, snapping a two-week losing streak.</a:t>
            </a:r>
          </a:p>
          <a:p>
            <a:pPr algn="l"/>
            <a:r>
              <a:rPr lang="en-US" b="0" i="0" dirty="0">
                <a:solidFill>
                  <a:srgbClr val="282B32"/>
                </a:solidFill>
                <a:effectLst/>
                <a:latin typeface="Merriweather" panose="00000500000000000000" pitchFamily="2" charset="0"/>
              </a:rPr>
              <a:t>The Reserve Bank of India kept the key lending rate steady at 6.50% and left its inflation and economic growth forecasts for fiscal 2024 unchanged. The Indian rupee was mostly unchanged, while bond yields jumped. [IN/] [INR/]</a:t>
            </a:r>
          </a:p>
          <a:p>
            <a:endParaRPr lang="en-IN" dirty="0"/>
          </a:p>
        </p:txBody>
      </p:sp>
    </p:spTree>
    <p:extLst>
      <p:ext uri="{BB962C8B-B14F-4D97-AF65-F5344CB8AC3E}">
        <p14:creationId xmlns:p14="http://schemas.microsoft.com/office/powerpoint/2010/main" val="1302188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B3219A-35F5-4061-10CA-B197B8253FB3}"/>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Market Performance  News </a:t>
            </a:r>
          </a:p>
        </p:txBody>
      </p:sp>
      <p:sp>
        <p:nvSpPr>
          <p:cNvPr id="3" name="Rectangle 2">
            <a:extLst>
              <a:ext uri="{FF2B5EF4-FFF2-40B4-BE49-F238E27FC236}">
                <a16:creationId xmlns:a16="http://schemas.microsoft.com/office/drawing/2014/main" id="{C1CC6458-EFA7-96A7-867F-AA9540462EC1}"/>
              </a:ext>
            </a:extLst>
          </p:cNvPr>
          <p:cNvSpPr/>
          <p:nvPr/>
        </p:nvSpPr>
        <p:spPr>
          <a:xfrm>
            <a:off x="0"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person reading a newspaper&#10;&#10;Description automatically generated">
            <a:extLst>
              <a:ext uri="{FF2B5EF4-FFF2-40B4-BE49-F238E27FC236}">
                <a16:creationId xmlns:a16="http://schemas.microsoft.com/office/drawing/2014/main" id="{343BDE91-E9BC-89FD-6B5B-4CCDF7B6BFE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 y="380999"/>
            <a:ext cx="8488682" cy="3703321"/>
          </a:xfrm>
          <a:prstGeom prst="rect">
            <a:avLst/>
          </a:prstGeom>
        </p:spPr>
      </p:pic>
      <p:sp>
        <p:nvSpPr>
          <p:cNvPr id="6" name="TextBox 5">
            <a:extLst>
              <a:ext uri="{FF2B5EF4-FFF2-40B4-BE49-F238E27FC236}">
                <a16:creationId xmlns:a16="http://schemas.microsoft.com/office/drawing/2014/main" id="{3F13C54A-EC0C-87FF-94A5-4E202DDE22CD}"/>
              </a:ext>
            </a:extLst>
          </p:cNvPr>
          <p:cNvSpPr txBox="1"/>
          <p:nvPr/>
        </p:nvSpPr>
        <p:spPr>
          <a:xfrm>
            <a:off x="8488680" y="380999"/>
            <a:ext cx="3703320" cy="6001643"/>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Rate-sensitive sectors lead rise in stock market on RBI's repo rate pause</a:t>
            </a:r>
          </a:p>
        </p:txBody>
      </p:sp>
      <p:sp>
        <p:nvSpPr>
          <p:cNvPr id="7" name="TextBox 6">
            <a:extLst>
              <a:ext uri="{FF2B5EF4-FFF2-40B4-BE49-F238E27FC236}">
                <a16:creationId xmlns:a16="http://schemas.microsoft.com/office/drawing/2014/main" id="{1BF2F698-6179-7758-022E-62131EB7747A}"/>
              </a:ext>
            </a:extLst>
          </p:cNvPr>
          <p:cNvSpPr txBox="1"/>
          <p:nvPr/>
        </p:nvSpPr>
        <p:spPr>
          <a:xfrm>
            <a:off x="-2" y="4095987"/>
            <a:ext cx="8671562" cy="3139321"/>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Indian shares advanced on Friday, led by gains in rate-sensitive sectors like auto, financials and realty, after the central bank kept key interest rates steady, as expected, and maintained its growth forecasts.</a:t>
            </a:r>
          </a:p>
          <a:p>
            <a:pPr algn="l"/>
            <a:r>
              <a:rPr lang="en-US" b="0" i="0" dirty="0">
                <a:solidFill>
                  <a:srgbClr val="282B32"/>
                </a:solidFill>
                <a:effectLst/>
                <a:latin typeface="Merriweather" panose="00000500000000000000" pitchFamily="2" charset="0"/>
              </a:rPr>
              <a:t>The NSE Nifty 50 index closed 0.55% higher at 19,653.50 points, while the S&amp;P BSE Sensex rose 0.55% to 65,995.63. Both the benchmarks logged weekly gains, snapping a two-week losing streak.</a:t>
            </a:r>
          </a:p>
          <a:p>
            <a:pPr algn="l"/>
            <a:r>
              <a:rPr lang="en-US" b="0" i="0" dirty="0">
                <a:solidFill>
                  <a:srgbClr val="282B32"/>
                </a:solidFill>
                <a:effectLst/>
                <a:latin typeface="Merriweather" panose="00000500000000000000" pitchFamily="2" charset="0"/>
              </a:rPr>
              <a:t>The Reserve Bank of India kept the key lending rate steady at 6.50% and left its inflation and economic growth forecasts for fiscal 2024 unchanged. The Indian rupee was mostly unchanged, while bond yields jumped. [IN/] [INR/]</a:t>
            </a:r>
          </a:p>
          <a:p>
            <a:endParaRPr lang="en-IN" dirty="0"/>
          </a:p>
        </p:txBody>
      </p:sp>
      <p:sp>
        <p:nvSpPr>
          <p:cNvPr id="9" name="Slide Number Placeholder 8">
            <a:extLst>
              <a:ext uri="{FF2B5EF4-FFF2-40B4-BE49-F238E27FC236}">
                <a16:creationId xmlns:a16="http://schemas.microsoft.com/office/drawing/2014/main" id="{52F81BA0-38C1-695E-ED28-08BA0538FE1E}"/>
              </a:ext>
            </a:extLst>
          </p:cNvPr>
          <p:cNvSpPr>
            <a:spLocks noGrp="1"/>
          </p:cNvSpPr>
          <p:nvPr>
            <p:ph type="sldNum" sz="quarter" idx="12"/>
          </p:nvPr>
        </p:nvSpPr>
        <p:spPr/>
        <p:txBody>
          <a:bodyPr/>
          <a:lstStyle/>
          <a:p>
            <a:fld id="{BA72E033-1B11-49F8-A454-2C7FD7FDB53D}" type="slidenum">
              <a:rPr lang="en-IN" smtClean="0"/>
              <a:t>5</a:t>
            </a:fld>
            <a:endParaRPr lang="en-IN"/>
          </a:p>
        </p:txBody>
      </p:sp>
      <p:sp>
        <p:nvSpPr>
          <p:cNvPr id="10" name="TextBox 9">
            <a:extLst>
              <a:ext uri="{FF2B5EF4-FFF2-40B4-BE49-F238E27FC236}">
                <a16:creationId xmlns:a16="http://schemas.microsoft.com/office/drawing/2014/main" id="{34207AD4-7F01-2619-2837-B4FDC5A954BE}"/>
              </a:ext>
            </a:extLst>
          </p:cNvPr>
          <p:cNvSpPr txBox="1"/>
          <p:nvPr/>
        </p:nvSpPr>
        <p:spPr>
          <a:xfrm>
            <a:off x="-190501" y="7520513"/>
            <a:ext cx="12192000" cy="5078313"/>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"The RBI's decision to maintain its inflation forecast has led to optimism in markets that inflation will come under control," said Gaurav Dua, head of capital market strategy at Sharekhan by BNP Paribas.</a:t>
            </a:r>
          </a:p>
          <a:p>
            <a:pPr algn="l"/>
            <a:r>
              <a:rPr lang="en-US" b="0" i="0" dirty="0">
                <a:solidFill>
                  <a:srgbClr val="282B32"/>
                </a:solidFill>
                <a:effectLst/>
                <a:latin typeface="Merriweather" panose="00000500000000000000" pitchFamily="2" charset="0"/>
              </a:rPr>
              <a:t>Twelve of the 13 major sectoral indexes advanced, with realty gaining 3.08%.</a:t>
            </a:r>
          </a:p>
          <a:p>
            <a:pPr algn="l"/>
            <a:r>
              <a:rPr lang="en-US" b="0" i="0" dirty="0">
                <a:solidFill>
                  <a:srgbClr val="282B32"/>
                </a:solidFill>
                <a:effectLst/>
                <a:latin typeface="Merriweather" panose="00000500000000000000" pitchFamily="2" charset="0"/>
              </a:rPr>
              <a:t>Auto stocks rose 0.47% and the heavyweight financials added 0.71%.</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"The steady rate environment will help in keeping offerings competitive and affordable. The move will improve the sentiments," said Tribhuwan Adhikari, CEO of LIC Housing Finance.</a:t>
            </a:r>
          </a:p>
          <a:p>
            <a:pPr algn="l"/>
            <a:r>
              <a:rPr lang="en-US" b="0" i="0" dirty="0">
                <a:solidFill>
                  <a:srgbClr val="282B32"/>
                </a:solidFill>
                <a:effectLst/>
                <a:latin typeface="Merriweather" panose="00000500000000000000" pitchFamily="2" charset="0"/>
              </a:rPr>
              <a:t>Bajaj Finance rose 4.05% on non-bank lender's plans to raise funds. Its top shareholder Bajaj Finserv climbed 5.97%, topping the Nifty 50 gainers, as it would receive convertible warrants from Bajaj Finance as part of the fundraising plan.</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Kalyan Jewellers jumped 10.13% after the company reported consolidated revenue growth of 27% for the July-September quarter.</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Pharmaceutical firm Valiant Laboratories listed at a 16% premium to its issue price in its trading debut.</a:t>
            </a:r>
          </a:p>
          <a:p>
            <a:pPr algn="l"/>
            <a:r>
              <a:rPr lang="en-US" b="0" i="0" dirty="0">
                <a:solidFill>
                  <a:srgbClr val="282B32"/>
                </a:solidFill>
                <a:effectLst/>
                <a:latin typeface="Merriweather" panose="00000500000000000000" pitchFamily="2" charset="0"/>
              </a:rPr>
              <a:t>Investors' focus will shift to the U.S. jobs report, due after the Indian market closes, for cues into the Federal Reserve's rate trajectory.</a:t>
            </a:r>
          </a:p>
          <a:p>
            <a:endParaRPr lang="en-IN" dirty="0"/>
          </a:p>
        </p:txBody>
      </p:sp>
    </p:spTree>
    <p:extLst>
      <p:ext uri="{BB962C8B-B14F-4D97-AF65-F5344CB8AC3E}">
        <p14:creationId xmlns:p14="http://schemas.microsoft.com/office/powerpoint/2010/main" val="3942599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C95EAD-D962-4567-EDBA-B938900D2C1C}"/>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Market Performance  News </a:t>
            </a:r>
          </a:p>
        </p:txBody>
      </p:sp>
      <p:sp>
        <p:nvSpPr>
          <p:cNvPr id="3" name="Rectangle 2">
            <a:extLst>
              <a:ext uri="{FF2B5EF4-FFF2-40B4-BE49-F238E27FC236}">
                <a16:creationId xmlns:a16="http://schemas.microsoft.com/office/drawing/2014/main" id="{ED5F7EC4-4B89-6706-9632-EA9CCC4E589E}"/>
              </a:ext>
            </a:extLst>
          </p:cNvPr>
          <p:cNvSpPr/>
          <p:nvPr/>
        </p:nvSpPr>
        <p:spPr>
          <a:xfrm>
            <a:off x="0" y="0"/>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C13257A-36F5-650C-1915-91AEBE11092B}"/>
              </a:ext>
            </a:extLst>
          </p:cNvPr>
          <p:cNvSpPr txBox="1"/>
          <p:nvPr/>
        </p:nvSpPr>
        <p:spPr>
          <a:xfrm>
            <a:off x="0" y="381000"/>
            <a:ext cx="12192000" cy="5078313"/>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"The RBI's decision to maintain its inflation forecast has led to optimism in markets that inflation will come under control," said Gaurav Dua, head of capital market strategy at Sharekhan by BNP Paribas.</a:t>
            </a:r>
          </a:p>
          <a:p>
            <a:pPr algn="l"/>
            <a:r>
              <a:rPr lang="en-US" b="0" i="0" dirty="0">
                <a:solidFill>
                  <a:srgbClr val="282B32"/>
                </a:solidFill>
                <a:effectLst/>
                <a:latin typeface="Merriweather" panose="00000500000000000000" pitchFamily="2" charset="0"/>
              </a:rPr>
              <a:t>Twelve of the 13 major sectoral indexes advanced, with realty gaining 3.08%.</a:t>
            </a:r>
          </a:p>
          <a:p>
            <a:pPr algn="l"/>
            <a:r>
              <a:rPr lang="en-US" b="0" i="0" dirty="0">
                <a:solidFill>
                  <a:srgbClr val="282B32"/>
                </a:solidFill>
                <a:effectLst/>
                <a:latin typeface="Merriweather" panose="00000500000000000000" pitchFamily="2" charset="0"/>
              </a:rPr>
              <a:t>Auto stocks rose 0.47% and the heavyweight financials added 0.71%.</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"The steady rate environment will help in keeping offerings competitive and affordable. The move will improve the sentiments," said Tribhuwan Adhikari, CEO of LIC Housing Finance.</a:t>
            </a:r>
          </a:p>
          <a:p>
            <a:pPr algn="l"/>
            <a:r>
              <a:rPr lang="en-US" b="0" i="0" dirty="0">
                <a:solidFill>
                  <a:srgbClr val="282B32"/>
                </a:solidFill>
                <a:effectLst/>
                <a:latin typeface="Merriweather" panose="00000500000000000000" pitchFamily="2" charset="0"/>
              </a:rPr>
              <a:t>Bajaj Finance rose 4.05% on non-bank lender's plans to raise funds. Its top shareholder Bajaj Finserv climbed 5.97%, topping the Nifty 50 gainers, as it would receive convertible warrants from Bajaj Finance as part of the fundraising plan.</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Kalyan Jewellers jumped 10.13% after the company reported consolidated revenue growth of 27% for the July-September quarter.</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Pharmaceutical firm Valiant Laboratories listed at a 16% premium to its issue price in its trading debut.</a:t>
            </a:r>
          </a:p>
          <a:p>
            <a:pPr algn="l"/>
            <a:r>
              <a:rPr lang="en-US" b="0" i="0" dirty="0">
                <a:solidFill>
                  <a:srgbClr val="282B32"/>
                </a:solidFill>
                <a:effectLst/>
                <a:latin typeface="Merriweather" panose="00000500000000000000" pitchFamily="2" charset="0"/>
              </a:rPr>
              <a:t>Investors' focus will shift to the U.S. jobs report, due after the Indian market closes, for cues into the Federal Reserve's rate trajectory.</a:t>
            </a:r>
          </a:p>
          <a:p>
            <a:endParaRPr lang="en-IN" dirty="0"/>
          </a:p>
        </p:txBody>
      </p:sp>
      <p:sp>
        <p:nvSpPr>
          <p:cNvPr id="6" name="Slide Number Placeholder 5">
            <a:extLst>
              <a:ext uri="{FF2B5EF4-FFF2-40B4-BE49-F238E27FC236}">
                <a16:creationId xmlns:a16="http://schemas.microsoft.com/office/drawing/2014/main" id="{088A5AC1-774B-D5C2-A237-172B47113B84}"/>
              </a:ext>
            </a:extLst>
          </p:cNvPr>
          <p:cNvSpPr>
            <a:spLocks noGrp="1"/>
          </p:cNvSpPr>
          <p:nvPr>
            <p:ph type="sldNum" sz="quarter" idx="12"/>
          </p:nvPr>
        </p:nvSpPr>
        <p:spPr/>
        <p:txBody>
          <a:bodyPr/>
          <a:lstStyle/>
          <a:p>
            <a:fld id="{BA72E033-1B11-49F8-A454-2C7FD7FDB53D}" type="slidenum">
              <a:rPr lang="en-IN" smtClean="0"/>
              <a:t>6</a:t>
            </a:fld>
            <a:endParaRPr lang="en-IN"/>
          </a:p>
        </p:txBody>
      </p:sp>
      <p:sp>
        <p:nvSpPr>
          <p:cNvPr id="8" name="TextBox 7">
            <a:extLst>
              <a:ext uri="{FF2B5EF4-FFF2-40B4-BE49-F238E27FC236}">
                <a16:creationId xmlns:a16="http://schemas.microsoft.com/office/drawing/2014/main" id="{840C7996-9D01-7E1A-F4A2-409F82CD9BD8}"/>
              </a:ext>
            </a:extLst>
          </p:cNvPr>
          <p:cNvSpPr txBox="1"/>
          <p:nvPr/>
        </p:nvSpPr>
        <p:spPr>
          <a:xfrm>
            <a:off x="8488680" y="-6256894"/>
            <a:ext cx="3703320" cy="6001643"/>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Rate-sensitive sectors lead rise in stock market on RBI's repo rate pause</a:t>
            </a:r>
          </a:p>
        </p:txBody>
      </p:sp>
      <p:pic>
        <p:nvPicPr>
          <p:cNvPr id="10" name="Picture 9" descr="A person reading a newspaper&#10;&#10;Description automatically generated">
            <a:extLst>
              <a:ext uri="{FF2B5EF4-FFF2-40B4-BE49-F238E27FC236}">
                <a16:creationId xmlns:a16="http://schemas.microsoft.com/office/drawing/2014/main" id="{AE934D8F-0C8B-743D-AB04-C5C2EEAFC20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801102" y="380999"/>
            <a:ext cx="8488682" cy="3703321"/>
          </a:xfrm>
          <a:prstGeom prst="rect">
            <a:avLst/>
          </a:prstGeom>
        </p:spPr>
      </p:pic>
      <p:sp>
        <p:nvSpPr>
          <p:cNvPr id="11" name="TextBox 10">
            <a:extLst>
              <a:ext uri="{FF2B5EF4-FFF2-40B4-BE49-F238E27FC236}">
                <a16:creationId xmlns:a16="http://schemas.microsoft.com/office/drawing/2014/main" id="{217C145B-5A9E-7156-B5E1-C13AFCC8C90C}"/>
              </a:ext>
            </a:extLst>
          </p:cNvPr>
          <p:cNvSpPr txBox="1"/>
          <p:nvPr/>
        </p:nvSpPr>
        <p:spPr>
          <a:xfrm>
            <a:off x="12954000" y="524669"/>
            <a:ext cx="3703320" cy="6001643"/>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Experts criticize proposal to tag nicotine therapy as prescription drugs</a:t>
            </a:r>
          </a:p>
        </p:txBody>
      </p:sp>
      <p:pic>
        <p:nvPicPr>
          <p:cNvPr id="12" name="Picture 11" descr="A child singing into a microphone&#10;&#10;Description automatically generated">
            <a:extLst>
              <a:ext uri="{FF2B5EF4-FFF2-40B4-BE49-F238E27FC236}">
                <a16:creationId xmlns:a16="http://schemas.microsoft.com/office/drawing/2014/main" id="{C25BA951-90BC-7A8F-79CA-9E0020EA1DE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288782" y="298965"/>
            <a:ext cx="8488682" cy="3867388"/>
          </a:xfrm>
          <a:prstGeom prst="rect">
            <a:avLst/>
          </a:prstGeom>
        </p:spPr>
      </p:pic>
      <p:sp>
        <p:nvSpPr>
          <p:cNvPr id="13" name="TextBox 12">
            <a:extLst>
              <a:ext uri="{FF2B5EF4-FFF2-40B4-BE49-F238E27FC236}">
                <a16:creationId xmlns:a16="http://schemas.microsoft.com/office/drawing/2014/main" id="{294EC837-EA0E-547A-B026-F3AF08B9D3BE}"/>
              </a:ext>
            </a:extLst>
          </p:cNvPr>
          <p:cNvSpPr txBox="1"/>
          <p:nvPr/>
        </p:nvSpPr>
        <p:spPr>
          <a:xfrm>
            <a:off x="121920" y="7618512"/>
            <a:ext cx="8488680" cy="2862322"/>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A regulatory proposal to reclassify nicotine replacement therapy (NRT) products like chewing gum and patches as prescription-based drugs may hinder accessibility to people who want to quit smoking, experts have said.</a:t>
            </a:r>
          </a:p>
          <a:p>
            <a:pPr algn="l"/>
            <a:r>
              <a:rPr lang="en-US" b="0" i="0" dirty="0">
                <a:solidFill>
                  <a:srgbClr val="282B32"/>
                </a:solidFill>
                <a:effectLst/>
                <a:latin typeface="Merriweather" panose="00000500000000000000" pitchFamily="2" charset="0"/>
              </a:rPr>
              <a:t>The Drugs Technical Advisory Board (DTAB) has proposed including NRT under Schedule K of the Drugs and Cosmetics Act. It would lead to all formulations containing up to two to four milligrams of nicotine being sold on the prescription of an authorized medical professional and not over the counter (OTC). </a:t>
            </a:r>
            <a:br>
              <a:rPr lang="en-US" b="0" i="0" dirty="0">
                <a:solidFill>
                  <a:srgbClr val="282B32"/>
                </a:solidFill>
                <a:effectLst/>
                <a:latin typeface="Merriweather" panose="00000500000000000000" pitchFamily="2" charset="0"/>
              </a:rPr>
            </a:br>
            <a:endParaRPr lang="en-IN" dirty="0"/>
          </a:p>
        </p:txBody>
      </p:sp>
    </p:spTree>
    <p:extLst>
      <p:ext uri="{BB962C8B-B14F-4D97-AF65-F5344CB8AC3E}">
        <p14:creationId xmlns:p14="http://schemas.microsoft.com/office/powerpoint/2010/main" val="435301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67099E-3349-34ED-754D-2A7B6D7BE436}"/>
              </a:ext>
            </a:extLst>
          </p:cNvPr>
          <p:cNvSpPr>
            <a:spLocks noGrp="1"/>
          </p:cNvSpPr>
          <p:nvPr>
            <p:ph type="sldNum" sz="quarter" idx="12"/>
          </p:nvPr>
        </p:nvSpPr>
        <p:spPr/>
        <p:txBody>
          <a:bodyPr/>
          <a:lstStyle/>
          <a:p>
            <a:fld id="{BA72E033-1B11-49F8-A454-2C7FD7FDB53D}" type="slidenum">
              <a:rPr lang="en-IN" smtClean="0"/>
              <a:t>7</a:t>
            </a:fld>
            <a:endParaRPr lang="en-IN"/>
          </a:p>
        </p:txBody>
      </p:sp>
      <p:sp>
        <p:nvSpPr>
          <p:cNvPr id="3" name="TextBox 2">
            <a:extLst>
              <a:ext uri="{FF2B5EF4-FFF2-40B4-BE49-F238E27FC236}">
                <a16:creationId xmlns:a16="http://schemas.microsoft.com/office/drawing/2014/main" id="{2CECEE2C-F0A3-C2E6-71EE-FCC16F1FC848}"/>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Human Resources News </a:t>
            </a:r>
          </a:p>
        </p:txBody>
      </p:sp>
      <p:sp>
        <p:nvSpPr>
          <p:cNvPr id="4" name="Rectangle 3">
            <a:extLst>
              <a:ext uri="{FF2B5EF4-FFF2-40B4-BE49-F238E27FC236}">
                <a16:creationId xmlns:a16="http://schemas.microsoft.com/office/drawing/2014/main" id="{E4CB7478-7768-5362-CE63-F584713E0A07}"/>
              </a:ext>
            </a:extLst>
          </p:cNvPr>
          <p:cNvSpPr/>
          <p:nvPr/>
        </p:nvSpPr>
        <p:spPr>
          <a:xfrm>
            <a:off x="0" y="-11668"/>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E2E4226-5169-BFB5-97EA-A75CF6F63142}"/>
              </a:ext>
            </a:extLst>
          </p:cNvPr>
          <p:cNvSpPr txBox="1"/>
          <p:nvPr/>
        </p:nvSpPr>
        <p:spPr>
          <a:xfrm>
            <a:off x="8488680" y="380999"/>
            <a:ext cx="3703320" cy="6001643"/>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Experts criticize proposal to tag nicotine therapy as prescription drugs</a:t>
            </a:r>
          </a:p>
        </p:txBody>
      </p:sp>
      <p:pic>
        <p:nvPicPr>
          <p:cNvPr id="7" name="Picture 6" descr="A child singing into a microphone&#10;&#10;Description automatically generated">
            <a:extLst>
              <a:ext uri="{FF2B5EF4-FFF2-40B4-BE49-F238E27FC236}">
                <a16:creationId xmlns:a16="http://schemas.microsoft.com/office/drawing/2014/main" id="{5914D717-20E8-0102-C161-3F1B65EED3B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 y="369332"/>
            <a:ext cx="8488682" cy="3867388"/>
          </a:xfrm>
          <a:prstGeom prst="rect">
            <a:avLst/>
          </a:prstGeom>
        </p:spPr>
      </p:pic>
      <p:sp>
        <p:nvSpPr>
          <p:cNvPr id="8" name="TextBox 7">
            <a:extLst>
              <a:ext uri="{FF2B5EF4-FFF2-40B4-BE49-F238E27FC236}">
                <a16:creationId xmlns:a16="http://schemas.microsoft.com/office/drawing/2014/main" id="{0CD8EB53-D637-FE40-EA37-88F27431E0D9}"/>
              </a:ext>
            </a:extLst>
          </p:cNvPr>
          <p:cNvSpPr txBox="1"/>
          <p:nvPr/>
        </p:nvSpPr>
        <p:spPr>
          <a:xfrm>
            <a:off x="-60960" y="4236720"/>
            <a:ext cx="8488680" cy="2862322"/>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A regulatory proposal to reclassify nicotine replacement therapy (NRT) products like chewing gum and patches as prescription-based drugs may hinder accessibility to people who want to quit smoking, experts have said.</a:t>
            </a:r>
          </a:p>
          <a:p>
            <a:pPr algn="l"/>
            <a:r>
              <a:rPr lang="en-US" b="0" i="0" dirty="0">
                <a:solidFill>
                  <a:srgbClr val="282B32"/>
                </a:solidFill>
                <a:effectLst/>
                <a:latin typeface="Merriweather" panose="00000500000000000000" pitchFamily="2" charset="0"/>
              </a:rPr>
              <a:t>The Drugs Technical Advisory Board (DTAB) has proposed including NRT under Schedule K of the Drugs and Cosmetics Act. It would lead to all formulations containing up to two to four milligrams of nicotine being sold on the prescription of an authorized medical professional and not over the counter (OTC). </a:t>
            </a:r>
            <a:br>
              <a:rPr lang="en-US" b="0" i="0" dirty="0">
                <a:solidFill>
                  <a:srgbClr val="282B32"/>
                </a:solidFill>
                <a:effectLst/>
                <a:latin typeface="Merriweather" panose="00000500000000000000" pitchFamily="2" charset="0"/>
              </a:rPr>
            </a:br>
            <a:endParaRPr lang="en-IN" dirty="0"/>
          </a:p>
        </p:txBody>
      </p:sp>
      <p:sp>
        <p:nvSpPr>
          <p:cNvPr id="9" name="TextBox 8">
            <a:extLst>
              <a:ext uri="{FF2B5EF4-FFF2-40B4-BE49-F238E27FC236}">
                <a16:creationId xmlns:a16="http://schemas.microsoft.com/office/drawing/2014/main" id="{59796DA2-A205-579B-C9F9-807799FACFFC}"/>
              </a:ext>
            </a:extLst>
          </p:cNvPr>
          <p:cNvSpPr txBox="1"/>
          <p:nvPr/>
        </p:nvSpPr>
        <p:spPr>
          <a:xfrm>
            <a:off x="-51435" y="-5819119"/>
            <a:ext cx="12192000" cy="5078313"/>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"The RBI's decision to maintain its inflation forecast has led to optimism in markets that inflation will come under control," said Gaurav Dua, head of capital market strategy at Sharekhan by BNP Paribas.</a:t>
            </a:r>
          </a:p>
          <a:p>
            <a:pPr algn="l"/>
            <a:r>
              <a:rPr lang="en-US" b="0" i="0" dirty="0">
                <a:solidFill>
                  <a:srgbClr val="282B32"/>
                </a:solidFill>
                <a:effectLst/>
                <a:latin typeface="Merriweather" panose="00000500000000000000" pitchFamily="2" charset="0"/>
              </a:rPr>
              <a:t>Twelve of the 13 major sectoral indexes advanced, with realty gaining 3.08%.</a:t>
            </a:r>
          </a:p>
          <a:p>
            <a:pPr algn="l"/>
            <a:r>
              <a:rPr lang="en-US" b="0" i="0" dirty="0">
                <a:solidFill>
                  <a:srgbClr val="282B32"/>
                </a:solidFill>
                <a:effectLst/>
                <a:latin typeface="Merriweather" panose="00000500000000000000" pitchFamily="2" charset="0"/>
              </a:rPr>
              <a:t>Auto stocks rose 0.47% and the heavyweight financials added 0.71%.</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"The steady rate environment will help in keeping offerings competitive and affordable. The move will improve the sentiments," said Tribhuwan Adhikari, CEO of LIC Housing Finance.</a:t>
            </a:r>
          </a:p>
          <a:p>
            <a:pPr algn="l"/>
            <a:r>
              <a:rPr lang="en-US" b="0" i="0" dirty="0">
                <a:solidFill>
                  <a:srgbClr val="282B32"/>
                </a:solidFill>
                <a:effectLst/>
                <a:latin typeface="Merriweather" panose="00000500000000000000" pitchFamily="2" charset="0"/>
              </a:rPr>
              <a:t>Bajaj Finance rose 4.05% on non-bank lender's plans to raise funds. Its top shareholder Bajaj Finserv climbed 5.97%, topping the Nifty 50 gainers, as it would receive convertible warrants from Bajaj Finance as part of the fundraising plan.</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Kalyan Jewellers jumped 10.13% after the company reported consolidated revenue growth of 27% for the July-September quarter.</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Pharmaceutical firm Valiant Laboratories listed at a 16% premium to its issue price in its trading debut.</a:t>
            </a:r>
          </a:p>
          <a:p>
            <a:pPr algn="l"/>
            <a:r>
              <a:rPr lang="en-US" b="0" i="0" dirty="0">
                <a:solidFill>
                  <a:srgbClr val="282B32"/>
                </a:solidFill>
                <a:effectLst/>
                <a:latin typeface="Merriweather" panose="00000500000000000000" pitchFamily="2" charset="0"/>
              </a:rPr>
              <a:t>Investors' focus will shift to the U.S. jobs report, due after the Indian market closes, for cues into the Federal Reserve's rate trajectory.</a:t>
            </a:r>
          </a:p>
          <a:p>
            <a:endParaRPr lang="en-IN" dirty="0"/>
          </a:p>
        </p:txBody>
      </p:sp>
      <p:sp>
        <p:nvSpPr>
          <p:cNvPr id="10" name="TextBox 9">
            <a:extLst>
              <a:ext uri="{FF2B5EF4-FFF2-40B4-BE49-F238E27FC236}">
                <a16:creationId xmlns:a16="http://schemas.microsoft.com/office/drawing/2014/main" id="{388AFE22-54AF-CC50-7E24-BAA498506922}"/>
              </a:ext>
            </a:extLst>
          </p:cNvPr>
          <p:cNvSpPr txBox="1"/>
          <p:nvPr/>
        </p:nvSpPr>
        <p:spPr>
          <a:xfrm>
            <a:off x="15240" y="7967365"/>
            <a:ext cx="12176760" cy="6740307"/>
          </a:xfrm>
          <a:prstGeom prst="rect">
            <a:avLst/>
          </a:prstGeom>
          <a:noFill/>
        </p:spPr>
        <p:txBody>
          <a:bodyPr wrap="square" rtlCol="0">
            <a:spAutoFit/>
          </a:bodyPr>
          <a:lstStyle/>
          <a:p>
            <a:r>
              <a:rPr lang="en-US" b="0" i="0" dirty="0">
                <a:solidFill>
                  <a:srgbClr val="282B32"/>
                </a:solidFill>
                <a:effectLst/>
                <a:latin typeface="Merriweather" panose="00000500000000000000" pitchFamily="2" charset="0"/>
              </a:rPr>
              <a:t>The proposal comes after the Health Ministry last year included NRT in the National List of Essential Medicines (NLEM), matching its policy goal of reducing tobacco use in the country by 30 per cent by 2025.</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Putting NRT in prescription-based interventions may inadvertently hinder accessibility for smokers attempting to quit, particularly in remote areas, said Dr Chandrakant S </a:t>
            </a:r>
            <a:r>
              <a:rPr lang="en-US" b="0" i="0" dirty="0" err="1">
                <a:solidFill>
                  <a:srgbClr val="282B32"/>
                </a:solidFill>
                <a:effectLst/>
                <a:latin typeface="Merriweather" panose="00000500000000000000" pitchFamily="2" charset="0"/>
              </a:rPr>
              <a:t>Pandav</a:t>
            </a:r>
            <a:r>
              <a:rPr lang="en-US" b="0" i="0" dirty="0">
                <a:solidFill>
                  <a:srgbClr val="282B32"/>
                </a:solidFill>
                <a:effectLst/>
                <a:latin typeface="Merriweather" panose="00000500000000000000" pitchFamily="2" charset="0"/>
              </a:rPr>
              <a:t>, former head of department of community medicine, All India Institute of Medical Sciences, New Delhi.</a:t>
            </a:r>
          </a:p>
          <a:p>
            <a:pPr algn="l"/>
            <a:r>
              <a:rPr lang="en-US" b="0" i="0" dirty="0">
                <a:solidFill>
                  <a:srgbClr val="282B32"/>
                </a:solidFill>
                <a:effectLst/>
                <a:latin typeface="Merriweather" panose="00000500000000000000" pitchFamily="2" charset="0"/>
              </a:rPr>
              <a:t>“The geographical barrier, coupled with the necessity of routine doctor visits to renew prescriptions, can be discouraging for individuals seeking to quit smoking. The inconvenience and associated costs of these visits may deter smokers from pursuing NRT as a smoking cessation aid, ultimately hampering public health efforts to reduce smoking rates and related health risks,” he said.</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According to research by Oxford University, NRT offers a 50 per cent higher success rate in quitting smoking compared to unassisted attempts. Research body Technavio suggests that the global smoking cessation and nicotine de-addiction market is estimated to grow at a compound annual growth rate of 12.59 per cent between 2022 and 2027.  </a:t>
            </a:r>
          </a:p>
          <a:p>
            <a:pPr algn="l"/>
            <a:r>
              <a:rPr lang="en-US" b="0" i="0" dirty="0">
                <a:solidFill>
                  <a:srgbClr val="282B32"/>
                </a:solidFill>
                <a:effectLst/>
                <a:latin typeface="Merriweather" panose="00000500000000000000" pitchFamily="2" charset="0"/>
              </a:rPr>
              <a:t>Pharmaceutical company Cipla is a leading player in the NRT segment with its </a:t>
            </a:r>
            <a:r>
              <a:rPr lang="en-US" b="0" i="0" dirty="0" err="1">
                <a:solidFill>
                  <a:srgbClr val="282B32"/>
                </a:solidFill>
                <a:effectLst/>
                <a:latin typeface="Merriweather" panose="00000500000000000000" pitchFamily="2" charset="0"/>
              </a:rPr>
              <a:t>Nicotex</a:t>
            </a:r>
            <a:r>
              <a:rPr lang="en-US" b="0" i="0" dirty="0">
                <a:solidFill>
                  <a:srgbClr val="282B32"/>
                </a:solidFill>
                <a:effectLst/>
                <a:latin typeface="Merriweather" panose="00000500000000000000" pitchFamily="2" charset="0"/>
              </a:rPr>
              <a:t> chewing gum. NRT is a first-line therapy for smoking cessation globally and it reduces the urge to smoke, said Shivam Puri, chief executive officer of  Cipla Health Ltd.</a:t>
            </a:r>
          </a:p>
          <a:p>
            <a:pPr algn="l"/>
            <a:r>
              <a:rPr lang="en-US" b="0" i="0" dirty="0">
                <a:solidFill>
                  <a:srgbClr val="282B32"/>
                </a:solidFill>
                <a:effectLst/>
                <a:latin typeface="Merriweather" panose="00000500000000000000" pitchFamily="2" charset="0"/>
              </a:rPr>
              <a:t>“We believe in the importance of not only ensuring convenient access to such vital therapies, including the need for OTC accessibility, but also in-depth communications to support individuals in their quitting journey,” he said.</a:t>
            </a:r>
          </a:p>
          <a:p>
            <a:pPr algn="l"/>
            <a:r>
              <a:rPr lang="en-US" b="0" i="0" dirty="0">
                <a:solidFill>
                  <a:srgbClr val="282B32"/>
                </a:solidFill>
                <a:effectLst/>
                <a:latin typeface="Merriweather" panose="00000500000000000000" pitchFamily="2" charset="0"/>
              </a:rPr>
              <a:t>India has more than 100 million smokers and it has 20 per cent of global tobacco-related deaths, affecting families, livelihoods, and national productivity, according to the World Health Organization (WHO).</a:t>
            </a:r>
          </a:p>
          <a:p>
            <a:endParaRPr lang="en-IN" dirty="0"/>
          </a:p>
        </p:txBody>
      </p:sp>
    </p:spTree>
    <p:extLst>
      <p:ext uri="{BB962C8B-B14F-4D97-AF65-F5344CB8AC3E}">
        <p14:creationId xmlns:p14="http://schemas.microsoft.com/office/powerpoint/2010/main" val="1841082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AEC27F-3D1C-AC1E-4B16-CED56D2258CD}"/>
              </a:ext>
            </a:extLst>
          </p:cNvPr>
          <p:cNvSpPr>
            <a:spLocks noGrp="1"/>
          </p:cNvSpPr>
          <p:nvPr>
            <p:ph type="sldNum" sz="quarter" idx="12"/>
          </p:nvPr>
        </p:nvSpPr>
        <p:spPr/>
        <p:txBody>
          <a:bodyPr/>
          <a:lstStyle/>
          <a:p>
            <a:fld id="{BA72E033-1B11-49F8-A454-2C7FD7FDB53D}" type="slidenum">
              <a:rPr lang="en-IN" smtClean="0"/>
              <a:t>8</a:t>
            </a:fld>
            <a:endParaRPr lang="en-IN"/>
          </a:p>
        </p:txBody>
      </p:sp>
      <p:sp>
        <p:nvSpPr>
          <p:cNvPr id="3" name="TextBox 2">
            <a:extLst>
              <a:ext uri="{FF2B5EF4-FFF2-40B4-BE49-F238E27FC236}">
                <a16:creationId xmlns:a16="http://schemas.microsoft.com/office/drawing/2014/main" id="{51914619-BED8-12D8-6474-1983DB88D9C1}"/>
              </a:ext>
            </a:extLst>
          </p:cNvPr>
          <p:cNvSpPr txBox="1"/>
          <p:nvPr/>
        </p:nvSpPr>
        <p:spPr>
          <a:xfrm>
            <a:off x="15240" y="381000"/>
            <a:ext cx="12176760" cy="6740307"/>
          </a:xfrm>
          <a:prstGeom prst="rect">
            <a:avLst/>
          </a:prstGeom>
          <a:noFill/>
        </p:spPr>
        <p:txBody>
          <a:bodyPr wrap="square" rtlCol="0">
            <a:spAutoFit/>
          </a:bodyPr>
          <a:lstStyle/>
          <a:p>
            <a:r>
              <a:rPr lang="en-US" b="0" i="0" dirty="0">
                <a:solidFill>
                  <a:srgbClr val="282B32"/>
                </a:solidFill>
                <a:effectLst/>
                <a:latin typeface="Merriweather" panose="00000500000000000000" pitchFamily="2" charset="0"/>
              </a:rPr>
              <a:t>The proposal comes after the Health Ministry last year included NRT in the National List of Essential Medicines (NLEM), matching its policy goal of reducing tobacco use in the country by 30 per cent by 2025.</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Putting NRT in prescription-based interventions may inadvertently hinder accessibility for smokers attempting to quit, particularly in remote areas, said Dr Chandrakant S </a:t>
            </a:r>
            <a:r>
              <a:rPr lang="en-US" b="0" i="0" dirty="0" err="1">
                <a:solidFill>
                  <a:srgbClr val="282B32"/>
                </a:solidFill>
                <a:effectLst/>
                <a:latin typeface="Merriweather" panose="00000500000000000000" pitchFamily="2" charset="0"/>
              </a:rPr>
              <a:t>Pandav</a:t>
            </a:r>
            <a:r>
              <a:rPr lang="en-US" b="0" i="0" dirty="0">
                <a:solidFill>
                  <a:srgbClr val="282B32"/>
                </a:solidFill>
                <a:effectLst/>
                <a:latin typeface="Merriweather" panose="00000500000000000000" pitchFamily="2" charset="0"/>
              </a:rPr>
              <a:t>, former head of department of community medicine, All India Institute of Medical Sciences, New Delhi.</a:t>
            </a:r>
          </a:p>
          <a:p>
            <a:pPr algn="l"/>
            <a:r>
              <a:rPr lang="en-US" b="0" i="0" dirty="0">
                <a:solidFill>
                  <a:srgbClr val="282B32"/>
                </a:solidFill>
                <a:effectLst/>
                <a:latin typeface="Merriweather" panose="00000500000000000000" pitchFamily="2" charset="0"/>
              </a:rPr>
              <a:t>“The geographical barrier, coupled with the necessity of routine doctor visits to renew prescriptions, can be discouraging for individuals seeking to quit smoking. The inconvenience and associated costs of these visits may deter smokers from pursuing NRT as a smoking cessation aid, ultimately hampering public health efforts to reduce smoking rates and related health risks,” he said.</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According to research by Oxford University, NRT offers a 50 per cent higher success rate in quitting smoking compared to unassisted attempts. Research body Technavio suggests that the global smoking cessation and nicotine de-addiction market is estimated to grow at a compound annual growth rate of 12.59 per cent between 2022 and 2027.  </a:t>
            </a:r>
          </a:p>
          <a:p>
            <a:pPr algn="l"/>
            <a:r>
              <a:rPr lang="en-US" b="0" i="0" dirty="0">
                <a:solidFill>
                  <a:srgbClr val="282B32"/>
                </a:solidFill>
                <a:effectLst/>
                <a:latin typeface="Merriweather" panose="00000500000000000000" pitchFamily="2" charset="0"/>
              </a:rPr>
              <a:t>Pharmaceutical company Cipla is a leading player in the NRT segment with its </a:t>
            </a:r>
            <a:r>
              <a:rPr lang="en-US" b="0" i="0" dirty="0" err="1">
                <a:solidFill>
                  <a:srgbClr val="282B32"/>
                </a:solidFill>
                <a:effectLst/>
                <a:latin typeface="Merriweather" panose="00000500000000000000" pitchFamily="2" charset="0"/>
              </a:rPr>
              <a:t>Nicotex</a:t>
            </a:r>
            <a:r>
              <a:rPr lang="en-US" b="0" i="0" dirty="0">
                <a:solidFill>
                  <a:srgbClr val="282B32"/>
                </a:solidFill>
                <a:effectLst/>
                <a:latin typeface="Merriweather" panose="00000500000000000000" pitchFamily="2" charset="0"/>
              </a:rPr>
              <a:t> chewing gum. NRT is a first-line therapy for smoking cessation globally and it reduces the urge to smoke, said Shivam Puri, chief executive officer of  Cipla Health Ltd.</a:t>
            </a:r>
          </a:p>
          <a:p>
            <a:pPr algn="l"/>
            <a:r>
              <a:rPr lang="en-US" b="0" i="0" dirty="0">
                <a:solidFill>
                  <a:srgbClr val="282B32"/>
                </a:solidFill>
                <a:effectLst/>
                <a:latin typeface="Merriweather" panose="00000500000000000000" pitchFamily="2" charset="0"/>
              </a:rPr>
              <a:t>“We believe in the importance of not only ensuring convenient access to such vital therapies, including the need for OTC accessibility, but also in-depth communications to support individuals in their quitting journey,” he said.</a:t>
            </a:r>
          </a:p>
          <a:p>
            <a:pPr algn="l"/>
            <a:r>
              <a:rPr lang="en-US" b="0" i="0" dirty="0">
                <a:solidFill>
                  <a:srgbClr val="282B32"/>
                </a:solidFill>
                <a:effectLst/>
                <a:latin typeface="Merriweather" panose="00000500000000000000" pitchFamily="2" charset="0"/>
              </a:rPr>
              <a:t>India has more than 100 million smokers and it has 20 per cent of global tobacco-related deaths, affecting families, livelihoods, and national productivity, according to the World Health Organization (WHO).</a:t>
            </a:r>
          </a:p>
          <a:p>
            <a:endParaRPr lang="en-IN" dirty="0"/>
          </a:p>
        </p:txBody>
      </p:sp>
      <p:sp>
        <p:nvSpPr>
          <p:cNvPr id="5" name="Rectangle 4">
            <a:extLst>
              <a:ext uri="{FF2B5EF4-FFF2-40B4-BE49-F238E27FC236}">
                <a16:creationId xmlns:a16="http://schemas.microsoft.com/office/drawing/2014/main" id="{28945678-0BA3-A22E-6D45-6172A2396EBA}"/>
              </a:ext>
            </a:extLst>
          </p:cNvPr>
          <p:cNvSpPr/>
          <p:nvPr/>
        </p:nvSpPr>
        <p:spPr>
          <a:xfrm>
            <a:off x="0" y="-11668"/>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CE597FB-6BA8-5BC2-78C7-D7120ED6D293}"/>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Human Resources News </a:t>
            </a:r>
          </a:p>
        </p:txBody>
      </p:sp>
      <p:sp>
        <p:nvSpPr>
          <p:cNvPr id="8" name="TextBox 7">
            <a:extLst>
              <a:ext uri="{FF2B5EF4-FFF2-40B4-BE49-F238E27FC236}">
                <a16:creationId xmlns:a16="http://schemas.microsoft.com/office/drawing/2014/main" id="{0D3CBC7A-C692-0F86-0445-321050D7B52D}"/>
              </a:ext>
            </a:extLst>
          </p:cNvPr>
          <p:cNvSpPr txBox="1"/>
          <p:nvPr/>
        </p:nvSpPr>
        <p:spPr>
          <a:xfrm>
            <a:off x="8610600" y="-6771026"/>
            <a:ext cx="3703320" cy="6001643"/>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Experts criticize proposal to tag nicotine therapy as prescription drugs</a:t>
            </a:r>
          </a:p>
        </p:txBody>
      </p:sp>
      <p:pic>
        <p:nvPicPr>
          <p:cNvPr id="9" name="Picture 8" descr="A child singing into a microphone&#10;&#10;Description automatically generated">
            <a:extLst>
              <a:ext uri="{FF2B5EF4-FFF2-40B4-BE49-F238E27FC236}">
                <a16:creationId xmlns:a16="http://schemas.microsoft.com/office/drawing/2014/main" id="{BEDC570E-98E1-0CB6-9DC4-188EF05EB9C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258302" y="381000"/>
            <a:ext cx="8488682" cy="3867388"/>
          </a:xfrm>
          <a:prstGeom prst="rect">
            <a:avLst/>
          </a:prstGeom>
        </p:spPr>
      </p:pic>
      <p:sp>
        <p:nvSpPr>
          <p:cNvPr id="10" name="TextBox 9">
            <a:extLst>
              <a:ext uri="{FF2B5EF4-FFF2-40B4-BE49-F238E27FC236}">
                <a16:creationId xmlns:a16="http://schemas.microsoft.com/office/drawing/2014/main" id="{2660CC9B-BAE4-0733-32FD-6796B557E205}"/>
              </a:ext>
            </a:extLst>
          </p:cNvPr>
          <p:cNvSpPr txBox="1"/>
          <p:nvPr/>
        </p:nvSpPr>
        <p:spPr>
          <a:xfrm>
            <a:off x="-2" y="7132975"/>
            <a:ext cx="8488680" cy="2862322"/>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A regulatory proposal to reclassify nicotine replacement therapy (NRT) products like chewing gum and patches as prescription-based drugs may hinder accessibility to people who want to quit smoking, experts have said.</a:t>
            </a:r>
          </a:p>
          <a:p>
            <a:pPr algn="l"/>
            <a:r>
              <a:rPr lang="en-US" b="0" i="0" dirty="0">
                <a:solidFill>
                  <a:srgbClr val="282B32"/>
                </a:solidFill>
                <a:effectLst/>
                <a:latin typeface="Merriweather" panose="00000500000000000000" pitchFamily="2" charset="0"/>
              </a:rPr>
              <a:t>The Drugs Technical Advisory Board (DTAB) has proposed including NRT under Schedule K of the Drugs and Cosmetics Act. It would lead to all formulations containing up to two to four milligrams of nicotine being sold on the prescription of an authorized medical professional and not over the counter (OTC). </a:t>
            </a:r>
            <a:br>
              <a:rPr lang="en-US" b="0" i="0" dirty="0">
                <a:solidFill>
                  <a:srgbClr val="282B32"/>
                </a:solidFill>
                <a:effectLst/>
                <a:latin typeface="Merriweather" panose="00000500000000000000" pitchFamily="2" charset="0"/>
              </a:rPr>
            </a:br>
            <a:endParaRPr lang="en-IN" dirty="0"/>
          </a:p>
        </p:txBody>
      </p:sp>
      <p:sp>
        <p:nvSpPr>
          <p:cNvPr id="12" name="TextBox 11">
            <a:extLst>
              <a:ext uri="{FF2B5EF4-FFF2-40B4-BE49-F238E27FC236}">
                <a16:creationId xmlns:a16="http://schemas.microsoft.com/office/drawing/2014/main" id="{BB8EFB4C-F0B9-979C-AD15-8AD7C817ED60}"/>
              </a:ext>
            </a:extLst>
          </p:cNvPr>
          <p:cNvSpPr txBox="1"/>
          <p:nvPr/>
        </p:nvSpPr>
        <p:spPr>
          <a:xfrm>
            <a:off x="13460730" y="380999"/>
            <a:ext cx="3703320" cy="6001643"/>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Annual deaths due to strokes could be as high as 10 million by 2050: Report</a:t>
            </a:r>
          </a:p>
        </p:txBody>
      </p:sp>
      <p:pic>
        <p:nvPicPr>
          <p:cNvPr id="13" name="Picture 12" descr="A group of people crossing a street&#10;&#10;Description automatically generated">
            <a:extLst>
              <a:ext uri="{FF2B5EF4-FFF2-40B4-BE49-F238E27FC236}">
                <a16:creationId xmlns:a16="http://schemas.microsoft.com/office/drawing/2014/main" id="{7C973829-27DE-2010-B7F8-03DC5740EB9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408796" y="369332"/>
            <a:ext cx="8488680" cy="3368041"/>
          </a:xfrm>
          <a:prstGeom prst="rect">
            <a:avLst/>
          </a:prstGeom>
        </p:spPr>
      </p:pic>
      <p:sp>
        <p:nvSpPr>
          <p:cNvPr id="14" name="TextBox 13">
            <a:extLst>
              <a:ext uri="{FF2B5EF4-FFF2-40B4-BE49-F238E27FC236}">
                <a16:creationId xmlns:a16="http://schemas.microsoft.com/office/drawing/2014/main" id="{AB9B2131-7091-AEE2-26D5-81772F9EE15F}"/>
              </a:ext>
            </a:extLst>
          </p:cNvPr>
          <p:cNvSpPr txBox="1"/>
          <p:nvPr/>
        </p:nvSpPr>
        <p:spPr>
          <a:xfrm>
            <a:off x="15240" y="10345797"/>
            <a:ext cx="8671560" cy="3139321"/>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Strokes, a highly preventable and treatable condition, could lead to nearly 10 million deaths annually by 2050, primarily affecting low- and middle-income countries (LMICs), a report said.</a:t>
            </a:r>
          </a:p>
          <a:p>
            <a:pPr algn="l"/>
            <a:r>
              <a:rPr lang="en-US" b="0" i="0" dirty="0">
                <a:solidFill>
                  <a:srgbClr val="282B32"/>
                </a:solidFill>
                <a:effectLst/>
                <a:latin typeface="Merriweather" panose="00000500000000000000" pitchFamily="2" charset="0"/>
              </a:rPr>
              <a:t>The projection comes from the collaborative effort of the World Stroke Organization and the Lancet Neurology Commission (LNC) under which four studies have been published.</a:t>
            </a:r>
          </a:p>
          <a:p>
            <a:pPr algn="l"/>
            <a:r>
              <a:rPr lang="en-US" b="0" i="0" dirty="0">
                <a:solidFill>
                  <a:srgbClr val="282B32"/>
                </a:solidFill>
                <a:effectLst/>
                <a:latin typeface="Merriweather" panose="00000500000000000000" pitchFamily="2" charset="0"/>
              </a:rPr>
              <a:t>The report published in Lancet Neurology journal said that stroke deaths are expected to surge from 6.6 million in 2020 to 9.7 million by 2050.</a:t>
            </a:r>
          </a:p>
          <a:p>
            <a:pPr algn="l"/>
            <a:r>
              <a:rPr lang="en-US" b="0" i="0" dirty="0">
                <a:solidFill>
                  <a:srgbClr val="282B32"/>
                </a:solidFill>
                <a:effectLst/>
                <a:latin typeface="Merriweather" panose="00000500000000000000" pitchFamily="2" charset="0"/>
              </a:rPr>
              <a:t>The report has </a:t>
            </a:r>
            <a:r>
              <a:rPr lang="en-US" b="0" i="0" dirty="0" err="1">
                <a:solidFill>
                  <a:srgbClr val="282B32"/>
                </a:solidFill>
                <a:effectLst/>
                <a:latin typeface="Merriweather" panose="00000500000000000000" pitchFamily="2" charset="0"/>
              </a:rPr>
              <a:t>emphasised</a:t>
            </a:r>
            <a:r>
              <a:rPr lang="en-US" b="0" i="0" dirty="0">
                <a:solidFill>
                  <a:srgbClr val="282B32"/>
                </a:solidFill>
                <a:effectLst/>
                <a:latin typeface="Merriweather" panose="00000500000000000000" pitchFamily="2" charset="0"/>
              </a:rPr>
              <a:t> on the critical role of evidence-based, pragmatic solutions in combating the crisis and made 12 recommendations to counter the deaths related to strokes</a:t>
            </a:r>
            <a:endParaRPr lang="en-IN" dirty="0"/>
          </a:p>
        </p:txBody>
      </p:sp>
    </p:spTree>
    <p:extLst>
      <p:ext uri="{BB962C8B-B14F-4D97-AF65-F5344CB8AC3E}">
        <p14:creationId xmlns:p14="http://schemas.microsoft.com/office/powerpoint/2010/main" val="3707876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A36241-BD33-2D5A-7BAC-98EA186BEBDB}"/>
              </a:ext>
            </a:extLst>
          </p:cNvPr>
          <p:cNvSpPr>
            <a:spLocks noGrp="1"/>
          </p:cNvSpPr>
          <p:nvPr>
            <p:ph type="sldNum" sz="quarter" idx="12"/>
          </p:nvPr>
        </p:nvSpPr>
        <p:spPr/>
        <p:txBody>
          <a:bodyPr/>
          <a:lstStyle/>
          <a:p>
            <a:fld id="{BA72E033-1B11-49F8-A454-2C7FD7FDB53D}" type="slidenum">
              <a:rPr lang="en-IN" smtClean="0"/>
              <a:t>9</a:t>
            </a:fld>
            <a:endParaRPr lang="en-IN"/>
          </a:p>
        </p:txBody>
      </p:sp>
      <p:sp>
        <p:nvSpPr>
          <p:cNvPr id="3" name="Rectangle 2">
            <a:extLst>
              <a:ext uri="{FF2B5EF4-FFF2-40B4-BE49-F238E27FC236}">
                <a16:creationId xmlns:a16="http://schemas.microsoft.com/office/drawing/2014/main" id="{95E07D91-F5F7-E5FA-1470-341470857165}"/>
              </a:ext>
            </a:extLst>
          </p:cNvPr>
          <p:cNvSpPr/>
          <p:nvPr/>
        </p:nvSpPr>
        <p:spPr>
          <a:xfrm>
            <a:off x="0" y="-11668"/>
            <a:ext cx="12192000" cy="381000"/>
          </a:xfrm>
          <a:prstGeom prst="rect">
            <a:avLst/>
          </a:prstGeom>
          <a:solidFill>
            <a:schemeClr val="tx1">
              <a:alpha val="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09DAE06-3588-6358-D4AD-1F863EE0D2DF}"/>
              </a:ext>
            </a:extLst>
          </p:cNvPr>
          <p:cNvSpPr txBox="1"/>
          <p:nvPr/>
        </p:nvSpPr>
        <p:spPr>
          <a:xfrm>
            <a:off x="-2" y="0"/>
            <a:ext cx="11811002" cy="369332"/>
          </a:xfrm>
          <a:prstGeom prst="rect">
            <a:avLst/>
          </a:prstGeom>
          <a:solidFill>
            <a:schemeClr val="tx1">
              <a:alpha val="0"/>
            </a:schemeClr>
          </a:solidFill>
        </p:spPr>
        <p:txBody>
          <a:bodyPr wrap="square" rtlCol="0">
            <a:spAutoFit/>
          </a:bodyPr>
          <a:lstStyle/>
          <a:p>
            <a:pPr algn="ctr"/>
            <a:r>
              <a:rPr lang="en-IN" spc="600" dirty="0">
                <a:latin typeface="Abadi Extra Light" panose="020B0204020104020204" pitchFamily="34" charset="0"/>
              </a:rPr>
              <a:t>Human Resources News </a:t>
            </a:r>
          </a:p>
        </p:txBody>
      </p:sp>
      <p:sp>
        <p:nvSpPr>
          <p:cNvPr id="5" name="TextBox 4">
            <a:extLst>
              <a:ext uri="{FF2B5EF4-FFF2-40B4-BE49-F238E27FC236}">
                <a16:creationId xmlns:a16="http://schemas.microsoft.com/office/drawing/2014/main" id="{31B958AB-97C7-D581-44AD-B7F5C547F9B5}"/>
              </a:ext>
            </a:extLst>
          </p:cNvPr>
          <p:cNvSpPr txBox="1"/>
          <p:nvPr/>
        </p:nvSpPr>
        <p:spPr>
          <a:xfrm>
            <a:off x="8488680" y="380999"/>
            <a:ext cx="3703320" cy="6001643"/>
          </a:xfrm>
          <a:prstGeom prst="rect">
            <a:avLst/>
          </a:prstGeom>
          <a:noFill/>
        </p:spPr>
        <p:txBody>
          <a:bodyPr wrap="square" rtlCol="0">
            <a:spAutoFit/>
          </a:bodyPr>
          <a:lstStyle/>
          <a:p>
            <a:pPr algn="l"/>
            <a:r>
              <a:rPr lang="en-US" sz="4800" b="1" i="0" dirty="0">
                <a:solidFill>
                  <a:srgbClr val="0D0D0D"/>
                </a:solidFill>
                <a:effectLst/>
                <a:latin typeface="Merriweather" panose="00000500000000000000" pitchFamily="2" charset="0"/>
              </a:rPr>
              <a:t>Annual deaths due to strokes could be as high as 10 million by 2050: Report</a:t>
            </a:r>
          </a:p>
        </p:txBody>
      </p:sp>
      <p:pic>
        <p:nvPicPr>
          <p:cNvPr id="7" name="Picture 6" descr="A group of people crossing a street&#10;&#10;Description automatically generated">
            <a:extLst>
              <a:ext uri="{FF2B5EF4-FFF2-40B4-BE49-F238E27FC236}">
                <a16:creationId xmlns:a16="http://schemas.microsoft.com/office/drawing/2014/main" id="{8EB4ACEF-C812-D622-B1EA-E1500F45E37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380999"/>
            <a:ext cx="8488680" cy="3368041"/>
          </a:xfrm>
          <a:prstGeom prst="rect">
            <a:avLst/>
          </a:prstGeom>
        </p:spPr>
      </p:pic>
      <p:sp>
        <p:nvSpPr>
          <p:cNvPr id="8" name="TextBox 7">
            <a:extLst>
              <a:ext uri="{FF2B5EF4-FFF2-40B4-BE49-F238E27FC236}">
                <a16:creationId xmlns:a16="http://schemas.microsoft.com/office/drawing/2014/main" id="{F9915BFC-6B10-DFDD-D5B5-0EB8166A3B10}"/>
              </a:ext>
            </a:extLst>
          </p:cNvPr>
          <p:cNvSpPr txBox="1"/>
          <p:nvPr/>
        </p:nvSpPr>
        <p:spPr>
          <a:xfrm>
            <a:off x="-60960" y="3760707"/>
            <a:ext cx="8671560" cy="3139321"/>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Strokes, a highly preventable and treatable condition, could lead to nearly 10 million deaths annually by 2050, primarily affecting low- and middle-income countries (LMICs), a report said.</a:t>
            </a:r>
          </a:p>
          <a:p>
            <a:pPr algn="l"/>
            <a:r>
              <a:rPr lang="en-US" b="0" i="0" dirty="0">
                <a:solidFill>
                  <a:srgbClr val="282B32"/>
                </a:solidFill>
                <a:effectLst/>
                <a:latin typeface="Merriweather" panose="00000500000000000000" pitchFamily="2" charset="0"/>
              </a:rPr>
              <a:t>The projection comes from the collaborative effort of the World Stroke Organization and the Lancet Neurology Commission (LNC) under which four studies have been published.</a:t>
            </a:r>
          </a:p>
          <a:p>
            <a:pPr algn="l"/>
            <a:r>
              <a:rPr lang="en-US" b="0" i="0" dirty="0">
                <a:solidFill>
                  <a:srgbClr val="282B32"/>
                </a:solidFill>
                <a:effectLst/>
                <a:latin typeface="Merriweather" panose="00000500000000000000" pitchFamily="2" charset="0"/>
              </a:rPr>
              <a:t>The report published in Lancet Neurology journal said that stroke deaths are expected to surge from 6.6 million in 2020 to 9.7 million by 2050.</a:t>
            </a:r>
          </a:p>
          <a:p>
            <a:pPr algn="l"/>
            <a:r>
              <a:rPr lang="en-US" b="0" i="0" dirty="0">
                <a:solidFill>
                  <a:srgbClr val="282B32"/>
                </a:solidFill>
                <a:effectLst/>
                <a:latin typeface="Merriweather" panose="00000500000000000000" pitchFamily="2" charset="0"/>
              </a:rPr>
              <a:t>The report has </a:t>
            </a:r>
            <a:r>
              <a:rPr lang="en-US" b="0" i="0" dirty="0" err="1">
                <a:solidFill>
                  <a:srgbClr val="282B32"/>
                </a:solidFill>
                <a:effectLst/>
                <a:latin typeface="Merriweather" panose="00000500000000000000" pitchFamily="2" charset="0"/>
              </a:rPr>
              <a:t>emphasised</a:t>
            </a:r>
            <a:r>
              <a:rPr lang="en-US" b="0" i="0" dirty="0">
                <a:solidFill>
                  <a:srgbClr val="282B32"/>
                </a:solidFill>
                <a:effectLst/>
                <a:latin typeface="Merriweather" panose="00000500000000000000" pitchFamily="2" charset="0"/>
              </a:rPr>
              <a:t> on the critical role of evidence-based, pragmatic solutions in combating the crisis and made 12 recommendations to counter the deaths related to strokes</a:t>
            </a:r>
            <a:endParaRPr lang="en-IN" dirty="0"/>
          </a:p>
        </p:txBody>
      </p:sp>
      <p:sp>
        <p:nvSpPr>
          <p:cNvPr id="9" name="TextBox 8">
            <a:extLst>
              <a:ext uri="{FF2B5EF4-FFF2-40B4-BE49-F238E27FC236}">
                <a16:creationId xmlns:a16="http://schemas.microsoft.com/office/drawing/2014/main" id="{163515D9-7802-2AC3-FB8E-AD9C3519D694}"/>
              </a:ext>
            </a:extLst>
          </p:cNvPr>
          <p:cNvSpPr txBox="1"/>
          <p:nvPr/>
        </p:nvSpPr>
        <p:spPr>
          <a:xfrm>
            <a:off x="-182881" y="-7202686"/>
            <a:ext cx="12176760" cy="6740307"/>
          </a:xfrm>
          <a:prstGeom prst="rect">
            <a:avLst/>
          </a:prstGeom>
          <a:noFill/>
        </p:spPr>
        <p:txBody>
          <a:bodyPr wrap="square" rtlCol="0">
            <a:spAutoFit/>
          </a:bodyPr>
          <a:lstStyle/>
          <a:p>
            <a:r>
              <a:rPr lang="en-US" b="0" i="0" dirty="0">
                <a:solidFill>
                  <a:srgbClr val="282B32"/>
                </a:solidFill>
                <a:effectLst/>
                <a:latin typeface="Merriweather" panose="00000500000000000000" pitchFamily="2" charset="0"/>
              </a:rPr>
              <a:t>The proposal comes after the Health Ministry last year included NRT in the National List of Essential Medicines (NLEM), matching its policy goal of reducing tobacco use in the country by 30 per cent by 2025.</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Putting NRT in prescription-based interventions may inadvertently hinder accessibility for smokers attempting to quit, particularly in remote areas, said Dr Chandrakant S </a:t>
            </a:r>
            <a:r>
              <a:rPr lang="en-US" b="0" i="0" dirty="0" err="1">
                <a:solidFill>
                  <a:srgbClr val="282B32"/>
                </a:solidFill>
                <a:effectLst/>
                <a:latin typeface="Merriweather" panose="00000500000000000000" pitchFamily="2" charset="0"/>
              </a:rPr>
              <a:t>Pandav</a:t>
            </a:r>
            <a:r>
              <a:rPr lang="en-US" b="0" i="0" dirty="0">
                <a:solidFill>
                  <a:srgbClr val="282B32"/>
                </a:solidFill>
                <a:effectLst/>
                <a:latin typeface="Merriweather" panose="00000500000000000000" pitchFamily="2" charset="0"/>
              </a:rPr>
              <a:t>, former head of department of community medicine, All India Institute of Medical Sciences, New Delhi.</a:t>
            </a:r>
          </a:p>
          <a:p>
            <a:pPr algn="l"/>
            <a:r>
              <a:rPr lang="en-US" b="0" i="0" dirty="0">
                <a:solidFill>
                  <a:srgbClr val="282B32"/>
                </a:solidFill>
                <a:effectLst/>
                <a:latin typeface="Merriweather" panose="00000500000000000000" pitchFamily="2" charset="0"/>
              </a:rPr>
              <a:t>“The geographical barrier, coupled with the necessity of routine doctor visits to renew prescriptions, can be discouraging for individuals seeking to quit smoking. The inconvenience and associated costs of these visits may deter smokers from pursuing NRT as a smoking cessation aid, ultimately hampering public health efforts to reduce smoking rates and related health risks,” he said.</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According to research by Oxford University, NRT offers a 50 per cent higher success rate in quitting smoking compared to unassisted attempts. Research body Technavio suggests that the global smoking cessation and nicotine de-addiction market is estimated to grow at a compound annual growth rate of 12.59 per cent between 2022 and 2027.  </a:t>
            </a:r>
          </a:p>
          <a:p>
            <a:pPr algn="l"/>
            <a:r>
              <a:rPr lang="en-US" b="0" i="0" dirty="0">
                <a:solidFill>
                  <a:srgbClr val="282B32"/>
                </a:solidFill>
                <a:effectLst/>
                <a:latin typeface="Merriweather" panose="00000500000000000000" pitchFamily="2" charset="0"/>
              </a:rPr>
              <a:t>Pharmaceutical company Cipla is a leading player in the NRT segment with its </a:t>
            </a:r>
            <a:r>
              <a:rPr lang="en-US" b="0" i="0" dirty="0" err="1">
                <a:solidFill>
                  <a:srgbClr val="282B32"/>
                </a:solidFill>
                <a:effectLst/>
                <a:latin typeface="Merriweather" panose="00000500000000000000" pitchFamily="2" charset="0"/>
              </a:rPr>
              <a:t>Nicotex</a:t>
            </a:r>
            <a:r>
              <a:rPr lang="en-US" b="0" i="0" dirty="0">
                <a:solidFill>
                  <a:srgbClr val="282B32"/>
                </a:solidFill>
                <a:effectLst/>
                <a:latin typeface="Merriweather" panose="00000500000000000000" pitchFamily="2" charset="0"/>
              </a:rPr>
              <a:t> chewing gum. NRT is a first-line therapy for smoking cessation globally and it reduces the urge to smoke, said Shivam Puri, chief executive officer of  Cipla Health Ltd.</a:t>
            </a:r>
          </a:p>
          <a:p>
            <a:pPr algn="l"/>
            <a:r>
              <a:rPr lang="en-US" b="0" i="0" dirty="0">
                <a:solidFill>
                  <a:srgbClr val="282B32"/>
                </a:solidFill>
                <a:effectLst/>
                <a:latin typeface="Merriweather" panose="00000500000000000000" pitchFamily="2" charset="0"/>
              </a:rPr>
              <a:t>“We believe in the importance of not only ensuring convenient access to such vital therapies, including the need for OTC accessibility, but also in-depth communications to support individuals in their quitting journey,” he said.</a:t>
            </a:r>
          </a:p>
          <a:p>
            <a:pPr algn="l"/>
            <a:r>
              <a:rPr lang="en-US" b="0" i="0" dirty="0">
                <a:solidFill>
                  <a:srgbClr val="282B32"/>
                </a:solidFill>
                <a:effectLst/>
                <a:latin typeface="Merriweather" panose="00000500000000000000" pitchFamily="2" charset="0"/>
              </a:rPr>
              <a:t>India has more than 100 million smokers and it has 20 per cent of global tobacco-related deaths, affecting families, livelihoods, and national productivity, according to the World Health Organization (WHO).</a:t>
            </a:r>
          </a:p>
          <a:p>
            <a:endParaRPr lang="en-IN" dirty="0"/>
          </a:p>
        </p:txBody>
      </p:sp>
      <p:sp>
        <p:nvSpPr>
          <p:cNvPr id="10" name="TextBox 9">
            <a:extLst>
              <a:ext uri="{FF2B5EF4-FFF2-40B4-BE49-F238E27FC236}">
                <a16:creationId xmlns:a16="http://schemas.microsoft.com/office/drawing/2014/main" id="{4A3880F8-EDFD-9FC3-DDBF-F16158961BA8}"/>
              </a:ext>
            </a:extLst>
          </p:cNvPr>
          <p:cNvSpPr txBox="1"/>
          <p:nvPr/>
        </p:nvSpPr>
        <p:spPr>
          <a:xfrm>
            <a:off x="0" y="7140415"/>
            <a:ext cx="12344400" cy="7294305"/>
          </a:xfrm>
          <a:prstGeom prst="rect">
            <a:avLst/>
          </a:prstGeom>
          <a:noFill/>
        </p:spPr>
        <p:txBody>
          <a:bodyPr wrap="square" rtlCol="0">
            <a:spAutoFit/>
          </a:bodyPr>
          <a:lstStyle/>
          <a:p>
            <a:pPr algn="l"/>
            <a:r>
              <a:rPr lang="en-US" b="0" i="0" dirty="0">
                <a:solidFill>
                  <a:srgbClr val="282B32"/>
                </a:solidFill>
                <a:effectLst/>
                <a:latin typeface="Merriweather" panose="00000500000000000000" pitchFamily="2" charset="0"/>
              </a:rPr>
              <a:t>Among them are stroke surveillance, prevention, acute care, and rehabilitation.</a:t>
            </a:r>
          </a:p>
          <a:p>
            <a:pPr algn="l"/>
            <a:r>
              <a:rPr lang="en-US" b="0" i="0" dirty="0">
                <a:solidFill>
                  <a:srgbClr val="282B32"/>
                </a:solidFill>
                <a:effectLst/>
                <a:latin typeface="Merriweather" panose="00000500000000000000" pitchFamily="2" charset="0"/>
              </a:rPr>
              <a:t>The report recommended establishing cost-effective surveillance systems for precise epidemiological stroke data to guide prevention and treatment.</a:t>
            </a:r>
          </a:p>
          <a:p>
            <a:pPr algn="l"/>
            <a:endParaRPr lang="en-US" b="0" i="0" dirty="0">
              <a:solidFill>
                <a:srgbClr val="282B32"/>
              </a:solidFill>
              <a:effectLst/>
              <a:latin typeface="Merriweather" panose="00000500000000000000" pitchFamily="2" charset="0"/>
            </a:endParaRPr>
          </a:p>
          <a:p>
            <a:pPr algn="l"/>
            <a:r>
              <a:rPr lang="en-US" b="0" i="0" dirty="0">
                <a:solidFill>
                  <a:srgbClr val="282B32"/>
                </a:solidFill>
                <a:effectLst/>
                <a:latin typeface="Merriweather" panose="00000500000000000000" pitchFamily="2" charset="0"/>
              </a:rPr>
              <a:t>It also suggested elevating public awareness and fostering healthier lifestyles through widespread </a:t>
            </a:r>
            <a:r>
              <a:rPr lang="en-US" b="0" i="0" dirty="0" err="1">
                <a:solidFill>
                  <a:srgbClr val="282B32"/>
                </a:solidFill>
                <a:effectLst/>
                <a:latin typeface="Merriweather" panose="00000500000000000000" pitchFamily="2" charset="0"/>
              </a:rPr>
              <a:t>utilisation</a:t>
            </a:r>
            <a:r>
              <a:rPr lang="en-US" b="0" i="0" dirty="0">
                <a:solidFill>
                  <a:srgbClr val="282B32"/>
                </a:solidFill>
                <a:effectLst/>
                <a:latin typeface="Merriweather" panose="00000500000000000000" pitchFamily="2" charset="0"/>
              </a:rPr>
              <a:t> of mobile and digital technologies, including training and awareness.</a:t>
            </a:r>
          </a:p>
          <a:p>
            <a:pPr algn="l"/>
            <a:r>
              <a:rPr lang="en-US" b="0" i="0" dirty="0">
                <a:solidFill>
                  <a:srgbClr val="282B32"/>
                </a:solidFill>
                <a:effectLst/>
                <a:latin typeface="Merriweather" panose="00000500000000000000" pitchFamily="2" charset="0"/>
              </a:rPr>
              <a:t>It also stressed on </a:t>
            </a:r>
            <a:r>
              <a:rPr lang="en-US" b="0" i="0" dirty="0" err="1">
                <a:solidFill>
                  <a:srgbClr val="282B32"/>
                </a:solidFill>
                <a:effectLst/>
                <a:latin typeface="Merriweather" panose="00000500000000000000" pitchFamily="2" charset="0"/>
              </a:rPr>
              <a:t>prioritising</a:t>
            </a:r>
            <a:r>
              <a:rPr lang="en-US" b="0" i="0" dirty="0">
                <a:solidFill>
                  <a:srgbClr val="282B32"/>
                </a:solidFill>
                <a:effectLst/>
                <a:latin typeface="Merriweather" panose="00000500000000000000" pitchFamily="2" charset="0"/>
              </a:rPr>
              <a:t> meticulous planning of acute stroke care services, capacity building, training, provisioning of appropriate equipment, treatment, affordable medicines, and allocating adequate resources.</a:t>
            </a:r>
          </a:p>
          <a:p>
            <a:pPr algn="l"/>
            <a:r>
              <a:rPr lang="en-US" b="0" i="0" dirty="0">
                <a:solidFill>
                  <a:srgbClr val="282B32"/>
                </a:solidFill>
                <a:effectLst/>
                <a:latin typeface="Merriweather" panose="00000500000000000000" pitchFamily="2" charset="0"/>
              </a:rPr>
              <a:t>Director General of the Indian Council of Medical Research (ICMR) Dr Rajiv Bahl said evidence-based stroke care needed to be implemented to mitigate disability and prevent new strokes.</a:t>
            </a:r>
          </a:p>
          <a:p>
            <a:pPr algn="l"/>
            <a:r>
              <a:rPr lang="en-US" b="0" i="0" dirty="0">
                <a:solidFill>
                  <a:srgbClr val="282B32"/>
                </a:solidFill>
                <a:effectLst/>
                <a:latin typeface="Merriweather" panose="00000500000000000000" pitchFamily="2" charset="0"/>
              </a:rPr>
              <a:t>ICMR is actively engaged in crafting country-specific ambulatory care models at the primary care level to combat non-communicable diseases, he said.</a:t>
            </a:r>
          </a:p>
          <a:p>
            <a:pPr algn="l"/>
            <a:endParaRPr lang="en-US" dirty="0">
              <a:solidFill>
                <a:srgbClr val="282B32"/>
              </a:solidFill>
              <a:latin typeface="Merriweather" panose="00000500000000000000" pitchFamily="2" charset="0"/>
            </a:endParaRPr>
          </a:p>
          <a:p>
            <a:pPr algn="l"/>
            <a:r>
              <a:rPr lang="en-US" b="0" i="0" dirty="0">
                <a:solidFill>
                  <a:srgbClr val="282B32"/>
                </a:solidFill>
                <a:effectLst/>
                <a:latin typeface="Merriweather" panose="00000500000000000000" pitchFamily="2" charset="0"/>
              </a:rPr>
              <a:t>"The Government of India is committed towards formulating evidence-based policies and their implementation through the National </a:t>
            </a:r>
            <a:r>
              <a:rPr lang="en-US" b="0" i="0" dirty="0" err="1">
                <a:solidFill>
                  <a:srgbClr val="282B32"/>
                </a:solidFill>
                <a:effectLst/>
                <a:latin typeface="Merriweather" panose="00000500000000000000" pitchFamily="2" charset="0"/>
              </a:rPr>
              <a:t>Programme</a:t>
            </a:r>
            <a:r>
              <a:rPr lang="en-US" b="0" i="0" dirty="0">
                <a:solidFill>
                  <a:srgbClr val="282B32"/>
                </a:solidFill>
                <a:effectLst/>
                <a:latin typeface="Merriweather" panose="00000500000000000000" pitchFamily="2" charset="0"/>
              </a:rPr>
              <a:t> for Prevention and Control of Non-Communicable Diseases (NP-NCD)," he added.</a:t>
            </a:r>
          </a:p>
          <a:p>
            <a:pPr algn="l"/>
            <a:r>
              <a:rPr lang="en-US" b="0" i="0" dirty="0">
                <a:solidFill>
                  <a:srgbClr val="282B32"/>
                </a:solidFill>
                <a:effectLst/>
                <a:latin typeface="Merriweather" panose="00000500000000000000" pitchFamily="2" charset="0"/>
              </a:rPr>
              <a:t>A notable success is the India Hypertension Control Initiative (IHCI), which employed tech-driven innovations to digitally monitor over two million patients, achieving real-time blood pressure control in 50 per cent of cases, Bahl said.</a:t>
            </a:r>
          </a:p>
          <a:p>
            <a:pPr algn="l"/>
            <a:r>
              <a:rPr lang="en-US" b="0" i="0" dirty="0">
                <a:solidFill>
                  <a:srgbClr val="282B32"/>
                </a:solidFill>
                <a:effectLst/>
                <a:latin typeface="Merriweather" panose="00000500000000000000" pitchFamily="2" charset="0"/>
              </a:rPr>
              <a:t>Professor Jeyaraj Pandian, President-Elect of the World Stroke Organization and a lead author of the commission, shared that there is a need to </a:t>
            </a:r>
            <a:r>
              <a:rPr lang="en-US" b="0" i="0" dirty="0" err="1">
                <a:solidFill>
                  <a:srgbClr val="282B32"/>
                </a:solidFill>
                <a:effectLst/>
                <a:latin typeface="Merriweather" panose="00000500000000000000" pitchFamily="2" charset="0"/>
              </a:rPr>
              <a:t>scrutinise</a:t>
            </a:r>
            <a:r>
              <a:rPr lang="en-US" b="0" i="0" dirty="0">
                <a:solidFill>
                  <a:srgbClr val="282B32"/>
                </a:solidFill>
                <a:effectLst/>
                <a:latin typeface="Merriweather" panose="00000500000000000000" pitchFamily="2" charset="0"/>
              </a:rPr>
              <a:t> the factors driving the increase in deaths due to stroke.</a:t>
            </a:r>
          </a:p>
          <a:p>
            <a:pPr algn="l"/>
            <a:endParaRPr lang="en-US" b="0" i="0" dirty="0">
              <a:solidFill>
                <a:srgbClr val="282B32"/>
              </a:solidFill>
              <a:effectLst/>
              <a:latin typeface="Merriweather" panose="00000500000000000000" pitchFamily="2" charset="0"/>
            </a:endParaRPr>
          </a:p>
          <a:p>
            <a:pPr algn="l"/>
            <a:endParaRPr lang="en-US" b="0" i="0" dirty="0">
              <a:solidFill>
                <a:srgbClr val="282B32"/>
              </a:solidFill>
              <a:effectLst/>
              <a:latin typeface="Merriweather" panose="00000500000000000000" pitchFamily="2" charset="0"/>
            </a:endParaRPr>
          </a:p>
          <a:p>
            <a:endParaRPr lang="en-IN" dirty="0"/>
          </a:p>
        </p:txBody>
      </p:sp>
    </p:spTree>
    <p:extLst>
      <p:ext uri="{BB962C8B-B14F-4D97-AF65-F5344CB8AC3E}">
        <p14:creationId xmlns:p14="http://schemas.microsoft.com/office/powerpoint/2010/main" val="2755030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8508</Words>
  <Application>Microsoft Office PowerPoint</Application>
  <PresentationFormat>Widescreen</PresentationFormat>
  <Paragraphs>302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Abadi Extra Light</vt:lpstr>
      <vt:lpstr>Arial</vt:lpstr>
      <vt:lpstr>Arial Black</vt:lpstr>
      <vt:lpstr>Calibri</vt:lpstr>
      <vt:lpstr>Calibri Light</vt:lpstr>
      <vt:lpstr>Merriweather</vt:lpstr>
      <vt:lpstr>Noto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Dark Blue</dc:creator>
  <cp:lastModifiedBy>Dark Blue</cp:lastModifiedBy>
  <cp:revision>3</cp:revision>
  <dcterms:created xsi:type="dcterms:W3CDTF">2023-10-17T16:56:04Z</dcterms:created>
  <dcterms:modified xsi:type="dcterms:W3CDTF">2023-10-30T16:42:25Z</dcterms:modified>
</cp:coreProperties>
</file>