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6" r:id="rId6"/>
    <p:sldId id="280" r:id="rId7"/>
    <p:sldId id="288" r:id="rId8"/>
    <p:sldId id="289" r:id="rId9"/>
    <p:sldId id="290" r:id="rId10"/>
    <p:sldId id="291" r:id="rId11"/>
    <p:sldId id="292"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showGuides="1">
      <p:cViewPr varScale="1">
        <p:scale>
          <a:sx n="86" d="100"/>
          <a:sy n="86" d="100"/>
        </p:scale>
        <p:origin x="470"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6/17/2021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5460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13600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8545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52095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8571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6/17/2021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6/17/2021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hyperlink" Target="https://www.geeksforgeeks.org/" TargetMode="External"/><Relationship Id="rId13" Type="http://schemas.microsoft.com/office/2007/relationships/hdphoto" Target="../media/hdphoto2.wdp"/><Relationship Id="rId3" Type="http://schemas.openxmlformats.org/officeDocument/2006/relationships/hyperlink" Target="https://dart.dev/guides" TargetMode="External"/><Relationship Id="rId7" Type="http://schemas.openxmlformats.org/officeDocument/2006/relationships/hyperlink" Target="https://stackoverflow.com/" TargetMode="External"/><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firebase.google.com/docs" TargetMode="External"/><Relationship Id="rId11" Type="http://schemas.openxmlformats.org/officeDocument/2006/relationships/image" Target="../media/image14.png"/><Relationship Id="rId5" Type="http://schemas.openxmlformats.org/officeDocument/2006/relationships/hyperlink" Target="https://www.python.org/doc/" TargetMode="External"/><Relationship Id="rId10" Type="http://schemas.openxmlformats.org/officeDocument/2006/relationships/hyperlink" Target="https://github.com/" TargetMode="External"/><Relationship Id="rId4" Type="http://schemas.openxmlformats.org/officeDocument/2006/relationships/hyperlink" Target="https://flutter.dev/docs" TargetMode="External"/><Relationship Id="rId9" Type="http://schemas.openxmlformats.org/officeDocument/2006/relationships/hyperlink" Target="https://towardsdatascience.com/" TargetMode="External"/><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63928" y="2149306"/>
            <a:ext cx="10984375" cy="1578894"/>
          </a:xfrm>
        </p:spPr>
        <p:txBody>
          <a:bodyPr wrap="square" lIns="0" tIns="0" rIns="0" bIns="0" anchor="t">
            <a:spAutoFit/>
          </a:bodyPr>
          <a:lstStyle/>
          <a:p>
            <a:r>
              <a:rPr lang="en-US" sz="5400" b="1" dirty="0">
                <a:solidFill>
                  <a:schemeClr val="bg1"/>
                </a:solidFill>
              </a:rPr>
              <a:t>RECOGNITION OF HERBAL FLORA</a:t>
            </a:r>
            <a:br>
              <a:rPr lang="en-US" dirty="0">
                <a:solidFill>
                  <a:schemeClr val="bg1"/>
                </a:solidFill>
              </a:rPr>
            </a:br>
            <a:endParaRPr lang="en-US" dirty="0">
              <a:solidFill>
                <a:schemeClr val="accent4"/>
              </a:solidFill>
            </a:endParaRPr>
          </a:p>
        </p:txBody>
      </p:sp>
      <p:grpSp>
        <p:nvGrpSpPr>
          <p:cNvPr id="3" name="Group 2">
            <a:extLst>
              <a:ext uri="{FF2B5EF4-FFF2-40B4-BE49-F238E27FC236}">
                <a16:creationId xmlns:a16="http://schemas.microsoft.com/office/drawing/2014/main" id="{00907E7B-2C5E-4A4B-8C90-631A1EB6737F}"/>
              </a:ext>
            </a:extLst>
          </p:cNvPr>
          <p:cNvGrpSpPr/>
          <p:nvPr/>
        </p:nvGrpSpPr>
        <p:grpSpPr>
          <a:xfrm>
            <a:off x="4485372" y="2938753"/>
            <a:ext cx="3541486" cy="3769865"/>
            <a:chOff x="4325258" y="-1770743"/>
            <a:chExt cx="3541486" cy="3769865"/>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79DA184C-C519-47FD-A8C6-01EA98FEB4B4}"/>
              </a:ext>
            </a:extLst>
          </p:cNvPr>
          <p:cNvPicPr>
            <a:picLocks noChangeAspect="1"/>
          </p:cNvPicPr>
          <p:nvPr/>
        </p:nvPicPr>
        <p:blipFill rotWithShape="1">
          <a:blip r:embed="rId3">
            <a:extLst>
              <a:ext uri="{28A0092B-C50C-407E-A947-70E740481C1C}">
                <a14:useLocalDpi xmlns:a14="http://schemas.microsoft.com/office/drawing/2010/main" val="0"/>
              </a:ext>
            </a:extLst>
          </a:blip>
          <a:srcRect r="79946"/>
          <a:stretch/>
        </p:blipFill>
        <p:spPr>
          <a:xfrm>
            <a:off x="301664" y="288682"/>
            <a:ext cx="1222336" cy="1616573"/>
          </a:xfrm>
          <a:prstGeom prst="rect">
            <a:avLst/>
          </a:prstGeom>
        </p:spPr>
      </p:pic>
      <p:sp>
        <p:nvSpPr>
          <p:cNvPr id="18" name="TextBox 17">
            <a:extLst>
              <a:ext uri="{FF2B5EF4-FFF2-40B4-BE49-F238E27FC236}">
                <a16:creationId xmlns:a16="http://schemas.microsoft.com/office/drawing/2014/main" id="{7C4B30FC-96B4-4414-AF42-803E3E9797AD}"/>
              </a:ext>
            </a:extLst>
          </p:cNvPr>
          <p:cNvSpPr txBox="1"/>
          <p:nvPr/>
        </p:nvSpPr>
        <p:spPr>
          <a:xfrm>
            <a:off x="1732344" y="577949"/>
            <a:ext cx="9900213" cy="800219"/>
          </a:xfrm>
          <a:prstGeom prst="rect">
            <a:avLst/>
          </a:prstGeom>
          <a:noFill/>
        </p:spPr>
        <p:txBody>
          <a:bodyPr wrap="square" rtlCol="0">
            <a:spAutoFit/>
          </a:bodyPr>
          <a:lstStyle/>
          <a:p>
            <a:r>
              <a:rPr lang="en-US" sz="2800" b="1" i="0" dirty="0">
                <a:solidFill>
                  <a:schemeClr val="bg1"/>
                </a:solidFill>
                <a:effectLst/>
                <a:latin typeface="Times New Roman" panose="02020603050405020304" pitchFamily="18" charset="0"/>
                <a:cs typeface="Times New Roman" panose="02020603050405020304" pitchFamily="18" charset="0"/>
              </a:rPr>
              <a:t>MANAKULA VINAYAGAR INSTITUTE OF TECHNOLOGY</a:t>
            </a:r>
          </a:p>
          <a:p>
            <a:pPr algn="ctr"/>
            <a:r>
              <a:rPr lang="en-IN" b="1" i="0" dirty="0">
                <a:solidFill>
                  <a:schemeClr val="bg1"/>
                </a:solidFill>
                <a:effectLst/>
                <a:latin typeface="Times New Roman" panose="02020603050405020304" pitchFamily="18" charset="0"/>
                <a:cs typeface="Times New Roman" panose="02020603050405020304" pitchFamily="18" charset="0"/>
              </a:rPr>
              <a:t>Kalitheerthalkuppam</a:t>
            </a:r>
            <a:r>
              <a:rPr lang="en-US" b="1" dirty="0">
                <a:solidFill>
                  <a:schemeClr val="bg1"/>
                </a:solidFill>
                <a:latin typeface="Times New Roman" panose="02020603050405020304" pitchFamily="18" charset="0"/>
                <a:cs typeface="Times New Roman" panose="02020603050405020304" pitchFamily="18" charset="0"/>
              </a:rPr>
              <a:t>  Madagadipet, Puducherry – 605 107</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4336EF9-3EA8-46BF-9000-ACCA363B957C}"/>
              </a:ext>
            </a:extLst>
          </p:cNvPr>
          <p:cNvSpPr txBox="1"/>
          <p:nvPr/>
        </p:nvSpPr>
        <p:spPr>
          <a:xfrm>
            <a:off x="912831" y="4421528"/>
            <a:ext cx="3412425" cy="1323439"/>
          </a:xfrm>
          <a:prstGeom prst="rect">
            <a:avLst/>
          </a:prstGeom>
          <a:noFill/>
        </p:spPr>
        <p:txBody>
          <a:bodyPr wrap="square" rtlCol="0">
            <a:spAutoFit/>
          </a:bodyPr>
          <a:lstStyle/>
          <a:p>
            <a:r>
              <a:rPr lang="en-US" sz="2000" b="1" dirty="0">
                <a:solidFill>
                  <a:schemeClr val="accent4"/>
                </a:solidFill>
                <a:latin typeface="Arial Black" panose="020B0A04020102020204" pitchFamily="34" charset="0"/>
              </a:rPr>
              <a:t>Under the Guidance of</a:t>
            </a:r>
          </a:p>
          <a:p>
            <a:endParaRPr lang="en-US" sz="2000" b="1" dirty="0">
              <a:solidFill>
                <a:schemeClr val="accent4"/>
              </a:solidFill>
              <a:latin typeface="Arial Black" panose="020B0A04020102020204" pitchFamily="34" charset="0"/>
            </a:endParaRPr>
          </a:p>
          <a:p>
            <a:r>
              <a:rPr lang="en-US" sz="2000" b="1" dirty="0">
                <a:solidFill>
                  <a:schemeClr val="bg1"/>
                </a:solidFill>
                <a:latin typeface="Times New Roman" panose="02020603050405020304" pitchFamily="18" charset="0"/>
                <a:cs typeface="Times New Roman" panose="02020603050405020304" pitchFamily="18" charset="0"/>
              </a:rPr>
              <a:t>Mr.R.Raj Bharath</a:t>
            </a:r>
          </a:p>
          <a:p>
            <a:r>
              <a:rPr lang="en-US" sz="2000" b="1" dirty="0">
                <a:solidFill>
                  <a:schemeClr val="bg1"/>
                </a:solidFill>
                <a:latin typeface="Times New Roman" panose="02020603050405020304" pitchFamily="18" charset="0"/>
                <a:cs typeface="Times New Roman" panose="02020603050405020304" pitchFamily="18" charset="0"/>
              </a:rPr>
              <a:t>Asst.Prof.Dept of CSE</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C56D96-0297-4A41-8727-CED0C553C7EE}"/>
              </a:ext>
            </a:extLst>
          </p:cNvPr>
          <p:cNvSpPr txBox="1"/>
          <p:nvPr/>
        </p:nvSpPr>
        <p:spPr>
          <a:xfrm>
            <a:off x="9097732" y="4421528"/>
            <a:ext cx="3094268" cy="1631216"/>
          </a:xfrm>
          <a:prstGeom prst="rect">
            <a:avLst/>
          </a:prstGeom>
          <a:noFill/>
        </p:spPr>
        <p:txBody>
          <a:bodyPr wrap="square" rtlCol="0">
            <a:spAutoFit/>
          </a:bodyPr>
          <a:lstStyle/>
          <a:p>
            <a:r>
              <a:rPr lang="en-US" sz="2000" b="1" dirty="0">
                <a:solidFill>
                  <a:schemeClr val="accent4"/>
                </a:solidFill>
                <a:latin typeface="Arial Black" panose="020B0A04020102020204" pitchFamily="34" charset="0"/>
              </a:rPr>
              <a:t>Presented by</a:t>
            </a:r>
          </a:p>
          <a:p>
            <a:endParaRPr lang="en-US" sz="2000" b="1" dirty="0">
              <a:solidFill>
                <a:schemeClr val="accent4"/>
              </a:solidFill>
            </a:endParaRPr>
          </a:p>
          <a:p>
            <a:r>
              <a:rPr lang="en-US" sz="2000" b="1" dirty="0">
                <a:solidFill>
                  <a:schemeClr val="bg1"/>
                </a:solidFill>
                <a:latin typeface="Times New Roman" panose="02020603050405020304" pitchFamily="18" charset="0"/>
                <a:cs typeface="Times New Roman" panose="02020603050405020304" pitchFamily="18" charset="0"/>
              </a:rPr>
              <a:t>Thirumurugan C</a:t>
            </a:r>
          </a:p>
          <a:p>
            <a:r>
              <a:rPr lang="en-US" sz="2000" b="1" dirty="0">
                <a:solidFill>
                  <a:schemeClr val="bg1"/>
                </a:solidFill>
                <a:latin typeface="Times New Roman" panose="02020603050405020304" pitchFamily="18" charset="0"/>
                <a:cs typeface="Times New Roman" panose="02020603050405020304" pitchFamily="18" charset="0"/>
              </a:rPr>
              <a:t>Vimalraji K </a:t>
            </a:r>
          </a:p>
          <a:p>
            <a:r>
              <a:rPr lang="en-US" sz="2000" b="1" dirty="0">
                <a:solidFill>
                  <a:schemeClr val="bg1"/>
                </a:solidFill>
                <a:latin typeface="Times New Roman" panose="02020603050405020304" pitchFamily="18" charset="0"/>
                <a:cs typeface="Times New Roman" panose="02020603050405020304" pitchFamily="18" charset="0"/>
              </a:rPr>
              <a:t>(II Year)</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ABSTRACT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PROTOTYPE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REFERENCE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ABOUT DOMAIN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LANGUAGE/TOOLS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3970807" y="353138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738712" y="536124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About Domain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9634486" cy="1225977"/>
          </a:xfrm>
          <a:prstGeom prst="rect">
            <a:avLst/>
          </a:prstGeom>
        </p:spPr>
        <p:txBody>
          <a:bodyPr wrap="square" lIns="0" tIns="0" rIns="0" bIns="0" anchor="t">
            <a:spAutoFit/>
          </a:bodyPr>
          <a:lstStyle/>
          <a:p>
            <a:pPr marL="342900" indent="-342900" algn="just">
              <a:lnSpc>
                <a:spcPts val="1900"/>
              </a:lnSpc>
              <a:buFont typeface="Arial" panose="020B0604020202020204" pitchFamily="34" charset="0"/>
              <a:buChar char="•"/>
            </a:pPr>
            <a:r>
              <a:rPr lang="en-US" sz="2400" dirty="0">
                <a:solidFill>
                  <a:schemeClr val="tx1">
                    <a:lumMod val="75000"/>
                    <a:lumOff val="25000"/>
                  </a:schemeClr>
                </a:solidFill>
                <a:cs typeface="Segoe UI" panose="020B0502040204020203" pitchFamily="34" charset="0"/>
              </a:rPr>
              <a:t>Domain Name: </a:t>
            </a:r>
            <a:r>
              <a:rPr lang="en-US" sz="2400" b="1" dirty="0">
                <a:solidFill>
                  <a:schemeClr val="tx1">
                    <a:lumMod val="75000"/>
                    <a:lumOff val="25000"/>
                  </a:schemeClr>
                </a:solidFill>
                <a:cs typeface="Segoe UI" panose="020B0502040204020203" pitchFamily="34" charset="0"/>
              </a:rPr>
              <a:t>Artificial Intelligence</a:t>
            </a:r>
          </a:p>
          <a:p>
            <a:pPr marL="342900" indent="-342900" algn="just">
              <a:lnSpc>
                <a:spcPts val="1900"/>
              </a:lnSpc>
              <a:buFont typeface="Arial" panose="020B0604020202020204" pitchFamily="34" charset="0"/>
              <a:buChar char="•"/>
            </a:pPr>
            <a:endParaRPr lang="en-US" sz="2400" b="1" dirty="0">
              <a:solidFill>
                <a:schemeClr val="tx1">
                  <a:lumMod val="75000"/>
                  <a:lumOff val="25000"/>
                </a:schemeClr>
              </a:solidFill>
              <a:cs typeface="Segoe UI" panose="020B0502040204020203" pitchFamily="34" charset="0"/>
            </a:endParaRPr>
          </a:p>
          <a:p>
            <a:pPr marL="342900" indent="-342900" algn="just">
              <a:buFont typeface="Arial" panose="020B0604020202020204" pitchFamily="34" charset="0"/>
              <a:buChar char="•"/>
            </a:pPr>
            <a:r>
              <a:rPr lang="en-US" sz="2400" dirty="0">
                <a:solidFill>
                  <a:schemeClr val="tx1">
                    <a:lumMod val="75000"/>
                    <a:lumOff val="25000"/>
                  </a:schemeClr>
                </a:solidFill>
                <a:cs typeface="Segoe UI" panose="020B0502040204020203" pitchFamily="34" charset="0"/>
              </a:rPr>
              <a:t>Deep Learning is a sub category of AI, In our project we were going to use it for recognizing the herbal species.</a:t>
            </a:r>
          </a:p>
        </p:txBody>
      </p:sp>
      <p:pic>
        <p:nvPicPr>
          <p:cNvPr id="4" name="Picture 3">
            <a:extLst>
              <a:ext uri="{FF2B5EF4-FFF2-40B4-BE49-F238E27FC236}">
                <a16:creationId xmlns:a16="http://schemas.microsoft.com/office/drawing/2014/main" id="{ADFF0A00-CC0D-4752-BDAD-D305AB39C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294" y="4020338"/>
            <a:ext cx="4433106" cy="2494660"/>
          </a:xfrm>
          <a:prstGeom prst="rect">
            <a:avLst/>
          </a:prstGeom>
          <a:effectLst>
            <a:outerShdw blurRad="215900" dist="63500" dir="5400000" sx="103000" sy="103000" algn="t" rotWithShape="0">
              <a:prstClr val="black">
                <a:alpha val="40000"/>
              </a:prstClr>
            </a:outerShdw>
            <a:softEdge rad="0"/>
          </a:effectLst>
        </p:spPr>
      </p:pic>
      <p:pic>
        <p:nvPicPr>
          <p:cNvPr id="6" name="Picture 5">
            <a:extLst>
              <a:ext uri="{FF2B5EF4-FFF2-40B4-BE49-F238E27FC236}">
                <a16:creationId xmlns:a16="http://schemas.microsoft.com/office/drawing/2014/main" id="{FFFED1BC-2A17-4716-824E-7127F2B78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020338"/>
            <a:ext cx="4433107" cy="2494660"/>
          </a:xfrm>
          <a:prstGeom prst="rect">
            <a:avLst/>
          </a:prstGeom>
          <a:effectLst>
            <a:outerShdw blurRad="88900" dist="38100" dir="5400000" sx="103000" sy="103000" algn="t" rotWithShape="0">
              <a:prstClr val="black">
                <a:alpha val="40000"/>
              </a:prstClr>
            </a:outerShdw>
          </a:effectLst>
        </p:spPr>
      </p:pic>
    </p:spTree>
    <p:extLst>
      <p:ext uri="{BB962C8B-B14F-4D97-AF65-F5344CB8AC3E}">
        <p14:creationId xmlns:p14="http://schemas.microsoft.com/office/powerpoint/2010/main" val="38875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Abstract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292015" y="1241600"/>
            <a:ext cx="9634486" cy="4917180"/>
          </a:xfrm>
          <a:prstGeom prst="rect">
            <a:avLst/>
          </a:prstGeom>
        </p:spPr>
        <p:txBody>
          <a:bodyPr wrap="square" lIns="0" tIns="0" rIns="0" bIns="0" anchor="t">
            <a:spAutoFit/>
          </a:bodyPr>
          <a:lstStyle/>
          <a:p>
            <a:pPr algn="just">
              <a:lnSpc>
                <a:spcPct val="150000"/>
              </a:lnSpc>
            </a:pPr>
            <a:r>
              <a:rPr lang="en-US" sz="2400" dirty="0">
                <a:solidFill>
                  <a:schemeClr val="tx1">
                    <a:lumMod val="75000"/>
                    <a:lumOff val="25000"/>
                  </a:schemeClr>
                </a:solidFill>
                <a:cs typeface="Segoe UI" panose="020B0502040204020203" pitchFamily="34" charset="0"/>
              </a:rPr>
              <a:t>	This is the Android app where the herbal plant species are recognized. If the particular herb is quite healthy, the user receives its name and its benefits. If the particular herb is unhealthy, the user receives its name, symptoms besides to the disease that the particular herbal plant species affected, and it shows the way to rectify the disease. This recognition of plants is done by clicking the particular herb species. This application software is designed by flutter and dart programming for Android development and python programming for deep learning under Artificial Intelligence for recognizing the herbal species</a:t>
            </a:r>
          </a:p>
        </p:txBody>
      </p:sp>
    </p:spTree>
    <p:extLst>
      <p:ext uri="{BB962C8B-B14F-4D97-AF65-F5344CB8AC3E}">
        <p14:creationId xmlns:p14="http://schemas.microsoft.com/office/powerpoint/2010/main" val="1226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9634486" cy="4363182"/>
          </a:xfrm>
          <a:prstGeom prst="rect">
            <a:avLst/>
          </a:prstGeom>
        </p:spPr>
        <p:txBody>
          <a:bodyPr wrap="square" lIns="0" tIns="0" rIns="0" bIns="0" anchor="t">
            <a:spAutoFit/>
          </a:bodyPr>
          <a:lstStyle/>
          <a:p>
            <a:pPr algn="just">
              <a:lnSpc>
                <a:spcPct val="150000"/>
              </a:lnSpc>
            </a:pPr>
            <a:r>
              <a:rPr lang="en-US" sz="2400" b="1" dirty="0">
                <a:solidFill>
                  <a:schemeClr val="tx1">
                    <a:lumMod val="75000"/>
                    <a:lumOff val="25000"/>
                  </a:schemeClr>
                </a:solidFill>
                <a:cs typeface="Segoe UI" panose="020B0502040204020203" pitchFamily="34" charset="0"/>
              </a:rPr>
              <a:t>To Know the Medicinal use of the Plants and Disease of the Plants:</a:t>
            </a:r>
          </a:p>
          <a:p>
            <a:pPr marL="800100" lvl="1" indent="-342900" algn="just">
              <a:lnSpc>
                <a:spcPct val="150000"/>
              </a:lnSpc>
              <a:buFont typeface="Arial" panose="020B0604020202020204" pitchFamily="34" charset="0"/>
              <a:buChar char="•"/>
            </a:pPr>
            <a:r>
              <a:rPr lang="en-US" sz="2400" dirty="0">
                <a:solidFill>
                  <a:schemeClr val="tx1">
                    <a:lumMod val="75000"/>
                    <a:lumOff val="25000"/>
                  </a:schemeClr>
                </a:solidFill>
                <a:cs typeface="Segoe UI" panose="020B0502040204020203" pitchFamily="34" charset="0"/>
              </a:rPr>
              <a:t>We can know the medicinal uses of the plants and we were able to know for what disease it has to be used </a:t>
            </a:r>
          </a:p>
          <a:p>
            <a:pPr marL="800100" lvl="1" indent="-342900" algn="just">
              <a:lnSpc>
                <a:spcPct val="150000"/>
              </a:lnSpc>
              <a:buFont typeface="Arial" panose="020B0604020202020204" pitchFamily="34" charset="0"/>
              <a:buChar char="•"/>
            </a:pPr>
            <a:r>
              <a:rPr lang="en-US" sz="2400" dirty="0">
                <a:solidFill>
                  <a:schemeClr val="tx1">
                    <a:lumMod val="75000"/>
                    <a:lumOff val="25000"/>
                  </a:schemeClr>
                </a:solidFill>
                <a:cs typeface="Segoe UI" panose="020B0502040204020203" pitchFamily="34" charset="0"/>
              </a:rPr>
              <a:t>We can also know if the plant is not good or not if it is affected by some disease then our app will give remedies to cure the plant from the disease </a:t>
            </a:r>
          </a:p>
          <a:p>
            <a:pPr marL="800100" lvl="1" indent="-342900" algn="just">
              <a:lnSpc>
                <a:spcPct val="150000"/>
              </a:lnSpc>
              <a:buFont typeface="Arial" panose="020B0604020202020204" pitchFamily="34" charset="0"/>
              <a:buChar char="•"/>
            </a:pPr>
            <a:r>
              <a:rPr lang="en-US" sz="2400" dirty="0">
                <a:solidFill>
                  <a:schemeClr val="tx1">
                    <a:lumMod val="75000"/>
                    <a:lumOff val="25000"/>
                  </a:schemeClr>
                </a:solidFill>
                <a:cs typeface="Segoe UI" panose="020B0502040204020203" pitchFamily="34" charset="0"/>
              </a:rPr>
              <a:t>So that our App will give certain knowledge for the young farmers, gardeners and for common peoples</a:t>
            </a:r>
            <a:endParaRPr lang="en-US" sz="24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45279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Prototype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29E902A-445A-4DF0-B0CB-67C5EE616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348" y="1446797"/>
            <a:ext cx="2128018" cy="4608000"/>
          </a:xfrm>
          <a:prstGeom prst="rect">
            <a:avLst/>
          </a:prstGeom>
          <a:effectLst>
            <a:outerShdw blurRad="279400" dist="38100" dir="5400000" algn="t" rotWithShape="0">
              <a:prstClr val="black">
                <a:alpha val="40000"/>
              </a:prstClr>
            </a:outerShdw>
          </a:effectLst>
        </p:spPr>
      </p:pic>
      <p:pic>
        <p:nvPicPr>
          <p:cNvPr id="5" name="Picture 4">
            <a:extLst>
              <a:ext uri="{FF2B5EF4-FFF2-40B4-BE49-F238E27FC236}">
                <a16:creationId xmlns:a16="http://schemas.microsoft.com/office/drawing/2014/main" id="{3A59CF4C-E5B1-4D5C-87BA-953130B7A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372" y="1446797"/>
            <a:ext cx="2128018" cy="4608000"/>
          </a:xfrm>
          <a:prstGeom prst="rect">
            <a:avLst/>
          </a:prstGeom>
          <a:effectLst>
            <a:outerShdw blurRad="279400" dist="38100" dir="5400000" algn="t" rotWithShape="0">
              <a:prstClr val="black">
                <a:alpha val="40000"/>
              </a:prstClr>
            </a:outerShdw>
          </a:effectLst>
        </p:spPr>
      </p:pic>
      <p:pic>
        <p:nvPicPr>
          <p:cNvPr id="9" name="Picture 8">
            <a:extLst>
              <a:ext uri="{FF2B5EF4-FFF2-40B4-BE49-F238E27FC236}">
                <a16:creationId xmlns:a16="http://schemas.microsoft.com/office/drawing/2014/main" id="{429CF022-8FE4-48A0-AB7F-879952128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2491" y="1446797"/>
            <a:ext cx="2128018" cy="4608000"/>
          </a:xfrm>
          <a:prstGeom prst="rect">
            <a:avLst/>
          </a:prstGeom>
          <a:effectLst>
            <a:outerShdw blurRad="266700" dist="50800" dir="5400000" algn="ctr" rotWithShape="0">
              <a:srgbClr val="000000">
                <a:alpha val="43137"/>
              </a:srgbClr>
            </a:outerShdw>
          </a:effectLst>
        </p:spPr>
      </p:pic>
      <p:pic>
        <p:nvPicPr>
          <p:cNvPr id="12" name="Picture 11">
            <a:extLst>
              <a:ext uri="{FF2B5EF4-FFF2-40B4-BE49-F238E27FC236}">
                <a16:creationId xmlns:a16="http://schemas.microsoft.com/office/drawing/2014/main" id="{D95A3F58-FDCF-44CB-A667-A615C9DDB6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101" y="1446797"/>
            <a:ext cx="2128021" cy="4608000"/>
          </a:xfrm>
          <a:prstGeom prst="rect">
            <a:avLst/>
          </a:prstGeom>
          <a:effectLst>
            <a:outerShdw blurRad="266700" dist="38100" dir="5400000" algn="t" rotWithShape="0">
              <a:prstClr val="black">
                <a:alpha val="40000"/>
              </a:prstClr>
            </a:outerShdw>
          </a:effectLst>
        </p:spPr>
      </p:pic>
    </p:spTree>
    <p:extLst>
      <p:ext uri="{BB962C8B-B14F-4D97-AF65-F5344CB8AC3E}">
        <p14:creationId xmlns:p14="http://schemas.microsoft.com/office/powerpoint/2010/main" val="351078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Language/Tools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9634486" cy="1593193"/>
          </a:xfrm>
          <a:prstGeom prst="rect">
            <a:avLst/>
          </a:prstGeom>
        </p:spPr>
        <p:txBody>
          <a:bodyPr wrap="square" lIns="0" tIns="0" rIns="0" bIns="0" anchor="t">
            <a:spAutoFit/>
          </a:bodyPr>
          <a:lstStyle/>
          <a:p>
            <a:pPr algn="just">
              <a:lnSpc>
                <a:spcPct val="150000"/>
              </a:lnSpc>
            </a:pPr>
            <a:r>
              <a:rPr lang="en-US" sz="2400" dirty="0">
                <a:solidFill>
                  <a:schemeClr val="tx1">
                    <a:lumMod val="75000"/>
                    <a:lumOff val="25000"/>
                  </a:schemeClr>
                </a:solidFill>
                <a:cs typeface="Segoe UI" panose="020B0502040204020203" pitchFamily="34" charset="0"/>
              </a:rPr>
              <a:t>Languages  :</a:t>
            </a:r>
            <a:r>
              <a:rPr lang="en-US" sz="2400" b="1" dirty="0">
                <a:solidFill>
                  <a:schemeClr val="tx1">
                    <a:lumMod val="75000"/>
                    <a:lumOff val="25000"/>
                  </a:schemeClr>
                </a:solidFill>
                <a:cs typeface="Segoe UI" panose="020B0502040204020203" pitchFamily="34" charset="0"/>
              </a:rPr>
              <a:t>	Flutter, Dart and Python</a:t>
            </a:r>
          </a:p>
          <a:p>
            <a:pPr algn="just">
              <a:lnSpc>
                <a:spcPct val="150000"/>
              </a:lnSpc>
            </a:pPr>
            <a:r>
              <a:rPr lang="en-US" sz="2400" dirty="0">
                <a:solidFill>
                  <a:schemeClr val="tx1">
                    <a:lumMod val="75000"/>
                    <a:lumOff val="25000"/>
                  </a:schemeClr>
                </a:solidFill>
                <a:cs typeface="Segoe UI" panose="020B0502040204020203" pitchFamily="34" charset="0"/>
              </a:rPr>
              <a:t>Software     :	</a:t>
            </a:r>
            <a:r>
              <a:rPr lang="en-US" sz="2400" b="1" dirty="0">
                <a:solidFill>
                  <a:schemeClr val="tx1">
                    <a:lumMod val="75000"/>
                    <a:lumOff val="25000"/>
                  </a:schemeClr>
                </a:solidFill>
                <a:cs typeface="Segoe UI" panose="020B0502040204020203" pitchFamily="34" charset="0"/>
              </a:rPr>
              <a:t>Vs Code or Android Studio IntelliJ</a:t>
            </a:r>
          </a:p>
          <a:p>
            <a:pPr algn="just">
              <a:lnSpc>
                <a:spcPct val="150000"/>
              </a:lnSpc>
            </a:pPr>
            <a:r>
              <a:rPr lang="en-US" sz="2400" dirty="0">
                <a:solidFill>
                  <a:schemeClr val="tx1">
                    <a:lumMod val="75000"/>
                    <a:lumOff val="25000"/>
                  </a:schemeClr>
                </a:solidFill>
                <a:cs typeface="Segoe UI" panose="020B0502040204020203" pitchFamily="34" charset="0"/>
              </a:rPr>
              <a:t>Other Tools :	</a:t>
            </a:r>
            <a:r>
              <a:rPr lang="en-US" sz="2400" b="1" dirty="0">
                <a:solidFill>
                  <a:schemeClr val="tx1">
                    <a:lumMod val="75000"/>
                    <a:lumOff val="25000"/>
                  </a:schemeClr>
                </a:solidFill>
                <a:cs typeface="Segoe UI" panose="020B0502040204020203" pitchFamily="34" charset="0"/>
              </a:rPr>
              <a:t>Firebase  </a:t>
            </a:r>
          </a:p>
        </p:txBody>
      </p:sp>
      <p:sp>
        <p:nvSpPr>
          <p:cNvPr id="2" name="TextBox 1">
            <a:extLst>
              <a:ext uri="{FF2B5EF4-FFF2-40B4-BE49-F238E27FC236}">
                <a16:creationId xmlns:a16="http://schemas.microsoft.com/office/drawing/2014/main" id="{351055F7-C415-4E1D-8F3E-852A0BD44F0B}"/>
              </a:ext>
            </a:extLst>
          </p:cNvPr>
          <p:cNvSpPr txBox="1"/>
          <p:nvPr/>
        </p:nvSpPr>
        <p:spPr>
          <a:xfrm>
            <a:off x="1292015" y="2349661"/>
            <a:ext cx="4803985"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84C0DDCC-3D72-4DBD-A7D4-3F0829BE0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487" y="2950543"/>
            <a:ext cx="2220000" cy="1198800"/>
          </a:xfrm>
          <a:prstGeom prst="rect">
            <a:avLst/>
          </a:prstGeom>
          <a:effectLst>
            <a:outerShdw blurRad="101600" dist="38100" dir="5400000" algn="t" rotWithShape="0">
              <a:prstClr val="black">
                <a:alpha val="40000"/>
              </a:prstClr>
            </a:outerShdw>
          </a:effectLst>
        </p:spPr>
      </p:pic>
      <p:pic>
        <p:nvPicPr>
          <p:cNvPr id="6" name="Picture 5">
            <a:extLst>
              <a:ext uri="{FF2B5EF4-FFF2-40B4-BE49-F238E27FC236}">
                <a16:creationId xmlns:a16="http://schemas.microsoft.com/office/drawing/2014/main" id="{BB7C5BD6-1730-435F-8982-2396D7A6A0C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059482" y="4891168"/>
            <a:ext cx="2398810" cy="1385979"/>
          </a:xfrm>
          <a:prstGeom prst="rect">
            <a:avLst/>
          </a:prstGeom>
          <a:effectLst>
            <a:outerShdw blurRad="101600" dist="38100" dir="5400000" algn="t" rotWithShape="0">
              <a:prstClr val="black">
                <a:alpha val="40000"/>
              </a:prstClr>
            </a:outerShdw>
          </a:effectLst>
        </p:spPr>
      </p:pic>
      <p:pic>
        <p:nvPicPr>
          <p:cNvPr id="12" name="Picture 11">
            <a:extLst>
              <a:ext uri="{FF2B5EF4-FFF2-40B4-BE49-F238E27FC236}">
                <a16:creationId xmlns:a16="http://schemas.microsoft.com/office/drawing/2014/main" id="{5439DD60-BAA7-4EFB-BAF8-F2FE472C4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487" y="4901250"/>
            <a:ext cx="2220000" cy="1198800"/>
          </a:xfrm>
          <a:prstGeom prst="rect">
            <a:avLst/>
          </a:prstGeom>
          <a:effectLst>
            <a:outerShdw blurRad="1016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4FDC587-687F-4F50-BB56-A11E340BC0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9487" y="2993183"/>
            <a:ext cx="1198800" cy="1198800"/>
          </a:xfrm>
          <a:prstGeom prst="rect">
            <a:avLst/>
          </a:prstGeom>
          <a:effectLst>
            <a:outerShdw blurRad="101600" dist="38100" dir="5400000" algn="t" rotWithShape="0">
              <a:prstClr val="black">
                <a:alpha val="40000"/>
              </a:prstClr>
            </a:outerShdw>
          </a:effectLst>
        </p:spPr>
      </p:pic>
      <p:pic>
        <p:nvPicPr>
          <p:cNvPr id="17" name="Picture 16">
            <a:extLst>
              <a:ext uri="{FF2B5EF4-FFF2-40B4-BE49-F238E27FC236}">
                <a16:creationId xmlns:a16="http://schemas.microsoft.com/office/drawing/2014/main" id="{CCCC56A8-8117-4473-B719-18DDE3A48C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50087" y="855297"/>
            <a:ext cx="1198800" cy="1198800"/>
          </a:xfrm>
          <a:prstGeom prst="rect">
            <a:avLst/>
          </a:prstGeom>
          <a:effectLst>
            <a:outerShdw blurRad="101600" dist="38100" dir="5400000" algn="t" rotWithShape="0">
              <a:prstClr val="black">
                <a:alpha val="40000"/>
              </a:prstClr>
            </a:outerShdw>
          </a:effectLst>
        </p:spPr>
      </p:pic>
      <p:pic>
        <p:nvPicPr>
          <p:cNvPr id="19" name="Picture 18">
            <a:extLst>
              <a:ext uri="{FF2B5EF4-FFF2-40B4-BE49-F238E27FC236}">
                <a16:creationId xmlns:a16="http://schemas.microsoft.com/office/drawing/2014/main" id="{A856CAC9-CA69-421F-B8D7-319B949E8B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56864" y="899768"/>
            <a:ext cx="1199310" cy="1196969"/>
          </a:xfrm>
          <a:prstGeom prst="rect">
            <a:avLst/>
          </a:prstGeom>
          <a:effectLst>
            <a:outerShdw blurRad="101600" dist="38100" dir="5400000" algn="t" rotWithShape="0">
              <a:prstClr val="black">
                <a:alpha val="40000"/>
              </a:prstClr>
            </a:outerShdw>
          </a:effectLst>
        </p:spPr>
      </p:pic>
    </p:spTree>
    <p:extLst>
      <p:ext uri="{BB962C8B-B14F-4D97-AF65-F5344CB8AC3E}">
        <p14:creationId xmlns:p14="http://schemas.microsoft.com/office/powerpoint/2010/main" val="345633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9634486" cy="3809184"/>
          </a:xfrm>
          <a:prstGeom prst="rect">
            <a:avLst/>
          </a:prstGeom>
        </p:spPr>
        <p:txBody>
          <a:bodyPr wrap="square" lIns="0" tIns="0" rIns="0" bIns="0" anchor="t">
            <a:spAutoFit/>
          </a:bodyPr>
          <a:lstStyle/>
          <a:p>
            <a:pPr algn="just">
              <a:lnSpc>
                <a:spcPct val="150000"/>
              </a:lnSpc>
            </a:pPr>
            <a:r>
              <a:rPr lang="en-US" sz="2400" b="1" dirty="0">
                <a:solidFill>
                  <a:schemeClr val="tx1">
                    <a:lumMod val="75000"/>
                    <a:lumOff val="25000"/>
                  </a:schemeClr>
                </a:solidFill>
                <a:cs typeface="Segoe UI" panose="020B0502040204020203" pitchFamily="34" charset="0"/>
              </a:rPr>
              <a:t>Dart : </a:t>
            </a:r>
            <a:r>
              <a:rPr lang="en-US" sz="2400" b="1" dirty="0">
                <a:solidFill>
                  <a:schemeClr val="tx1">
                    <a:lumMod val="75000"/>
                    <a:lumOff val="25000"/>
                  </a:schemeClr>
                </a:solidFill>
                <a:cs typeface="Segoe UI" panose="020B0502040204020203" pitchFamily="34" charset="0"/>
                <a:hlinkClick r:id="rId3"/>
              </a:rPr>
              <a:t>https://dart.dev/guides</a:t>
            </a:r>
            <a:endParaRPr lang="en-US" sz="2400" b="1" dirty="0">
              <a:solidFill>
                <a:schemeClr val="tx1">
                  <a:lumMod val="75000"/>
                  <a:lumOff val="25000"/>
                </a:schemeClr>
              </a:solidFill>
              <a:cs typeface="Segoe UI" panose="020B0502040204020203" pitchFamily="34" charset="0"/>
            </a:endParaRPr>
          </a:p>
          <a:p>
            <a:pPr algn="just">
              <a:lnSpc>
                <a:spcPct val="150000"/>
              </a:lnSpc>
            </a:pPr>
            <a:r>
              <a:rPr lang="en-US" sz="2400" b="1" dirty="0">
                <a:solidFill>
                  <a:schemeClr val="tx1">
                    <a:lumMod val="75000"/>
                    <a:lumOff val="25000"/>
                  </a:schemeClr>
                </a:solidFill>
                <a:cs typeface="Segoe UI" panose="020B0502040204020203" pitchFamily="34" charset="0"/>
              </a:rPr>
              <a:t>Flutter	: </a:t>
            </a:r>
            <a:r>
              <a:rPr lang="en-US" sz="2400" b="1" dirty="0">
                <a:solidFill>
                  <a:schemeClr val="tx1">
                    <a:lumMod val="75000"/>
                    <a:lumOff val="25000"/>
                  </a:schemeClr>
                </a:solidFill>
                <a:cs typeface="Segoe UI" panose="020B0502040204020203" pitchFamily="34" charset="0"/>
                <a:hlinkClick r:id="rId4"/>
              </a:rPr>
              <a:t>https://flutter.dev/docs</a:t>
            </a:r>
            <a:endParaRPr lang="en-US" sz="2400" b="1" dirty="0">
              <a:solidFill>
                <a:schemeClr val="tx1">
                  <a:lumMod val="75000"/>
                  <a:lumOff val="25000"/>
                </a:schemeClr>
              </a:solidFill>
              <a:cs typeface="Segoe UI" panose="020B0502040204020203" pitchFamily="34" charset="0"/>
            </a:endParaRPr>
          </a:p>
          <a:p>
            <a:pPr algn="just">
              <a:lnSpc>
                <a:spcPct val="150000"/>
              </a:lnSpc>
            </a:pPr>
            <a:r>
              <a:rPr lang="en-US" sz="2400" b="1" dirty="0">
                <a:solidFill>
                  <a:schemeClr val="tx1">
                    <a:lumMod val="75000"/>
                    <a:lumOff val="25000"/>
                  </a:schemeClr>
                </a:solidFill>
                <a:cs typeface="Segoe UI" panose="020B0502040204020203" pitchFamily="34" charset="0"/>
              </a:rPr>
              <a:t>Python	: </a:t>
            </a:r>
            <a:r>
              <a:rPr lang="en-US" sz="2400" b="1" dirty="0">
                <a:solidFill>
                  <a:schemeClr val="tx1">
                    <a:lumMod val="75000"/>
                    <a:lumOff val="25000"/>
                  </a:schemeClr>
                </a:solidFill>
                <a:cs typeface="Segoe UI" panose="020B0502040204020203" pitchFamily="34" charset="0"/>
                <a:hlinkClick r:id="rId5"/>
              </a:rPr>
              <a:t>https://www.python.org/doc/</a:t>
            </a:r>
            <a:endParaRPr lang="en-US" sz="2400" b="1" dirty="0">
              <a:solidFill>
                <a:schemeClr val="tx1">
                  <a:lumMod val="75000"/>
                  <a:lumOff val="25000"/>
                </a:schemeClr>
              </a:solidFill>
              <a:cs typeface="Segoe UI" panose="020B0502040204020203" pitchFamily="34" charset="0"/>
            </a:endParaRPr>
          </a:p>
          <a:p>
            <a:pPr algn="just">
              <a:lnSpc>
                <a:spcPct val="150000"/>
              </a:lnSpc>
            </a:pPr>
            <a:r>
              <a:rPr lang="en-US" sz="2400" b="1" dirty="0">
                <a:solidFill>
                  <a:schemeClr val="tx1">
                    <a:lumMod val="75000"/>
                    <a:lumOff val="25000"/>
                  </a:schemeClr>
                </a:solidFill>
                <a:cs typeface="Segoe UI" panose="020B0502040204020203" pitchFamily="34" charset="0"/>
              </a:rPr>
              <a:t>Firebase: </a:t>
            </a:r>
            <a:r>
              <a:rPr lang="en-US" sz="2400" b="1" dirty="0">
                <a:solidFill>
                  <a:schemeClr val="tx1">
                    <a:lumMod val="75000"/>
                    <a:lumOff val="25000"/>
                  </a:schemeClr>
                </a:solidFill>
                <a:cs typeface="Segoe UI" panose="020B0502040204020203" pitchFamily="34" charset="0"/>
                <a:hlinkClick r:id="rId6"/>
              </a:rPr>
              <a:t>https://firebase.google.com/docs</a:t>
            </a:r>
            <a:endParaRPr lang="en-US" sz="2400" b="1" dirty="0">
              <a:solidFill>
                <a:schemeClr val="tx1">
                  <a:lumMod val="75000"/>
                  <a:lumOff val="25000"/>
                </a:schemeClr>
              </a:solidFill>
              <a:cs typeface="Segoe UI" panose="020B0502040204020203" pitchFamily="34" charset="0"/>
            </a:endParaRPr>
          </a:p>
          <a:p>
            <a:pPr algn="just">
              <a:lnSpc>
                <a:spcPct val="150000"/>
              </a:lnSpc>
            </a:pPr>
            <a:r>
              <a:rPr lang="en-US" sz="2400" b="1" dirty="0">
                <a:solidFill>
                  <a:schemeClr val="tx1">
                    <a:lumMod val="75000"/>
                    <a:lumOff val="25000"/>
                  </a:schemeClr>
                </a:solidFill>
                <a:cs typeface="Segoe UI" panose="020B0502040204020203" pitchFamily="34" charset="0"/>
              </a:rPr>
              <a:t>Deep Learning: </a:t>
            </a:r>
            <a:r>
              <a:rPr lang="en-US" sz="2400" b="1" dirty="0">
                <a:solidFill>
                  <a:schemeClr val="tx1">
                    <a:lumMod val="75000"/>
                    <a:lumOff val="25000"/>
                  </a:schemeClr>
                </a:solidFill>
                <a:cs typeface="Segoe UI" panose="020B0502040204020203" pitchFamily="34" charset="0"/>
                <a:hlinkClick r:id="rId7"/>
              </a:rPr>
              <a:t>https://stackoverflow.com/</a:t>
            </a:r>
            <a:r>
              <a:rPr lang="en-US" sz="2400" b="1" dirty="0">
                <a:solidFill>
                  <a:schemeClr val="tx1">
                    <a:lumMod val="75000"/>
                    <a:lumOff val="25000"/>
                  </a:schemeClr>
                </a:solidFill>
                <a:cs typeface="Segoe UI" panose="020B0502040204020203" pitchFamily="34" charset="0"/>
              </a:rPr>
              <a:t>, </a:t>
            </a:r>
            <a:r>
              <a:rPr lang="en-US" sz="2400" b="1" dirty="0">
                <a:solidFill>
                  <a:schemeClr val="tx1">
                    <a:lumMod val="75000"/>
                    <a:lumOff val="25000"/>
                  </a:schemeClr>
                </a:solidFill>
                <a:cs typeface="Segoe UI" panose="020B0502040204020203" pitchFamily="34" charset="0"/>
                <a:hlinkClick r:id="rId8"/>
              </a:rPr>
              <a:t>https://www.geeksforgeeks.org/</a:t>
            </a:r>
            <a:r>
              <a:rPr lang="en-US" sz="2400" b="1" dirty="0">
                <a:solidFill>
                  <a:schemeClr val="tx1">
                    <a:lumMod val="75000"/>
                    <a:lumOff val="25000"/>
                  </a:schemeClr>
                </a:solidFill>
                <a:cs typeface="Segoe UI" panose="020B0502040204020203" pitchFamily="34" charset="0"/>
              </a:rPr>
              <a:t>,</a:t>
            </a:r>
          </a:p>
          <a:p>
            <a:pPr algn="just">
              <a:lnSpc>
                <a:spcPct val="150000"/>
              </a:lnSpc>
            </a:pPr>
            <a:r>
              <a:rPr lang="en-US" sz="2400" b="1" dirty="0">
                <a:solidFill>
                  <a:schemeClr val="tx1">
                    <a:lumMod val="75000"/>
                    <a:lumOff val="25000"/>
                  </a:schemeClr>
                </a:solidFill>
                <a:cs typeface="Segoe UI" panose="020B0502040204020203" pitchFamily="34" charset="0"/>
              </a:rPr>
              <a:t>		  </a:t>
            </a:r>
            <a:r>
              <a:rPr lang="en-US" sz="2400" b="1" dirty="0">
                <a:solidFill>
                  <a:schemeClr val="tx1">
                    <a:lumMod val="75000"/>
                    <a:lumOff val="25000"/>
                  </a:schemeClr>
                </a:solidFill>
                <a:cs typeface="Segoe UI" panose="020B0502040204020203" pitchFamily="34" charset="0"/>
                <a:hlinkClick r:id="rId9"/>
              </a:rPr>
              <a:t>https://towardsdatascience.com/</a:t>
            </a:r>
            <a:r>
              <a:rPr lang="en-US" sz="2400" b="1" dirty="0">
                <a:solidFill>
                  <a:schemeClr val="tx1">
                    <a:lumMod val="75000"/>
                    <a:lumOff val="25000"/>
                  </a:schemeClr>
                </a:solidFill>
                <a:cs typeface="Segoe UI" panose="020B0502040204020203" pitchFamily="34" charset="0"/>
              </a:rPr>
              <a:t>, </a:t>
            </a:r>
            <a:r>
              <a:rPr lang="en-US" sz="2400" b="1" dirty="0">
                <a:solidFill>
                  <a:schemeClr val="tx1">
                    <a:lumMod val="75000"/>
                    <a:lumOff val="25000"/>
                  </a:schemeClr>
                </a:solidFill>
                <a:cs typeface="Segoe UI" panose="020B0502040204020203" pitchFamily="34" charset="0"/>
                <a:hlinkClick r:id="rId10"/>
              </a:rPr>
              <a:t>https://github.com</a:t>
            </a:r>
            <a:r>
              <a:rPr lang="en-US" sz="2400" b="1" dirty="0">
                <a:solidFill>
                  <a:schemeClr val="tx1">
                    <a:lumMod val="75000"/>
                    <a:lumOff val="25000"/>
                  </a:schemeClr>
                </a:solidFill>
                <a:cs typeface="Segoe UI" panose="020B0502040204020203" pitchFamily="34" charset="0"/>
              </a:rPr>
              <a:t> ,</a:t>
            </a:r>
          </a:p>
          <a:p>
            <a:pPr algn="just">
              <a:lnSpc>
                <a:spcPct val="150000"/>
              </a:lnSpc>
            </a:pPr>
            <a:endParaRPr lang="en-US" sz="2400" b="1" dirty="0">
              <a:solidFill>
                <a:schemeClr val="tx1">
                  <a:lumMod val="75000"/>
                  <a:lumOff val="25000"/>
                </a:schemeClr>
              </a:solidFill>
              <a:cs typeface="Segoe UI" panose="020B0502040204020203" pitchFamily="34" charset="0"/>
            </a:endParaRPr>
          </a:p>
        </p:txBody>
      </p:sp>
      <p:pic>
        <p:nvPicPr>
          <p:cNvPr id="3" name="Picture 2">
            <a:extLst>
              <a:ext uri="{FF2B5EF4-FFF2-40B4-BE49-F238E27FC236}">
                <a16:creationId xmlns:a16="http://schemas.microsoft.com/office/drawing/2014/main" id="{5F7E66EB-093F-4111-A63F-0C0AD54597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21077" y="5054974"/>
            <a:ext cx="1629379" cy="931253"/>
          </a:xfrm>
          <a:prstGeom prst="rect">
            <a:avLst/>
          </a:prstGeom>
          <a:effectLst>
            <a:outerShdw blurRad="101600" dist="38100" dir="5400000" algn="t" rotWithShape="0">
              <a:prstClr val="black">
                <a:alpha val="40000"/>
              </a:prstClr>
            </a:outerShdw>
          </a:effectLst>
        </p:spPr>
      </p:pic>
      <p:pic>
        <p:nvPicPr>
          <p:cNvPr id="5" name="Picture 4">
            <a:extLst>
              <a:ext uri="{FF2B5EF4-FFF2-40B4-BE49-F238E27FC236}">
                <a16:creationId xmlns:a16="http://schemas.microsoft.com/office/drawing/2014/main" id="{C5B9A2AC-AE83-414E-8C4C-2D1A6360AB1D}"/>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0993" y="5017786"/>
            <a:ext cx="1940625" cy="1080000"/>
          </a:xfrm>
          <a:prstGeom prst="rect">
            <a:avLst/>
          </a:prstGeom>
          <a:effectLst>
            <a:outerShdw blurRad="101600" dist="38100" dir="5400000" algn="t" rotWithShape="0">
              <a:prstClr val="black">
                <a:alpha val="40000"/>
              </a:prstClr>
            </a:outerShdw>
          </a:effectLst>
        </p:spPr>
      </p:pic>
      <p:pic>
        <p:nvPicPr>
          <p:cNvPr id="9" name="Picture 8">
            <a:extLst>
              <a:ext uri="{FF2B5EF4-FFF2-40B4-BE49-F238E27FC236}">
                <a16:creationId xmlns:a16="http://schemas.microsoft.com/office/drawing/2014/main" id="{768492E2-AD16-49E4-B149-A2F0B21ED61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31347" y="5054974"/>
            <a:ext cx="1080000" cy="1080000"/>
          </a:xfrm>
          <a:prstGeom prst="rect">
            <a:avLst/>
          </a:prstGeom>
          <a:effectLst>
            <a:outerShdw blurRad="101600" dist="38100" dir="5400000" algn="t" rotWithShape="0">
              <a:prstClr val="black">
                <a:alpha val="40000"/>
              </a:prstClr>
            </a:outerShdw>
          </a:effectLst>
        </p:spPr>
      </p:pic>
    </p:spTree>
    <p:extLst>
      <p:ext uri="{BB962C8B-B14F-4D97-AF65-F5344CB8AC3E}">
        <p14:creationId xmlns:p14="http://schemas.microsoft.com/office/powerpoint/2010/main" val="45915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tf78455520_win32</Template>
  <TotalTime>182</TotalTime>
  <Words>432</Words>
  <Application>Microsoft Office PowerPoint</Application>
  <PresentationFormat>Widescreen</PresentationFormat>
  <Paragraphs>60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Century Gothic</vt:lpstr>
      <vt:lpstr>Segoe UI Light</vt:lpstr>
      <vt:lpstr>Times New Roman</vt:lpstr>
      <vt:lpstr>Office Theme</vt:lpstr>
      <vt:lpstr>RECOGNITION OF HERBAL FLORA </vt:lpstr>
      <vt:lpstr>Project analysis slide 2</vt:lpstr>
      <vt:lpstr>Project analysis slide 6</vt:lpstr>
      <vt:lpstr>Project analysis slide 6</vt:lpstr>
      <vt:lpstr>Project analysis slide 6</vt:lpstr>
      <vt:lpstr>Project analysis slide 6</vt:lpstr>
      <vt:lpstr>Project analysis slide 6</vt:lpstr>
      <vt:lpstr>Project analysis slide 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Recognition of Herbal Flora Presentation</dc:title>
  <dc:creator>thiru candane</dc:creator>
  <cp:lastModifiedBy>thiru candane</cp:lastModifiedBy>
  <cp:revision>19</cp:revision>
  <dcterms:created xsi:type="dcterms:W3CDTF">2021-06-16T14:57:37Z</dcterms:created>
  <dcterms:modified xsi:type="dcterms:W3CDTF">2021-06-17T04:32:16Z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