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000"/>
              <a:buNone/>
            </a:pPr>
            <a:r>
              <a:rPr lang="en"/>
              <a:t>Keylogger &amp; Security</a:t>
            </a:r>
            <a:endParaRPr/>
          </a:p>
        </p:txBody>
      </p:sp>
      <p:sp>
        <p:nvSpPr>
          <p:cNvPr id="135" name="Google Shape;135;p13"/>
          <p:cNvSpPr txBox="1"/>
          <p:nvPr>
            <p:ph idx="1" type="subTitle"/>
          </p:nvPr>
        </p:nvSpPr>
        <p:spPr>
          <a:xfrm>
            <a:off x="1680302" y="3448025"/>
            <a:ext cx="5783400" cy="909000"/>
          </a:xfrm>
          <a:prstGeom prst="rect">
            <a:avLst/>
          </a:prstGeom>
          <a:noFill/>
          <a:ln>
            <a:noFill/>
          </a:ln>
        </p:spPr>
        <p:txBody>
          <a:bodyPr anchorCtr="0" anchor="t" bIns="91425" lIns="91425" spcFirstLastPara="1" rIns="91425" wrap="square" tIns="91425">
            <a:normAutofit lnSpcReduction="10000"/>
          </a:bodyPr>
          <a:lstStyle/>
          <a:p>
            <a:pPr indent="0" lvl="0" marL="1371600" rtl="0" algn="l">
              <a:lnSpc>
                <a:spcPct val="100000"/>
              </a:lnSpc>
              <a:spcBef>
                <a:spcPts val="0"/>
              </a:spcBef>
              <a:spcAft>
                <a:spcPts val="0"/>
              </a:spcAft>
              <a:buSzPts val="4364"/>
              <a:buNone/>
            </a:pPr>
            <a:r>
              <a:rPr lang="en"/>
              <a:t>Presented By,</a:t>
            </a:r>
            <a:endParaRPr/>
          </a:p>
          <a:p>
            <a:pPr indent="0" lvl="0" marL="1371600" rtl="0" algn="l">
              <a:lnSpc>
                <a:spcPct val="100000"/>
              </a:lnSpc>
              <a:spcBef>
                <a:spcPts val="0"/>
              </a:spcBef>
              <a:spcAft>
                <a:spcPts val="0"/>
              </a:spcAft>
              <a:buSzPts val="4364"/>
              <a:buNone/>
            </a:pPr>
            <a:r>
              <a:rPr lang="en"/>
              <a:t>Name: Thirumurugan N</a:t>
            </a:r>
            <a:endParaRPr/>
          </a:p>
          <a:p>
            <a:pPr indent="0" lvl="0" marL="1371600" rtl="0" algn="l">
              <a:lnSpc>
                <a:spcPct val="100000"/>
              </a:lnSpc>
              <a:spcBef>
                <a:spcPts val="0"/>
              </a:spcBef>
              <a:spcAft>
                <a:spcPts val="0"/>
              </a:spcAft>
              <a:buSzPts val="4364"/>
              <a:buNone/>
            </a:pPr>
            <a:r>
              <a:rPr lang="en"/>
              <a:t>Campus: Anna university regional campus madurai</a:t>
            </a:r>
            <a:endParaRPr/>
          </a:p>
          <a:p>
            <a:pPr indent="0" lvl="0" marL="1371600" rtl="0" algn="l">
              <a:lnSpc>
                <a:spcPct val="100000"/>
              </a:lnSpc>
              <a:spcBef>
                <a:spcPts val="0"/>
              </a:spcBef>
              <a:spcAft>
                <a:spcPts val="0"/>
              </a:spcAft>
              <a:buSzPts val="4364"/>
              <a:buNone/>
            </a:pPr>
            <a:r>
              <a:rPr lang="en"/>
              <a:t>Department: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Future Scope :</a:t>
            </a:r>
            <a:endParaRPr/>
          </a:p>
        </p:txBody>
      </p:sp>
      <p:sp>
        <p:nvSpPr>
          <p:cNvPr id="190" name="Google Shape;190;p2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lnSpcReduction="20000"/>
          </a:bodyPr>
          <a:lstStyle/>
          <a:p>
            <a:pPr indent="-342899" lvl="0" marL="457200" rtl="0" algn="l">
              <a:lnSpc>
                <a:spcPct val="115000"/>
              </a:lnSpc>
              <a:spcBef>
                <a:spcPts val="0"/>
              </a:spcBef>
              <a:spcAft>
                <a:spcPts val="0"/>
              </a:spcAft>
              <a:buSzPts val="1800"/>
              <a:buChar char="●"/>
            </a:pPr>
            <a:r>
              <a:rPr b="1" lang="en"/>
              <a:t>Advanced Encryption </a:t>
            </a:r>
            <a:r>
              <a:rPr lang="en"/>
              <a:t>: Implementing cutting-edge encryption techniques such as post-quantum algorithms for heightened data security.</a:t>
            </a:r>
            <a:endParaRPr/>
          </a:p>
          <a:p>
            <a:pPr indent="-342899" lvl="0" marL="457200" rtl="0" algn="l">
              <a:lnSpc>
                <a:spcPct val="115000"/>
              </a:lnSpc>
              <a:spcBef>
                <a:spcPts val="0"/>
              </a:spcBef>
              <a:spcAft>
                <a:spcPts val="0"/>
              </a:spcAft>
              <a:buSzPts val="1800"/>
              <a:buChar char="●"/>
            </a:pPr>
            <a:r>
              <a:rPr b="1" lang="en"/>
              <a:t>Behavior Analysis</a:t>
            </a:r>
            <a:r>
              <a:rPr lang="en"/>
              <a:t> : Utilizing machine learning to detect anomalies in keystroke patterns, enhancing threat detection capabilities.</a:t>
            </a:r>
            <a:endParaRPr/>
          </a:p>
          <a:p>
            <a:pPr indent="-342899" lvl="0" marL="457200" rtl="0" algn="l">
              <a:lnSpc>
                <a:spcPct val="115000"/>
              </a:lnSpc>
              <a:spcBef>
                <a:spcPts val="0"/>
              </a:spcBef>
              <a:spcAft>
                <a:spcPts val="0"/>
              </a:spcAft>
              <a:buSzPts val="1800"/>
              <a:buChar char="●"/>
            </a:pPr>
            <a:r>
              <a:rPr b="1" lang="en"/>
              <a:t>Cloud Integration</a:t>
            </a:r>
            <a:r>
              <a:rPr lang="en"/>
              <a:t> : Enabling secure data synchronization with cloud services for remote access and management.</a:t>
            </a:r>
            <a:endParaRPr/>
          </a:p>
          <a:p>
            <a:pPr indent="-342900" lvl="0" marL="457200" rtl="0" algn="l">
              <a:lnSpc>
                <a:spcPct val="115000"/>
              </a:lnSpc>
              <a:spcBef>
                <a:spcPts val="0"/>
              </a:spcBef>
              <a:spcAft>
                <a:spcPts val="0"/>
              </a:spcAft>
              <a:buSzPts val="1800"/>
              <a:buChar char="●"/>
            </a:pPr>
            <a:r>
              <a:rPr b="1" lang="en"/>
              <a:t>Mobile Support </a:t>
            </a:r>
            <a:r>
              <a:rPr lang="en"/>
              <a:t>: Extending compatibility to mobile platforms like iOS and Android, accompanied by tailored security features.</a:t>
            </a:r>
            <a:endParaRPr/>
          </a:p>
          <a:p>
            <a:pPr indent="-342900" lvl="0" marL="457200" rtl="0" algn="l">
              <a:lnSpc>
                <a:spcPct val="115000"/>
              </a:lnSpc>
              <a:spcBef>
                <a:spcPts val="0"/>
              </a:spcBef>
              <a:spcAft>
                <a:spcPts val="0"/>
              </a:spcAft>
              <a:buSzPts val="1800"/>
              <a:buChar char="●"/>
            </a:pPr>
            <a:r>
              <a:rPr b="1" lang="en"/>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indent="0" lvl="0" marL="0" rtl="0" algn="l">
              <a:lnSpc>
                <a:spcPct val="115000"/>
              </a:lnSpc>
              <a:spcBef>
                <a:spcPts val="0"/>
              </a:spcBef>
              <a:spcAft>
                <a:spcPts val="1200"/>
              </a:spcAft>
              <a:buSzPts val="1946"/>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References :</a:t>
            </a:r>
            <a:endParaRPr/>
          </a:p>
        </p:txBody>
      </p:sp>
      <p:sp>
        <p:nvSpPr>
          <p:cNvPr id="196" name="Google Shape;196;p2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Smith, J. et al. (20XX). "Advanced Techniques for Keylogger Detection and Prevention." Journal of Cybersecurity, 10(2), 123-140. </a:t>
            </a:r>
            <a:endParaRPr/>
          </a:p>
          <a:p>
            <a:pPr indent="-342900" lvl="0" marL="457200" rtl="0" algn="l">
              <a:lnSpc>
                <a:spcPct val="115000"/>
              </a:lnSpc>
              <a:spcBef>
                <a:spcPts val="0"/>
              </a:spcBef>
              <a:spcAft>
                <a:spcPts val="0"/>
              </a:spcAft>
              <a:buSzPts val="1800"/>
              <a:buChar char="★"/>
            </a:pPr>
            <a:r>
              <a:rPr lang="en"/>
              <a:t>Johnson, A. (20XX). "Machine Learning Approaches for Keystroke Anomaly Detection." Conference on Information Security, Proceedings, 55-67. </a:t>
            </a:r>
            <a:endParaRPr/>
          </a:p>
          <a:p>
            <a:pPr indent="-342900" lvl="0" marL="457200" rtl="0" algn="l">
              <a:lnSpc>
                <a:spcPct val="115000"/>
              </a:lnSpc>
              <a:spcBef>
                <a:spcPts val="0"/>
              </a:spcBef>
              <a:spcAft>
                <a:spcPts val="0"/>
              </a:spcAft>
              <a:buSzPts val="1800"/>
              <a:buChar char="★"/>
            </a:pPr>
            <a:r>
              <a:rPr lang="en"/>
              <a:t>Patel, R. (20XX). "Practical Python Programming for Security Applications." O'Reilly Media.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nvSpPr>
        <p:spPr>
          <a:xfrm>
            <a:off x="971300" y="1714850"/>
            <a:ext cx="6786900" cy="139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500">
                <a:solidFill>
                  <a:schemeClr val="lt1"/>
                </a:solidFill>
                <a:latin typeface="Lato"/>
                <a:ea typeface="Lato"/>
                <a:cs typeface="Lato"/>
                <a:sym typeface="Lato"/>
              </a:rPr>
              <a:t>Thank you</a:t>
            </a:r>
            <a:endParaRPr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Problem Statement :</a:t>
            </a:r>
            <a:endParaRPr/>
          </a:p>
        </p:txBody>
      </p:sp>
      <p:sp>
        <p:nvSpPr>
          <p:cNvPr id="141" name="Google Shape;141;p14"/>
          <p:cNvSpPr txBox="1"/>
          <p:nvPr>
            <p:ph idx="1" type="body"/>
          </p:nvPr>
        </p:nvSpPr>
        <p:spPr>
          <a:xfrm>
            <a:off x="387900" y="1478099"/>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rPr lang="en"/>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Solution :</a:t>
            </a:r>
            <a:endParaRPr/>
          </a:p>
        </p:txBody>
      </p:sp>
      <p:sp>
        <p:nvSpPr>
          <p:cNvPr id="147" name="Google Shape;147;p1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b="1" lang="en" sz="1200"/>
              <a:t>Cryptographic Encryption</a:t>
            </a:r>
            <a:r>
              <a:rPr lang="en" sz="1200"/>
              <a:t> : Implement robust encryption algorithms like AES (Advanced Encryption Standard) to encrypt all logged keystrokes and sensitive data, ensuring that even if the data is intercepted, it remains secure and unreadable without the decryption key.</a:t>
            </a:r>
            <a:endParaRPr sz="1200"/>
          </a:p>
          <a:p>
            <a:pPr indent="-304800" lvl="0" marL="457200" rtl="0" algn="l">
              <a:lnSpc>
                <a:spcPct val="115000"/>
              </a:lnSpc>
              <a:spcBef>
                <a:spcPts val="0"/>
              </a:spcBef>
              <a:spcAft>
                <a:spcPts val="0"/>
              </a:spcAft>
              <a:buSzPts val="1200"/>
              <a:buChar char="➔"/>
            </a:pPr>
            <a:r>
              <a:rPr b="1" lang="en" sz="1200"/>
              <a:t>Secure Storage Mechanism</a:t>
            </a:r>
            <a:r>
              <a:rPr lang="en" sz="1200"/>
              <a:t> : Utilize secure storage methods, such as encrypted databases or files, to store logged keystrokes locally on the target device. Employ access controls and permission settings to restrict unauthorized access to the stored data.</a:t>
            </a:r>
            <a:endParaRPr sz="1200"/>
          </a:p>
          <a:p>
            <a:pPr indent="-304800" lvl="0" marL="457200" rtl="0" algn="l">
              <a:lnSpc>
                <a:spcPct val="115000"/>
              </a:lnSpc>
              <a:spcBef>
                <a:spcPts val="0"/>
              </a:spcBef>
              <a:spcAft>
                <a:spcPts val="0"/>
              </a:spcAft>
              <a:buSzPts val="1200"/>
              <a:buChar char="➔"/>
            </a:pPr>
            <a:r>
              <a:rPr b="1" lang="en" sz="1200"/>
              <a:t>Stealth Mode Functionality</a:t>
            </a:r>
            <a:r>
              <a:rPr lang="en" sz="1200"/>
              <a:t> : Develop stealth mode capabilities to make the keylogger invisible to the user and antivirus software. This involves minimizing resource usage, masking the keylogger’s presence in system processes, and avoiding detection by system monitoring tools.</a:t>
            </a:r>
            <a:endParaRPr sz="1200"/>
          </a:p>
          <a:p>
            <a:pPr indent="-304800" lvl="0" marL="457200" rtl="0" algn="l">
              <a:lnSpc>
                <a:spcPct val="115000"/>
              </a:lnSpc>
              <a:spcBef>
                <a:spcPts val="0"/>
              </a:spcBef>
              <a:spcAft>
                <a:spcPts val="0"/>
              </a:spcAft>
              <a:buSzPts val="1200"/>
              <a:buChar char="➔"/>
            </a:pPr>
            <a:r>
              <a:rPr b="1" lang="en" sz="1200"/>
              <a:t>Anti-Tampering Measures</a:t>
            </a:r>
            <a:r>
              <a:rPr lang="en" sz="1200"/>
              <a:t> : Implement techniques to detect and prevent tampering attempts, such as code obfuscation, integrity checks, and sandboxing. Regularly update the keylogger to address any identified vulnerabilities and maintain its resilience against evolving threats.</a:t>
            </a:r>
            <a:endParaRPr sz="1200"/>
          </a:p>
          <a:p>
            <a:pPr indent="-304800" lvl="0" marL="457200" rtl="0" algn="l">
              <a:lnSpc>
                <a:spcPct val="115000"/>
              </a:lnSpc>
              <a:spcBef>
                <a:spcPts val="0"/>
              </a:spcBef>
              <a:spcAft>
                <a:spcPts val="0"/>
              </a:spcAft>
              <a:buSzPts val="1200"/>
              <a:buChar char="➔"/>
            </a:pPr>
            <a:r>
              <a:rPr b="1" lang="en" sz="1200"/>
              <a:t>Authentication and Access Control </a:t>
            </a:r>
            <a:r>
              <a:rPr lang="en" sz="120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System Development Approach :</a:t>
            </a:r>
            <a:endParaRPr/>
          </a:p>
        </p:txBody>
      </p:sp>
      <p:sp>
        <p:nvSpPr>
          <p:cNvPr id="153" name="Google Shape;153;p1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1500"/>
              </a:spcBef>
              <a:spcAft>
                <a:spcPts val="0"/>
              </a:spcAft>
              <a:buSzPts val="1800"/>
              <a:buChar char="➔"/>
            </a:pPr>
            <a:r>
              <a:rPr b="1" lang="en"/>
              <a:t>Requirement Analysis</a:t>
            </a:r>
            <a:r>
              <a:rPr lang="en"/>
              <a:t> : </a:t>
            </a:r>
            <a:r>
              <a:rPr lang="en" sz="1550"/>
              <a:t>Gather and analyze requirements for the keylogger, including features, security needs, and user expectations.</a:t>
            </a:r>
            <a:endParaRPr sz="1550"/>
          </a:p>
          <a:p>
            <a:pPr indent="-342900" lvl="0" marL="457200" rtl="0" algn="l">
              <a:lnSpc>
                <a:spcPct val="115000"/>
              </a:lnSpc>
              <a:spcBef>
                <a:spcPts val="0"/>
              </a:spcBef>
              <a:spcAft>
                <a:spcPts val="0"/>
              </a:spcAft>
              <a:buSzPts val="1800"/>
              <a:buChar char="➔"/>
            </a:pPr>
            <a:r>
              <a:rPr b="1" lang="en"/>
              <a:t>Design Phase</a:t>
            </a:r>
            <a:r>
              <a:rPr lang="en"/>
              <a:t> :</a:t>
            </a:r>
            <a:endParaRPr/>
          </a:p>
          <a:p>
            <a:pPr indent="-323850" lvl="1" marL="914400" rtl="0" algn="l">
              <a:lnSpc>
                <a:spcPct val="115000"/>
              </a:lnSpc>
              <a:spcBef>
                <a:spcPts val="0"/>
              </a:spcBef>
              <a:spcAft>
                <a:spcPts val="0"/>
              </a:spcAft>
              <a:buSzPts val="1500"/>
              <a:buChar char="◆"/>
            </a:pPr>
            <a:r>
              <a:rPr lang="en" sz="1500" u="sng"/>
              <a:t>Architecture Design</a:t>
            </a:r>
            <a:r>
              <a:rPr lang="en" sz="1500"/>
              <a:t> : Define the overall system architecture, including components, modules, and their interactions.</a:t>
            </a:r>
            <a:endParaRPr sz="1500"/>
          </a:p>
          <a:p>
            <a:pPr indent="-323850" lvl="1" marL="914400" rtl="0" algn="l">
              <a:lnSpc>
                <a:spcPct val="115000"/>
              </a:lnSpc>
              <a:spcBef>
                <a:spcPts val="0"/>
              </a:spcBef>
              <a:spcAft>
                <a:spcPts val="0"/>
              </a:spcAft>
              <a:buSzPts val="1500"/>
              <a:buChar char="◆"/>
            </a:pPr>
            <a:r>
              <a:rPr lang="en" sz="1500" u="sng"/>
              <a:t>Database Design</a:t>
            </a:r>
            <a:r>
              <a:rPr lang="en" sz="1500"/>
              <a:t> : Design the database schema for storing encrypted data securely.</a:t>
            </a:r>
            <a:endParaRPr sz="1500"/>
          </a:p>
          <a:p>
            <a:pPr indent="-323850" lvl="1" marL="914400" rtl="0" algn="l">
              <a:lnSpc>
                <a:spcPct val="115000"/>
              </a:lnSpc>
              <a:spcBef>
                <a:spcPts val="0"/>
              </a:spcBef>
              <a:spcAft>
                <a:spcPts val="0"/>
              </a:spcAft>
              <a:buSzPts val="1500"/>
              <a:buChar char="◆"/>
            </a:pPr>
            <a:r>
              <a:rPr lang="en" sz="1500" u="sng"/>
              <a:t>UI/UX Design</a:t>
            </a:r>
            <a:r>
              <a:rPr lang="en" sz="1500"/>
              <a:t> : Create mockups and designs for the user interface, focusing on usability and intuitiveness.</a:t>
            </a:r>
            <a:endParaRPr sz="1500"/>
          </a:p>
          <a:p>
            <a:pPr indent="0" lvl="0" marL="0" rtl="0" algn="l">
              <a:lnSpc>
                <a:spcPct val="115000"/>
              </a:lnSpc>
              <a:spcBef>
                <a:spcPts val="15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System Development Approach :</a:t>
            </a:r>
            <a:endParaRPr/>
          </a:p>
        </p:txBody>
      </p:sp>
      <p:sp>
        <p:nvSpPr>
          <p:cNvPr id="159" name="Google Shape;159;p1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fontScale="77500"/>
          </a:bodyPr>
          <a:lstStyle/>
          <a:p>
            <a:pPr indent="-322135" lvl="0" marL="457200" rtl="0" algn="l">
              <a:lnSpc>
                <a:spcPct val="115000"/>
              </a:lnSpc>
              <a:spcBef>
                <a:spcPts val="0"/>
              </a:spcBef>
              <a:spcAft>
                <a:spcPts val="0"/>
              </a:spcAft>
              <a:buSzPct val="100000"/>
              <a:buChar char="➔"/>
            </a:pPr>
            <a:r>
              <a:rPr b="1" lang="en" sz="1900"/>
              <a:t>Implementation</a:t>
            </a:r>
            <a:r>
              <a:rPr lang="en" sz="1900"/>
              <a:t> :</a:t>
            </a:r>
            <a:endParaRPr sz="1900"/>
          </a:p>
          <a:p>
            <a:pPr indent="-312292" lvl="1" marL="914400" rtl="0" algn="l">
              <a:lnSpc>
                <a:spcPct val="115000"/>
              </a:lnSpc>
              <a:spcBef>
                <a:spcPts val="0"/>
              </a:spcBef>
              <a:spcAft>
                <a:spcPts val="0"/>
              </a:spcAft>
              <a:buSzPct val="100000"/>
              <a:buChar char="◆"/>
            </a:pPr>
            <a:r>
              <a:rPr lang="en" sz="1700" u="sng"/>
              <a:t>Keylogging Module</a:t>
            </a:r>
            <a:r>
              <a:rPr lang="en" sz="1700"/>
              <a:t> : Develop the module to capture keystrokes using platform-specific libraries.</a:t>
            </a:r>
            <a:endParaRPr sz="1700"/>
          </a:p>
          <a:p>
            <a:pPr indent="-312292" lvl="1" marL="914400" rtl="0" algn="l">
              <a:lnSpc>
                <a:spcPct val="115000"/>
              </a:lnSpc>
              <a:spcBef>
                <a:spcPts val="0"/>
              </a:spcBef>
              <a:spcAft>
                <a:spcPts val="0"/>
              </a:spcAft>
              <a:buSzPct val="100000"/>
              <a:buChar char="◆"/>
            </a:pPr>
            <a:r>
              <a:rPr lang="en" sz="1700" u="sng"/>
              <a:t>Encryption Module</a:t>
            </a:r>
            <a:r>
              <a:rPr lang="en" sz="1700"/>
              <a:t> : Implement encryption algorithms for securing logged data and communication.</a:t>
            </a:r>
            <a:endParaRPr sz="1700"/>
          </a:p>
          <a:p>
            <a:pPr indent="-312292" lvl="1" marL="914400" rtl="0" algn="l">
              <a:lnSpc>
                <a:spcPct val="115000"/>
              </a:lnSpc>
              <a:spcBef>
                <a:spcPts val="0"/>
              </a:spcBef>
              <a:spcAft>
                <a:spcPts val="0"/>
              </a:spcAft>
              <a:buSzPct val="100000"/>
              <a:buChar char="◆"/>
            </a:pPr>
            <a:r>
              <a:rPr lang="en" sz="1700" u="sng"/>
              <a:t>Stealth Mode</a:t>
            </a:r>
            <a:r>
              <a:rPr lang="en" sz="1700"/>
              <a:t> : Code the functionality to make the keylogger undetectable to users and antivirus software.</a:t>
            </a:r>
            <a:endParaRPr sz="1700"/>
          </a:p>
          <a:p>
            <a:pPr indent="-312292" lvl="1" marL="914400" rtl="0" algn="l">
              <a:lnSpc>
                <a:spcPct val="115000"/>
              </a:lnSpc>
              <a:spcBef>
                <a:spcPts val="0"/>
              </a:spcBef>
              <a:spcAft>
                <a:spcPts val="0"/>
              </a:spcAft>
              <a:buSzPct val="100000"/>
              <a:buChar char="◆"/>
            </a:pPr>
            <a:r>
              <a:rPr lang="en" sz="1700" u="sng"/>
              <a:t>Access Control</a:t>
            </a:r>
            <a:r>
              <a:rPr lang="en" sz="1700"/>
              <a:t> : Develop authentication mechanisms and access control features.</a:t>
            </a:r>
            <a:endParaRPr sz="1700"/>
          </a:p>
          <a:p>
            <a:pPr indent="-312292" lvl="1" marL="914400" rtl="0" algn="l">
              <a:lnSpc>
                <a:spcPct val="115000"/>
              </a:lnSpc>
              <a:spcBef>
                <a:spcPts val="0"/>
              </a:spcBef>
              <a:spcAft>
                <a:spcPts val="0"/>
              </a:spcAft>
              <a:buSzPct val="100000"/>
              <a:buChar char="◆"/>
            </a:pPr>
            <a:r>
              <a:rPr lang="en" sz="1700" u="sng"/>
              <a:t>User Interface</a:t>
            </a:r>
            <a:r>
              <a:rPr lang="en" sz="1700"/>
              <a:t> : Build the graphical interface for configuration and monitoring.</a:t>
            </a:r>
            <a:endParaRPr sz="1700"/>
          </a:p>
          <a:p>
            <a:pPr indent="-312292" lvl="1" marL="914400" rtl="0" algn="l">
              <a:lnSpc>
                <a:spcPct val="115000"/>
              </a:lnSpc>
              <a:spcBef>
                <a:spcPts val="0"/>
              </a:spcBef>
              <a:spcAft>
                <a:spcPts val="0"/>
              </a:spcAft>
              <a:buSzPct val="100000"/>
              <a:buChar char="◆"/>
            </a:pPr>
            <a:r>
              <a:rPr lang="en" sz="1700" u="sng"/>
              <a:t>Compatibility</a:t>
            </a:r>
            <a:r>
              <a:rPr lang="en" sz="1700"/>
              <a:t> : Ensure compatibility across different operating systems and input methods.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635250" y="403500"/>
            <a:ext cx="60444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System Development Approach :</a:t>
            </a:r>
            <a:endParaRPr/>
          </a:p>
        </p:txBody>
      </p:sp>
      <p:sp>
        <p:nvSpPr>
          <p:cNvPr id="165" name="Google Shape;165;p18"/>
          <p:cNvSpPr txBox="1"/>
          <p:nvPr>
            <p:ph idx="1" type="body"/>
          </p:nvPr>
        </p:nvSpPr>
        <p:spPr>
          <a:xfrm>
            <a:off x="387900" y="1489825"/>
            <a:ext cx="8368200" cy="3516000"/>
          </a:xfrm>
          <a:prstGeom prst="rect">
            <a:avLst/>
          </a:prstGeom>
          <a:noFill/>
          <a:ln>
            <a:noFill/>
          </a:ln>
        </p:spPr>
        <p:txBody>
          <a:bodyPr anchorCtr="0" anchor="t" bIns="91425" lIns="91425" spcFirstLastPara="1" rIns="91425" wrap="square" tIns="91425">
            <a:normAutofit/>
          </a:bodyPr>
          <a:lstStyle/>
          <a:p>
            <a:pPr indent="-349250" lvl="0" marL="457200" rtl="0" algn="l">
              <a:lnSpc>
                <a:spcPct val="115000"/>
              </a:lnSpc>
              <a:spcBef>
                <a:spcPts val="1500"/>
              </a:spcBef>
              <a:spcAft>
                <a:spcPts val="0"/>
              </a:spcAft>
              <a:buSzPts val="1900"/>
              <a:buChar char="➔"/>
            </a:pPr>
            <a:r>
              <a:rPr b="1" lang="en" sz="1900"/>
              <a:t>Testing :</a:t>
            </a:r>
            <a:endParaRPr b="1" sz="1900"/>
          </a:p>
          <a:p>
            <a:pPr indent="-327025" lvl="1" marL="914400" rtl="0" algn="l">
              <a:lnSpc>
                <a:spcPct val="115000"/>
              </a:lnSpc>
              <a:spcBef>
                <a:spcPts val="0"/>
              </a:spcBef>
              <a:spcAft>
                <a:spcPts val="0"/>
              </a:spcAft>
              <a:buSzPts val="1550"/>
              <a:buChar char="◆"/>
            </a:pPr>
            <a:r>
              <a:rPr lang="en" sz="1550" u="sng"/>
              <a:t>Unit Testing</a:t>
            </a:r>
            <a:r>
              <a:rPr lang="en" sz="1550"/>
              <a:t> : Test individual modules to ensure they function correctly.</a:t>
            </a:r>
            <a:endParaRPr sz="1550"/>
          </a:p>
          <a:p>
            <a:pPr indent="-327025" lvl="1" marL="914400" rtl="0" algn="l">
              <a:lnSpc>
                <a:spcPct val="115000"/>
              </a:lnSpc>
              <a:spcBef>
                <a:spcPts val="0"/>
              </a:spcBef>
              <a:spcAft>
                <a:spcPts val="0"/>
              </a:spcAft>
              <a:buSzPts val="1550"/>
              <a:buChar char="◆"/>
            </a:pPr>
            <a:r>
              <a:rPr lang="en" sz="1550" u="sng"/>
              <a:t>Integration Testing</a:t>
            </a:r>
            <a:r>
              <a:rPr lang="en" sz="1550"/>
              <a:t> : Verify that modules work together seamlessly.</a:t>
            </a:r>
            <a:endParaRPr sz="1550"/>
          </a:p>
          <a:p>
            <a:pPr indent="-327025" lvl="1" marL="914400" rtl="0" algn="l">
              <a:lnSpc>
                <a:spcPct val="115000"/>
              </a:lnSpc>
              <a:spcBef>
                <a:spcPts val="0"/>
              </a:spcBef>
              <a:spcAft>
                <a:spcPts val="0"/>
              </a:spcAft>
              <a:buSzPts val="1550"/>
              <a:buChar char="◆"/>
            </a:pPr>
            <a:r>
              <a:rPr lang="en" sz="1550" u="sng"/>
              <a:t>Security Testing</a:t>
            </a:r>
            <a:r>
              <a:rPr lang="en" sz="1550"/>
              <a:t> : Perform penetration testing and vulnerability assessments to identify and fix security flaws.</a:t>
            </a:r>
            <a:endParaRPr sz="1550"/>
          </a:p>
          <a:p>
            <a:pPr indent="-327025" lvl="1" marL="914400" rtl="0" algn="l">
              <a:lnSpc>
                <a:spcPct val="115000"/>
              </a:lnSpc>
              <a:spcBef>
                <a:spcPts val="0"/>
              </a:spcBef>
              <a:spcAft>
                <a:spcPts val="0"/>
              </a:spcAft>
              <a:buSzPts val="1550"/>
              <a:buChar char="◆"/>
            </a:pPr>
            <a:r>
              <a:rPr lang="en" sz="1550" u="sng"/>
              <a:t>Compatibility Testing</a:t>
            </a:r>
            <a:r>
              <a:rPr lang="en" sz="1550"/>
              <a:t> : Test the keylogger on various platforms and applications to ensure compatibility.</a:t>
            </a:r>
            <a:endParaRPr sz="1550"/>
          </a:p>
          <a:p>
            <a:pPr indent="-342900" lvl="0" marL="457200" rtl="0" algn="l">
              <a:lnSpc>
                <a:spcPct val="115000"/>
              </a:lnSpc>
              <a:spcBef>
                <a:spcPts val="0"/>
              </a:spcBef>
              <a:spcAft>
                <a:spcPts val="0"/>
              </a:spcAft>
              <a:buSzPts val="1800"/>
              <a:buChar char="➔"/>
            </a:pPr>
            <a:r>
              <a:rPr b="1" lang="en"/>
              <a:t>Deployment :</a:t>
            </a:r>
            <a:endParaRPr b="1"/>
          </a:p>
          <a:p>
            <a:pPr indent="-327025" lvl="1" marL="914400" rtl="0" algn="l">
              <a:lnSpc>
                <a:spcPct val="115000"/>
              </a:lnSpc>
              <a:spcBef>
                <a:spcPts val="0"/>
              </a:spcBef>
              <a:spcAft>
                <a:spcPts val="0"/>
              </a:spcAft>
              <a:buSzPts val="1550"/>
              <a:buChar char="◆"/>
            </a:pPr>
            <a:r>
              <a:rPr lang="en" sz="1550"/>
              <a:t>Prepare installation packages for different operating systems.</a:t>
            </a:r>
            <a:endParaRPr sz="1550"/>
          </a:p>
          <a:p>
            <a:pPr indent="-327025" lvl="1" marL="914400" rtl="0" algn="l">
              <a:lnSpc>
                <a:spcPct val="115000"/>
              </a:lnSpc>
              <a:spcBef>
                <a:spcPts val="0"/>
              </a:spcBef>
              <a:spcAft>
                <a:spcPts val="0"/>
              </a:spcAft>
              <a:buSzPts val="1550"/>
              <a:buChar char="◆"/>
            </a:pPr>
            <a:r>
              <a:rPr lang="en" sz="1550"/>
              <a:t>Provide clear instructions for installation and configuration.</a:t>
            </a:r>
            <a:endParaRPr sz="1550"/>
          </a:p>
          <a:p>
            <a:pPr indent="-327025" lvl="1" marL="914400" rtl="0" algn="l">
              <a:lnSpc>
                <a:spcPct val="115000"/>
              </a:lnSpc>
              <a:spcBef>
                <a:spcPts val="0"/>
              </a:spcBef>
              <a:spcAft>
                <a:spcPts val="0"/>
              </a:spcAft>
              <a:buSzPts val="1550"/>
              <a:buChar char="◆"/>
            </a:pPr>
            <a:r>
              <a:rPr lang="en" sz="1550"/>
              <a:t>Deploy the keylogger in controlled environments for initial use and feedback gathering.</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Deployment :</a:t>
            </a:r>
            <a:endParaRPr/>
          </a:p>
        </p:txBody>
      </p:sp>
      <p:sp>
        <p:nvSpPr>
          <p:cNvPr id="171" name="Google Shape;171;p19"/>
          <p:cNvSpPr txBox="1"/>
          <p:nvPr>
            <p:ph idx="1" type="body"/>
          </p:nvPr>
        </p:nvSpPr>
        <p:spPr>
          <a:xfrm>
            <a:off x="387900" y="1359875"/>
            <a:ext cx="8368200" cy="3634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500"/>
              </a:spcBef>
              <a:spcAft>
                <a:spcPts val="0"/>
              </a:spcAft>
              <a:buSzPts val="1400"/>
              <a:buChar char="●"/>
            </a:pPr>
            <a:r>
              <a:rPr b="1" lang="en" sz="1400"/>
              <a:t>Testing</a:t>
            </a:r>
            <a:r>
              <a:rPr lang="en" sz="1400"/>
              <a:t> : Thoroughly test the keylogger for functionality, security, and compatibility before deployment.</a:t>
            </a:r>
            <a:endParaRPr sz="1400"/>
          </a:p>
          <a:p>
            <a:pPr indent="-317500" lvl="0" marL="457200" rtl="0" algn="l">
              <a:lnSpc>
                <a:spcPct val="115000"/>
              </a:lnSpc>
              <a:spcBef>
                <a:spcPts val="0"/>
              </a:spcBef>
              <a:spcAft>
                <a:spcPts val="0"/>
              </a:spcAft>
              <a:buSzPts val="1400"/>
              <a:buChar char="●"/>
            </a:pPr>
            <a:r>
              <a:rPr b="1" lang="en" sz="1400"/>
              <a:t>Packaging </a:t>
            </a:r>
            <a:r>
              <a:rPr lang="en" sz="1400"/>
              <a:t>: Create installation packages for Windows, macOS, and Linux with clear instructions.</a:t>
            </a:r>
            <a:endParaRPr sz="1400"/>
          </a:p>
          <a:p>
            <a:pPr indent="-317500" lvl="0" marL="457200" rtl="0" algn="l">
              <a:lnSpc>
                <a:spcPct val="115000"/>
              </a:lnSpc>
              <a:spcBef>
                <a:spcPts val="0"/>
              </a:spcBef>
              <a:spcAft>
                <a:spcPts val="0"/>
              </a:spcAft>
              <a:buSzPts val="1400"/>
              <a:buChar char="●"/>
            </a:pPr>
            <a:r>
              <a:rPr b="1" lang="en" sz="1400"/>
              <a:t>Configuration </a:t>
            </a:r>
            <a:r>
              <a:rPr lang="en" sz="1400"/>
              <a:t>: Guide users through initial setup, emphasizing responsible usage and compliance.</a:t>
            </a:r>
            <a:endParaRPr sz="1400"/>
          </a:p>
          <a:p>
            <a:pPr indent="-317500" lvl="0" marL="457200" rtl="0" algn="l">
              <a:lnSpc>
                <a:spcPct val="115000"/>
              </a:lnSpc>
              <a:spcBef>
                <a:spcPts val="0"/>
              </a:spcBef>
              <a:spcAft>
                <a:spcPts val="0"/>
              </a:spcAft>
              <a:buSzPts val="1400"/>
              <a:buChar char="●"/>
            </a:pPr>
            <a:r>
              <a:rPr b="1" lang="en" sz="1400"/>
              <a:t>Training and Support</a:t>
            </a:r>
            <a:r>
              <a:rPr lang="en" sz="1400"/>
              <a:t> : Provide user education, support channels, and monitoring for assistance.</a:t>
            </a:r>
            <a:endParaRPr sz="1400"/>
          </a:p>
          <a:p>
            <a:pPr indent="-317500" lvl="0" marL="457200" rtl="0" algn="l">
              <a:lnSpc>
                <a:spcPct val="115000"/>
              </a:lnSpc>
              <a:spcBef>
                <a:spcPts val="0"/>
              </a:spcBef>
              <a:spcAft>
                <a:spcPts val="0"/>
              </a:spcAft>
              <a:buSzPts val="1400"/>
              <a:buChar char="●"/>
            </a:pPr>
            <a:r>
              <a:rPr b="1" lang="en" sz="1400"/>
              <a:t>Updates </a:t>
            </a:r>
            <a:r>
              <a:rPr lang="en" sz="1400"/>
              <a:t>: Regularly release patches and updates to address security vulnerabilities and improve functionality.</a:t>
            </a:r>
            <a:endParaRPr sz="1400"/>
          </a:p>
          <a:p>
            <a:pPr indent="-317500" lvl="0" marL="457200" rtl="0" algn="l">
              <a:lnSpc>
                <a:spcPct val="115000"/>
              </a:lnSpc>
              <a:spcBef>
                <a:spcPts val="0"/>
              </a:spcBef>
              <a:spcAft>
                <a:spcPts val="0"/>
              </a:spcAft>
              <a:buSzPts val="1400"/>
              <a:buChar char="●"/>
            </a:pPr>
            <a:r>
              <a:rPr b="1" lang="en" sz="1400"/>
              <a:t>Compliance </a:t>
            </a:r>
            <a:r>
              <a:rPr lang="en" sz="1400"/>
              <a:t>: Ensure adherence to legal and ethical standards through continuous monitoring and adjustment.</a:t>
            </a:r>
            <a:endParaRPr sz="1400"/>
          </a:p>
          <a:p>
            <a:pPr indent="-317500" lvl="0" marL="457200" rtl="0" algn="l">
              <a:lnSpc>
                <a:spcPct val="115000"/>
              </a:lnSpc>
              <a:spcBef>
                <a:spcPts val="0"/>
              </a:spcBef>
              <a:spcAft>
                <a:spcPts val="0"/>
              </a:spcAft>
              <a:buSzPts val="1400"/>
              <a:buChar char="●"/>
            </a:pPr>
            <a:r>
              <a:rPr b="1" lang="en" sz="1400"/>
              <a:t>Audits </a:t>
            </a:r>
            <a:r>
              <a:rPr lang="en" sz="1400"/>
              <a:t>: Conduct periodic security audits to identify and mitigate potential risks.</a:t>
            </a:r>
            <a:endParaRPr sz="1400"/>
          </a:p>
          <a:p>
            <a:pPr indent="-317500" lvl="0" marL="457200" rtl="0" algn="l">
              <a:lnSpc>
                <a:spcPct val="115000"/>
              </a:lnSpc>
              <a:spcBef>
                <a:spcPts val="0"/>
              </a:spcBef>
              <a:spcAft>
                <a:spcPts val="0"/>
              </a:spcAft>
              <a:buSzPts val="1400"/>
              <a:buChar char="●"/>
            </a:pPr>
            <a:r>
              <a:rPr b="1" lang="en" sz="1400"/>
              <a:t>Documentation </a:t>
            </a:r>
            <a:r>
              <a:rPr lang="en" sz="1400"/>
              <a:t>: Provide comprehensive user manuals and resources for understanding features and best practices.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306600" y="271050"/>
            <a:ext cx="1511100" cy="6471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36200"/>
              <a:buNone/>
            </a:pPr>
            <a:r>
              <a:rPr lang="en" sz="3100"/>
              <a:t>Result :</a:t>
            </a:r>
            <a:endParaRPr sz="3100"/>
          </a:p>
        </p:txBody>
      </p:sp>
      <p:pic>
        <p:nvPicPr>
          <p:cNvPr id="177" name="Google Shape;177;p20"/>
          <p:cNvPicPr preferRelativeResize="0"/>
          <p:nvPr/>
        </p:nvPicPr>
        <p:blipFill rotWithShape="1">
          <a:blip r:embed="rId3">
            <a:alphaModFix/>
          </a:blip>
          <a:srcRect b="0" l="0" r="0" t="0"/>
          <a:stretch/>
        </p:blipFill>
        <p:spPr>
          <a:xfrm>
            <a:off x="264125" y="1150275"/>
            <a:ext cx="4125125" cy="3118200"/>
          </a:xfrm>
          <a:prstGeom prst="rect">
            <a:avLst/>
          </a:prstGeom>
          <a:noFill/>
          <a:ln>
            <a:noFill/>
          </a:ln>
        </p:spPr>
      </p:pic>
      <p:pic>
        <p:nvPicPr>
          <p:cNvPr id="178" name="Google Shape;178;p20"/>
          <p:cNvPicPr preferRelativeResize="0"/>
          <p:nvPr/>
        </p:nvPicPr>
        <p:blipFill rotWithShape="1">
          <a:blip r:embed="rId4">
            <a:alphaModFix/>
          </a:blip>
          <a:srcRect b="0" l="0" r="0" t="0"/>
          <a:stretch/>
        </p:blipFill>
        <p:spPr>
          <a:xfrm>
            <a:off x="4634775" y="1150275"/>
            <a:ext cx="4439425" cy="31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Conclusion :</a:t>
            </a:r>
            <a:endParaRPr/>
          </a:p>
        </p:txBody>
      </p:sp>
      <p:sp>
        <p:nvSpPr>
          <p:cNvPr id="184" name="Google Shape;184;p21"/>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