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8" r:id="rId4"/>
    <p:sldId id="260" r:id="rId5"/>
    <p:sldId id="280" r:id="rId6"/>
    <p:sldId id="264" r:id="rId7"/>
    <p:sldId id="265" r:id="rId8"/>
    <p:sldId id="266" r:id="rId9"/>
    <p:sldId id="267" r:id="rId10"/>
    <p:sldId id="268" r:id="rId11"/>
    <p:sldId id="269" r:id="rId12"/>
    <p:sldId id="263" r:id="rId13"/>
    <p:sldId id="261" r:id="rId14"/>
    <p:sldId id="270" r:id="rId15"/>
    <p:sldId id="271" r:id="rId16"/>
    <p:sldId id="276" r:id="rId17"/>
    <p:sldId id="272" r:id="rId18"/>
    <p:sldId id="273" r:id="rId19"/>
    <p:sldId id="277" r:id="rId20"/>
    <p:sldId id="278" r:id="rId21"/>
    <p:sldId id="279" r:id="rId22"/>
    <p:sldId id="274" r:id="rId23"/>
    <p:sldId id="257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E3F8-17F1-4E07-2867-9FF80D99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B7867-D06B-C4BB-E637-DFC5750BA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A644E-3C51-C1A8-77C0-A9C6163B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DAA9-E6DD-4837-9792-E3E17C8964C0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DB7ED-630C-92C4-671E-23FC0401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36C67-A6B6-C7BA-CAE6-DB8F571D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64B-FA57-4445-99F9-A7976D392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25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8B3A-A447-7CAF-9323-D074E8EB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B491E-63EB-6380-FB76-5ECB06125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2568-A11C-2305-E54D-F7133402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DAA9-E6DD-4837-9792-E3E17C8964C0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3294-0414-C751-C6C9-AB3BB4C27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45354-12C3-8033-E378-161BE5EB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64B-FA57-4445-99F9-A7976D392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41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C3549-B85B-4B5C-2FE2-A2DFB9927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A3AF1-9530-3132-5B33-30BC453BA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EA2A6-AE69-ADF6-4C5D-45FDC5C7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DAA9-E6DD-4837-9792-E3E17C8964C0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0871A-E488-AF45-9E39-8CA6F337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F2960-B0B8-268B-3688-5EBDBDFD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64B-FA57-4445-99F9-A7976D392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36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5017-C08B-E625-E246-FB78E2B3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A805-B805-860A-C12C-36C13367F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AFFDE-47C7-4CC9-909A-2CF4DD33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DAA9-E6DD-4837-9792-E3E17C8964C0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50A48-506D-FEE0-184B-5B39FE97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D069B-B977-1586-A1FD-19C09FA1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64B-FA57-4445-99F9-A7976D392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04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4054-4DCF-7A81-8096-AFBCFB67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CD074-CF2E-E1A5-E704-2459C8E1F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34B23-1243-2768-248F-FA0B0209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DAA9-E6DD-4837-9792-E3E17C8964C0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687A8-2486-7725-2452-A5C024F4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1DE8B-0522-FBB2-1817-198CBD79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64B-FA57-4445-99F9-A7976D392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47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E97D-B0D5-516A-1EE1-916A5D7F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22B6-1CBC-4CD9-729F-AD19098DB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1170C-C214-11A5-B3EE-6D1009C7B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7604F-94F6-7673-CF1A-3774BD97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DAA9-E6DD-4837-9792-E3E17C8964C0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24938-6EA4-C46F-F472-40E542A8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08F71-E220-7742-228B-089F8C07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64B-FA57-4445-99F9-A7976D392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16E5-DEEB-DF0C-86A0-714017BD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63986-E0A5-FDAD-8CCD-2C990A4F1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F5246-EB3E-E554-32C4-F933BEF30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AD76B-4396-1C92-F167-AA1F39654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E9194-7CE6-DB6A-A2AD-7A4CFA73C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C6514-266E-A75A-6D64-6B43CA587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DAA9-E6DD-4837-9792-E3E17C8964C0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31DE3-7195-66D3-2AF5-C67CBB4F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76A8A-8E3B-E763-DEAC-E2E7322D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64B-FA57-4445-99F9-A7976D392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07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F5A6-2FA3-604E-2B35-FC99E431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C9D89-B95C-5700-68D3-FF92DC1F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DAA9-E6DD-4837-9792-E3E17C8964C0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87800-3B7D-E36F-0747-F4BDCD84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23D94-9AC5-2A0B-639C-E2001946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64B-FA57-4445-99F9-A7976D392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20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2490B-B0C3-CDF5-2534-A879F757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DAA9-E6DD-4837-9792-E3E17C8964C0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9103A-C24A-5CC6-6F74-057292D9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9764A-AE92-6EB0-7D5B-0D66A743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64B-FA57-4445-99F9-A7976D392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08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A0C1-738D-9A0C-6DCE-B0120311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C7922-771F-6C83-E5C3-185E5025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34966-9313-E87B-12A6-FA6EDBF74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6B46E-E59A-4948-0099-D16F374B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DAA9-E6DD-4837-9792-E3E17C8964C0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ECAFA-EAC6-5CBA-3134-2C056F87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02186-2BDC-41A8-332B-B01E1167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64B-FA57-4445-99F9-A7976D392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38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97FC-D3AA-72E1-1691-3919D69FB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82451-D4FC-6E5E-E784-91233212F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6FB2E-E901-CA00-89A4-FFAAC5229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8C83F-B7F7-03E7-E720-5C3100BD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DAA9-E6DD-4837-9792-E3E17C8964C0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F4EB8-E232-B028-F358-628D50B2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D2CD3-B186-A506-C633-388AADA6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C464B-FA57-4445-99F9-A7976D392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98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11CEC-AC99-6298-9C9B-53D559EA8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85F93-1674-DB39-6D14-237E10138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FCCB9-6162-FC07-4C5B-BB4C5B679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DDAA9-E6DD-4837-9792-E3E17C8964C0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827E7-D540-9E80-FA3F-6B6CFED4F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E6E6A-83FC-7AE8-BB2C-B77078FB1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C464B-FA57-4445-99F9-A7976D392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62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iru-git1/Project-IMDB-2024-Data-Scraping-and-Visualiza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7D25-C1C6-65E2-7B40-F8F05FB35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158" y="540576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Mini Project by GUVI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IMDB 2024 Data Scraping and Visualizations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29F1C-AB4D-65E6-F7A1-B38D08F4E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7938"/>
            <a:ext cx="9144000" cy="1655762"/>
          </a:xfrm>
        </p:spPr>
        <p:txBody>
          <a:bodyPr/>
          <a:lstStyle/>
          <a:p>
            <a:pPr lvl="8"/>
            <a:r>
              <a:rPr lang="en-US" sz="1200" dirty="0"/>
              <a:t>   </a:t>
            </a:r>
          </a:p>
          <a:p>
            <a:r>
              <a:rPr lang="en-US" sz="2000" dirty="0"/>
              <a:t>By</a:t>
            </a:r>
          </a:p>
          <a:p>
            <a:endParaRPr lang="en-US" sz="2000" dirty="0"/>
          </a:p>
          <a:p>
            <a:r>
              <a:rPr lang="en-US" sz="2000" dirty="0"/>
              <a:t>Thirumagal Ganesan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754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C9B6-3E70-FF70-464F-A2329535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0427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31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4. Genre</a:t>
            </a:r>
            <a:r>
              <a:rPr lang="en-IN" sz="3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Filter movies within specific genres (e.g., Animation, History).</a:t>
            </a:r>
            <a:br>
              <a:rPr lang="en-IN" sz="4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AA00E7-2F97-8566-ED16-A213FAE12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37757"/>
            <a:ext cx="11246061" cy="4226329"/>
          </a:xfrm>
        </p:spPr>
      </p:pic>
    </p:spTree>
    <p:extLst>
      <p:ext uri="{BB962C8B-B14F-4D97-AF65-F5344CB8AC3E}">
        <p14:creationId xmlns:p14="http://schemas.microsoft.com/office/powerpoint/2010/main" val="1146202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0762-33BF-764D-88C2-8B4D8CCB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1425"/>
              </a:lnSpc>
              <a:buNone/>
            </a:pPr>
            <a:r>
              <a:rPr lang="en-IN" sz="20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5. Combine </a:t>
            </a:r>
            <a:r>
              <a:rPr lang="en-IN" sz="20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filtering options so users can apply multiple filters simultaneously for customized insights.</a:t>
            </a:r>
            <a:br>
              <a:rPr lang="en-IN" sz="20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IN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Genre – Animation, Rating- &gt;6.0, Duration-&gt; 60-120min, Voting count &gt;400.</a:t>
            </a:r>
            <a:b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</a:rPr>
              <a:t>SELECT *FROM IMDB_Movies_2024  WHERE {</a:t>
            </a:r>
            <a:r>
              <a:rPr lang="en-US" sz="1200" dirty="0" err="1">
                <a:latin typeface="Arial" panose="020B0604020202020204" pitchFamily="34" charset="0"/>
              </a:rPr>
              <a:t>where_filter</a:t>
            </a:r>
            <a:r>
              <a:rPr lang="en-US" sz="1200" dirty="0">
                <a:latin typeface="Arial" panose="020B0604020202020204" pitchFamily="34" charset="0"/>
              </a:rPr>
              <a:t>}</a:t>
            </a:r>
            <a:br>
              <a:rPr lang="en-US" sz="1100" dirty="0">
                <a:latin typeface="Arial" panose="020B0604020202020204" pitchFamily="34" charset="0"/>
              </a:rPr>
            </a:br>
            <a:endParaRPr lang="en-IN" sz="2000" dirty="0">
              <a:latin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D7C07C-944D-7CB4-CCA3-FA68E2013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9927"/>
            <a:ext cx="10515600" cy="4102733"/>
          </a:xfrm>
        </p:spPr>
      </p:pic>
    </p:spTree>
    <p:extLst>
      <p:ext uri="{BB962C8B-B14F-4D97-AF65-F5344CB8AC3E}">
        <p14:creationId xmlns:p14="http://schemas.microsoft.com/office/powerpoint/2010/main" val="3181912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AFDD-2236-1CB3-20B3-7DA124D0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Use cases: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D45E-F948-94D9-0B2C-96DDC2543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0" indent="-3429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IN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Top 10 Movies by Rating and Voting Counts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Identify movies with the highest ratings and significant voting engagement.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Genre Distribution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Plot the count of movies for each genre in a bar chart.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Average Duration by Genre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Show the average movie duration per genre in a horizontal bar chart.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Voting Trends by Genre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Visualize average voting counts across different genres.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Rating Distribution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Display a histogram or boxplot of movie ratings.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Genre-Based Rating Leaders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Highlight the top-rated movie for each genre in a table.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Most Popular Genres by Voting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Identify genres with the highest total voting counts in a pie chart.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Duration Extremes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Use a table or card display to show the shortest and longest movies.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Ratings by Genre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Use a heatmap to compare average ratings across genres.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49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68A1-A917-87C4-EE8F-2BBFAAD4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805"/>
          </a:xfrm>
        </p:spPr>
        <p:txBody>
          <a:bodyPr>
            <a:normAutofit fontScale="90000"/>
          </a:bodyPr>
          <a:lstStyle/>
          <a:p>
            <a:br>
              <a:rPr lang="en-IN" sz="20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IN" sz="20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1. Top 10 Movies by Rating and Voting Counts</a:t>
            </a:r>
            <a:r>
              <a:rPr lang="en-IN" sz="20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Identify movies with the highest ratings and </a:t>
            </a:r>
            <a:br>
              <a:rPr lang="en-IN" sz="20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IN" sz="20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significant voting engagement- </a:t>
            </a:r>
            <a:r>
              <a:rPr lang="en-IN" sz="20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Streamlit</a:t>
            </a:r>
            <a:r>
              <a:rPr lang="en-IN" sz="20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filter and data Visualizations  -Bar Chart</a:t>
            </a:r>
            <a:br>
              <a:rPr lang="en-IN" sz="20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IN" sz="20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3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SELECT * FROM IMDB_Movies_2024 ORDER BY Ratings DESC, </a:t>
            </a:r>
            <a:r>
              <a:rPr lang="en-US" sz="13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Voting_counts</a:t>
            </a:r>
            <a:r>
              <a:rPr lang="en-US" sz="13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DESC LIMIT 10</a:t>
            </a:r>
            <a:br>
              <a:rPr lang="en-IN" sz="4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D94AB0-778A-6EA9-B6C5-5EF54DB90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674" y="1562614"/>
            <a:ext cx="7234352" cy="4930261"/>
          </a:xfrm>
        </p:spPr>
      </p:pic>
    </p:spTree>
    <p:extLst>
      <p:ext uri="{BB962C8B-B14F-4D97-AF65-F5344CB8AC3E}">
        <p14:creationId xmlns:p14="http://schemas.microsoft.com/office/powerpoint/2010/main" val="4144214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DE6E-D1C3-2C14-C747-7FA0E829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10461" cy="1325563"/>
          </a:xfrm>
        </p:spPr>
        <p:txBody>
          <a:bodyPr>
            <a:normAutofit fontScale="90000"/>
          </a:bodyPr>
          <a:lstStyle/>
          <a:p>
            <a:r>
              <a:rPr lang="en-IN" sz="2700" b="1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IN" sz="27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Genre Distribution</a:t>
            </a:r>
            <a:r>
              <a:rPr lang="en-IN" sz="27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Plot the count of movies for each genre in a bar chart</a:t>
            </a:r>
            <a:br>
              <a:rPr lang="en-US" sz="3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sz="3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SELECT Genre, COUNT(*) AS </a:t>
            </a:r>
            <a:r>
              <a:rPr lang="en-US" sz="16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Movie_Count</a:t>
            </a:r>
            <a:r>
              <a:rPr lang="en-US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FROM IMDB_Movies_2024 GROUP BY Genre ORDER BY </a:t>
            </a:r>
            <a:r>
              <a:rPr lang="en-US" sz="16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Movie_Count</a:t>
            </a:r>
            <a:r>
              <a:rPr lang="en-US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DESC</a:t>
            </a:r>
            <a:br>
              <a:rPr lang="en-IN" sz="4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4A193D-9691-8679-912D-268B97F0E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642" y="1303062"/>
            <a:ext cx="7231863" cy="5459762"/>
          </a:xfrm>
        </p:spPr>
      </p:pic>
    </p:spTree>
    <p:extLst>
      <p:ext uri="{BB962C8B-B14F-4D97-AF65-F5344CB8AC3E}">
        <p14:creationId xmlns:p14="http://schemas.microsoft.com/office/powerpoint/2010/main" val="223984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B6FB-79C7-A798-8EA1-349F4B7E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337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IN" sz="2400" b="1" dirty="0"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IN" sz="24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.Average Duration by Genre</a:t>
            </a:r>
            <a:r>
              <a:rPr lang="en-IN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Show the average movie duration per genre in a horizontal bar chart.</a:t>
            </a:r>
            <a:br>
              <a:rPr lang="en-IN" sz="2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IN" sz="3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</a:rPr>
              <a:t>SELECT Genre, AVG(Duration) AS Duration FROM IMDB_Movies_2024 GROUP BY Genre ORDER BY Duration DESC</a:t>
            </a:r>
            <a:endParaRPr lang="en-IN" sz="1600" dirty="0">
              <a:latin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0BE083-ED34-616B-EE7D-51D2D7C0C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859" y="1748808"/>
            <a:ext cx="8457845" cy="5109192"/>
          </a:xfrm>
        </p:spPr>
      </p:pic>
    </p:spTree>
    <p:extLst>
      <p:ext uri="{BB962C8B-B14F-4D97-AF65-F5344CB8AC3E}">
        <p14:creationId xmlns:p14="http://schemas.microsoft.com/office/powerpoint/2010/main" val="764591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3D3D-EB14-8023-57EC-ED80FBED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926962"/>
          </a:xfrm>
        </p:spPr>
        <p:txBody>
          <a:bodyPr>
            <a:normAutofit fontScale="90000"/>
          </a:bodyPr>
          <a:lstStyle/>
          <a:p>
            <a:br>
              <a:rPr lang="en-IN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IN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4.Voting Trends by Genre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Visualize average voting counts across different genres.  </a:t>
            </a:r>
            <a:r>
              <a:rPr lang="en-IN" sz="1800" dirty="0"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Bar Chart</a:t>
            </a:r>
            <a:b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3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SELECT Genre, AVG(</a:t>
            </a:r>
            <a:r>
              <a:rPr lang="en-US" sz="13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Voting_counts</a:t>
            </a:r>
            <a:r>
              <a:rPr lang="en-US" sz="13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AS </a:t>
            </a:r>
            <a:r>
              <a:rPr lang="en-US" sz="13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Avg_Votes</a:t>
            </a:r>
            <a:r>
              <a:rPr lang="en-US" sz="13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FROM IMDB_Movies_2024 GROUP BY Genre ORDER BY </a:t>
            </a:r>
            <a:r>
              <a:rPr lang="en-US" sz="13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Avg_Votes</a:t>
            </a:r>
            <a:r>
              <a:rPr lang="en-US" sz="13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DESC;</a:t>
            </a:r>
            <a:b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440389-D90A-0692-C31E-1CCDFB57C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900" y="1825625"/>
            <a:ext cx="7174200" cy="4351338"/>
          </a:xfrm>
        </p:spPr>
      </p:pic>
    </p:spTree>
    <p:extLst>
      <p:ext uri="{BB962C8B-B14F-4D97-AF65-F5344CB8AC3E}">
        <p14:creationId xmlns:p14="http://schemas.microsoft.com/office/powerpoint/2010/main" val="2910583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ADDA-C22C-8C85-4716-0234DEB1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5. Rating Distribution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Display a histogram or boxplot of movie ratings- Using Histogram</a:t>
            </a:r>
            <a:b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</a:rPr>
              <a:t>SELECT Ratings FROM IMDB_Movies_2024</a:t>
            </a:r>
            <a:br>
              <a:rPr lang="en-US" sz="2400" dirty="0">
                <a:latin typeface="Arial" panose="020B0604020202020204" pitchFamily="34" charset="0"/>
              </a:rPr>
            </a:br>
            <a:endParaRPr lang="en-IN" sz="1800" dirty="0"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4A1E91-99C8-FAB2-2BD8-CB69D2284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437" y="1938637"/>
            <a:ext cx="7323455" cy="3596952"/>
          </a:xfrm>
        </p:spPr>
      </p:pic>
    </p:spTree>
    <p:extLst>
      <p:ext uri="{BB962C8B-B14F-4D97-AF65-F5344CB8AC3E}">
        <p14:creationId xmlns:p14="http://schemas.microsoft.com/office/powerpoint/2010/main" val="332833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3C8D-EF89-84E6-0FED-073F0B93B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78042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6. Genre-Based Rating Leaders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Highlight the top-rated movie for each genre in a table.</a:t>
            </a:r>
            <a:b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</a:rPr>
              <a:t>SELECT Genre, Ratings, Title FROM IMDB_Movies_2024 WHERE Ratings &gt;= 8.0</a:t>
            </a:r>
            <a:br>
              <a:rPr lang="en-US" sz="40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C2EC84-A966-61A9-BFD8-12DACB30B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89" y="1866271"/>
            <a:ext cx="7224386" cy="4877223"/>
          </a:xfrm>
          <a:prstGeom prst="rect">
            <a:avLst/>
          </a:prstGeom>
        </p:spPr>
      </p:pic>
      <p:pic>
        <p:nvPicPr>
          <p:cNvPr id="18" name="Content Placeholder 10">
            <a:extLst>
              <a:ext uri="{FF2B5EF4-FFF2-40B4-BE49-F238E27FC236}">
                <a16:creationId xmlns:a16="http://schemas.microsoft.com/office/drawing/2014/main" id="{8465CD22-331A-9024-0836-7BE3C7CEA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3455" y="1866271"/>
            <a:ext cx="9044603" cy="4991729"/>
          </a:xfrm>
        </p:spPr>
      </p:pic>
    </p:spTree>
    <p:extLst>
      <p:ext uri="{BB962C8B-B14F-4D97-AF65-F5344CB8AC3E}">
        <p14:creationId xmlns:p14="http://schemas.microsoft.com/office/powerpoint/2010/main" val="2613507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296F-7E32-CB96-F09F-2E72E17F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buNone/>
            </a:pPr>
            <a:br>
              <a:rPr lang="en-IN" sz="1800" b="1" dirty="0">
                <a:latin typeface="Arial" panose="020B0604020202020204" pitchFamily="34" charset="0"/>
              </a:rPr>
            </a:br>
            <a:br>
              <a:rPr lang="en-IN" sz="1800" b="1" dirty="0">
                <a:latin typeface="Arial" panose="020B0604020202020204" pitchFamily="34" charset="0"/>
              </a:rPr>
            </a:br>
            <a:r>
              <a:rPr lang="en-IN" sz="1800" b="1" dirty="0">
                <a:latin typeface="Arial" panose="020B0604020202020204" pitchFamily="34" charset="0"/>
              </a:rPr>
              <a:t>7. Most Popular Genres by Voting: Identify genres with the highest total voting counts in a pie chart.  </a:t>
            </a:r>
            <a:br>
              <a:rPr lang="en-IN" sz="1800" b="1" dirty="0">
                <a:latin typeface="Arial" panose="020B0604020202020204" pitchFamily="34" charset="0"/>
              </a:rPr>
            </a:br>
            <a:r>
              <a:rPr lang="en-US" sz="1300" dirty="0">
                <a:latin typeface="Arial" panose="020B0604020202020204" pitchFamily="34" charset="0"/>
              </a:rPr>
              <a:t>SELECT Genre, SUM(</a:t>
            </a:r>
            <a:r>
              <a:rPr lang="en-US" sz="1300" dirty="0" err="1">
                <a:latin typeface="Arial" panose="020B0604020202020204" pitchFamily="34" charset="0"/>
              </a:rPr>
              <a:t>Voting_counts</a:t>
            </a:r>
            <a:r>
              <a:rPr lang="en-US" sz="1300" dirty="0">
                <a:latin typeface="Arial" panose="020B0604020202020204" pitchFamily="34" charset="0"/>
              </a:rPr>
              <a:t>) AS </a:t>
            </a:r>
            <a:r>
              <a:rPr lang="en-US" sz="1300" dirty="0" err="1">
                <a:latin typeface="Arial" panose="020B0604020202020204" pitchFamily="34" charset="0"/>
              </a:rPr>
              <a:t>Total_Votes</a:t>
            </a:r>
            <a:r>
              <a:rPr lang="en-US" sz="1300" dirty="0">
                <a:latin typeface="Arial" panose="020B0604020202020204" pitchFamily="34" charset="0"/>
              </a:rPr>
              <a:t> FROM IMDB_Movies_2024 </a:t>
            </a:r>
            <a:br>
              <a:rPr lang="en-US" sz="1300" dirty="0">
                <a:latin typeface="Arial" panose="020B0604020202020204" pitchFamily="34" charset="0"/>
              </a:rPr>
            </a:br>
            <a:r>
              <a:rPr lang="en-US" sz="1300" dirty="0">
                <a:latin typeface="Arial" panose="020B0604020202020204" pitchFamily="34" charset="0"/>
              </a:rPr>
              <a:t>GROUP BY Genre ORDER BY </a:t>
            </a:r>
            <a:r>
              <a:rPr lang="en-US" sz="1300" dirty="0" err="1">
                <a:latin typeface="Arial" panose="020B0604020202020204" pitchFamily="34" charset="0"/>
              </a:rPr>
              <a:t>Total_Votes</a:t>
            </a:r>
            <a:r>
              <a:rPr lang="en-US" sz="1300" dirty="0">
                <a:latin typeface="Arial" panose="020B0604020202020204" pitchFamily="34" charset="0"/>
              </a:rPr>
              <a:t> DESC; 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3B0E8C-1D03-DC9B-D56B-70F6A9B70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38" y="1690687"/>
            <a:ext cx="8914100" cy="3964677"/>
          </a:xfrm>
        </p:spPr>
      </p:pic>
    </p:spTree>
    <p:extLst>
      <p:ext uri="{BB962C8B-B14F-4D97-AF65-F5344CB8AC3E}">
        <p14:creationId xmlns:p14="http://schemas.microsoft.com/office/powerpoint/2010/main" val="211308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0C27-BC3D-CC26-582E-7E1FF5DF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of the Project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5BB9-B922-A057-61E7-2FC4F2576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effectLst/>
                <a:ea typeface="Arial" panose="020B0604020202020204" pitchFamily="34" charset="0"/>
              </a:rPr>
              <a:t>This project is to extract and analyse movie data from IMDb for the year 2024. </a:t>
            </a:r>
          </a:p>
          <a:p>
            <a:r>
              <a:rPr lang="en-IN" sz="2000" dirty="0">
                <a:effectLst/>
                <a:ea typeface="Arial" panose="020B0604020202020204" pitchFamily="34" charset="0"/>
              </a:rPr>
              <a:t>Need to scrap the data such as movie </a:t>
            </a:r>
            <a:r>
              <a:rPr lang="en-IN" sz="2000" dirty="0">
                <a:ea typeface="Arial" panose="020B0604020202020204" pitchFamily="34" charset="0"/>
              </a:rPr>
              <a:t>names</a:t>
            </a:r>
            <a:r>
              <a:rPr lang="en-IN" sz="2000" dirty="0">
                <a:effectLst/>
                <a:ea typeface="Arial" panose="020B0604020202020204" pitchFamily="34" charset="0"/>
              </a:rPr>
              <a:t>, genres, ratings, voting counts, and durations from IMDb's 2024 movie list using Selenium. </a:t>
            </a:r>
          </a:p>
          <a:p>
            <a:r>
              <a:rPr lang="en-IN" sz="2000" dirty="0">
                <a:effectLst/>
                <a:ea typeface="Arial" panose="020B0604020202020204" pitchFamily="34" charset="0"/>
              </a:rPr>
              <a:t>The data will then be organized genre-wise, saved as individual CSV files, and combined into a single dataset stored in an SQL database. </a:t>
            </a:r>
          </a:p>
          <a:p>
            <a:r>
              <a:rPr lang="en-IN" sz="2000" dirty="0">
                <a:effectLst/>
                <a:ea typeface="Arial" panose="020B0604020202020204" pitchFamily="34" charset="0"/>
              </a:rPr>
              <a:t>Finally, the project </a:t>
            </a:r>
            <a:r>
              <a:rPr lang="en-IN" sz="2000">
                <a:ea typeface="Arial" panose="020B0604020202020204" pitchFamily="34" charset="0"/>
              </a:rPr>
              <a:t>need to </a:t>
            </a:r>
            <a:r>
              <a:rPr lang="en-IN" sz="2000">
                <a:effectLst/>
                <a:ea typeface="Arial" panose="020B0604020202020204" pitchFamily="34" charset="0"/>
              </a:rPr>
              <a:t>provide </a:t>
            </a:r>
            <a:r>
              <a:rPr lang="en-IN" sz="2000" dirty="0">
                <a:effectLst/>
                <a:ea typeface="Arial" panose="020B0604020202020204" pitchFamily="34" charset="0"/>
              </a:rPr>
              <a:t>Interactive visualizations and filtering functionality using </a:t>
            </a:r>
            <a:r>
              <a:rPr lang="en-IN" sz="2000" dirty="0" err="1">
                <a:effectLst/>
                <a:ea typeface="Arial" panose="020B0604020202020204" pitchFamily="34" charset="0"/>
              </a:rPr>
              <a:t>Streamlit</a:t>
            </a:r>
            <a:r>
              <a:rPr lang="en-IN" sz="2000" dirty="0">
                <a:effectLst/>
                <a:ea typeface="Arial" panose="020B0604020202020204" pitchFamily="34" charset="0"/>
              </a:rPr>
              <a:t> </a:t>
            </a:r>
          </a:p>
          <a:p>
            <a:r>
              <a:rPr lang="en-IN" sz="2000" dirty="0">
                <a:effectLst/>
                <a:ea typeface="Arial" panose="020B0604020202020204" pitchFamily="34" charset="0"/>
              </a:rPr>
              <a:t>Allow users to customize their exploration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1525774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2CFD-6826-AD48-1CE2-D3F2BDE6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latin typeface="Arial" panose="020B0604020202020204" pitchFamily="34" charset="0"/>
              </a:rPr>
              <a:t>8.</a:t>
            </a:r>
            <a:r>
              <a:rPr lang="en-IN" sz="1800" dirty="0">
                <a:latin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</a:rPr>
              <a:t>Duration Extremes: </a:t>
            </a:r>
            <a:r>
              <a:rPr lang="en-IN" sz="1800" dirty="0">
                <a:latin typeface="Arial" panose="020B0604020202020204" pitchFamily="34" charset="0"/>
              </a:rPr>
              <a:t>Use a table or card display to show the shortest and longest movies.</a:t>
            </a:r>
            <a:b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SELECT Title, </a:t>
            </a:r>
            <a:r>
              <a:rPr lang="en-US" sz="14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Genre,Duration</a:t>
            </a:r>
            <a:r>
              <a:rPr lang="en-US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FROM IMDB_Movies_2024 ORDER BY Duration ASC LIMIT 1</a:t>
            </a:r>
            <a:br>
              <a:rPr lang="en-US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SELECT Title, Genre, Duration FROM IMDB_Movies_2024 ORDER BY Duration DESC LIMIT 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7229EA-A4ED-C8B1-F3DD-16E9AE9C2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020" y="1794849"/>
            <a:ext cx="8176969" cy="2842506"/>
          </a:xfrm>
        </p:spPr>
      </p:pic>
    </p:spTree>
    <p:extLst>
      <p:ext uri="{BB962C8B-B14F-4D97-AF65-F5344CB8AC3E}">
        <p14:creationId xmlns:p14="http://schemas.microsoft.com/office/powerpoint/2010/main" val="2747777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6A97-AC88-15EA-D254-76B6B364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/>
              <a:t>9</a:t>
            </a:r>
            <a:r>
              <a:rPr lang="en-US" dirty="0"/>
              <a:t>.</a:t>
            </a:r>
            <a:r>
              <a:rPr lang="en-IN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Ratings by Genre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Use a heatmap to compare average ratings across genres. </a:t>
            </a:r>
            <a:b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SELECT Genre, AVG(Ratings) AS </a:t>
            </a:r>
            <a:r>
              <a:rPr lang="en-US" sz="16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Avg_Ratings</a:t>
            </a:r>
            <a:r>
              <a:rPr lang="en-US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FROM IMDB_Movies_2024</a:t>
            </a:r>
            <a:br>
              <a:rPr lang="en-US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GROUP BY Genre ORDER BY </a:t>
            </a:r>
            <a:r>
              <a:rPr lang="en-US" sz="16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Avg_Ratings</a:t>
            </a:r>
            <a:r>
              <a:rPr lang="en-US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DESC;</a:t>
            </a:r>
            <a:b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11395-C063-DD22-ECF1-232D65D0B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933" y="1690687"/>
            <a:ext cx="8866519" cy="450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19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1B22-0D98-C887-CD09-A13978BA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4578"/>
            <a:ext cx="11353800" cy="1404040"/>
          </a:xfrm>
        </p:spPr>
        <p:txBody>
          <a:bodyPr>
            <a:normAutofit fontScale="90000"/>
          </a:bodyPr>
          <a:lstStyle/>
          <a:p>
            <a:pPr>
              <a:lnSpc>
                <a:spcPts val="1425"/>
              </a:lnSpc>
              <a:buNone/>
            </a:pPr>
            <a:br>
              <a:rPr lang="en-US" sz="2000" b="1" dirty="0">
                <a:latin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</a:rPr>
              <a:t>10.</a:t>
            </a:r>
            <a:r>
              <a:rPr lang="en-IN" sz="2000" b="1" dirty="0">
                <a:latin typeface="Arial" panose="020B0604020202020204" pitchFamily="34" charset="0"/>
              </a:rPr>
              <a:t> Correlation Analysis</a:t>
            </a:r>
            <a:r>
              <a:rPr lang="en-IN" sz="20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IN" sz="20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Analyze</a:t>
            </a:r>
            <a:r>
              <a:rPr lang="en-IN" sz="20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 relationship between ratings and voting counts using a </a:t>
            </a:r>
            <a:r>
              <a:rPr lang="en-IN" sz="20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scatter</a:t>
            </a:r>
            <a:r>
              <a:rPr lang="en-IN" sz="2000" b="1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20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plot.</a:t>
            </a:r>
            <a:br>
              <a:rPr lang="en-IN" sz="20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latin typeface="Arial" panose="020B0604020202020204" pitchFamily="34" charset="0"/>
              </a:rPr>
              <a:t>SELECT </a:t>
            </a:r>
            <a:r>
              <a:rPr lang="en-US" sz="1400" dirty="0" err="1">
                <a:latin typeface="Arial" panose="020B0604020202020204" pitchFamily="34" charset="0"/>
              </a:rPr>
              <a:t>Genre,Ratings</a:t>
            </a:r>
            <a:r>
              <a:rPr lang="en-US" sz="1400" dirty="0">
                <a:latin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</a:rPr>
              <a:t>Voting_counts</a:t>
            </a:r>
            <a:r>
              <a:rPr lang="en-US" sz="1400" dirty="0">
                <a:latin typeface="Arial" panose="020B0604020202020204" pitchFamily="34" charset="0"/>
              </a:rPr>
              <a:t>, Title FROM IMDB_Movies_2024</a:t>
            </a:r>
            <a:br>
              <a:rPr lang="en-US" sz="1400" dirty="0">
                <a:latin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</a:rPr>
              <a:t>WHERE Ratings IS NOT NULL AND </a:t>
            </a:r>
            <a:r>
              <a:rPr lang="en-US" sz="1400" dirty="0" err="1">
                <a:latin typeface="Arial" panose="020B0604020202020204" pitchFamily="34" charset="0"/>
              </a:rPr>
              <a:t>Voting_counts</a:t>
            </a:r>
            <a:r>
              <a:rPr lang="en-US" sz="1400" dirty="0">
                <a:latin typeface="Arial" panose="020B0604020202020204" pitchFamily="34" charset="0"/>
              </a:rPr>
              <a:t> IS NOT NULL</a:t>
            </a:r>
            <a:br>
              <a:rPr lang="en-US" sz="1400" dirty="0">
                <a:latin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</a:rPr>
              <a:t>ORDER BY </a:t>
            </a:r>
            <a:r>
              <a:rPr lang="en-US" sz="1400" dirty="0" err="1">
                <a:latin typeface="Arial" panose="020B0604020202020204" pitchFamily="34" charset="0"/>
              </a:rPr>
              <a:t>Voting_counts</a:t>
            </a:r>
            <a:r>
              <a:rPr lang="en-US" sz="1400" dirty="0">
                <a:latin typeface="Arial" panose="020B0604020202020204" pitchFamily="34" charset="0"/>
              </a:rPr>
              <a:t> DESC</a:t>
            </a:r>
            <a:br>
              <a:rPr lang="en-US" sz="1400" dirty="0">
                <a:latin typeface="Arial" panose="020B0604020202020204" pitchFamily="34" charset="0"/>
              </a:rPr>
            </a:br>
            <a:b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E5380E-9236-328C-6E56-DCC61AFBB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877" y="1690688"/>
            <a:ext cx="8271462" cy="4806521"/>
          </a:xfrm>
        </p:spPr>
      </p:pic>
    </p:spTree>
    <p:extLst>
      <p:ext uri="{BB962C8B-B14F-4D97-AF65-F5344CB8AC3E}">
        <p14:creationId xmlns:p14="http://schemas.microsoft.com/office/powerpoint/2010/main" val="3685255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DE88-8AA3-C9F6-10E7-E3E3EEC4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take away From This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92911-095D-576D-51C4-1E9D7724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Python </a:t>
            </a:r>
          </a:p>
          <a:p>
            <a:r>
              <a:rPr lang="en-IN" sz="1800" b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Web scraping - Selenium </a:t>
            </a:r>
          </a:p>
          <a:p>
            <a:r>
              <a:rPr lang="en-IN" sz="1800" b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Data Cleaning - Pandas</a:t>
            </a:r>
          </a:p>
          <a:p>
            <a:r>
              <a:rPr lang="en-IN" sz="1800" b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Interactive Filter Applications - </a:t>
            </a:r>
            <a:r>
              <a:rPr lang="en-IN" sz="1800" b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Streamlit</a:t>
            </a:r>
            <a:r>
              <a:rPr lang="en-IN" sz="1800" b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 App</a:t>
            </a:r>
            <a:endParaRPr lang="en-IN" sz="1800" dirty="0"/>
          </a:p>
          <a:p>
            <a:r>
              <a:rPr lang="en-IN" sz="1800" b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SQL - </a:t>
            </a:r>
            <a:r>
              <a:rPr lang="en-IN" sz="1800" b="1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SqlAlchemy</a:t>
            </a:r>
            <a:endParaRPr lang="en-IN" sz="1800" b="1" dirty="0">
              <a:solidFill>
                <a:srgbClr val="0D0D0D"/>
              </a:solidFill>
              <a:effectLst/>
              <a:highlight>
                <a:srgbClr val="FFFFFF"/>
              </a:highlight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r>
              <a:rPr lang="en-IN" sz="1800" b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Data Visualization – Seabor</a:t>
            </a:r>
            <a:r>
              <a:rPr lang="en-IN" sz="1800" b="1" dirty="0">
                <a:solidFill>
                  <a:srgbClr val="0D0D0D"/>
                </a:solidFill>
                <a:highlight>
                  <a:srgbClr val="FFFFFF"/>
                </a:highlight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n/Matplotlib/</a:t>
            </a:r>
            <a:r>
              <a:rPr lang="en-IN" sz="1800" b="1" dirty="0" err="1">
                <a:solidFill>
                  <a:srgbClr val="0D0D0D"/>
                </a:solidFill>
                <a:highlight>
                  <a:srgbClr val="FFFFFF"/>
                </a:highlight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plotly</a:t>
            </a:r>
            <a:endParaRPr lang="en-IN" sz="1800" b="1" dirty="0">
              <a:solidFill>
                <a:srgbClr val="0D0D0D"/>
              </a:solidFill>
              <a:effectLst/>
              <a:highlight>
                <a:srgbClr val="FFFFFF"/>
              </a:highlight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242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4DB8-2EC0-17E9-618D-5505A0FA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deliverables: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2763F-10D4-F89C-DA91-8E0A8AC8D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IN" sz="2800" b="1" u="none" strike="noStrike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SQL Database</a:t>
            </a:r>
            <a:r>
              <a:rPr lang="en-IN" sz="2800" u="none" strike="noStrike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: Contains the complete movie dataset. </a:t>
            </a: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IN" sz="2800" b="1" u="none" strike="noStrike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Python Scripts</a:t>
            </a:r>
            <a:r>
              <a:rPr lang="en-IN" sz="2800" u="none" strike="noStrike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: For data scraping, cleaning, merging, and database interaction.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2800" b="1" u="none" strike="noStrike" dirty="0" err="1">
                <a:effectLst/>
                <a:ea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sz="2800" b="1" u="none" strike="noStrike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 Application</a:t>
            </a:r>
            <a:r>
              <a:rPr lang="en-IN" sz="2800" u="none" strike="noStrike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: Interactive dashboard showcasing visualizations, insights, and filtering functionality.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2800" b="1" u="none" strike="noStrike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CSV Files</a:t>
            </a:r>
            <a:r>
              <a:rPr lang="en-IN" sz="2800" u="none" strike="noStrike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: Genre-wise datasets for each genre in the IMDb list.</a:t>
            </a:r>
          </a:p>
          <a:p>
            <a:pPr marL="342900" lvl="0" indent="-342900">
              <a:lnSpc>
                <a:spcPct val="115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IN" sz="2800" b="1" u="none" strike="noStrike" dirty="0" err="1">
                <a:effectLst/>
                <a:ea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sz="2800" b="1" u="none" strike="noStrike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 Application</a:t>
            </a:r>
            <a:r>
              <a:rPr lang="en-IN" sz="2800" u="none" strike="noStrike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: Interactive dashboard for real-time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90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CFEB-706A-4BEB-3569-61CFBE82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GitHub Link: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4D175-E090-B10F-0D80-1220D156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https://github.com/Thiru-git1/Project-IMDB-2024-Data-Scraping-and-Visualizations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86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19C1-BD1C-E87F-45B5-10972783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Goal: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89404-FD01-487B-2D2B-DF00BCD1C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Create a movie dataset from IMDB for the year 2024.</a:t>
            </a:r>
          </a:p>
          <a:p>
            <a:r>
              <a:rPr lang="en-US" dirty="0">
                <a:cs typeface="Arial" panose="020B0604020202020204" pitchFamily="34" charset="0"/>
              </a:rPr>
              <a:t>Create Interactive web application using the dataset in </a:t>
            </a:r>
            <a:r>
              <a:rPr lang="en-US" dirty="0" err="1">
                <a:cs typeface="Arial" panose="020B0604020202020204" pitchFamily="34" charset="0"/>
              </a:rPr>
              <a:t>Streamlit</a:t>
            </a:r>
            <a:r>
              <a:rPr lang="en-US" dirty="0">
                <a:cs typeface="Arial" panose="020B0604020202020204" pitchFamily="34" charset="0"/>
              </a:rPr>
              <a:t> App </a:t>
            </a:r>
          </a:p>
          <a:p>
            <a:r>
              <a:rPr lang="en-US" dirty="0">
                <a:cs typeface="Arial" panose="020B0604020202020204" pitchFamily="34" charset="0"/>
              </a:rPr>
              <a:t>Create Filters to make the page more interactive for users.</a:t>
            </a:r>
          </a:p>
          <a:p>
            <a:r>
              <a:rPr lang="en-IN" dirty="0">
                <a:cs typeface="Arial" panose="020B0604020202020204" pitchFamily="34" charset="0"/>
              </a:rPr>
              <a:t>Data Exploration and Data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117943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5855-48CD-069A-6C0D-536C2F44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83"/>
            <a:ext cx="10515600" cy="1325563"/>
          </a:xfrm>
        </p:spPr>
        <p:txBody>
          <a:bodyPr/>
          <a:lstStyle/>
          <a:p>
            <a:r>
              <a:rPr lang="en-US" b="1" dirty="0"/>
              <a:t>Overview work in project: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03176-A14A-51AC-7548-C0B7F14C5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18" y="1410845"/>
            <a:ext cx="10920508" cy="5049589"/>
          </a:xfrm>
        </p:spPr>
        <p:txBody>
          <a:bodyPr>
            <a:normAutofit/>
          </a:bodyPr>
          <a:lstStyle/>
          <a:p>
            <a:r>
              <a:rPr lang="en-US" sz="2400" dirty="0"/>
              <a:t>Python Coding done in VS- Used Selenium library for </a:t>
            </a:r>
            <a:r>
              <a:rPr lang="en-IN" sz="2400" u="none" strike="noStrike" dirty="0">
                <a:effectLst/>
                <a:ea typeface="Arial" panose="020B0604020202020204" pitchFamily="34" charset="0"/>
              </a:rPr>
              <a:t>data scrapin</a:t>
            </a:r>
            <a:r>
              <a:rPr lang="en-IN" sz="2400" dirty="0">
                <a:ea typeface="Arial" panose="020B0604020202020204" pitchFamily="34" charset="0"/>
              </a:rPr>
              <a:t>g –to extract movie data (title, Genre, Ratings, Voting counts, Duration) from IMDB for the year 2024.</a:t>
            </a:r>
          </a:p>
          <a:p>
            <a:pPr marL="0" indent="0">
              <a:buNone/>
            </a:pPr>
            <a:r>
              <a:rPr lang="en-IN" sz="2400" dirty="0">
                <a:ea typeface="Arial" panose="020B0604020202020204" pitchFamily="34" charset="0"/>
              </a:rPr>
              <a:t>   XPATH() –used mostly to extract data dynamically.</a:t>
            </a:r>
          </a:p>
          <a:p>
            <a:r>
              <a:rPr lang="en-IN" sz="2400" dirty="0">
                <a:ea typeface="Arial" panose="020B0604020202020204" pitchFamily="34" charset="0"/>
              </a:rPr>
              <a:t>Extract the movie data for each Genre and create different CSV files.</a:t>
            </a:r>
          </a:p>
          <a:p>
            <a:r>
              <a:rPr lang="en-IN" sz="2400" dirty="0">
                <a:ea typeface="Arial" panose="020B0604020202020204" pitchFamily="34" charset="0"/>
              </a:rPr>
              <a:t>Read each CSV files into DF and store in a list to </a:t>
            </a:r>
            <a:r>
              <a:rPr lang="en-IN" sz="2400" dirty="0" err="1">
                <a:ea typeface="Arial" panose="020B0604020202020204" pitchFamily="34" charset="0"/>
              </a:rPr>
              <a:t>concat</a:t>
            </a:r>
            <a:r>
              <a:rPr lang="en-IN" sz="2400" dirty="0">
                <a:ea typeface="Arial" panose="020B0604020202020204" pitchFamily="34" charset="0"/>
              </a:rPr>
              <a:t> all the DF into row-wise and save as combined CSV file for future use.</a:t>
            </a:r>
          </a:p>
          <a:p>
            <a:r>
              <a:rPr lang="en-IN" sz="2400" dirty="0">
                <a:ea typeface="Arial" panose="020B0604020202020204" pitchFamily="34" charset="0"/>
              </a:rPr>
              <a:t>Once dataset created- read the CSV file using pandas for Data cleaning, Data merging, Data Manipulation.</a:t>
            </a:r>
          </a:p>
          <a:p>
            <a:r>
              <a:rPr lang="en-IN" sz="2400" dirty="0">
                <a:ea typeface="Arial" panose="020B0604020202020204" pitchFamily="34" charset="0"/>
              </a:rPr>
              <a:t>Cleaned dataset is then stored in SQL database as “</a:t>
            </a:r>
            <a:r>
              <a:rPr lang="en-IN" sz="2400" b="1" dirty="0">
                <a:ea typeface="Arial" panose="020B0604020202020204" pitchFamily="34" charset="0"/>
              </a:rPr>
              <a:t>imdb_2024”</a:t>
            </a:r>
            <a:r>
              <a:rPr lang="en-IN" sz="2400" dirty="0">
                <a:ea typeface="Arial" panose="020B0604020202020204" pitchFamily="34" charset="0"/>
              </a:rPr>
              <a:t> using </a:t>
            </a:r>
            <a:r>
              <a:rPr lang="en-IN" sz="2400" dirty="0" err="1">
                <a:ea typeface="Arial" panose="020B0604020202020204" pitchFamily="34" charset="0"/>
              </a:rPr>
              <a:t>SqlAlchemy</a:t>
            </a:r>
            <a:r>
              <a:rPr lang="en-IN" sz="2400" dirty="0">
                <a:ea typeface="Arial" panose="020B0604020202020204" pitchFamily="34" charset="0"/>
              </a:rPr>
              <a:t> (connection from Python to SQL database) 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(engine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create_engine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mysql+mysqlconnector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://3RpS6E8vJViaNcJ.root:5mAbJNUlK8UUO6DW@gateway01.ap-southeast-1.prod.aws.tidbcloud.com:4000/imdb_2024’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sz="2000" dirty="0">
              <a:ea typeface="Arial" panose="020B0604020202020204" pitchFamily="34" charset="0"/>
            </a:endParaRPr>
          </a:p>
          <a:p>
            <a:endParaRPr lang="en-IN" sz="2000" dirty="0">
              <a:ea typeface="Arial" panose="020B0604020202020204" pitchFamily="34" charset="0"/>
            </a:endParaRPr>
          </a:p>
          <a:p>
            <a:endParaRPr lang="en-IN" sz="2000" dirty="0">
              <a:ea typeface="Arial" panose="020B0604020202020204" pitchFamily="34" charset="0"/>
            </a:endParaRPr>
          </a:p>
          <a:p>
            <a:endParaRPr lang="en-IN" sz="2000" dirty="0"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41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7DC0-0F3F-6B38-8352-EFCAE8BC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0EFB-13AE-2970-859B-EE2DDD9D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0" dirty="0"/>
              <a:t>DB “</a:t>
            </a:r>
            <a:r>
              <a:rPr lang="en-US" sz="1800" b="1" dirty="0"/>
              <a:t>imdb_2024</a:t>
            </a:r>
            <a:r>
              <a:rPr lang="en-US" sz="1800" dirty="0"/>
              <a:t>” and Table “</a:t>
            </a:r>
            <a:r>
              <a:rPr lang="en-US" sz="1800" b="1" dirty="0"/>
              <a:t>IMDB_Movies_2024” </a:t>
            </a:r>
            <a:r>
              <a:rPr lang="en-US" sz="1800" dirty="0"/>
              <a:t>created and data inserted into it using </a:t>
            </a:r>
            <a:r>
              <a:rPr lang="en-US" sz="1800" dirty="0" err="1"/>
              <a:t>SQLAlchemy</a:t>
            </a:r>
            <a:r>
              <a:rPr lang="en-US" sz="1800" dirty="0"/>
              <a:t>. The With Engine Connection – Data Frame was pushed to the SQL database using the </a:t>
            </a:r>
            <a:r>
              <a:rPr lang="en-US" sz="1800" b="1" dirty="0" err="1"/>
              <a:t>pandas.read_sql</a:t>
            </a:r>
            <a:r>
              <a:rPr lang="en-US" sz="1800" b="1" dirty="0"/>
              <a:t>().</a:t>
            </a:r>
          </a:p>
          <a:p>
            <a:pPr marL="457200" lvl="1" indent="0">
              <a:buNone/>
            </a:pPr>
            <a:r>
              <a:rPr lang="en-IN" sz="2000" dirty="0">
                <a:ea typeface="Arial" panose="020B0604020202020204" pitchFamily="34" charset="0"/>
              </a:rPr>
              <a:t>By Accessing the SQL database-  </a:t>
            </a:r>
          </a:p>
          <a:p>
            <a:pPr marL="457200" lvl="1" indent="0">
              <a:buNone/>
            </a:pPr>
            <a:endParaRPr lang="en-US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/>
            <a:r>
              <a:rPr lang="en-IN" sz="1800" dirty="0">
                <a:ea typeface="Arial" panose="020B0604020202020204" pitchFamily="34" charset="0"/>
              </a:rPr>
              <a:t>Using </a:t>
            </a:r>
            <a:r>
              <a:rPr lang="en-IN" sz="1800" dirty="0" err="1">
                <a:ea typeface="Arial" panose="020B0604020202020204" pitchFamily="34" charset="0"/>
              </a:rPr>
              <a:t>Streamlit</a:t>
            </a:r>
            <a:r>
              <a:rPr lang="en-IN" sz="1800" dirty="0">
                <a:ea typeface="Arial" panose="020B0604020202020204" pitchFamily="34" charset="0"/>
              </a:rPr>
              <a:t> python library- create </a:t>
            </a:r>
            <a:r>
              <a:rPr lang="en-IN" sz="1800" dirty="0" err="1">
                <a:ea typeface="Arial" panose="020B0604020202020204" pitchFamily="34" charset="0"/>
              </a:rPr>
              <a:t>Streamlit</a:t>
            </a:r>
            <a:r>
              <a:rPr lang="en-IN" sz="1800" dirty="0">
                <a:ea typeface="Arial" panose="020B0604020202020204" pitchFamily="34" charset="0"/>
              </a:rPr>
              <a:t> App for Interactive dashboard to make </a:t>
            </a:r>
            <a:r>
              <a:rPr lang="en-IN" sz="1800" dirty="0" err="1">
                <a:ea typeface="Arial" panose="020B0604020202020204" pitchFamily="34" charset="0"/>
              </a:rPr>
              <a:t>realtime</a:t>
            </a:r>
            <a:r>
              <a:rPr lang="en-IN" sz="1800" dirty="0">
                <a:ea typeface="Arial" panose="020B0604020202020204" pitchFamily="34" charset="0"/>
              </a:rPr>
              <a:t> analysis.</a:t>
            </a:r>
          </a:p>
          <a:p>
            <a:pPr lvl="1"/>
            <a:r>
              <a:rPr lang="en-IN" sz="1800" dirty="0">
                <a:ea typeface="Arial" panose="020B0604020202020204" pitchFamily="34" charset="0"/>
              </a:rPr>
              <a:t>Using Seaborn/Matplotlib, </a:t>
            </a:r>
            <a:r>
              <a:rPr lang="en-IN" sz="1800" dirty="0" err="1">
                <a:ea typeface="Arial" panose="020B0604020202020204" pitchFamily="34" charset="0"/>
              </a:rPr>
              <a:t>Plotly</a:t>
            </a:r>
            <a:r>
              <a:rPr lang="en-IN" sz="1800" dirty="0">
                <a:ea typeface="Arial" panose="020B0604020202020204" pitchFamily="34" charset="0"/>
              </a:rPr>
              <a:t>- Create Data Visualization </a:t>
            </a:r>
            <a:r>
              <a:rPr lang="en-IN" sz="1800" dirty="0"/>
              <a:t>representations like chats, plots and graphs- so it is more easier to identify patterns, trends and make informed decisions.</a:t>
            </a:r>
          </a:p>
          <a:p>
            <a:pPr lvl="1"/>
            <a:endParaRPr lang="en-IN" sz="1800" dirty="0">
              <a:ea typeface="Arial" panose="020B0604020202020204" pitchFamily="34" charset="0"/>
            </a:endParaRPr>
          </a:p>
          <a:p>
            <a:pPr marL="457200" lvl="1" indent="0">
              <a:buNone/>
            </a:pPr>
            <a:endParaRPr lang="en-IN" sz="1800" dirty="0">
              <a:ea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81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7C2A-0CFB-87CD-1239-382509EE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IN" sz="2400" b="1" u="none" strike="noStrike" dirty="0">
                <a:effectLst/>
                <a:latin typeface="+mn-lt"/>
                <a:ea typeface="Arial" panose="020B0604020202020204" pitchFamily="34" charset="0"/>
              </a:rPr>
              <a:t>Display filtered results in a dynamic </a:t>
            </a:r>
            <a:r>
              <a:rPr lang="en-IN" sz="2400" b="1" u="none" strike="noStrike" dirty="0" err="1">
                <a:effectLst/>
                <a:latin typeface="+mn-lt"/>
                <a:ea typeface="Arial" panose="020B0604020202020204" pitchFamily="34" charset="0"/>
              </a:rPr>
              <a:t>DataFrame</a:t>
            </a:r>
            <a:r>
              <a:rPr lang="en-IN" sz="2400" b="1" u="none" strike="noStrike" dirty="0">
                <a:effectLst/>
                <a:latin typeface="+mn-lt"/>
                <a:ea typeface="Arial" panose="020B0604020202020204" pitchFamily="34" charset="0"/>
              </a:rPr>
              <a:t> </a:t>
            </a:r>
            <a:r>
              <a:rPr lang="en-IN" sz="2400" b="1" dirty="0">
                <a:latin typeface="+mn-lt"/>
                <a:ea typeface="Arial" panose="020B0604020202020204" pitchFamily="34" charset="0"/>
              </a:rPr>
              <a:t>using </a:t>
            </a:r>
            <a:r>
              <a:rPr lang="en-IN" sz="2400" b="1" u="none" strike="noStrike" dirty="0" err="1">
                <a:effectLst/>
                <a:latin typeface="+mn-lt"/>
                <a:ea typeface="Arial" panose="020B0604020202020204" pitchFamily="34" charset="0"/>
              </a:rPr>
              <a:t>Streamlit</a:t>
            </a:r>
            <a:r>
              <a:rPr lang="en-IN" sz="2400" b="1" u="none" strike="noStrike" dirty="0">
                <a:effectLst/>
                <a:latin typeface="+mn-lt"/>
                <a:ea typeface="Arial" panose="020B0604020202020204" pitchFamily="34" charset="0"/>
              </a:rPr>
              <a:t> app</a:t>
            </a:r>
            <a:r>
              <a:rPr lang="en-IN" sz="2400" u="none" strike="noStrike" dirty="0">
                <a:effectLst/>
                <a:latin typeface="+mn-lt"/>
                <a:ea typeface="Arial" panose="020B0604020202020204" pitchFamily="34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A55A-F7D3-9039-E3AE-94889E628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91" y="1690688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IN" sz="2000" b="1" dirty="0">
                <a:latin typeface="Arial" panose="020B0604020202020204" pitchFamily="34" charset="0"/>
                <a:ea typeface="Arial" panose="020B0604020202020204" pitchFamily="34" charset="0"/>
              </a:rPr>
              <a:t>Select Query </a:t>
            </a:r>
            <a:r>
              <a:rPr lang="en-IN" sz="2000" dirty="0">
                <a:latin typeface="Arial" panose="020B0604020202020204" pitchFamily="34" charset="0"/>
                <a:ea typeface="Arial" panose="020B0604020202020204" pitchFamily="34" charset="0"/>
              </a:rPr>
              <a:t>is used to get the data from table - </a:t>
            </a:r>
            <a:r>
              <a:rPr lang="en-IN" sz="2000" b="1" dirty="0">
                <a:latin typeface="Arial" panose="020B0604020202020204" pitchFamily="34" charset="0"/>
                <a:ea typeface="Arial" panose="020B0604020202020204" pitchFamily="34" charset="0"/>
              </a:rPr>
              <a:t>IMDB_Movies_2024 </a:t>
            </a:r>
            <a:r>
              <a:rPr lang="en-IN" sz="2000" dirty="0">
                <a:latin typeface="Arial" panose="020B0604020202020204" pitchFamily="34" charset="0"/>
                <a:ea typeface="Arial" panose="020B0604020202020204" pitchFamily="34" charset="0"/>
              </a:rPr>
              <a:t>and perform below action is performed.</a:t>
            </a:r>
            <a:endParaRPr lang="en-IN" sz="20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Allow users to filter the dataset based on the following criteria:</a:t>
            </a: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en-IN" sz="20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Duration (Hrs)</a:t>
            </a:r>
            <a:r>
              <a:rPr lang="en-IN" sz="20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Filter movies based on their runtime (e.g., &lt; 2 hrs, 2–3 hrs, &gt; 3 hrs).</a:t>
            </a: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en-IN" sz="20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Ratings</a:t>
            </a:r>
            <a:r>
              <a:rPr lang="en-IN" sz="20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Filter movies based on IMDb ratings (e.g., &gt; 8.0).</a:t>
            </a: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en-IN" sz="20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Voting Counts</a:t>
            </a:r>
            <a:r>
              <a:rPr lang="en-IN" sz="20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Filter based on the number of votes received (e.g., &gt; 10,000 votes).</a:t>
            </a: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en-IN" sz="20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Genre</a:t>
            </a:r>
            <a:r>
              <a:rPr lang="en-IN" sz="20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Filter movies within specific genres (e.g., Action, Drama).</a:t>
            </a:r>
          </a:p>
          <a:p>
            <a:pPr marL="342900" lvl="0" indent="-342900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IN" sz="20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Combine filtering options so users can apply multiple filters simultaneously for customized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83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569D-835A-91BC-DD1C-0E852ECE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26" y="795130"/>
            <a:ext cx="10273748" cy="76793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IN" sz="27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IN" sz="27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IN" sz="27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IN" sz="27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IN" sz="9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18CDAD7-06EE-A44F-8B65-91CC0DE2B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1676" y="2020473"/>
            <a:ext cx="8993495" cy="416166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D7BD7C-CDFD-6F22-CCAF-70DEF5F5C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29" y="2398491"/>
            <a:ext cx="2705334" cy="14707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4BEC4C-4623-E048-0477-A98DECB46A22}"/>
              </a:ext>
            </a:extLst>
          </p:cNvPr>
          <p:cNvSpPr txBox="1"/>
          <p:nvPr/>
        </p:nvSpPr>
        <p:spPr>
          <a:xfrm>
            <a:off x="1390766" y="568357"/>
            <a:ext cx="8985685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Duration (Hrs)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Filter movies based on their runtime (e.g., &lt; 2 hrs, 2–3 hrs, &gt; 3 hrs)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dirty="0">
                <a:latin typeface="Arial" panose="020B0604020202020204" pitchFamily="34" charset="0"/>
                <a:ea typeface="Arial" panose="020B0604020202020204" pitchFamily="34" charset="0"/>
              </a:rPr>
              <a:t>SELECT * FROM IMDB_Movies_2024 WHERE {</a:t>
            </a:r>
            <a:r>
              <a:rPr lang="en-US" sz="1100" dirty="0" err="1">
                <a:latin typeface="Arial" panose="020B0604020202020204" pitchFamily="34" charset="0"/>
                <a:ea typeface="Arial" panose="020B0604020202020204" pitchFamily="34" charset="0"/>
              </a:rPr>
              <a:t>dur_mins</a:t>
            </a:r>
            <a:r>
              <a:rPr lang="en-US" sz="1100" dirty="0">
                <a:latin typeface="Arial" panose="020B0604020202020204" pitchFamily="34" charset="0"/>
                <a:ea typeface="Arial" panose="020B0604020202020204" pitchFamily="34" charset="0"/>
              </a:rPr>
              <a:t>} ORDER BY Duration </a:t>
            </a:r>
            <a:r>
              <a:rPr lang="en-US" sz="1100" dirty="0" err="1">
                <a:latin typeface="Arial" panose="020B0604020202020204" pitchFamily="34" charset="0"/>
                <a:ea typeface="Arial" panose="020B0604020202020204" pitchFamily="34" charset="0"/>
              </a:rPr>
              <a:t>asc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9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4CEE-8209-9818-0C31-3BEF8F62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 Ratings</a:t>
            </a:r>
            <a:r>
              <a:rPr lang="en-IN" sz="2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Filter movies based on IMDb ratings (e.g., &gt; 8.0).</a:t>
            </a:r>
            <a:br>
              <a:rPr lang="en-IN" sz="4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E8DE06-3E7A-6F23-DF0E-CE3CBA6DC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02" y="1385836"/>
            <a:ext cx="11578541" cy="45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2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F39E-9257-ECB0-EC94-EFCD4C4C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186"/>
            <a:ext cx="10515600" cy="1325563"/>
          </a:xfrm>
        </p:spPr>
        <p:txBody>
          <a:bodyPr>
            <a:normAutofit/>
          </a:bodyPr>
          <a:lstStyle/>
          <a:p>
            <a:r>
              <a:rPr lang="en-IN" sz="2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3. Voting Counts</a:t>
            </a:r>
            <a:r>
              <a:rPr lang="en-IN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Filter based on the number of votes received (e.g., &gt; 10,000 votes).</a:t>
            </a:r>
            <a:br>
              <a:rPr lang="en-IN" sz="44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109A04-37FA-DEE1-26F6-D47680EB3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65" y="1474300"/>
            <a:ext cx="10722269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8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1453</Words>
  <Application>Microsoft Office PowerPoint</Application>
  <PresentationFormat>Widescreen</PresentationFormat>
  <Paragraphs>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Roboto</vt:lpstr>
      <vt:lpstr>Office Theme</vt:lpstr>
      <vt:lpstr>Mini Project by GUVI  IMDB 2024 Data Scraping and Visualizations</vt:lpstr>
      <vt:lpstr>Overview of the Project </vt:lpstr>
      <vt:lpstr>Project Goal:</vt:lpstr>
      <vt:lpstr>Overview work in project:</vt:lpstr>
      <vt:lpstr>PowerPoint Presentation</vt:lpstr>
      <vt:lpstr>Display filtered results in a dynamic DataFrame using Streamlit app.</vt:lpstr>
      <vt:lpstr>       </vt:lpstr>
      <vt:lpstr>2. Ratings: Filter movies based on IMDb ratings (e.g., &gt; 8.0). </vt:lpstr>
      <vt:lpstr>3. Voting Counts: Filter based on the number of votes received (e.g., &gt; 10,000 votes). </vt:lpstr>
      <vt:lpstr>4. Genre: Filter movies within specific genres (e.g., Animation, History). </vt:lpstr>
      <vt:lpstr>5. Combine filtering options so users can apply multiple filters simultaneously for customized insights.  Genre – Animation, Rating- &gt;6.0, Duration-&gt; 60-120min, Voting count &gt;400.  SELECT *FROM IMDB_Movies_2024  WHERE {where_filter} </vt:lpstr>
      <vt:lpstr>Business Use cases: </vt:lpstr>
      <vt:lpstr> 1. Top 10 Movies by Rating and Voting Counts: Identify movies with the highest ratings and  significant voting engagement- Streamlit filter and data Visualizations  -Bar Chart  SELECT * FROM IMDB_Movies_2024 ORDER BY Ratings DESC, Voting_counts DESC LIMIT 10 </vt:lpstr>
      <vt:lpstr>2. Genre Distribution: Plot the count of movies for each genre in a bar chart  SELECT Genre, COUNT(*) AS Movie_Count FROM IMDB_Movies_2024 GROUP BY Genre ORDER BY Movie_Count DESC </vt:lpstr>
      <vt:lpstr>3.Average Duration by Genre: Show the average movie duration per genre in a horizontal bar chart.  SELECT Genre, AVG(Duration) AS Duration FROM IMDB_Movies_2024 GROUP BY Genre ORDER BY Duration DESC</vt:lpstr>
      <vt:lpstr> 4.Voting Trends by Genre: Visualize average voting counts across different genres.  - Bar Chart  SELECT Genre, AVG(Voting_counts) AS Avg_Votes FROM IMDB_Movies_2024 GROUP BY Genre ORDER BY Avg_Votes DESC; </vt:lpstr>
      <vt:lpstr>5. Rating Distribution: Display a histogram or boxplot of movie ratings- Using Histogram  SELECT Ratings FROM IMDB_Movies_2024 </vt:lpstr>
      <vt:lpstr>6. Genre-Based Rating Leaders: Highlight the top-rated movie for each genre in a table.  SELECT Genre, Ratings, Title FROM IMDB_Movies_2024 WHERE Ratings &gt;= 8.0 </vt:lpstr>
      <vt:lpstr>  7. Most Popular Genres by Voting: Identify genres with the highest total voting counts in a pie chart.   SELECT Genre, SUM(Voting_counts) AS Total_Votes FROM IMDB_Movies_2024  GROUP BY Genre ORDER BY Total_Votes DESC;  </vt:lpstr>
      <vt:lpstr>8. Duration Extremes: Use a table or card display to show the shortest and longest movies.  SELECT Title, Genre,Duration FROM IMDB_Movies_2024 ORDER BY Duration ASC LIMIT 1  SELECT Title, Genre, Duration FROM IMDB_Movies_2024 ORDER BY Duration DESC LIMIT 1</vt:lpstr>
      <vt:lpstr>9. Ratings by Genre: Use a heatmap to compare average ratings across genres.  SELECT Genre, AVG(Ratings) AS Avg_Ratings FROM IMDB_Movies_2024 GROUP BY Genre ORDER BY Avg_Ratings DESC; </vt:lpstr>
      <vt:lpstr> 10. Correlation Analysis: Analyze the relationship between ratings and voting counts using a scatter plot.   SELECT Genre,Ratings, Voting_counts, Title FROM IMDB_Movies_2024 WHERE Ratings IS NOT NULL AND Voting_counts IS NOT NULL ORDER BY Voting_counts DESC  </vt:lpstr>
      <vt:lpstr>Skills take away From This Project</vt:lpstr>
      <vt:lpstr>Project deliverables:</vt:lpstr>
      <vt:lpstr>Project GitHub Link: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thiru G</dc:creator>
  <cp:lastModifiedBy>thiru G</cp:lastModifiedBy>
  <cp:revision>37</cp:revision>
  <dcterms:created xsi:type="dcterms:W3CDTF">2025-05-09T02:25:53Z</dcterms:created>
  <dcterms:modified xsi:type="dcterms:W3CDTF">2025-05-09T05:53:15Z</dcterms:modified>
</cp:coreProperties>
</file>