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65" r:id="rId13"/>
  </p:sldIdLst>
  <p:sldSz cx="12192000" cy="6858000"/>
  <p:notesSz cx="12192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7" d="100"/>
          <a:sy n="117" d="100"/>
        </p:scale>
        <p:origin x="-72" y="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3A37A64-9E72-4405-B170-405C54C5774B}" type="datetimeFigureOut">
              <a:rPr lang="en-IN" smtClean="0"/>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078A6504-6ECE-40AF-99ED-52AC48EFDBF1}"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78A6504-6ECE-40AF-99ED-52AC48EFDBF1}"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hyperlink" Target="abc" TargetMode="Externa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400800" y="2209800"/>
            <a:ext cx="3289935" cy="508635"/>
          </a:xfrm>
          <a:prstGeom prst="rect">
            <a:avLst/>
          </a:prstGeom>
        </p:spPr>
        <p:txBody>
          <a:bodyPr vert="horz" wrap="square" lIns="0" tIns="16510" rIns="0" bIns="0" rtlCol="0">
            <a:spAutoFit/>
          </a:bodyPr>
          <a:lstStyle/>
          <a:p>
            <a:pPr marL="12700">
              <a:lnSpc>
                <a:spcPct val="100000"/>
              </a:lnSpc>
              <a:spcBef>
                <a:spcPts val="130"/>
              </a:spcBef>
            </a:pPr>
            <a:r>
              <a:rPr lang="en-US" sz="3200" dirty="0" smtClean="0">
                <a:latin typeface="Trebuchet MS" panose="020B0603020202020204"/>
                <a:cs typeface="Trebuchet MS" panose="020B0603020202020204"/>
              </a:rPr>
              <a:t>THIRUKUMARAN R</a:t>
            </a:r>
            <a:endParaRPr sz="3200" dirty="0">
              <a:latin typeface="Trebuchet MS" panose="020B0603020202020204"/>
              <a:cs typeface="Trebuchet MS" panose="020B0603020202020204"/>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panose="020B0603020202020204"/>
                <a:cs typeface="Trebuchet MS" panose="020B0603020202020204"/>
              </a:rPr>
              <a:t>Final</a:t>
            </a:r>
            <a:r>
              <a:rPr sz="2400" b="1" spc="-40" dirty="0">
                <a:solidFill>
                  <a:srgbClr val="2D936B"/>
                </a:solidFill>
                <a:latin typeface="Trebuchet MS" panose="020B0603020202020204"/>
                <a:cs typeface="Trebuchet MS" panose="020B0603020202020204"/>
              </a:rPr>
              <a:t> </a:t>
            </a:r>
            <a:r>
              <a:rPr sz="2400" b="1" spc="-10"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endParaRPr spc="-6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panose="020B0603020202020204"/>
                <a:cs typeface="Trebuchet MS" panose="020B0603020202020204"/>
                <a:hlinkClick r:id="rId2"/>
              </a:rPr>
              <a:t>Demo</a:t>
            </a:r>
            <a:r>
              <a:rPr sz="2000" u="sng" spc="10" dirty="0">
                <a:solidFill>
                  <a:srgbClr val="006FC0"/>
                </a:solidFill>
                <a:uFill>
                  <a:solidFill>
                    <a:srgbClr val="006FC0"/>
                  </a:solidFill>
                </a:uFill>
                <a:latin typeface="Trebuchet MS" panose="020B0603020202020204"/>
                <a:cs typeface="Trebuchet MS" panose="020B0603020202020204"/>
                <a:hlinkClick r:id="rId2"/>
              </a:rPr>
              <a:t> </a:t>
            </a:r>
            <a:r>
              <a:rPr sz="2000" u="sng" spc="-20" dirty="0">
                <a:solidFill>
                  <a:srgbClr val="006FC0"/>
                </a:solidFill>
                <a:uFill>
                  <a:solidFill>
                    <a:srgbClr val="006FC0"/>
                  </a:solidFill>
                </a:uFill>
                <a:latin typeface="Trebuchet MS" panose="020B0603020202020204"/>
                <a:cs typeface="Trebuchet MS" panose="020B0603020202020204"/>
                <a:hlinkClick r:id="rId2"/>
              </a:rPr>
              <a:t>Link</a:t>
            </a:r>
            <a:endParaRPr sz="2000">
              <a:latin typeface="Trebuchet MS" panose="020B0603020202020204"/>
              <a:cs typeface="Trebuchet MS" panose="020B0603020202020204"/>
            </a:endParaRPr>
          </a:p>
        </p:txBody>
      </p:sp>
      <p:sp>
        <p:nvSpPr>
          <p:cNvPr id="10" name="TextBox 9"/>
          <p:cNvSpPr txBox="1"/>
          <p:nvPr/>
        </p:nvSpPr>
        <p:spPr>
          <a:xfrm>
            <a:off x="1219200" y="1447800"/>
            <a:ext cx="8224837" cy="107632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result of an LSTM Attention-based Generative Chatbot is a contextually aware conversational agent that generates coherent responses in digital communication platforms, enhancing user engagement, streamlining customer service, and potentially contributing to advancements in natural language processing research.</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1066800" y="1828799"/>
            <a:ext cx="9764395" cy="890905"/>
          </a:xfrm>
          <a:prstGeom prst="rect">
            <a:avLst/>
          </a:prstGeom>
        </p:spPr>
        <p:txBody>
          <a:bodyPr vert="horz" wrap="square" lIns="0" tIns="460692" rIns="0" bIns="0" rtlCol="0">
            <a:spAutoFit/>
          </a:bodyPr>
          <a:lstStyle/>
          <a:p>
            <a:pPr marL="193675">
              <a:lnSpc>
                <a:spcPct val="100000"/>
              </a:lnSpc>
              <a:spcBef>
                <a:spcPts val="130"/>
              </a:spcBef>
            </a:pPr>
            <a:r>
              <a:rPr lang="en-US" sz="2800" b="0" dirty="0"/>
              <a:t>LSTM Attention based Generative Chat bot</a:t>
            </a:r>
            <a:endParaRPr lang="en-US" sz="2800" b="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3" name="TextBox 22"/>
          <p:cNvSpPr txBox="1"/>
          <p:nvPr/>
        </p:nvSpPr>
        <p:spPr>
          <a:xfrm>
            <a:off x="1143000" y="2971800"/>
            <a:ext cx="8234426" cy="206121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Embark on an innovative journey with our project focused on an LSTM Attention-based Generative Chatbot. Utilizing cutting-edge deep learning techniques, our chatbot model dynamically learns and adapts to user input, incorporating attention mechanisms to enhance conversational coherence and relevance. Dive into the realm of natural language processing and machine learning as we explore the intricate nuances of generating engaging and contextually rich dialogue. Join us as we push the boundaries of AI-driven conversational agents and pave the way for more intuitive and personalized interactions in digital communication.</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851" y="-4490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endParaRPr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25" name="TextBox 24"/>
          <p:cNvSpPr txBox="1"/>
          <p:nvPr/>
        </p:nvSpPr>
        <p:spPr>
          <a:xfrm>
            <a:off x="1639252" y="1676400"/>
            <a:ext cx="7809548" cy="2031325"/>
          </a:xfrm>
          <a:prstGeom prst="rect">
            <a:avLst/>
          </a:prstGeom>
          <a:noFill/>
        </p:spPr>
        <p:txBody>
          <a:bodyPr wrap="square" rtlCol="0">
            <a:spAutoFit/>
          </a:bodyPr>
          <a:lstStyle/>
          <a:p>
            <a:pPr marL="342900" indent="-342900">
              <a:buAutoNum type="arabicPeriod"/>
            </a:pPr>
            <a:r>
              <a:rPr lang="en-US" dirty="0" smtClean="0"/>
              <a:t>Problem Statement</a:t>
            </a:r>
            <a:endParaRPr lang="en-US" dirty="0" smtClean="0"/>
          </a:p>
          <a:p>
            <a:pPr marL="342900" indent="-342900">
              <a:buAutoNum type="arabicPeriod"/>
            </a:pPr>
            <a:r>
              <a:rPr lang="en-US" dirty="0" smtClean="0"/>
              <a:t>Project Overview</a:t>
            </a:r>
            <a:endParaRPr lang="en-US" dirty="0" smtClean="0"/>
          </a:p>
          <a:p>
            <a:pPr marL="342900" indent="-342900">
              <a:buAutoNum type="arabicPeriod"/>
            </a:pPr>
            <a:r>
              <a:rPr lang="en-US" dirty="0" smtClean="0"/>
              <a:t>Who Are The End Users?</a:t>
            </a:r>
            <a:endParaRPr lang="en-US" dirty="0" smtClean="0"/>
          </a:p>
          <a:p>
            <a:pPr marL="342900" indent="-342900">
              <a:buAutoNum type="arabicPeriod"/>
            </a:pPr>
            <a:r>
              <a:rPr lang="en-US" dirty="0" smtClean="0"/>
              <a:t>Your</a:t>
            </a:r>
            <a:r>
              <a:rPr lang="en-US" spc="-95" dirty="0" smtClean="0"/>
              <a:t> </a:t>
            </a:r>
            <a:r>
              <a:rPr lang="en-US" spc="-10" dirty="0" smtClean="0"/>
              <a:t>Solution </a:t>
            </a:r>
            <a:r>
              <a:rPr lang="en-US" spc="-345" dirty="0" smtClean="0"/>
              <a:t> And </a:t>
            </a:r>
            <a:r>
              <a:rPr lang="en-US" spc="-20" dirty="0" smtClean="0"/>
              <a:t> </a:t>
            </a:r>
            <a:r>
              <a:rPr lang="en-US" dirty="0" smtClean="0"/>
              <a:t>Its </a:t>
            </a:r>
            <a:r>
              <a:rPr lang="en-US" spc="-20" dirty="0" smtClean="0"/>
              <a:t>Value</a:t>
            </a:r>
            <a:r>
              <a:rPr lang="en-US" spc="-120" dirty="0" smtClean="0"/>
              <a:t> </a:t>
            </a:r>
            <a:r>
              <a:rPr lang="en-US" spc="-10" dirty="0" smtClean="0"/>
              <a:t>Proposition</a:t>
            </a:r>
            <a:endParaRPr lang="en-US" spc="-10" dirty="0" smtClean="0"/>
          </a:p>
          <a:p>
            <a:pPr marL="342900" indent="-342900">
              <a:buAutoNum type="arabicPeriod"/>
            </a:pPr>
            <a:r>
              <a:rPr lang="en-US" dirty="0" smtClean="0"/>
              <a:t>The Wow In Your Solution</a:t>
            </a:r>
            <a:endParaRPr lang="en-US" dirty="0" smtClean="0"/>
          </a:p>
          <a:p>
            <a:pPr marL="342900" indent="-342900">
              <a:buAutoNum type="arabicPeriod"/>
            </a:pPr>
            <a:r>
              <a:rPr lang="en-US" dirty="0" smtClean="0"/>
              <a:t>Modeling</a:t>
            </a:r>
            <a:endParaRPr lang="en-US" dirty="0" smtClean="0"/>
          </a:p>
          <a:p>
            <a:pPr marL="342900" indent="-342900">
              <a:buAutoNum type="arabicPeriod"/>
            </a:pPr>
            <a:r>
              <a:rPr lang="en-US" dirty="0" smtClean="0"/>
              <a:t>Result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1292679" y="1828799"/>
            <a:ext cx="8077200" cy="132207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Developing an LSTM Attention-based Generative Chatbot to overcome the limitations of traditional rule-based chatbots, aiming to generate contextually relevant and coherent responses in digital communication platforms. Key challenges include optimizing model performance, managing computational resources efficiently, and ensuring the generation of engaging and human-like dialogue.</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1" name="TextBox 10"/>
          <p:cNvSpPr txBox="1"/>
          <p:nvPr/>
        </p:nvSpPr>
        <p:spPr>
          <a:xfrm>
            <a:off x="1219200" y="2019300"/>
            <a:ext cx="6172200" cy="230695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emergence of chatbots has revolutionized digital communication, but traditional models often lack context and coherence in their responses. To address this, an LSTM Attention-based Generative Chatbot is proposed. This model aims to generate more contextually relevant and coherent responses by dynamically learning from user input. However, challenges such as optimizing model performance and managing computational resources efficiently must be addressed to ensure the chatbot's effectiveness and scalability in real-world applications.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09600" y="121919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9" name="TextBox 8"/>
          <p:cNvSpPr txBox="1"/>
          <p:nvPr/>
        </p:nvSpPr>
        <p:spPr>
          <a:xfrm>
            <a:off x="609917" y="2590800"/>
            <a:ext cx="7939088" cy="132207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end users of an LSTM Attention-based Generative Chatbot include general consumers seeking information or engagement on digital platforms, customer service representatives streamlining responses, business professionals improving productivity, students and researchers for educational and experimental purposes, and developers integrating chatbots into applications for various tasks.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fld>
            <a:endParaRPr spc="-50" dirty="0"/>
          </a:p>
        </p:txBody>
      </p:sp>
      <p:sp>
        <p:nvSpPr>
          <p:cNvPr id="10" name="TextBox 9"/>
          <p:cNvSpPr txBox="1"/>
          <p:nvPr/>
        </p:nvSpPr>
        <p:spPr>
          <a:xfrm>
            <a:off x="3276600" y="1828800"/>
            <a:ext cx="6257925" cy="1814830"/>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solution of an LSTM Attention-based Generative Chatbot involves using advanced deep learning techniques to generate contextually relevant responses in digital communication. Its value proposition lies in enhancing user engagement and satisfaction through natural interactions, streamlining customer service processes, improving productivity, and offering adaptability across diverse industries.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9" name="TextBox 8"/>
          <p:cNvSpPr txBox="1"/>
          <p:nvPr/>
        </p:nvSpPr>
        <p:spPr>
          <a:xfrm>
            <a:off x="2590800" y="1447800"/>
            <a:ext cx="6553200" cy="4769485"/>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Implementation of advanced natural language processing (NLP) techniques.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Integration of sophisticated attention mechanisms for contextual awareness.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Dynamic adjustment of responses based on conversational context and user preferences.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Inclusion of personalized recommendations tailored to individual users.</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Provision of proactive assistance to anticipate user needs and offer timely support.</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Incorporation of emotional intelligence to understand and respond to user sentiment effectively.</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Creation of immersive and engaging interactions that exceed user expectations.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75"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smtClean="0"/>
              <a:t>MODELING</a:t>
            </a:r>
            <a:endParaRPr spc="-10" dirty="0"/>
          </a:p>
        </p:txBody>
      </p:sp>
      <p:sp>
        <p:nvSpPr>
          <p:cNvPr id="10" name="TextBox 9"/>
          <p:cNvSpPr txBox="1"/>
          <p:nvPr/>
        </p:nvSpPr>
        <p:spPr>
          <a:xfrm>
            <a:off x="762000" y="990600"/>
            <a:ext cx="8189595" cy="5262245"/>
          </a:xfrm>
          <a:prstGeom prst="rect">
            <a:avLst/>
          </a:prstGeom>
          <a:noFill/>
        </p:spPr>
        <p:txBody>
          <a:bodyPr wrap="square" rtlCol="0">
            <a:spAutoFit/>
          </a:bodyPr>
          <a:lstStyle/>
          <a:p>
            <a:pPr algn="just"/>
            <a:r>
              <a:rPr lang="en-US" sz="1600" b="1" dirty="0">
                <a:latin typeface="Arial Bold" panose="020B0604020202020204" charset="0"/>
                <a:cs typeface="Arial Bold" panose="020B0604020202020204" charset="0"/>
              </a:rPr>
              <a:t>Sequence Processing with LSTMs:</a:t>
            </a:r>
            <a:r>
              <a:rPr lang="en-US" sz="1600" dirty="0">
                <a:latin typeface="Arial" panose="020B0604020202020204" pitchFamily="34" charset="0"/>
                <a:cs typeface="Arial" panose="020B0604020202020204" pitchFamily="34" charset="0"/>
              </a:rPr>
              <a:t> Utilize Long Short-Term Memory (LSTM) networks to process sequences of input data, allowing the model to capture long-term dependencies and patterns within conversational context.</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b="1" dirty="0">
                <a:latin typeface="Arial Bold" panose="020B0604020202020204" charset="0"/>
                <a:cs typeface="Arial Bold" panose="020B0604020202020204" charset="0"/>
              </a:rPr>
              <a:t>Attention Mechanism for Relevance:</a:t>
            </a:r>
            <a:r>
              <a:rPr lang="en-US" sz="1600" dirty="0">
                <a:latin typeface="Arial" panose="020B0604020202020204" pitchFamily="34" charset="0"/>
                <a:cs typeface="Arial" panose="020B0604020202020204" pitchFamily="34" charset="0"/>
              </a:rPr>
              <a:t> Implement attention mechanisms to dynamically weigh the importance of different parts of the input sequence, enabling the model to focus on relevant information when generating responses.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b="1" dirty="0">
                <a:latin typeface="Arial Bold" panose="020B0604020202020204" charset="0"/>
                <a:cs typeface="Arial Bold" panose="020B0604020202020204" charset="0"/>
              </a:rPr>
              <a:t>Generative Modeling of Responses:</a:t>
            </a:r>
            <a:r>
              <a:rPr lang="en-US" sz="1600" dirty="0">
                <a:latin typeface="Arial" panose="020B0604020202020204" pitchFamily="34" charset="0"/>
                <a:cs typeface="Arial" panose="020B0604020202020204" pitchFamily="34" charset="0"/>
              </a:rPr>
              <a:t> Train the model to generate responses by predicting the next word or sequence of words based on the input context, using techniques such as maximum likelihood estimation to optimize the model parameters.</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b="1" dirty="0">
                <a:latin typeface="Arial Bold" panose="020B0604020202020204" charset="0"/>
                <a:cs typeface="Arial Bold" panose="020B0604020202020204" charset="0"/>
              </a:rPr>
              <a:t>Encoder-Decoder Architecture:</a:t>
            </a:r>
            <a:r>
              <a:rPr lang="en-US" sz="1600" dirty="0">
                <a:latin typeface="Arial" panose="020B0604020202020204" pitchFamily="34" charset="0"/>
                <a:cs typeface="Arial" panose="020B0604020202020204" pitchFamily="34" charset="0"/>
              </a:rPr>
              <a:t> Employ an encoder-decoder architecture, where the input sequence is encoded into a fixed-length representation by the encoder, and then decoded into the output sequence (response) by the decoder, with attention mechanisms facilitating context-aware decoding.</a:t>
            </a:r>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b="1" dirty="0">
                <a:latin typeface="Arial Bold" panose="020B0604020202020204" charset="0"/>
                <a:cs typeface="Arial Bold" panose="020B0604020202020204" charset="0"/>
              </a:rPr>
              <a:t>Training on Conversational Data:</a:t>
            </a:r>
            <a:r>
              <a:rPr lang="en-US" sz="1600" dirty="0">
                <a:latin typeface="Arial" panose="020B0604020202020204" pitchFamily="34" charset="0"/>
                <a:cs typeface="Arial" panose="020B0604020202020204" pitchFamily="34" charset="0"/>
              </a:rPr>
              <a:t> Train the model on a large dataset of conversational data, preprocess and tokenize the data, and use techniques like cross-entropy loss and stochastic gradient descent to optimize the model's parameters, ensuring it learns to generate coherent and contextually relevant responses.</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5077</Words>
  <Application>WPS Presentation</Application>
  <PresentationFormat>Custom</PresentationFormat>
  <Paragraphs>108</Paragraphs>
  <Slides>10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Trebuchet MS</vt:lpstr>
      <vt:lpstr>Microsoft YaHei</vt:lpstr>
      <vt:lpstr>汉仪旗黑</vt:lpstr>
      <vt:lpstr>Arial Unicode MS</vt:lpstr>
      <vt:lpstr>Calibri</vt:lpstr>
      <vt:lpstr>Helvetica Neue</vt:lpstr>
      <vt:lpstr>Arial Bold</vt:lpstr>
      <vt:lpstr>宋体-简</vt:lpstr>
      <vt:lpstr>Office Theme</vt:lpstr>
      <vt:lpstr>PowerPoint 演示文稿</vt:lpstr>
      <vt:lpstr>LSTM Attention based Generative Chat bot</vt:lpstr>
      <vt:lpstr>AGENDA</vt:lpstr>
      <vt:lpstr>PROBLEM	STATEMENT</vt:lpstr>
      <vt:lpstr>PROJECT	OVERVIEW</vt:lpstr>
      <vt:lpstr>WHO ARE THE END USERS?</vt:lpstr>
      <vt:lpstr>YOUR SOLUTION AND ITS VALUE PROPOSITION</vt:lpstr>
      <vt:lpstr>THE WOW IN YOUR SOLUTION</vt:lpstr>
      <vt:lpstr>MODELING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thirukumaran</cp:lastModifiedBy>
  <cp:revision>6</cp:revision>
  <dcterms:created xsi:type="dcterms:W3CDTF">2024-03-31T15:50:46Z</dcterms:created>
  <dcterms:modified xsi:type="dcterms:W3CDTF">2024-03-31T15:50:46Z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2024-03-28T11:00:00Z</vt:filetime>
  </property>
  <property fmtid="{D5CDD505-2E9C-101B-9397-08002B2CF9AE}" pid="4" name="Producer">
    <vt:lpwstr>3-Heights(TM) PDF Security Shell 4.8.25.2 (http://www.pdf-tools.com)</vt:lpwstr>
  </property>
  <property fmtid="{D5CDD505-2E9C-101B-9397-08002B2CF9AE}" pid="5" name="KSOProductBuildVer">
    <vt:lpwstr>1033-5.7.1.8092</vt:lpwstr>
  </property>
</Properties>
</file>