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jp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23"/>
  </p:notesMasterIdLst>
  <p:sldIdLst>
    <p:sldId id="1000559" r:id="rId3"/>
    <p:sldId id="1000558" r:id="rId4"/>
    <p:sldId id="1000530" r:id="rId5"/>
    <p:sldId id="1000569" r:id="rId6"/>
    <p:sldId id="1000565" r:id="rId7"/>
    <p:sldId id="1000586" r:id="rId8"/>
    <p:sldId id="1000587" r:id="rId9"/>
    <p:sldId id="1000588" r:id="rId10"/>
    <p:sldId id="1000589" r:id="rId11"/>
    <p:sldId id="1000574" r:id="rId12"/>
    <p:sldId id="1000592" r:id="rId13"/>
    <p:sldId id="1000593" r:id="rId14"/>
    <p:sldId id="1000594" r:id="rId15"/>
    <p:sldId id="1000578" r:id="rId16"/>
    <p:sldId id="1000577" r:id="rId17"/>
    <p:sldId id="1000581" r:id="rId18"/>
    <p:sldId id="1000580" r:id="rId19"/>
    <p:sldId id="1000554" r:id="rId20"/>
    <p:sldId id="1000555" r:id="rId21"/>
    <p:sldId id="100058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3BDC74-C2F2-4021-9685-CA743D2F2D98}" v="1" dt="2024-08-21T17:54:47.9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902" autoAdjust="0"/>
  </p:normalViewPr>
  <p:slideViewPr>
    <p:cSldViewPr snapToGrid="0">
      <p:cViewPr varScale="1">
        <p:scale>
          <a:sx n="83" d="100"/>
          <a:sy n="83" d="100"/>
        </p:scale>
        <p:origin x="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Thirukkumaran" userId="512c4b39c5106cec" providerId="LiveId" clId="{993BDC74-C2F2-4021-9685-CA743D2F2D98}"/>
    <pc:docChg chg="modSld">
      <pc:chgData name="Deepak Thirukkumaran" userId="512c4b39c5106cec" providerId="LiveId" clId="{993BDC74-C2F2-4021-9685-CA743D2F2D98}" dt="2024-08-21T17:56:38.364" v="179" actId="1076"/>
      <pc:docMkLst>
        <pc:docMk/>
      </pc:docMkLst>
      <pc:sldChg chg="delSp modSp mod">
        <pc:chgData name="Deepak Thirukkumaran" userId="512c4b39c5106cec" providerId="LiveId" clId="{993BDC74-C2F2-4021-9685-CA743D2F2D98}" dt="2024-08-21T17:54:05.327" v="113" actId="1076"/>
        <pc:sldMkLst>
          <pc:docMk/>
          <pc:sldMk cId="164926023" sldId="1000559"/>
        </pc:sldMkLst>
        <pc:spChg chg="mod">
          <ac:chgData name="Deepak Thirukkumaran" userId="512c4b39c5106cec" providerId="LiveId" clId="{993BDC74-C2F2-4021-9685-CA743D2F2D98}" dt="2024-08-21T17:54:05.327" v="113" actId="1076"/>
          <ac:spMkLst>
            <pc:docMk/>
            <pc:sldMk cId="164926023" sldId="1000559"/>
            <ac:spMk id="6" creationId="{00000000-0000-0000-0000-000000000000}"/>
          </ac:spMkLst>
        </pc:spChg>
        <pc:spChg chg="del mod">
          <ac:chgData name="Deepak Thirukkumaran" userId="512c4b39c5106cec" providerId="LiveId" clId="{993BDC74-C2F2-4021-9685-CA743D2F2D98}" dt="2024-08-21T17:53:09.730" v="105"/>
          <ac:spMkLst>
            <pc:docMk/>
            <pc:sldMk cId="164926023" sldId="1000559"/>
            <ac:spMk id="8" creationId="{00000000-0000-0000-0000-000000000000}"/>
          </ac:spMkLst>
        </pc:spChg>
        <pc:spChg chg="mod">
          <ac:chgData name="Deepak Thirukkumaran" userId="512c4b39c5106cec" providerId="LiveId" clId="{993BDC74-C2F2-4021-9685-CA743D2F2D98}" dt="2024-08-21T17:52:43.471" v="94" actId="20577"/>
          <ac:spMkLst>
            <pc:docMk/>
            <pc:sldMk cId="164926023" sldId="1000559"/>
            <ac:spMk id="11" creationId="{F86EE78E-D701-CDD0-C0CC-82F97FE0CFFE}"/>
          </ac:spMkLst>
        </pc:spChg>
        <pc:spChg chg="del mod">
          <ac:chgData name="Deepak Thirukkumaran" userId="512c4b39c5106cec" providerId="LiveId" clId="{993BDC74-C2F2-4021-9685-CA743D2F2D98}" dt="2024-08-21T17:53:09.730" v="103"/>
          <ac:spMkLst>
            <pc:docMk/>
            <pc:sldMk cId="164926023" sldId="1000559"/>
            <ac:spMk id="12" creationId="{D46658C7-9C03-B2A5-1895-3E65C85C756B}"/>
          </ac:spMkLst>
        </pc:spChg>
        <pc:spChg chg="del mod">
          <ac:chgData name="Deepak Thirukkumaran" userId="512c4b39c5106cec" providerId="LiveId" clId="{993BDC74-C2F2-4021-9685-CA743D2F2D98}" dt="2024-08-21T17:52:59.968" v="98"/>
          <ac:spMkLst>
            <pc:docMk/>
            <pc:sldMk cId="164926023" sldId="1000559"/>
            <ac:spMk id="13" creationId="{8546CED3-3D30-9AE5-DCFE-F326FD463DAF}"/>
          </ac:spMkLst>
        </pc:spChg>
        <pc:grpChg chg="mod">
          <ac:chgData name="Deepak Thirukkumaran" userId="512c4b39c5106cec" providerId="LiveId" clId="{993BDC74-C2F2-4021-9685-CA743D2F2D98}" dt="2024-08-21T17:53:50.888" v="111" actId="1076"/>
          <ac:grpSpMkLst>
            <pc:docMk/>
            <pc:sldMk cId="164926023" sldId="1000559"/>
            <ac:grpSpMk id="10" creationId="{5576D9BD-BBAF-43F8-752F-5BE14E2A4289}"/>
          </ac:grpSpMkLst>
        </pc:grpChg>
      </pc:sldChg>
      <pc:sldChg chg="addSp modSp mod">
        <pc:chgData name="Deepak Thirukkumaran" userId="512c4b39c5106cec" providerId="LiveId" clId="{993BDC74-C2F2-4021-9685-CA743D2F2D98}" dt="2024-08-21T17:56:38.364" v="179" actId="1076"/>
        <pc:sldMkLst>
          <pc:docMk/>
          <pc:sldMk cId="4290897124" sldId="1000582"/>
        </pc:sldMkLst>
        <pc:spChg chg="add mod">
          <ac:chgData name="Deepak Thirukkumaran" userId="512c4b39c5106cec" providerId="LiveId" clId="{993BDC74-C2F2-4021-9685-CA743D2F2D98}" dt="2024-08-21T17:56:38.364" v="179" actId="1076"/>
          <ac:spMkLst>
            <pc:docMk/>
            <pc:sldMk cId="4290897124" sldId="1000582"/>
            <ac:spMk id="3" creationId="{E8CA33FE-298E-40C6-3109-62B10503C48B}"/>
          </ac:spMkLst>
        </pc:spChg>
        <pc:spChg chg="mod">
          <ac:chgData name="Deepak Thirukkumaran" userId="512c4b39c5106cec" providerId="LiveId" clId="{993BDC74-C2F2-4021-9685-CA743D2F2D98}" dt="2024-08-21T17:54:37.669" v="114" actId="1076"/>
          <ac:spMkLst>
            <pc:docMk/>
            <pc:sldMk cId="4290897124" sldId="1000582"/>
            <ac:spMk id="4" creationId="{E6EF352E-CAB6-EE0C-839E-46B123811C43}"/>
          </ac:spMkLst>
        </pc:spChg>
      </pc:sldChg>
    </pc:docChg>
  </pc:docChgLst>
  <pc:docChgLst>
    <pc:chgData name="Deepak Thirukkumaran" userId="512c4b39c5106cec" providerId="LiveId" clId="{4461B17A-A6DB-41BC-880C-6DB87140FF2C}"/>
    <pc:docChg chg="custSel modSld">
      <pc:chgData name="Deepak Thirukkumaran" userId="512c4b39c5106cec" providerId="LiveId" clId="{4461B17A-A6DB-41BC-880C-6DB87140FF2C}" dt="2024-05-22T06:29:09.927" v="1" actId="20578"/>
      <pc:docMkLst>
        <pc:docMk/>
      </pc:docMkLst>
      <pc:sldChg chg="modSp mod">
        <pc:chgData name="Deepak Thirukkumaran" userId="512c4b39c5106cec" providerId="LiveId" clId="{4461B17A-A6DB-41BC-880C-6DB87140FF2C}" dt="2024-05-21T10:49:29.041" v="0" actId="33524"/>
        <pc:sldMkLst>
          <pc:docMk/>
          <pc:sldMk cId="2909883764" sldId="1000530"/>
        </pc:sldMkLst>
        <pc:spChg chg="mod">
          <ac:chgData name="Deepak Thirukkumaran" userId="512c4b39c5106cec" providerId="LiveId" clId="{4461B17A-A6DB-41BC-880C-6DB87140FF2C}" dt="2024-05-21T10:49:29.041" v="0" actId="33524"/>
          <ac:spMkLst>
            <pc:docMk/>
            <pc:sldMk cId="2909883764" sldId="1000530"/>
            <ac:spMk id="8" creationId="{59A70838-DE94-4E47-8CBA-9FB8EB00EF5B}"/>
          </ac:spMkLst>
        </pc:spChg>
      </pc:sldChg>
      <pc:sldChg chg="modSp">
        <pc:chgData name="Deepak Thirukkumaran" userId="512c4b39c5106cec" providerId="LiveId" clId="{4461B17A-A6DB-41BC-880C-6DB87140FF2C}" dt="2024-05-22T06:29:09.927" v="1" actId="20578"/>
        <pc:sldMkLst>
          <pc:docMk/>
          <pc:sldMk cId="3366723657" sldId="1000565"/>
        </pc:sldMkLst>
        <pc:spChg chg="mod">
          <ac:chgData name="Deepak Thirukkumaran" userId="512c4b39c5106cec" providerId="LiveId" clId="{4461B17A-A6DB-41BC-880C-6DB87140FF2C}" dt="2024-05-22T06:29:09.927" v="1" actId="20578"/>
          <ac:spMkLst>
            <pc:docMk/>
            <pc:sldMk cId="3366723657" sldId="1000565"/>
            <ac:spMk id="8" creationId="{59A70838-DE94-4E47-8CBA-9FB8EB00EF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F1C52-A1B2-4EB5-804D-43C70358C7EC}" type="datetimeFigureOut">
              <a:rPr lang="en-US" smtClean="0"/>
              <a:t>8/21/2024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9DA45A-0C88-4C3E-A526-55B44AC0B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08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04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85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1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9674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06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77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54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632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723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719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33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89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318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3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789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01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09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9DA45A-0C88-4C3E-A526-55B44AC0BB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85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D55713-D3F2-41F5-B120-4F4DD4608DA5}"/>
              </a:ext>
            </a:extLst>
          </p:cNvPr>
          <p:cNvCxnSpPr>
            <a:cxnSpLocks/>
          </p:cNvCxnSpPr>
          <p:nvPr userDrawn="1"/>
        </p:nvCxnSpPr>
        <p:spPr>
          <a:xfrm>
            <a:off x="419819" y="1009285"/>
            <a:ext cx="1135236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3DF4A192-81FD-4ADC-9EFA-390320784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819624" y="6559745"/>
            <a:ext cx="37237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sz="9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Selawik" panose="020B0502040204020203" pitchFamily="34" charset="0"/>
                <a:ea typeface="+mn-ea"/>
                <a:cs typeface="+mn-cs"/>
              </a:defRPr>
            </a:lvl1pPr>
          </a:lstStyle>
          <a:p>
            <a:fld id="{8FFC5DED-313B-48C9-B605-CD69EFCD78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Google Shape;15;p22">
            <a:extLst>
              <a:ext uri="{FF2B5EF4-FFF2-40B4-BE49-F238E27FC236}">
                <a16:creationId xmlns:a16="http://schemas.microsoft.com/office/drawing/2014/main" id="{33FD19B6-AD31-180B-3D86-9A6C09617001}"/>
              </a:ext>
            </a:extLst>
          </p:cNvPr>
          <p:cNvSpPr/>
          <p:nvPr userDrawn="1"/>
        </p:nvSpPr>
        <p:spPr>
          <a:xfrm>
            <a:off x="11254153" y="136525"/>
            <a:ext cx="838200" cy="844062"/>
          </a:xfrm>
          <a:prstGeom prst="rect">
            <a:avLst/>
          </a:prstGeom>
          <a:blipFill rotWithShape="1">
            <a:blip r:embed="rId2">
              <a:alphaModFix amt="7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096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E5D19F3-A05E-486C-B3BB-BEAFCC87EF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4" y="0"/>
            <a:ext cx="1218117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C41CF58-3EEC-4B3C-876F-52EDD1196BA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F0EC72-BDBE-436C-90AF-AF631D5E74CC}"/>
              </a:ext>
            </a:extLst>
          </p:cNvPr>
          <p:cNvSpPr/>
          <p:nvPr userDrawn="1"/>
        </p:nvSpPr>
        <p:spPr>
          <a:xfrm>
            <a:off x="0" y="6642338"/>
            <a:ext cx="12192000" cy="2242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0">
                <a:solidFill>
                  <a:schemeClr val="bg1"/>
                </a:solidFill>
                <a:latin typeface="Selawik" panose="020B0502040204020203" pitchFamily="34" charset="0"/>
              </a:rPr>
              <a:t>© 2021 | Mu Sigma Confidential | Reproduction Prohibited</a:t>
            </a:r>
            <a:endParaRPr lang="en-US" sz="800" b="0" kern="1200">
              <a:solidFill>
                <a:schemeClr val="bg1"/>
              </a:solidFill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867BBF7-2BEC-4A3D-8A01-DE4931AB0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37949" y="6642338"/>
            <a:ext cx="454051" cy="22428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ctr">
              <a:defRPr lang="en-US" sz="1050" b="0" kern="1200" smtClean="0">
                <a:solidFill>
                  <a:schemeClr val="bg1"/>
                </a:solidFill>
                <a:latin typeface="Selawik" panose="020B0502040204020203" pitchFamily="34" charset="0"/>
                <a:ea typeface="+mn-ea"/>
                <a:cs typeface="+mn-cs"/>
              </a:defRPr>
            </a:lvl1pPr>
          </a:lstStyle>
          <a:p>
            <a:fld id="{8FFC5DED-313B-48C9-B605-CD69EFCD78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512AA20-8F9C-4665-B746-EFE5BF357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6500" y="218730"/>
            <a:ext cx="406234" cy="43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314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71658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  <p:sp>
        <p:nvSpPr>
          <p:cNvPr id="7" name="Google Shape;15;p22">
            <a:extLst>
              <a:ext uri="{FF2B5EF4-FFF2-40B4-BE49-F238E27FC236}">
                <a16:creationId xmlns:a16="http://schemas.microsoft.com/office/drawing/2014/main" id="{484ABC8D-B06C-597E-A460-B9B5A2532A4C}"/>
              </a:ext>
            </a:extLst>
          </p:cNvPr>
          <p:cNvSpPr/>
          <p:nvPr userDrawn="1"/>
        </p:nvSpPr>
        <p:spPr>
          <a:xfrm>
            <a:off x="11475826" y="96255"/>
            <a:ext cx="623811" cy="630093"/>
          </a:xfrm>
          <a:prstGeom prst="rect">
            <a:avLst/>
          </a:prstGeom>
          <a:blipFill rotWithShape="1">
            <a:blip r:embed="rId2">
              <a:alphaModFix amt="7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747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225486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3821198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  <p:sp>
        <p:nvSpPr>
          <p:cNvPr id="5" name="Google Shape;15;p22">
            <a:extLst>
              <a:ext uri="{FF2B5EF4-FFF2-40B4-BE49-F238E27FC236}">
                <a16:creationId xmlns:a16="http://schemas.microsoft.com/office/drawing/2014/main" id="{F2D62A76-192E-6C02-3016-9FA15499E48C}"/>
              </a:ext>
            </a:extLst>
          </p:cNvPr>
          <p:cNvSpPr/>
          <p:nvPr userDrawn="1"/>
        </p:nvSpPr>
        <p:spPr>
          <a:xfrm>
            <a:off x="11254153" y="136525"/>
            <a:ext cx="838200" cy="844062"/>
          </a:xfrm>
          <a:prstGeom prst="rect">
            <a:avLst/>
          </a:prstGeom>
          <a:blipFill rotWithShape="1">
            <a:blip r:embed="rId2">
              <a:alphaModFix amt="76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220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28DDD6-0F9F-422A-952B-205B2EE19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F24EF9-96A6-4D64-91F7-A831E720A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86920-2065-4663-8967-7EAE42CB4A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53021-5EA8-4055-8676-721122188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2CE52-FB7F-4A0D-9734-7B0BDBD92E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5DED-313B-48C9-B605-CD69EFCD7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7904" y="333692"/>
            <a:ext cx="10611619" cy="10729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48505" y="411302"/>
            <a:ext cx="4094988" cy="7575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2990" y="1361354"/>
            <a:ext cx="9487535" cy="3572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071859" y="6440364"/>
            <a:ext cx="228600" cy="2025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30" dirty="0"/>
              <a:t>‹#›</a:t>
            </a:fld>
            <a:endParaRPr spc="-30" dirty="0"/>
          </a:p>
        </p:txBody>
      </p:sp>
    </p:spTree>
    <p:extLst>
      <p:ext uri="{BB962C8B-B14F-4D97-AF65-F5344CB8AC3E}">
        <p14:creationId xmlns:p14="http://schemas.microsoft.com/office/powerpoint/2010/main" val="2697541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576D9BD-BBAF-43F8-752F-5BE14E2A4289}"/>
              </a:ext>
            </a:extLst>
          </p:cNvPr>
          <p:cNvGrpSpPr/>
          <p:nvPr/>
        </p:nvGrpSpPr>
        <p:grpSpPr>
          <a:xfrm>
            <a:off x="1130444" y="1657876"/>
            <a:ext cx="9931111" cy="4232850"/>
            <a:chOff x="1475549" y="1361354"/>
            <a:chExt cx="9240021" cy="2695973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5549" y="1361354"/>
              <a:ext cx="9240021" cy="24917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63333" y="1746943"/>
              <a:ext cx="6662927" cy="2310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77164" y="1413178"/>
              <a:ext cx="9144000" cy="238810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504706" y="3141047"/>
            <a:ext cx="9180946" cy="19825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600"/>
              </a:spcBef>
            </a:pPr>
            <a:r>
              <a:rPr lang="en-US" sz="2700" b="1" dirty="0">
                <a:latin typeface="Selawik" panose="020B0502040204020203" pitchFamily="34" charset="0"/>
              </a:rPr>
              <a:t>Virtual Sparse Convolution for Multimodal 3D Object Detection</a:t>
            </a:r>
            <a:br>
              <a:rPr lang="en-US" sz="2700" b="1" dirty="0">
                <a:latin typeface="Selawik" panose="020B0502040204020203" pitchFamily="34" charset="0"/>
              </a:rPr>
            </a:br>
            <a:br>
              <a:rPr lang="en-US" sz="2700" b="1" dirty="0">
                <a:latin typeface="Selawik" panose="020B0502040204020203" pitchFamily="34" charset="0"/>
              </a:rPr>
            </a:br>
            <a:br>
              <a:rPr lang="en-US" sz="2000" b="1" dirty="0">
                <a:latin typeface="Selawik" panose="020B0502040204020203" pitchFamily="34" charset="0"/>
              </a:rPr>
            </a:br>
            <a:endParaRPr sz="2700" b="1" dirty="0">
              <a:latin typeface="Selawik" panose="020B0502040204020203" pitchFamily="34" charset="0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178244" y="60355"/>
            <a:ext cx="984562" cy="1075717"/>
          </a:xfrm>
          <a:prstGeom prst="rect">
            <a:avLst/>
          </a:prstGeom>
        </p:spPr>
      </p:pic>
      <p:sp>
        <p:nvSpPr>
          <p:cNvPr id="11" name="object 6">
            <a:extLst>
              <a:ext uri="{FF2B5EF4-FFF2-40B4-BE49-F238E27FC236}">
                <a16:creationId xmlns:a16="http://schemas.microsoft.com/office/drawing/2014/main" id="{F86EE78E-D701-CDD0-C0CC-82F97FE0CFFE}"/>
              </a:ext>
            </a:extLst>
          </p:cNvPr>
          <p:cNvSpPr txBox="1">
            <a:spLocks/>
          </p:cNvSpPr>
          <p:nvPr/>
        </p:nvSpPr>
        <p:spPr>
          <a:xfrm>
            <a:off x="3374501" y="609164"/>
            <a:ext cx="5137657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2700" kern="0" dirty="0">
                <a:latin typeface="Selawik" panose="020B0502040204020203" pitchFamily="34" charset="0"/>
              </a:rPr>
              <a:t>            RESEARCH INTERN</a:t>
            </a:r>
          </a:p>
        </p:txBody>
      </p:sp>
    </p:spTree>
    <p:extLst>
      <p:ext uri="{BB962C8B-B14F-4D97-AF65-F5344CB8AC3E}">
        <p14:creationId xmlns:p14="http://schemas.microsoft.com/office/powerpoint/2010/main" val="16492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106623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2: Noise-Resistant Submanifold Convolution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NRConv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171034"/>
            <a:ext cx="11387824" cy="522471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Devised to address noise problems from inaccurate depth completion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Encoding in 3D Space 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Used 3D submanifold convolution kernel (K</a:t>
            </a:r>
            <a:r>
              <a:rPr lang="en-US" sz="1600" baseline="30000" dirty="0">
                <a:solidFill>
                  <a:prstClr val="black"/>
                </a:solidFill>
                <a:latin typeface="Avenir Next LT Pro" panose="020B0504020202020204" pitchFamily="34" charset="0"/>
              </a:rPr>
              <a:t>3D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) I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Captures geometric features from non-empty voxels in a 3×3×3 neighborhood</a:t>
            </a: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6D736-1374-F9F2-E169-486185DB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91" y="3885307"/>
            <a:ext cx="7802417" cy="22610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09C42-5F53-5304-091C-79EFB0C6ED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869" y="3221690"/>
            <a:ext cx="2777781" cy="4120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F6A448-0BBD-A801-4646-7CFCE602A5E2}"/>
              </a:ext>
            </a:extLst>
          </p:cNvPr>
          <p:cNvSpPr/>
          <p:nvPr/>
        </p:nvSpPr>
        <p:spPr>
          <a:xfrm>
            <a:off x="4540195" y="3808675"/>
            <a:ext cx="5457013" cy="150279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106623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2: Noise-Resistant Submanifold Convolution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NRConv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171034"/>
            <a:ext cx="11387824" cy="522471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Encoding in 2D Space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Convert 3D indices to grid points through voxelization parameters (G.)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Apply transformations (e.g., rotation, scaling)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Project grid points to 2D using camera calibrations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2D projected features are then leveraged to calculate noise-aware features with neighbor voxels (3X3)</a:t>
            </a: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B6D736-1374-F9F2-E169-486185DB61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791" y="3885307"/>
            <a:ext cx="7802417" cy="226105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F8678D-7167-0516-09EC-DED4A4624AB1}"/>
              </a:ext>
            </a:extLst>
          </p:cNvPr>
          <p:cNvSpPr/>
          <p:nvPr/>
        </p:nvSpPr>
        <p:spPr>
          <a:xfrm>
            <a:off x="4540195" y="4768260"/>
            <a:ext cx="5457013" cy="1502796"/>
          </a:xfrm>
          <a:prstGeom prst="roundRect">
            <a:avLst/>
          </a:prstGeom>
          <a:noFill/>
          <a:ln w="95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D717D0-4458-E8F2-0B97-AE62D9824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651" y="3377205"/>
            <a:ext cx="2717033" cy="34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737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106623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Detection Frameworks with </a:t>
            </a: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298254"/>
            <a:ext cx="11387824" cy="50945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-L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Lightweight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version which can be leveraged for fast multimodal 3D detection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Uses an early fusion scheme and replaces Voxel-RCNN backbone with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LiDAR points P (x, y, z, </a:t>
            </a:r>
            <a:r>
              <a:rPr lang="el-GR" sz="1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  <a:cs typeface="Times New Roman" panose="02020603050405020304" pitchFamily="18" charset="0"/>
              </a:rPr>
              <a:t>) and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virtual points V (x, y, z) are fused into a unified point cloud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Unified point cloud further encoded into feature volumes using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for 3D detection </a:t>
            </a:r>
          </a:p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D5BFFA-EE15-3FEF-F86B-63ECA84D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790" y="3845551"/>
            <a:ext cx="9560420" cy="1585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17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106623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Detection Frameworks with </a:t>
            </a: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298254"/>
            <a:ext cx="11387824" cy="5094594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-T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High precision detection framework based on Transformed Refinement Scheme (TRS) and late fusion scheme 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LiDAR points P (x, y, z, α) and virtual points V (x, y, z) are first transformed with different rotations and reflections, post which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VoxelNet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and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encode the features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RoIs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create by RPN undergoes multi-stage refinement using backbone features, followed by bounding box voting fusion, and a final NMS on fused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RoIs</a:t>
            </a: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B92D4E-DA55-8ED3-C38A-F59781DF3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0699" y="3886985"/>
            <a:ext cx="4870602" cy="211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76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Experiment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 Setup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lawik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5" y="1502106"/>
            <a:ext cx="11228609" cy="434734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br>
              <a:rPr lang="en-US" sz="1800" b="1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r>
              <a:rPr lang="en-US" sz="18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Dataset Used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KITTI object detection benchmark dataset has been used for experiments. This consists of 7,481 (training) and 7,518 (testing) LiDAR and image frames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The train data is further split into 3712 train and 3769 validation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3D Average Precision (AP) under 40 recall thresholds (R40) has been used as the evaluation metric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IoU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thresholds of 0.7 (car), 0.5 (pedestrian) and 0.5 (cyclist) has been used for the evaluation metric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All the detectors use the same standard detection range ([0, 70.4] m for the  X-axis, [−40, 40] m for the Y -axis, and [−3, 1] m for  the Z-axis)</a:t>
            </a:r>
          </a:p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8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Experiment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 Setup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lawik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5" y="1225107"/>
            <a:ext cx="11228609" cy="517064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marR="0" lvl="0" algn="l" defTabSz="914400" rtl="0" eaLnBrk="1" fontAlgn="auto" latinLnBrk="0" hangingPunct="1">
              <a:lnSpc>
                <a:spcPct val="100000"/>
              </a:lnSpc>
              <a:spcAft>
                <a:spcPts val="1200"/>
              </a:spcAft>
              <a:buClrTx/>
              <a:buSzTx/>
              <a:tabLst/>
              <a:defRPr/>
            </a:pPr>
            <a:b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Setup</a:t>
            </a:r>
            <a:endParaRPr lang="en-US" sz="1800" b="1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Network Details: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includes four levels of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blocks with feature dimensions 16, 32, 64, and 64, respectively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Input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rate of 90% and layer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rate of 15% has been used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Data augmentation like ground truth sampling, local transformation and global transformation has been used across all the pipelines </a:t>
            </a:r>
            <a:endParaRPr lang="en-US" b="1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Training Details </a:t>
            </a:r>
            <a:endParaRPr lang="en-US" sz="1800" b="1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8 Tesla V100 GPUs using the ADAM optimizer has been used for training with a learning rate of 0.01 and a one-cycle learning rate strategy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Networks have been trained for 60 epochs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NMS (Non-Maximum Suppression) threshold of 0.8 used during training to generate 160 object proposals with a 1:1 ratio of positive to negative samples </a:t>
            </a:r>
          </a:p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340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Results: 3D Car Detection on KITTI Validation Set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lawik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3" y="1176275"/>
            <a:ext cx="11228609" cy="2580194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>
              <a:spcBef>
                <a:spcPts val="1200"/>
              </a:spcBef>
              <a:spcAft>
                <a:spcPts val="300"/>
              </a:spcAft>
              <a:defRPr/>
            </a:pPr>
            <a:endParaRPr lang="en-US" sz="18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Car detection results on KITTI validation set has been reported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Compared with the baseline detector Voxel-RCNN,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-L &amp;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-T show 3.42%, 5% 3D AP(R40) improvement in the moderate car class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For 3D AP under 11 recall thresholds (R11)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-L &amp;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-T  show 2.38% &amp; 3.33%  improvement in the moderate car class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-L also runs much faster than other multimodal detectors, due to the efficient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design</a:t>
            </a: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96D19-048B-F99A-A00B-3B5E953F7B18}"/>
              </a:ext>
            </a:extLst>
          </p:cNvPr>
          <p:cNvSpPr txBox="1"/>
          <p:nvPr/>
        </p:nvSpPr>
        <p:spPr>
          <a:xfrm>
            <a:off x="627171" y="5964242"/>
            <a:ext cx="5007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CAR 3D Detection Results on KITTI V</a:t>
            </a: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alidation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S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44246C-12E5-74DE-6BD3-1F36F4B7A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693" y="3840983"/>
            <a:ext cx="5298857" cy="203874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0797B1-3DFA-DDDB-9EE9-C5642E41DE4A}"/>
              </a:ext>
            </a:extLst>
          </p:cNvPr>
          <p:cNvSpPr/>
          <p:nvPr/>
        </p:nvSpPr>
        <p:spPr>
          <a:xfrm>
            <a:off x="481693" y="5310310"/>
            <a:ext cx="5298858" cy="56941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1C98A5-F68B-FE8D-D004-96F9F4C4E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7468" y="3759441"/>
            <a:ext cx="5377361" cy="2800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9A8AC8-91C0-635A-EA62-C57619A7C649}"/>
              </a:ext>
            </a:extLst>
          </p:cNvPr>
          <p:cNvSpPr txBox="1"/>
          <p:nvPr/>
        </p:nvSpPr>
        <p:spPr>
          <a:xfrm>
            <a:off x="6556930" y="6406657"/>
            <a:ext cx="5007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Accuracy vs Speed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on KITTI 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Test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S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68424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Results: KITTI Test BEV and 3D Detection Benchmark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lawik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3" y="1186327"/>
            <a:ext cx="11228609" cy="194668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>
              <a:spcBef>
                <a:spcPts val="1200"/>
              </a:spcBef>
              <a:spcAft>
                <a:spcPts val="300"/>
              </a:spcAft>
              <a:defRPr/>
            </a:pPr>
            <a:endParaRPr lang="en-US" sz="18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3D Average Precision (AP) under 40 recall thresholds (R40) has been used as evaluation metric for both 3D and BEV detection results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-T outperforms all the other methods in both 3D AP and BEV AP metrics 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-L also has very similar performance at quite competitive speed </a:t>
            </a: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96D19-048B-F99A-A00B-3B5E953F7B18}"/>
              </a:ext>
            </a:extLst>
          </p:cNvPr>
          <p:cNvSpPr txBox="1"/>
          <p:nvPr/>
        </p:nvSpPr>
        <p:spPr>
          <a:xfrm>
            <a:off x="3592046" y="6437103"/>
            <a:ext cx="500789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CAR 3D Detection Results on KITTI test 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set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168C19-1A1F-B1EB-A181-73F96E92D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804" y="3145160"/>
            <a:ext cx="7978382" cy="3328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48317F0-7C0F-5C3E-C359-7E88759DAA5E}"/>
              </a:ext>
            </a:extLst>
          </p:cNvPr>
          <p:cNvSpPr/>
          <p:nvPr/>
        </p:nvSpPr>
        <p:spPr>
          <a:xfrm>
            <a:off x="2106803" y="6082749"/>
            <a:ext cx="8102981" cy="37839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6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5" y="1674673"/>
            <a:ext cx="11228609" cy="3508653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 marR="0" lvl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endParaRPr lang="en-US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effectively tackles the challenges of virtual points in 3D detection, notably point density and noises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-L matches the performance of SFD (CVPR 22) in AP while offering faster processing due to its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design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The framework shows great promise for real-world 3D object detection where speed and precision are crucial</a:t>
            </a:r>
            <a:b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b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827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81695" y="1309745"/>
            <a:ext cx="11228609" cy="5086008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pPr marL="171450">
              <a:spcBef>
                <a:spcPts val="1200"/>
              </a:spcBef>
              <a:spcAft>
                <a:spcPts val="300"/>
              </a:spcAft>
              <a:defRPr/>
            </a:pPr>
            <a:endParaRPr lang="en-US" sz="18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Jiajun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Deng,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Shaoshuai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Shi, Peiwei Li, Wen gang Zhou, Yanyong Zhang, and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Houqiang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Li. Voxel r-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cnn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: Towards high performance voxel-based 3d object detection. In Proceedings of the AAAI Conference on Artificial Intelligence, 2021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Hai Wu,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Jinhao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Deng,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Chenglu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Wen, Xin Li, and Cheng Wang. Casa: A cascade attention network for 3d object detection from lidar point clouds. IEEE Transactions on Geoscience and Remote Sensing, 2022.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Mu Hu,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Shuling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Wang, Bin Li,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Shiyu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Ning, Li Fan, and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Xiaojin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Gong.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Penet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: Towards precise and efficient image guided depth completion. International Conference on Robotics and Automation (ICRA)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Xiaopei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Wu, Liang Peng, Honghui Yang, Liang Xie,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Chenxi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Huang, </a:t>
            </a:r>
            <a:r>
              <a:rPr lang="en-US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Chengqi</a:t>
            </a:r>
            <a: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  <a:t> Deng, Haifeng Liu, and Deng Cai. Sparse fuse dense: Towards high quality 3d detection with depth completion. In Proceedings of the IEEE conference on Computer Vision and Pattern Recognition (CVPR), 2022</a:t>
            </a:r>
            <a:br>
              <a:rPr lang="en-US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endParaRPr lang="en-US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17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8F5CF-F51E-D65B-898F-CE22597A8F3D}"/>
              </a:ext>
            </a:extLst>
          </p:cNvPr>
          <p:cNvSpPr txBox="1"/>
          <p:nvPr/>
        </p:nvSpPr>
        <p:spPr>
          <a:xfrm>
            <a:off x="680720" y="1162995"/>
            <a:ext cx="10830560" cy="4932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" panose="020B0504020202020204" pitchFamily="34" charset="0"/>
              </a:rPr>
              <a:t>Motivation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" panose="020B0504020202020204" pitchFamily="34" charset="0"/>
              </a:rPr>
              <a:t>Problem Statement &amp; Challenges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latin typeface="Avenir Next LT Pro" panose="020B0504020202020204" pitchFamily="34" charset="0"/>
              </a:rPr>
              <a:t>Existing Methods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Virtual Sparse Convolution (</a:t>
            </a:r>
            <a:r>
              <a:rPr lang="en-US" b="1" dirty="0" err="1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Network  (Introduction)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1: Stochastic Voxel Discard (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StVD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 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2: Noise-Resistant Submanifold Convolution (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NRConv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Detection Frameworks with </a:t>
            </a:r>
            <a:r>
              <a:rPr lang="en-US" b="1" dirty="0" err="1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Experiment</a:t>
            </a: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 Setup: Dataset Used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Experiment</a:t>
            </a: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al Setup: Setup &amp; Training Details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Results: 3D Car Detection on KITTI Validation Set 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Results: KITTI Test BEV and 3D Detection Benchmark 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Conclusion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References</a:t>
            </a:r>
            <a:endParaRPr lang="en-US" dirty="0">
              <a:latin typeface="Avenir Next LT Pro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2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EF352E-CAB6-EE0C-839E-46B123811C43}"/>
              </a:ext>
            </a:extLst>
          </p:cNvPr>
          <p:cNvSpPr txBox="1"/>
          <p:nvPr/>
        </p:nvSpPr>
        <p:spPr>
          <a:xfrm>
            <a:off x="409002" y="1439742"/>
            <a:ext cx="11228609" cy="1300356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marL="171450">
              <a:spcBef>
                <a:spcPts val="1200"/>
              </a:spcBef>
              <a:spcAft>
                <a:spcPts val="300"/>
              </a:spcAft>
              <a:defRPr/>
            </a:pPr>
            <a:endParaRPr lang="en-US" sz="18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algn="ctr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tabLst/>
              <a:defRPr/>
            </a:pPr>
            <a:r>
              <a:rPr lang="en-US" sz="4800" b="1" dirty="0">
                <a:solidFill>
                  <a:prstClr val="black"/>
                </a:solidFill>
                <a:latin typeface="Selawik" panose="020B0502040204020203" pitchFamily="34" charset="0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CA33FE-298E-40C6-3109-62B10503C48B}"/>
              </a:ext>
            </a:extLst>
          </p:cNvPr>
          <p:cNvSpPr txBox="1"/>
          <p:nvPr/>
        </p:nvSpPr>
        <p:spPr>
          <a:xfrm>
            <a:off x="236835" y="4561326"/>
            <a:ext cx="59416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FROM :-</a:t>
            </a:r>
          </a:p>
          <a:p>
            <a:endParaRPr lang="en-IN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KASHYAP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VATSAV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/>
              <a:t>DEEPAK </a:t>
            </a:r>
          </a:p>
        </p:txBody>
      </p:sp>
    </p:spTree>
    <p:extLst>
      <p:ext uri="{BB962C8B-B14F-4D97-AF65-F5344CB8AC3E}">
        <p14:creationId xmlns:p14="http://schemas.microsoft.com/office/powerpoint/2010/main" val="4290897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Motivation  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lawik" panose="020B0502040204020203" pitchFamily="34" charset="0"/>
              <a:ea typeface="Segoe UI Historic" panose="020B0502040204020203" pitchFamily="34" charset="0"/>
              <a:cs typeface="Segoe UI Historic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C56FF-8FA2-46B1-93D1-D415A750357D}"/>
              </a:ext>
            </a:extLst>
          </p:cNvPr>
          <p:cNvGrpSpPr/>
          <p:nvPr/>
        </p:nvGrpSpPr>
        <p:grpSpPr>
          <a:xfrm>
            <a:off x="431800" y="1561986"/>
            <a:ext cx="11387824" cy="4464279"/>
            <a:chOff x="781050" y="2142027"/>
            <a:chExt cx="4019550" cy="3019981"/>
          </a:xfrm>
        </p:grpSpPr>
        <p:sp>
          <p:nvSpPr>
            <p:cNvPr id="8" name="Rectangle 7">
              <a:hlinkClick r:id="" action="ppaction://noaction"/>
              <a:extLst>
                <a:ext uri="{FF2B5EF4-FFF2-40B4-BE49-F238E27FC236}">
                  <a16:creationId xmlns:a16="http://schemas.microsoft.com/office/drawing/2014/main" id="{59A70838-DE94-4E47-8CBA-9FB8EB00EF5B}"/>
                </a:ext>
              </a:extLst>
            </p:cNvPr>
            <p:cNvSpPr/>
            <p:nvPr/>
          </p:nvSpPr>
          <p:spPr>
            <a:xfrm>
              <a:off x="781050" y="2266950"/>
              <a:ext cx="4019550" cy="2895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With tremendous advances in computer vision </a:t>
              </a: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there has been increase in popularity of the autonomous vehicles (AVs)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This becomes even more important as the computer driven systems can reduce lots of costly human errors on the road 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AVs rely heavily on understanding and detect their surroundings in three dimensions to navigate safely and efficiently in real time</a:t>
              </a: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These detections need to be fast without compromising on the accuracy</a:t>
              </a: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 </a:t>
              </a: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LiDAR sensors have become a popular choice for these applications, </a:t>
              </a: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but their </a:t>
              </a: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sparsity poses challenges, especially when detecting distant objects that are crucial for safe navigation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ABBE4-DA67-4091-859D-22691A3654BE}"/>
                </a:ext>
              </a:extLst>
            </p:cNvPr>
            <p:cNvSpPr txBox="1"/>
            <p:nvPr/>
          </p:nvSpPr>
          <p:spPr>
            <a:xfrm>
              <a:off x="1779627" y="2142027"/>
              <a:ext cx="2001421" cy="2498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Motivation for Accurate &amp; Effective 3D Detection </a:t>
              </a: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 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988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Problem Statement &amp; Challenges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C56FF-8FA2-46B1-93D1-D415A750357D}"/>
              </a:ext>
            </a:extLst>
          </p:cNvPr>
          <p:cNvGrpSpPr/>
          <p:nvPr/>
        </p:nvGrpSpPr>
        <p:grpSpPr>
          <a:xfrm>
            <a:off x="431800" y="1397994"/>
            <a:ext cx="11387824" cy="4997759"/>
            <a:chOff x="781050" y="2142027"/>
            <a:chExt cx="4019550" cy="3019981"/>
          </a:xfrm>
        </p:grpSpPr>
        <p:sp>
          <p:nvSpPr>
            <p:cNvPr id="8" name="Rectangle 7">
              <a:hlinkClick r:id="" action="ppaction://noaction"/>
              <a:extLst>
                <a:ext uri="{FF2B5EF4-FFF2-40B4-BE49-F238E27FC236}">
                  <a16:creationId xmlns:a16="http://schemas.microsoft.com/office/drawing/2014/main" id="{59A70838-DE94-4E47-8CBA-9FB8EB00EF5B}"/>
                </a:ext>
              </a:extLst>
            </p:cNvPr>
            <p:cNvSpPr/>
            <p:nvPr/>
          </p:nvSpPr>
          <p:spPr>
            <a:xfrm>
              <a:off x="781050" y="2266950"/>
              <a:ext cx="4019550" cy="2895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marR="0" lvl="0" algn="l" defTabSz="914400" rtl="0" eaLnBrk="1" fontAlgn="auto" latinLnBrk="0" hangingPunct="1">
                <a:lnSpc>
                  <a:spcPct val="100000"/>
                </a:lnSpc>
                <a:buClrTx/>
                <a:buSzTx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Existing 3D Object Detection Landscape:</a:t>
              </a:r>
            </a:p>
            <a:p>
              <a:pPr marL="914400" lvl="1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LIDAR based detections: While 3D object detection with LiDAR has progressed, its efficiency declines with distant objects due to sparse sampling density</a:t>
              </a:r>
            </a:p>
            <a:p>
              <a:pPr marL="914400" lvl="1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Virtual Point Approaches: These generate virtual points from RGB data to enrich sparse LiDAR points, but they introduce problems like high density (leading to computational inefficiencies) and noisy data</a:t>
              </a: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Gap &amp; Challenges:</a:t>
              </a:r>
            </a:p>
            <a:p>
              <a:pPr marL="914400" lvl="1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Density Issue: Using virtual points makes data extremely dense, which is computationally expensive</a:t>
              </a:r>
            </a:p>
            <a:p>
              <a:pPr marL="914400" lvl="1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Noise in depth completion: Depth completion from images can be imprecise, introducing a large amount of noise</a:t>
              </a: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Desired State:</a:t>
              </a:r>
            </a:p>
            <a:p>
              <a:pPr marL="914400" lvl="1" indent="-285750"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A multi modal architecture that efficiently and accurately leverages both LiDAR and RGB data for 3D object detection with improved robustness against noise 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ABBE4-DA67-4091-859D-22691A3654BE}"/>
                </a:ext>
              </a:extLst>
            </p:cNvPr>
            <p:cNvSpPr txBox="1"/>
            <p:nvPr/>
          </p:nvSpPr>
          <p:spPr>
            <a:xfrm>
              <a:off x="2152176" y="2142027"/>
              <a:ext cx="1256323" cy="24984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venir Next LT Pro" panose="020B0504020202020204" pitchFamily="34" charset="0"/>
                  <a:ea typeface="+mn-ea"/>
                  <a:cs typeface="+mn-cs"/>
                </a:rPr>
                <a:t>Problem Statement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770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xisting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Methods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C56FF-8FA2-46B1-93D1-D415A750357D}"/>
              </a:ext>
            </a:extLst>
          </p:cNvPr>
          <p:cNvGrpSpPr/>
          <p:nvPr/>
        </p:nvGrpSpPr>
        <p:grpSpPr>
          <a:xfrm>
            <a:off x="431800" y="1174710"/>
            <a:ext cx="11387824" cy="5385035"/>
            <a:chOff x="781050" y="2142027"/>
            <a:chExt cx="4019550" cy="3019981"/>
          </a:xfrm>
        </p:grpSpPr>
        <p:sp>
          <p:nvSpPr>
            <p:cNvPr id="8" name="Rectangle 7">
              <a:hlinkClick r:id="" action="ppaction://noaction"/>
              <a:extLst>
                <a:ext uri="{FF2B5EF4-FFF2-40B4-BE49-F238E27FC236}">
                  <a16:creationId xmlns:a16="http://schemas.microsoft.com/office/drawing/2014/main" id="{59A70838-DE94-4E47-8CBA-9FB8EB00EF5B}"/>
                </a:ext>
              </a:extLst>
            </p:cNvPr>
            <p:cNvSpPr/>
            <p:nvPr/>
          </p:nvSpPr>
          <p:spPr>
            <a:xfrm>
              <a:off x="781050" y="2266950"/>
              <a:ext cx="4019550" cy="2895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marR="0" lvl="0" algn="l" defTabSz="914400" rtl="0" eaLnBrk="1" fontAlgn="auto" latinLnBrk="0" hangingPunct="1">
                <a:lnSpc>
                  <a:spcPct val="100000"/>
                </a:lnSpc>
                <a:buClrTx/>
                <a:buSzTx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LiDAR-based Detection: 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LiDAR sensor produces high resolution point clouds which gives a granular representation of the surroundings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Notable work: </a:t>
              </a:r>
              <a:r>
                <a:rPr lang="en-US" sz="1600" dirty="0" err="1">
                  <a:solidFill>
                    <a:prstClr val="black"/>
                  </a:solidFill>
                  <a:latin typeface="Avenir Next LT Pro" panose="020B0504020202020204" pitchFamily="34" charset="0"/>
                </a:rPr>
                <a:t>BirdNet</a:t>
              </a: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 and Focal Sparse Convolution Networks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Limitations: LiDAR have low scanning resolution for distant object resulting in degraded detection performance for far-off objects</a:t>
              </a:r>
            </a:p>
            <a:p>
              <a:pPr marL="628650" lvl="1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1600" dirty="0">
                <a:solidFill>
                  <a:prstClr val="black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ABBE4-DA67-4091-859D-22691A3654BE}"/>
                </a:ext>
              </a:extLst>
            </p:cNvPr>
            <p:cNvSpPr txBox="1"/>
            <p:nvPr/>
          </p:nvSpPr>
          <p:spPr>
            <a:xfrm>
              <a:off x="2152176" y="2142027"/>
              <a:ext cx="1256323" cy="2071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Related Work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65F00BB-95F4-8BE6-C8D8-B4E39FFC5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204" y="3978605"/>
            <a:ext cx="4687589" cy="2488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F97C81-DB04-56A5-80FC-A5F516945C0F}"/>
              </a:ext>
            </a:extLst>
          </p:cNvPr>
          <p:cNvSpPr txBox="1"/>
          <p:nvPr/>
        </p:nvSpPr>
        <p:spPr>
          <a:xfrm>
            <a:off x="3698486" y="3567698"/>
            <a:ext cx="4795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Autonomous Vehicle LIDAR Sensor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67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E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xisting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Methods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24C56FF-8FA2-46B1-93D1-D415A750357D}"/>
              </a:ext>
            </a:extLst>
          </p:cNvPr>
          <p:cNvGrpSpPr/>
          <p:nvPr/>
        </p:nvGrpSpPr>
        <p:grpSpPr>
          <a:xfrm>
            <a:off x="431800" y="1174710"/>
            <a:ext cx="11387824" cy="5221043"/>
            <a:chOff x="781050" y="2142027"/>
            <a:chExt cx="4019550" cy="3019981"/>
          </a:xfrm>
        </p:grpSpPr>
        <p:sp>
          <p:nvSpPr>
            <p:cNvPr id="8" name="Rectangle 7">
              <a:hlinkClick r:id="" action="ppaction://noaction"/>
              <a:extLst>
                <a:ext uri="{FF2B5EF4-FFF2-40B4-BE49-F238E27FC236}">
                  <a16:creationId xmlns:a16="http://schemas.microsoft.com/office/drawing/2014/main" id="{59A70838-DE94-4E47-8CBA-9FB8EB00EF5B}"/>
                </a:ext>
              </a:extLst>
            </p:cNvPr>
            <p:cNvSpPr/>
            <p:nvPr/>
          </p:nvSpPr>
          <p:spPr>
            <a:xfrm>
              <a:off x="781050" y="2266950"/>
              <a:ext cx="4019550" cy="28950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171450" marR="0" lvl="0" algn="l" defTabSz="914400" rtl="0" eaLnBrk="1" fontAlgn="auto" latinLnBrk="0" hangingPunct="1">
                <a:lnSpc>
                  <a:spcPct val="100000"/>
                </a:lnSpc>
                <a:buClrTx/>
                <a:buSzTx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Multimodal 3D Detection: 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Combines depth data from LiDAR with camera details for better accuracy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Notable work: Transfusion (which focuses on robust LiDAR-camera fusion for 3D object detection)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Limitations: Image-derived virtual points are dense and noisy, impacting efficiency</a:t>
              </a:r>
              <a:b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</a:br>
              <a:endParaRPr lang="en-US" sz="1600" dirty="0">
                <a:solidFill>
                  <a:prstClr val="black"/>
                </a:solidFill>
                <a:latin typeface="Avenir Next LT Pro" panose="020B0504020202020204" pitchFamily="34" charset="0"/>
              </a:endParaRPr>
            </a:p>
            <a:p>
              <a:pPr marL="45720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en-US" sz="1600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3D Detection with resampled and modified point clouds: 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Adjusts point clouds to enhance density through methods like large voxel sizes or random down-sampling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Notable work: Voxel R-CNN (converts point clouds into voxel grids); Guided 3D Point Cloud Filtering (selective refinement and optimization of 3D point clouds)</a:t>
              </a:r>
            </a:p>
            <a:p>
              <a:pPr marL="914400" lvl="1" indent="-28575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Limitations:  </a:t>
              </a:r>
            </a:p>
            <a:p>
              <a:pPr marL="1371600" lvl="2" indent="-28575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Bigger voxels or down-sampling can lose important geometric details</a:t>
              </a:r>
            </a:p>
            <a:p>
              <a:pPr marL="1371600" lvl="2" indent="-285750">
                <a:spcBef>
                  <a:spcPts val="600"/>
                </a:spcBef>
                <a:spcAft>
                  <a:spcPts val="600"/>
                </a:spcAft>
                <a:buFont typeface="Courier New" panose="02070309020205020404" pitchFamily="49" charset="0"/>
                <a:buChar char="o"/>
                <a:defRPr/>
              </a:pPr>
              <a:r>
                <a:rPr lang="en-US" sz="1600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Traditional methods struggle with depth-completion noises</a:t>
              </a:r>
            </a:p>
            <a:p>
              <a:pPr marL="628650" lvl="1"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1600" dirty="0">
                <a:solidFill>
                  <a:prstClr val="black"/>
                </a:solidFill>
                <a:latin typeface="Avenir Next LT Pro" panose="020B050402020202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ABBE4-DA67-4091-859D-22691A3654BE}"/>
                </a:ext>
              </a:extLst>
            </p:cNvPr>
            <p:cNvSpPr txBox="1"/>
            <p:nvPr/>
          </p:nvSpPr>
          <p:spPr>
            <a:xfrm>
              <a:off x="2152176" y="2142027"/>
              <a:ext cx="1256323" cy="20712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prstClr val="black"/>
                  </a:solidFill>
                  <a:latin typeface="Avenir Next LT Pro" panose="020B0504020202020204" pitchFamily="34" charset="0"/>
                </a:rPr>
                <a:t>Related Work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904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Virtual Sparse Convolution (</a:t>
            </a: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Network 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303771"/>
            <a:ext cx="11387824" cy="2125229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: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 Transforms points to voxel-encoded feature volumes using a series of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blocks with varying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downsampling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strides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Consists of 3 parts: Stochastic Voxel Discard (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), Noise Resistant Convolution (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NRConv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) and 3D Sparse Convolution (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SpConv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) layers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-L: 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Combines LiDAR and virtual points into a unified point cloud, which is further encoded using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VirConvNet</a:t>
            </a: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b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</a:b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BB195C-AD21-0735-9D67-61E7445148D3}"/>
              </a:ext>
            </a:extLst>
          </p:cNvPr>
          <p:cNvSpPr txBox="1"/>
          <p:nvPr/>
        </p:nvSpPr>
        <p:spPr>
          <a:xfrm>
            <a:off x="3698487" y="6454076"/>
            <a:ext cx="479502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Proposed Network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  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A41D5-2602-DAD0-77C5-14EABB46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453" y="3572412"/>
            <a:ext cx="6512517" cy="284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6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1: Stochastic Voxel Discard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StVD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 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381915"/>
            <a:ext cx="11387824" cy="47167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Stochastic Voxel Discard (</a:t>
            </a: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):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Aims for computational efficiency and enhanced density robustness in virtual-point-based detectors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Consists of Input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&amp; Layer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components</a:t>
            </a:r>
          </a:p>
          <a:p>
            <a:pPr marL="628650" lvl="1">
              <a:spcBef>
                <a:spcPts val="600"/>
              </a:spcBef>
              <a:spcAft>
                <a:spcPts val="600"/>
              </a:spcAft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Input </a:t>
            </a: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: 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Discards input voxels of virtual points for faster processing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Implements a bin-based sampling:</a:t>
            </a:r>
          </a:p>
          <a:p>
            <a:pPr marL="137160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Divides voxels into Nb distance-based bins (Nb=10)</a:t>
            </a:r>
          </a:p>
          <a:p>
            <a:pPr marL="1371600" lvl="2" indent="-285750">
              <a:spcBef>
                <a:spcPts val="600"/>
              </a:spcBef>
              <a:spcAft>
                <a:spcPts val="600"/>
              </a:spcAft>
              <a:buFont typeface="Courier New" panose="02070309020205020404" pitchFamily="49" charset="0"/>
              <a:buChar char="o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Retains fixed voxels (~1k) for nearby bins, and all for distant ones</a:t>
            </a:r>
          </a:p>
          <a:p>
            <a:pPr marL="91440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This has resulted in 90% of voxel reduction and has increased the network speed by 2 times</a:t>
            </a:r>
          </a:p>
        </p:txBody>
      </p:sp>
    </p:spTree>
    <p:extLst>
      <p:ext uri="{BB962C8B-B14F-4D97-AF65-F5344CB8AC3E}">
        <p14:creationId xmlns:p14="http://schemas.microsoft.com/office/powerpoint/2010/main" val="167405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D4FBD4-E180-482E-890E-BDBB2F943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FC5DED-313B-48C9-B605-CD69EFCD78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Selawik" panose="020B0502040204020203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Selawik" panose="020B0502040204020203" pitchFamily="34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B779C5-50E1-4813-81E6-452289CCF41A}"/>
              </a:ext>
            </a:extLst>
          </p:cNvPr>
          <p:cNvSpPr txBox="1"/>
          <p:nvPr/>
        </p:nvSpPr>
        <p:spPr>
          <a:xfrm>
            <a:off x="246888" y="462247"/>
            <a:ext cx="986693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 err="1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VirConvNet</a:t>
            </a:r>
            <a:r>
              <a:rPr lang="en-US" sz="2400" b="1" dirty="0">
                <a:solidFill>
                  <a:prstClr val="black"/>
                </a:solidFill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Block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 1: Stochastic Voxel Discard (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StVD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lawik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rPr>
              <a:t>)   </a:t>
            </a:r>
          </a:p>
        </p:txBody>
      </p:sp>
      <p:sp>
        <p:nvSpPr>
          <p:cNvPr id="8" name="Rectangle 7">
            <a:hlinkClick r:id="" action="ppaction://noaction"/>
            <a:extLst>
              <a:ext uri="{FF2B5EF4-FFF2-40B4-BE49-F238E27FC236}">
                <a16:creationId xmlns:a16="http://schemas.microsoft.com/office/drawing/2014/main" id="{59A70838-DE94-4E47-8CBA-9FB8EB00EF5B}"/>
              </a:ext>
            </a:extLst>
          </p:cNvPr>
          <p:cNvSpPr/>
          <p:nvPr/>
        </p:nvSpPr>
        <p:spPr>
          <a:xfrm>
            <a:off x="431800" y="1212032"/>
            <a:ext cx="11387824" cy="5347713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/>
          <a:lstStyle/>
          <a:p>
            <a:pPr algn="ctr"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  <a:p>
            <a:pPr marL="457200" indent="-285750">
              <a:spcBef>
                <a:spcPts val="800"/>
              </a:spcBef>
              <a:spcAft>
                <a:spcPts val="800"/>
              </a:spcAft>
              <a:buFont typeface="Wingdings" panose="05000000000000000000" pitchFamily="2" charset="2"/>
              <a:buChar char="Ø"/>
              <a:defRPr/>
            </a:pPr>
            <a:r>
              <a:rPr lang="en-US" sz="1600" b="1" dirty="0">
                <a:solidFill>
                  <a:prstClr val="black"/>
                </a:solidFill>
                <a:latin typeface="Avenir Next LT Pro" panose="020B0504020202020204" pitchFamily="34" charset="0"/>
              </a:rPr>
              <a:t>Layer </a:t>
            </a:r>
            <a:r>
              <a:rPr lang="en-US" sz="1600" b="1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: 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Discards voxels at each </a:t>
            </a: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VirConv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block to simulate sparser training samples (with 15% discarding rate)</a:t>
            </a:r>
          </a:p>
          <a:p>
            <a:pPr marL="914400" lvl="1" indent="-285750">
              <a:spcBef>
                <a:spcPts val="800"/>
              </a:spcBef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Serves as a data augmentation strategy to help enhance the 3D detector’s training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600" dirty="0" err="1">
                <a:solidFill>
                  <a:prstClr val="black"/>
                </a:solidFill>
                <a:latin typeface="Avenir Next LT Pro" panose="020B0504020202020204" pitchFamily="34" charset="0"/>
              </a:rPr>
              <a:t>StVD</a:t>
            </a:r>
            <a:r>
              <a:rPr lang="en-US" sz="1600" dirty="0">
                <a:solidFill>
                  <a:prstClr val="black"/>
                </a:solidFill>
                <a:latin typeface="Avenir Next LT Pro" panose="020B0504020202020204" pitchFamily="34" charset="0"/>
              </a:rPr>
              <a:t> speeds up network processing by about 2 times while enhancing detection robustness from sparse points</a:t>
            </a: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  <a:p>
            <a:pPr marL="171450" marR="0" lvl="0" indent="1714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venir Next LT Pro" panose="020B0504020202020204" pitchFamily="34" charset="0"/>
              <a:buChar char="–"/>
              <a:tabLst/>
              <a:defRPr/>
            </a:pPr>
            <a:endParaRPr lang="en-US" sz="1600" dirty="0">
              <a:solidFill>
                <a:prstClr val="black"/>
              </a:solidFill>
              <a:latin typeface="Avenir Next LT Pro" panose="020B05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00A073-F589-B86F-634F-F40D8F8BE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78" y="3429000"/>
            <a:ext cx="6581468" cy="236750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C0258C-290D-F5CC-2731-4991294CE72D}"/>
              </a:ext>
            </a:extLst>
          </p:cNvPr>
          <p:cNvSpPr txBox="1"/>
          <p:nvPr/>
        </p:nvSpPr>
        <p:spPr>
          <a:xfrm>
            <a:off x="1118636" y="5823011"/>
            <a:ext cx="10014151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(a)(b): Voxel distributions after random sampling for all and nearby voxels, respectively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</a:b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 panose="020B0504020202020204" pitchFamily="34" charset="0"/>
                <a:ea typeface="+mn-ea"/>
                <a:cs typeface="+mn-cs"/>
              </a:rPr>
              <a:t>(c): Voxel distribution after bin-based sampling for all voxels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548730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17947</TotalTime>
  <Words>1724</Words>
  <Application>Microsoft Office PowerPoint</Application>
  <PresentationFormat>Widescreen</PresentationFormat>
  <Paragraphs>208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Avenir Next LT Pro</vt:lpstr>
      <vt:lpstr>Calibri</vt:lpstr>
      <vt:lpstr>Calibri Light</vt:lpstr>
      <vt:lpstr>Courier New</vt:lpstr>
      <vt:lpstr>Selawik</vt:lpstr>
      <vt:lpstr>Times New Roman</vt:lpstr>
      <vt:lpstr>Trebuchet MS</vt:lpstr>
      <vt:lpstr>Wingdings</vt:lpstr>
      <vt:lpstr>5_Office Theme</vt:lpstr>
      <vt:lpstr>1_Office Theme</vt:lpstr>
      <vt:lpstr>Virtual Sparse Convolution for Multimodal 3D Object Detection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ANAND</dc:creator>
  <cp:lastModifiedBy>Deepak Thirukkumaran</cp:lastModifiedBy>
  <cp:revision>163</cp:revision>
  <dcterms:created xsi:type="dcterms:W3CDTF">2023-03-07T05:25:17Z</dcterms:created>
  <dcterms:modified xsi:type="dcterms:W3CDTF">2024-08-21T17:56:41Z</dcterms:modified>
</cp:coreProperties>
</file>