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embedTrueTypeFonts="1" saveSubsetFonts="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x="14630400" cy="8229600"/>
  <p:notesSz cx="8229600" cy="14630400"/>
  <p:embeddedFontLst>
    <p:embeddedFont>
      <p:font typeface="Platypi Medium" pitchFamily="0" charset="0"/>
      <p:regular r:id="rId14"/>
      <p:italic r:id="rId15"/>
    </p:embeddedFont>
  </p:embeddedFontLst>
  <p:defaultText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31853298" val="1218" rev64="64" revOS="3"/>
      <pr:smFileRevision xmlns:pr="smNativeData" xmlns="smNativeData" dt="1731853298" val="101"/>
      <pr:guideOptions xmlns:pr="smNativeData" xmlns="smNativeData" dt="1731853298"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snapToObjects="1">
      <p:cViewPr varScale="1">
        <p:scale>
          <a:sx n="77" d="100"/>
          <a:sy n="77" d="100"/>
        </p:scale>
        <p:origin x="459" y="373"/>
      </p:cViewPr>
    </p:cSldViewPr>
  </p:slideViewPr>
  <p:outlineViewPr>
    <p:cViewPr>
      <p:scale>
        <a:sx n="33" d="100"/>
        <a:sy n="33" d="100"/>
      </p:scale>
      <p:origin x="0" y="0"/>
    </p:cViewPr>
  </p:outlineViewPr>
  <p:sorterViewPr>
    <p:cViewPr>
      <p:scale>
        <a:sx n="16" d="100"/>
        <a:sy n="16" d="100"/>
      </p:scale>
      <p:origin x="0" y="0"/>
    </p:cViewPr>
  </p:sorterViewPr>
  <p:notesViewPr>
    <p:cSldViewPr snapToGrid="0" snapToObjects="1">
      <p:cViewPr>
        <p:scale>
          <a:sx n="77" d="100"/>
          <a:sy n="77" d="100"/>
        </p:scale>
        <p:origin x="459" y="373"/>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font" Target="fonts/font1.fntdata"/><Relationship Id="rId15" Type="http://schemas.openxmlformats.org/officeDocument/2006/relationships/font" Target="fonts/font2.fntdata"/></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sz="1200" cap="none"/>
            </a:lvl1pPr>
          </a:lstStyle>
          <a:p>
            <a:pPr/>
          </a:p>
        </p:txBody>
      </p:sp>
      <p:sp>
        <p:nvSpPr>
          <p:cNvPr id="3" name="Date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sz="1200" cap="none"/>
            </a:lvl1pPr>
          </a:lstStyle>
          <a:p>
            <a:pPr/>
            <a:fld id="{4F794517-59A2-2CB3-ECC1-AFE60B8F1AFA}" type="datetime1">
              <a:t>7/23/19</a:t>
            </a:fld>
          </a:p>
        </p:txBody>
      </p:sp>
      <p:sp>
        <p:nvSpPr>
          <p:cNvPr id="4" name="Slide Image Placeholder 3"/>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endParaRPr lang="en-us" cap="none"/>
          </a:p>
        </p:txBody>
      </p:sp>
      <p:sp>
        <p:nvSpPr>
          <p:cNvPr id="5" name="Notes Placeholder 4"/>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r>
              <a:rPr lang="en-us" cap="none"/>
              <a:t>Click to edit Master text styles</a:t>
            </a:r>
            <a:endParaRPr lang="en-us" cap="none"/>
          </a:p>
          <a:p>
            <a:pPr lvl="1"/>
            <a:r>
              <a:rPr lang="en-us" cap="none"/>
              <a:t>Second level</a:t>
            </a:r>
            <a:endParaRPr lang="en-us" cap="none"/>
          </a:p>
          <a:p>
            <a:pPr lvl="2"/>
            <a:r>
              <a:rPr lang="en-us" cap="none"/>
              <a:t>Third level</a:t>
            </a:r>
            <a:endParaRPr lang="en-us" cap="none"/>
          </a:p>
          <a:p>
            <a:pPr lvl="3"/>
            <a:r>
              <a:rPr lang="en-us" cap="none"/>
              <a:t>Fourth level</a:t>
            </a:r>
            <a:endParaRPr lang="en-us" cap="none"/>
          </a:p>
          <a:p>
            <a:pPr lvl="4"/>
            <a:r>
              <a:rPr lang="en-us" cap="none"/>
              <a:t>Fifth level</a:t>
            </a:r>
            <a:endParaRPr lang="en-us" cap="none"/>
          </a:p>
        </p:txBody>
      </p:sp>
      <p:sp>
        <p:nvSpPr>
          <p:cNvPr id="6" name="Footer Placeholder 5"/>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E5OA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11"/>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sz="1200" cap="none"/>
            </a:lvl1pPr>
          </a:lstStyle>
          <a:p>
            <a:pPr/>
          </a:p>
        </p:txBody>
      </p:sp>
      <p:sp>
        <p:nvSpPr>
          <p:cNvPr id="7" name="Slide Number Placeholder 6"/>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12"/>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sz="1200" cap="none"/>
            </a:lvl1pPr>
          </a:lstStyle>
          <a:p>
            <a:pPr/>
            <a:fld id="{15D2C8A2-ECF8-873E-B66A-1A6B8624404F}"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themeOverride" Target="../theme/themeOverride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themeOverride" Target="../theme/themeOverr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themeOverride" Target="../theme/themeOverr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themeOverride" Target="../theme/themeOverr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themeOverride" Target="../theme/themeOverr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themeOverride" Target="../theme/themeOverr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themeOverride" Target="../theme/themeOverride7.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pGhr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3644B72B-65DB-1141-95FC-9314F9B263C6}" type="slidenum">
              <a:t>1</a:t>
            </a:fld>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75B2CFDD-9398-E739-D60A-656C81442030}" type="slidenum">
              <a:rPr lang="en-us" cap="none"/>
              <a:t>2</a:t>
            </a:fld>
            <a:endParaRPr lang="en-us" cap="none"/>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TH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4A45A5A7-E9A7-1053-E9FD-1F06EBB31F4A}" type="slidenum">
              <a:rPr lang="en-us" cap="none"/>
              <a:t>3</a:t>
            </a:fld>
            <a:endParaRPr lang="en-us" cap="none"/>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TH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TH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TH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3C0B4DD8-96D1-5EBB-9FB3-60EE03FD6935}" type="slidenum">
              <a:rPr lang="en-us" cap="none"/>
              <a:t>4</a:t>
            </a:fld>
            <a:endParaRPr lang="en-us" cap="none"/>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TH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20D49157-19CD-8167-836C-EF32DF2275BA}" type="slidenum">
              <a:rPr lang="en-us" cap="none"/>
              <a:t>5</a:t>
            </a:fld>
            <a:endParaRPr lang="en-us" cap="none"/>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7F19ADBC-F292-4C5B-DCA1-040EE3EF2A51}" type="slidenum">
              <a:rPr lang="en-us" cap="none"/>
              <a:t>6</a:t>
            </a:fld>
            <a:endParaRPr lang="en-us" cap="none"/>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8vs5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crC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endParaRPr lang="en-us" cap="none"/>
          </a:p>
        </p:txBody>
      </p:sp>
      <p:sp>
        <p:nvSpPr>
          <p:cNvPr id="4" name="Slide Number Placeholder 3"/>
          <p:cNvSpPr>
            <a:spLocks noGrp="1" noChangeArrowheads="1"/>
            <a:extLst>
              <a:ext uri="smNativeData">
                <pr:smNativeData xmlns:pr="smNativeData" xmlns="smNativeData" val="SMDATA_15_8vs5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fld id="{5520A362-2CB8-7555-F698-DA00EDD6008F}" type="slidenum">
              <a:rPr lang="en-us" cap="none"/>
              <a:t>7</a:t>
            </a:fld>
            <a:endParaRPr lang="en-us" cap="none"/>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DEFAULT">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1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2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3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4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5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6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Slide 7 master">
    <p:spTree>
      <p:nvGrpSpPr>
        <p:cNvPr id="1" name=""/>
        <p:cNvGrpSpPr/>
        <p:nvPr/>
      </p:nvGrpSpPr>
      <p:grpSpPr>
        <a:xfrm>
          <a:off x="0" y="0"/>
          <a:ext cx="0" cy="0"/>
          <a:chOff x="0" y="0"/>
          <a:chExt cx="0" cy="0"/>
        </a:xfrm>
      </p:grpSpPr>
      <p:sp>
        <p:nvSpPr>
          <p:cNvPr id="2" name="Shape 0"/>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9/Pw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w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7F3F0"/>
          </a:solidFill>
          <a:ln>
            <a:noFill/>
          </a:ln>
          <a:effectLst/>
        </p:spPr>
      </p:sp>
      <p:sp>
        <p:nvSpPr>
          <p:cNvPr id="3" name="Shape 1"/>
          <p:cNvSpPr>
            <a:extLst>
              <a:ext uri="smNativeData">
                <pr:smNativeData xmlns:pr="smNativeData" xmlns="smNativeData" val="SMDATA_15_8vs5ZxMAAAAlAAAAZAAAAA0AAAAAkAAAAEgA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AAAAAAAWgAAoDIAABAAAAAmAAAACAAAAP//////////"/>
              </a:ext>
            </a:extLst>
          </p:cNvSpPr>
          <p:nvPr/>
        </p:nvSpPr>
        <p:spPr>
          <a:xfrm>
            <a:off x="0" y="0"/>
            <a:ext cx="14630400" cy="8229600"/>
          </a:xfrm>
          <a:prstGeom prst="rect">
            <a:avLst/>
          </a:prstGeom>
          <a:solidFill>
            <a:srgbClr val="FFFFFF"/>
          </a:solidFill>
          <a:ln>
            <a:noFill/>
          </a:ln>
          <a:effectLst/>
        </p:spPr>
      </p:sp>
      <p:pic>
        <p:nvPicPr>
          <p:cNvPr id="4" name="Image 0" descr="preencoded.png">
            <a:hlinkClick r:id="rId2"/>
          </p:cNvPr>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tOAACsLwAAlFkAADQyAAAQAAAAJgAAAAgAAAD//////////w=="/>
              </a:ext>
            </a:extLst>
          </p:cNvPicPr>
          <p:nvPr/>
        </p:nvPicPr>
        <p:blipFill>
          <a:blip r:embed="rId3"/>
          <a:stretch>
            <a:fillRect/>
          </a:stretch>
        </p:blipFill>
        <p:spPr>
          <a:xfrm>
            <a:off x="12839065" y="7749540"/>
            <a:ext cx="1722755" cy="411480"/>
          </a:xfrm>
          <a:prstGeom prst="rect">
            <a:avLst/>
          </a:prstGeom>
          <a:noFill/>
          <a:ln>
            <a:noFill/>
          </a:ln>
          <a:effectLst/>
        </p:spPr>
      </p:pic>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marL="0" marR="0" indent="0" algn="ctr" defTabSz="914400">
        <a:lnSpc>
          <a:spcPct val="100000"/>
        </a:lnSpc>
        <a:spcBef>
          <a:spcPts val="0"/>
        </a:spcBef>
        <a:spcAft>
          <a:spcPts val="0"/>
        </a:spcAft>
        <a:buNone/>
        <a:tabLst/>
        <a:defRPr sz="4400" b="0" i="0" u="none" strike="noStrike" kern="1" cap="none" spc="0" baseline="0">
          <a:solidFill>
            <a:schemeClr val="tx1"/>
          </a:solidFill>
          <a:effectLst/>
          <a:latin typeface="Calibri Light" pitchFamily="0" charset="0"/>
          <a:ea typeface="Calibri Light" pitchFamily="0" charset="0"/>
          <a:cs typeface="Calibri Light" pitchFamily="0"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0"/>
        </a:spcBef>
        <a:spcAft>
          <a:spcPts val="0"/>
        </a:spcAft>
        <a:buClrTx/>
        <a:buSzTx/>
        <a:buFont typeface="Arial" pitchFamily="2" charset="0"/>
        <a:buChar char="•"/>
        <a:tabLst/>
        <a:defRPr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0"/>
        </a:spcBef>
        <a:spcAft>
          <a:spcPts val="0"/>
        </a:spcAft>
        <a:buClrTx/>
        <a:buSzTx/>
        <a:buFont typeface="Arial" pitchFamily="2" charset="0"/>
        <a:buChar char="–"/>
        <a:tabLst/>
        <a:defRPr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0"/>
        </a:spcBef>
        <a:spcAft>
          <a:spcPts val="0"/>
        </a:spcAft>
        <a:buClrTx/>
        <a:buSzTx/>
        <a:buFont typeface="Arial" pitchFamily="2" charset="0"/>
        <a:buChar char="•"/>
        <a:tabLst/>
        <a:defRPr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1">
    <p:spTree>
      <p:nvGrpSpPr>
        <p:cNvPr id="1" name=""/>
        <p:cNvGrpSpPr/>
        <p:nvPr/>
      </p:nvGrpSpPr>
      <p:grpSpPr>
        <a:xfrm>
          <a:off x="0" y="0"/>
          <a:ext cx="0" cy="0"/>
          <a:chOff x="0" y="0"/>
          <a:chExt cx="0" cy="0"/>
        </a:xfrm>
      </p:grpSpPr>
      <p:pic>
        <p:nvPicPr>
          <p:cNvPr id="2" name="Image 0" descr="preencoded.png"/>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AAAAAwCEAAKAyAAAQAAAAJgAAAAgAAAD//////////w=="/>
              </a:ext>
            </a:extLst>
          </p:cNvPicPr>
          <p:nvPr/>
        </p:nvPicPr>
        <p:blipFill>
          <a:blip r:embed="rId3"/>
          <a:stretch>
            <a:fillRect/>
          </a:stretch>
        </p:blipFill>
        <p:spPr>
          <a:xfrm>
            <a:off x="0" y="0"/>
            <a:ext cx="5486400" cy="8229600"/>
          </a:xfrm>
          <a:prstGeom prst="rect">
            <a:avLst/>
          </a:prstGeom>
          <a:noFill/>
          <a:ln>
            <a:noFill/>
          </a:ln>
          <a:effectLst/>
        </p:spPr>
      </p:pic>
      <p:sp>
        <p:nvSpPr>
          <p:cNvPr id="3"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yYAALYDAAD3VAAAcBoAAAAAAAAmAAAACAAAAP//////////"/>
              </a:ext>
            </a:extLst>
          </p:cNvSpPr>
          <p:nvPr/>
        </p:nvSpPr>
        <p:spPr>
          <a:xfrm>
            <a:off x="6255385" y="603250"/>
            <a:ext cx="7556500" cy="3694430"/>
          </a:xfrm>
          <a:prstGeom prst="rect">
            <a:avLst/>
          </a:prstGeom>
          <a:noFill/>
          <a:ln>
            <a:noFill/>
          </a:ln>
          <a:effectLst/>
        </p:spPr>
        <p:txBody>
          <a:bodyPr vert="horz" wrap="square" lIns="0" tIns="0" rIns="0" bIns="0" numCol="1" spcCol="215900" anchor="t"/>
          <a:lstStyle/>
          <a:p>
            <a:pPr marL="0" indent="0">
              <a:lnSpc>
                <a:spcPts val="7700"/>
              </a:lnSpc>
              <a:buNone/>
            </a:pPr>
            <a:r>
              <a:rPr lang="en-us" sz="6150" cap="none">
                <a:solidFill>
                  <a:srgbClr val="201B18"/>
                </a:solidFill>
                <a:latin typeface="Platypi Medium" pitchFamily="0" charset="0"/>
                <a:ea typeface="Platypi Medium" pitchFamily="0" charset="0"/>
                <a:cs typeface="Platypi Medium" pitchFamily="0" charset="0"/>
              </a:rPr>
              <a:t>Analyzing Byju's Failures and Challenges</a:t>
            </a:r>
            <a:endParaRPr lang="en-us" sz="6150" cap="none">
              <a:solidFill>
                <a:srgbClr val="201B18"/>
              </a:solidFill>
              <a:latin typeface="Platypi Medium" pitchFamily="0" charset="0"/>
              <a:ea typeface="Platypi Medium" pitchFamily="0" charset="0"/>
              <a:cs typeface="Platypi Medium" pitchFamily="0" charset="0"/>
            </a:endParaRPr>
          </a:p>
        </p:txBody>
      </p:sp>
      <p:sp>
        <p:nvSpPr>
          <p:cNvPr id="4" name="Text 1"/>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TDt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oiYAAOwfAAAeVQAA2igAABAAAAAmAAAACAAAAP//////////"/>
              </a:ext>
            </a:extLst>
          </p:cNvSpPr>
          <p:nvPr/>
        </p:nvSpPr>
        <p:spPr>
          <a:xfrm>
            <a:off x="6280150" y="5189220"/>
            <a:ext cx="7556500" cy="1451610"/>
          </a:xfrm>
          <a:prstGeom prst="rect">
            <a:avLst/>
          </a:prstGeom>
          <a:noFill/>
          <a:ln>
            <a:noFill/>
          </a:ln>
          <a:effectLst/>
        </p:spPr>
        <p:txBody>
          <a:bodyPr vert="horz" wrap="square" lIns="0" tIns="0" rIns="0" bIns="0" numCol="1" spcCol="215900" anchor="t"/>
          <a:lstStyle/>
          <a:p>
            <a:pPr marL="0" indent="0">
              <a:lnSpc>
                <a:spcPts val="2850"/>
              </a:lnSpc>
              <a:buNone/>
            </a:pPr>
            <a:r>
              <a:rPr lang="en-us" cap="none">
                <a:solidFill>
                  <a:srgbClr val="504C49"/>
                </a:solidFill>
                <a:latin typeface="Source Serif Pro" pitchFamily="0" charset="0"/>
                <a:ea typeface="Source Serif Pro" pitchFamily="0" charset="0"/>
                <a:cs typeface="Source Serif Pro" pitchFamily="0" charset="0"/>
              </a:rPr>
              <a:t>Byju's, India's leading edtech startup, has experienced significant setbacks and challenges in recent years. This presentation provides a data-driven analysis of the key issues facing the company, including financial mismanagement, unprofitable acquisitions, and operational hurdles.</a:t>
            </a:r>
            <a:endParaRPr lang="en-us" cap="none"/>
          </a:p>
        </p:txBody>
      </p:sp>
      <p:sp>
        <p:nvSpPr>
          <p:cNvPr id="5" name="Shape 2"/>
          <p:cNvSpPr>
            <a:extLst>
              <a:ext uri="smNativeData">
                <pr:smNativeData xmlns:pr="smNativeData" xmlns="smNativeData" val="SMDATA_15_8vs5ZxMAAAAlAAAAZQAAAA0AAAAAkAAAAEgAAACQAAAASAAAAAAAAAAAAAAAAAAAAAEAAABQAAAA9S1zuix+f0AAAAAAAADwv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AM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A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B/f38A5+bmA8zMzADAwP8Af39/AAAAAAAAAAAAAAAAAAAAAAAAAAAAIQAAABgAAAAUAAAAoiYAAIcqAADeKAAAwiwAABAAAAAmAAAACAAAAP//////////"/>
              </a:ext>
            </a:extLst>
          </p:cNvSpPr>
          <p:nvPr/>
        </p:nvSpPr>
        <p:spPr>
          <a:xfrm>
            <a:off x="6280150" y="6913245"/>
            <a:ext cx="363220" cy="362585"/>
          </a:xfrm>
          <a:prstGeom prst="roundRect">
            <a:avLst>
              <a:gd name="adj" fmla="val 25194296"/>
            </a:avLst>
          </a:prstGeom>
          <a:noFill/>
          <a:ln w="7620" cap="flat" cmpd="sng" algn="ctr">
            <a:solidFill>
              <a:srgbClr val="FFFFFF"/>
            </a:solidFill>
            <a:prstDash val="solid"/>
            <a:headEnd type="none"/>
            <a:tailEnd type="none"/>
          </a:ln>
          <a:effectLst/>
        </p:spPr>
      </p:sp>
      <p:pic>
        <p:nvPicPr>
          <p:cNvPr id="6" name="Image 1" descr="preencoded.png"/>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5kopr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4mAACTKgAA0igAALYsAAAQAAAAJgAAAAgAAAD//////////w=="/>
              </a:ext>
            </a:extLst>
          </p:cNvPicPr>
          <p:nvPr/>
        </p:nvPicPr>
        <p:blipFill>
          <a:blip r:embed="rId4"/>
          <a:stretch>
            <a:fillRect/>
          </a:stretch>
        </p:blipFill>
        <p:spPr>
          <a:xfrm>
            <a:off x="6287770" y="6920865"/>
            <a:ext cx="347980" cy="347345"/>
          </a:xfrm>
          <a:prstGeom prst="rect">
            <a:avLst/>
          </a:prstGeom>
          <a:noFill/>
          <a:ln>
            <a:noFill/>
          </a:ln>
          <a:effectLst/>
        </p:spPr>
      </p:pic>
      <p:sp>
        <p:nvSpPr>
          <p:cNvPr id="7" name="Text 3"/>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CkAAGwqAAAqNgAA3SwAABAgAAAmAAAACAAAAP//////////"/>
              </a:ext>
            </a:extLst>
          </p:cNvSpPr>
          <p:nvPr/>
        </p:nvSpPr>
        <p:spPr>
          <a:xfrm>
            <a:off x="6756400" y="6896100"/>
            <a:ext cx="2048510" cy="396875"/>
          </a:xfrm>
          <a:prstGeom prst="rect">
            <a:avLst/>
          </a:prstGeom>
          <a:noFill/>
          <a:ln>
            <a:noFill/>
          </a:ln>
          <a:effectLst/>
        </p:spPr>
        <p:txBody>
          <a:bodyPr vert="horz" wrap="none" lIns="0" tIns="0" rIns="0" bIns="0" numCol="1" spcCol="215900" anchor="t"/>
          <a:lstStyle/>
          <a:p>
            <a:pPr marL="0" indent="0" algn="l">
              <a:lnSpc>
                <a:spcPts val="3100"/>
              </a:lnSpc>
              <a:buNone/>
            </a:pPr>
            <a:r>
              <a:rPr lang="en-us" sz="2200" b="1" cap="none">
                <a:solidFill>
                  <a:srgbClr val="504C49"/>
                </a:solidFill>
                <a:latin typeface="Source Serif Pro Bold" pitchFamily="0" charset="0"/>
                <a:ea typeface="Source Serif Pro Bold" pitchFamily="0" charset="0"/>
                <a:cs typeface="Source Serif Pro Bold" pitchFamily="0" charset="0"/>
              </a:rPr>
              <a:t>by Thirupathi P</a:t>
            </a:r>
            <a:endParaRPr lang="en-us" sz="2200" cap="none"/>
          </a:p>
        </p:txBody>
      </p:sp>
      <p:sp>
        <p:nvSpPr>
          <p:cNvPr id="8" name="Rectangle1"/>
          <p:cNvSpPr>
            <a:extLst>
              <a:ext uri="smNativeData">
                <pr:smNativeData xmlns:pr="smNativeData" xmlns="smNativeData" val="SMDATA_15_8vs5Z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oU4AAMQpAAAAWgAAoDIAAAAAAAAmAAAACAAAAP//////////"/>
              </a:ext>
            </a:extLst>
          </p:cNvSpPr>
          <p:nvPr/>
        </p:nvSpPr>
        <p:spPr>
          <a:xfrm>
            <a:off x="12781915" y="6789420"/>
            <a:ext cx="1848485" cy="1440180"/>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2">
    <p:spTree>
      <p:nvGrpSpPr>
        <p:cNvPr id="1" name=""/>
        <p:cNvGrpSpPr/>
        <p:nvPr/>
      </p:nvGrpSpPr>
      <p:grpSpPr>
        <a:xfrm>
          <a:off x="0" y="0"/>
          <a:ext cx="0" cy="0"/>
          <a:chOff x="0" y="0"/>
          <a:chExt cx="0" cy="0"/>
        </a:xfrm>
      </p:grpSpPr>
      <p:sp>
        <p:nvSpPr>
          <p:cNvPr id="2"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4gQAAOsDAAAeVQAA5AgAAAAAAAAmAAAACAAAAP//////////"/>
              </a:ext>
            </a:extLst>
          </p:cNvSpPr>
          <p:nvPr/>
        </p:nvSpPr>
        <p:spPr>
          <a:xfrm>
            <a:off x="793750" y="636905"/>
            <a:ext cx="13042900" cy="808355"/>
          </a:xfrm>
          <a:prstGeom prst="rect">
            <a:avLst/>
          </a:prstGeom>
          <a:noFill/>
          <a:ln>
            <a:noFill/>
          </a:ln>
          <a:effectLst/>
        </p:spPr>
        <p:txBody>
          <a:bodyPr vert="horz" wrap="square" lIns="0" tIns="0" rIns="0" bIns="0" numCol="1" spcCol="215900" anchor="t"/>
          <a:lstStyle/>
          <a:p>
            <a:pPr marL="0" indent="0">
              <a:lnSpc>
                <a:spcPts val="5550"/>
              </a:lnSpc>
              <a:buNone/>
            </a:pPr>
            <a:r>
              <a:rPr lang="en-us" sz="4450" cap="none">
                <a:solidFill>
                  <a:srgbClr val="201B18"/>
                </a:solidFill>
                <a:latin typeface="Platypi Medium" pitchFamily="0" charset="0"/>
                <a:ea typeface="Platypi Medium" pitchFamily="0" charset="0"/>
                <a:cs typeface="Platypi Medium" pitchFamily="0" charset="0"/>
              </a:rPr>
              <a:t>Introduction to Byju's:</a:t>
            </a:r>
            <a:endParaRPr lang="en-us" sz="4450" cap="none">
              <a:solidFill>
                <a:srgbClr val="201B18"/>
              </a:solidFill>
              <a:latin typeface="Platypi Medium" pitchFamily="0" charset="0"/>
              <a:ea typeface="Platypi Medium" pitchFamily="0" charset="0"/>
              <a:cs typeface="Platypi Medium" pitchFamily="0" charset="0"/>
            </a:endParaRPr>
          </a:p>
        </p:txBody>
      </p:sp>
      <p:sp>
        <p:nvSpPr>
          <p:cNvPr id="3" name="Text 1"/>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rX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QQAANsfAADyFQAACSIAABAgAAAmAAAACAAAAP//////////"/>
              </a:ext>
            </a:extLst>
          </p:cNvSpPr>
          <p:nvPr/>
        </p:nvSpPr>
        <p:spPr>
          <a:xfrm>
            <a:off x="732155" y="5178425"/>
            <a:ext cx="2835275" cy="354330"/>
          </a:xfrm>
          <a:prstGeom prst="rect">
            <a:avLst/>
          </a:prstGeom>
          <a:noFill/>
          <a:ln>
            <a:noFill/>
          </a:ln>
          <a:effectLst/>
        </p:spPr>
        <p:txBody>
          <a:bodyPr vert="horz" wrap="none" lIns="0" tIns="0" rIns="0" bIns="0" numCol="1" spcCol="215900" anchor="t"/>
          <a:lstStyle/>
          <a:p>
            <a:pPr marL="0" indent="0">
              <a:lnSpc>
                <a:spcPts val="2750"/>
              </a:lnSpc>
              <a:buNone/>
            </a:pPr>
            <a:r>
              <a:rPr lang="en-us" sz="2200" cap="none">
                <a:solidFill>
                  <a:srgbClr val="201B18"/>
                </a:solidFill>
                <a:latin typeface="Platypi Medium" pitchFamily="0" charset="0"/>
                <a:ea typeface="Platypi Medium" pitchFamily="0" charset="0"/>
                <a:cs typeface="Platypi Medium" pitchFamily="0" charset="0"/>
              </a:rPr>
              <a:t>Rapid Expansion</a:t>
            </a:r>
            <a:endParaRPr lang="en-us" sz="2200" cap="none"/>
          </a:p>
        </p:txBody>
      </p:sp>
      <p:sp>
        <p:nvSpPr>
          <p:cNvPr id="4" name="Text 2"/>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rDU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QAAC0lAAANHQAAGy4AAAAAAAAmAAAACAAAAP//////////"/>
              </a:ext>
            </a:extLst>
          </p:cNvSpPr>
          <p:nvPr/>
        </p:nvSpPr>
        <p:spPr>
          <a:xfrm>
            <a:off x="744220" y="6043295"/>
            <a:ext cx="3978275" cy="1451610"/>
          </a:xfrm>
          <a:prstGeom prst="rect">
            <a:avLst/>
          </a:prstGeom>
          <a:noFill/>
          <a:ln>
            <a:noFill/>
          </a:ln>
          <a:effectLst/>
        </p:spPr>
        <p:txBody>
          <a:bodyPr vert="horz" wrap="square" lIns="0" tIns="0" rIns="0" bIns="0" numCol="1" spcCol="215900" anchor="t"/>
          <a:lstStyle/>
          <a:p>
            <a:pPr marL="0" indent="0">
              <a:lnSpc>
                <a:spcPts val="2850"/>
              </a:lnSpc>
              <a:buNone/>
            </a:pPr>
            <a:r>
              <a:rPr lang="en-us" cap="none">
                <a:solidFill>
                  <a:srgbClr val="504C49"/>
                </a:solidFill>
                <a:latin typeface="Source Serif Pro" pitchFamily="0" charset="0"/>
                <a:ea typeface="Source Serif Pro" pitchFamily="0" charset="0"/>
                <a:cs typeface="Source Serif Pro" pitchFamily="0" charset="0"/>
              </a:rPr>
              <a:t>Byju's aggressive growth strategy led to a rapid expansion, including costly acquisitions and diversification into new verticals.</a:t>
            </a:r>
            <a:endParaRPr lang="en-us" cap="none"/>
          </a:p>
        </p:txBody>
      </p:sp>
      <p:sp>
        <p:nvSpPr>
          <p:cNvPr id="5" name="Text 3"/>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lDE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CEAAI0fAACRNQAAuyEAABAgAAAmAAAACAAAAP//////////"/>
              </a:ext>
            </a:extLst>
          </p:cNvSpPr>
          <p:nvPr/>
        </p:nvSpPr>
        <p:spPr>
          <a:xfrm>
            <a:off x="5455920" y="5128895"/>
            <a:ext cx="3251835" cy="354330"/>
          </a:xfrm>
          <a:prstGeom prst="rect">
            <a:avLst/>
          </a:prstGeom>
          <a:noFill/>
          <a:ln>
            <a:noFill/>
          </a:ln>
          <a:effectLst/>
        </p:spPr>
        <p:txBody>
          <a:bodyPr vert="horz" wrap="none" lIns="0" tIns="0" rIns="0" bIns="0" numCol="1" spcCol="215900" anchor="t"/>
          <a:lstStyle/>
          <a:p>
            <a:pPr marL="0" indent="0">
              <a:lnSpc>
                <a:spcPts val="2750"/>
              </a:lnSpc>
              <a:buNone/>
            </a:pPr>
            <a:r>
              <a:rPr lang="en-us" sz="2200" cap="none">
                <a:solidFill>
                  <a:srgbClr val="201B18"/>
                </a:solidFill>
                <a:latin typeface="Platypi Medium" pitchFamily="0" charset="0"/>
                <a:ea typeface="Platypi Medium" pitchFamily="0" charset="0"/>
                <a:cs typeface="Platypi Medium" pitchFamily="0" charset="0"/>
              </a:rPr>
              <a:t>Operational Challenges</a:t>
            </a:r>
            <a:endParaRPr lang="en-us" sz="2200" cap="none"/>
          </a:p>
        </p:txBody>
      </p:sp>
      <p:sp>
        <p:nvSpPr>
          <p:cNvPr id="6" name="Text 4"/>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MaC0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yEAABolAACoOQAAQzAAABAAAAAmAAAACAAAAP//////////"/>
              </a:ext>
            </a:extLst>
          </p:cNvSpPr>
          <p:nvPr/>
        </p:nvSpPr>
        <p:spPr>
          <a:xfrm>
            <a:off x="5394325" y="6031230"/>
            <a:ext cx="3978275" cy="1814195"/>
          </a:xfrm>
          <a:prstGeom prst="rect">
            <a:avLst/>
          </a:prstGeom>
          <a:noFill/>
          <a:ln>
            <a:noFill/>
          </a:ln>
          <a:effectLst/>
        </p:spPr>
        <p:txBody>
          <a:bodyPr vert="horz" wrap="square" lIns="0" tIns="0" rIns="0" bIns="0" numCol="1" spcCol="215900" anchor="t"/>
          <a:lstStyle/>
          <a:p>
            <a:pPr marL="0" indent="0">
              <a:lnSpc>
                <a:spcPts val="2850"/>
              </a:lnSpc>
              <a:buNone/>
            </a:pPr>
            <a:r>
              <a:rPr lang="en-us" cap="none">
                <a:solidFill>
                  <a:srgbClr val="504C49"/>
                </a:solidFill>
                <a:latin typeface="Source Serif Pro" pitchFamily="0" charset="0"/>
                <a:ea typeface="Source Serif Pro" pitchFamily="0" charset="0"/>
                <a:cs typeface="Source Serif Pro" pitchFamily="0" charset="0"/>
              </a:rPr>
              <a:t>The company faced difficulties in integrating new businesses, streamlining operations, and maintaining high-quality customer service.</a:t>
            </a:r>
            <a:endParaRPr lang="en-us" cap="none"/>
          </a:p>
        </p:txBody>
      </p:sp>
      <p:sp>
        <p:nvSpPr>
          <p:cNvPr id="7" name="Text 5"/>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vSCU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T4AAI0fAAB1TwAAuyEAABAgAAAmAAAACAAAAP//////////"/>
              </a:ext>
            </a:extLst>
          </p:cNvSpPr>
          <p:nvPr/>
        </p:nvSpPr>
        <p:spPr>
          <a:xfrm>
            <a:off x="10081895" y="5128895"/>
            <a:ext cx="2834640" cy="354330"/>
          </a:xfrm>
          <a:prstGeom prst="rect">
            <a:avLst/>
          </a:prstGeom>
          <a:noFill/>
          <a:ln>
            <a:noFill/>
          </a:ln>
          <a:effectLst/>
        </p:spPr>
        <p:txBody>
          <a:bodyPr vert="horz" wrap="none" lIns="0" tIns="0" rIns="0" bIns="0" numCol="1" spcCol="215900" anchor="t"/>
          <a:lstStyle/>
          <a:p>
            <a:pPr marL="0" indent="0">
              <a:lnSpc>
                <a:spcPts val="2750"/>
              </a:lnSpc>
              <a:buNone/>
            </a:pPr>
            <a:r>
              <a:rPr lang="en-us" sz="2200" cap="none">
                <a:solidFill>
                  <a:srgbClr val="201B18"/>
                </a:solidFill>
                <a:latin typeface="Platypi Medium" pitchFamily="0" charset="0"/>
                <a:ea typeface="Platypi Medium" pitchFamily="0" charset="0"/>
                <a:cs typeface="Platypi Medium" pitchFamily="0" charset="0"/>
              </a:rPr>
              <a:t>Financial Strain</a:t>
            </a:r>
            <a:endParaRPr lang="en-us" sz="2200" cap="none"/>
          </a:p>
        </p:txBody>
      </p:sp>
      <p:sp>
        <p:nvSpPr>
          <p:cNvPr id="8" name="Text 6"/>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WeCE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z0AAMwkAACnVQAAui0AABAAAAAmAAAACAAAAP//////////"/>
              </a:ext>
            </a:extLst>
          </p:cNvSpPr>
          <p:nvPr/>
        </p:nvSpPr>
        <p:spPr>
          <a:xfrm>
            <a:off x="9946005" y="5981700"/>
            <a:ext cx="3977640" cy="1451610"/>
          </a:xfrm>
          <a:prstGeom prst="rect">
            <a:avLst/>
          </a:prstGeom>
          <a:noFill/>
          <a:ln>
            <a:noFill/>
          </a:ln>
          <a:effectLst/>
        </p:spPr>
        <p:txBody>
          <a:bodyPr vert="horz" wrap="square" lIns="0" tIns="0" rIns="0" bIns="0" numCol="1" spcCol="215900" anchor="t"/>
          <a:lstStyle/>
          <a:p>
            <a:pPr marL="0" indent="0">
              <a:lnSpc>
                <a:spcPts val="2850"/>
              </a:lnSpc>
              <a:buNone/>
            </a:pPr>
            <a:r>
              <a:rPr lang="en-us" cap="none">
                <a:solidFill>
                  <a:srgbClr val="504C49"/>
                </a:solidFill>
                <a:latin typeface="Source Serif Pro" pitchFamily="0" charset="0"/>
                <a:ea typeface="Source Serif Pro" pitchFamily="0" charset="0"/>
                <a:cs typeface="Source Serif Pro" pitchFamily="0" charset="0"/>
              </a:rPr>
              <a:t>Byju's financial performance has been marked by mounting losses, cash flow issues, and concerns about its long-term sustainability.</a:t>
            </a:r>
            <a:endParaRPr lang="en-us" cap="none"/>
          </a:p>
        </p:txBody>
      </p:sp>
      <p:sp>
        <p:nvSpPr>
          <p:cNvPr id="9" name="Rectangle1"/>
          <p:cNvSpPr>
            <a:extLst>
              <a:ext uri="smNativeData">
                <pr:smNativeData xmlns:pr="smNativeData" xmlns="smNativeData" val="SMDATA_15_8vs5Z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0wAALwtAAAAWgAAoDIAAAAAAAAmAAAACAAAAP//////////"/>
              </a:ext>
            </a:extLst>
          </p:cNvSpPr>
          <p:nvPr/>
        </p:nvSpPr>
        <p:spPr>
          <a:xfrm>
            <a:off x="12374245" y="7434580"/>
            <a:ext cx="2256155" cy="795020"/>
          </a:xfrm>
          <a:prstGeom prst="rect">
            <a:avLst/>
          </a:prstGeom>
          <a:solidFill>
            <a:schemeClr val="bg1"/>
          </a:solidFill>
          <a:ln w="12700" cap="flat" cmpd="sng" algn="ctr">
            <a:solidFill>
              <a:schemeClr val="bg1"/>
            </a:solidFill>
            <a:prstDash val="solid"/>
            <a:headEnd type="none"/>
            <a:tailEnd type="none"/>
          </a:ln>
          <a:effectLst/>
        </p:spPr>
      </p:sp>
      <p:sp>
        <p:nvSpPr>
          <p:cNvPr id="10" name="Textbox1"/>
          <p:cNvSpPr txBox="1">
            <a:extLst>
              <a:ext uri="smNativeData">
                <pr:smNativeData xmlns:pr="smNativeData" xmlns="smNativeData" val="SMDATA_15_8vs5Zx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D4FAAD/fwAA/38AAAAAAAAJAAAABAAAAMD9dR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g4AAGMMAADvVAAAoRcAAAAAAAAmAAAACAAAAP//////////"/>
              </a:ext>
            </a:extLst>
          </p:cNvSpPr>
          <p:nvPr/>
        </p:nvSpPr>
        <p:spPr>
          <a:xfrm>
            <a:off x="2371090" y="2013585"/>
            <a:ext cx="11435715" cy="1827530"/>
          </a:xfrm>
          <a:prstGeom prst="rect">
            <a:avLst/>
          </a:prstGeom>
          <a:noFill/>
          <a:ln>
            <a:noFill/>
          </a:ln>
          <a:effectLst/>
        </p:spPr>
        <p:txBody>
          <a:bodyPr vert="horz" wrap="square" numCol="1" spcCol="215900" anchor="t"/>
          <a:lstStyle/>
          <a:p>
            <a:pPr>
              <a:lnSpc>
                <a:spcPct val="125000"/>
              </a:lnSpc>
              <a:defRPr sz="2000" cap="none">
                <a:latin typeface="Times New Roman" pitchFamily="1" charset="0"/>
                <a:ea typeface="Times New Roman" pitchFamily="1" charset="0"/>
                <a:cs typeface="Times New Roman" pitchFamily="1" charset="0"/>
              </a:defRPr>
            </a:pPr>
            <a:r>
              <a:t>Byju's (stylised as BYJU'S) is an Indian multinational educational technology company, headquartered in Bengaluru.[4] It was founded in 2011 by Byju Raveendran and Divya Gokulnath. As of October 2024, various media outlets reported that Byju's valuation has now plummeted to zero, down from its peak valuation of $22 billion in 2022.[5][6] In April 2023, the company claimed it had over 150 million registered students.</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3">
    <p:spTree>
      <p:nvGrpSpPr>
        <p:cNvPr id="1" name=""/>
        <p:cNvGrpSpPr/>
        <p:nvPr/>
      </p:nvGrpSpPr>
      <p:grpSpPr>
        <a:xfrm>
          <a:off x="0" y="0"/>
          <a:ext cx="0" cy="0"/>
          <a:chOff x="0" y="0"/>
          <a:chExt cx="0" cy="0"/>
        </a:xfrm>
      </p:grpSpPr>
      <p:sp>
        <p:nvSpPr>
          <p:cNvPr id="2"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XwQAAN0DAACBWAAARg8AABAAAAAmAAAACAAAAP//////////"/>
              </a:ext>
            </a:extLst>
          </p:cNvSpPr>
          <p:nvPr/>
        </p:nvSpPr>
        <p:spPr>
          <a:xfrm>
            <a:off x="710565" y="628015"/>
            <a:ext cx="13676630" cy="1854835"/>
          </a:xfrm>
          <a:prstGeom prst="rect">
            <a:avLst/>
          </a:prstGeom>
          <a:noFill/>
          <a:ln>
            <a:noFill/>
          </a:ln>
          <a:effectLst/>
        </p:spPr>
        <p:txBody>
          <a:bodyPr vert="horz" wrap="square" lIns="0" tIns="0" rIns="0" bIns="0" numCol="1" spcCol="215900" anchor="t"/>
          <a:lstStyle/>
          <a:p>
            <a:pPr marL="0" indent="0">
              <a:lnSpc>
                <a:spcPts val="4950"/>
              </a:lnSpc>
              <a:buNone/>
            </a:pPr>
            <a:r>
              <a:rPr lang="en-us" sz="3950" cap="none">
                <a:solidFill>
                  <a:srgbClr val="201B18"/>
                </a:solidFill>
                <a:latin typeface="Platypi Medium" pitchFamily="0" charset="0"/>
                <a:ea typeface="Platypi Medium" pitchFamily="0" charset="0"/>
                <a:cs typeface="Platypi Medium" pitchFamily="0" charset="0"/>
              </a:rPr>
              <a:t>Key Issues: Financial Mismanagement, Unprofitable Acquisitions, and Operational Hurdles</a:t>
            </a:r>
            <a:endParaRPr lang="en-us" sz="3950" cap="none"/>
          </a:p>
        </p:txBody>
      </p:sp>
      <p:sp>
        <p:nvSpPr>
          <p:cNvPr id="3" name="Shape 1"/>
          <p:cNvSpPr>
            <a:extLst>
              <a:ext uri="smNativeData">
                <pr:smNativeData xmlns:pr="smNativeData" xmlns="smNativeData" val="SMDATA_15_8vs5ZxMAAAAlAAAAZQAAAA0AAAAAkAAAAEgAAACQAAAASAAAAAAAAAAAAAAAAAAAAAEAAABQAAAAb9Of/UgRwT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XwQAAMMWAAAvBwAAkhkAABAAAAAmAAAACAAAAP//////////"/>
              </a:ext>
            </a:extLst>
          </p:cNvSpPr>
          <p:nvPr/>
        </p:nvSpPr>
        <p:spPr>
          <a:xfrm>
            <a:off x="710565" y="3700145"/>
            <a:ext cx="457200" cy="456565"/>
          </a:xfrm>
          <a:prstGeom prst="roundRect">
            <a:avLst>
              <a:gd name="adj" fmla="val 6667"/>
            </a:avLst>
          </a:prstGeom>
          <a:solidFill>
            <a:srgbClr val="F9F7F7"/>
          </a:solidFill>
          <a:ln>
            <a:noFill/>
          </a:ln>
          <a:effectLst/>
        </p:spPr>
      </p:sp>
      <p:sp>
        <p:nvSpPr>
          <p:cNvPr id="4" name="Text 2"/>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WwUAADsXAAAzBgAAGhkAABAgAAAmAAAACAAAAP//////////"/>
              </a:ext>
            </a:extLst>
          </p:cNvSpPr>
          <p:nvPr/>
        </p:nvSpPr>
        <p:spPr>
          <a:xfrm>
            <a:off x="870585" y="3776345"/>
            <a:ext cx="137160" cy="304165"/>
          </a:xfrm>
          <a:prstGeom prst="rect">
            <a:avLst/>
          </a:prstGeom>
          <a:noFill/>
          <a:ln>
            <a:noFill/>
          </a:ln>
          <a:effectLst/>
        </p:spPr>
        <p:txBody>
          <a:bodyPr vert="horz" wrap="none" lIns="0" tIns="0" rIns="0" bIns="0" numCol="1" spcCol="215900" anchor="t"/>
          <a:lstStyle/>
          <a:p>
            <a:pPr marL="0" indent="0" algn="ctr">
              <a:lnSpc>
                <a:spcPts val="2350"/>
              </a:lnSpc>
              <a:buNone/>
            </a:pPr>
            <a:r>
              <a:rPr lang="en-us" sz="2350" cap="none">
                <a:solidFill>
                  <a:srgbClr val="504C49"/>
                </a:solidFill>
                <a:latin typeface="Platypi Medium" pitchFamily="0" charset="0"/>
                <a:ea typeface="Platypi Medium" pitchFamily="0" charset="0"/>
                <a:cs typeface="Platypi Medium" pitchFamily="0" charset="0"/>
              </a:rPr>
              <a:t>1</a:t>
            </a:r>
            <a:endParaRPr lang="en-us" sz="2350" cap="none"/>
          </a:p>
        </p:txBody>
      </p:sp>
      <p:sp>
        <p:nvSpPr>
          <p:cNvPr id="5" name="Text 3"/>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wgAAMMWAACAGwAAqhoAABAAAAAmAAAACAAAAP//////////"/>
              </a:ext>
            </a:extLst>
          </p:cNvSpPr>
          <p:nvPr/>
        </p:nvSpPr>
        <p:spPr>
          <a:xfrm>
            <a:off x="1370965" y="3700145"/>
            <a:ext cx="3099435" cy="634365"/>
          </a:xfrm>
          <a:prstGeom prst="rect">
            <a:avLst/>
          </a:prstGeom>
          <a:noFill/>
          <a:ln>
            <a:noFill/>
          </a:ln>
          <a:effectLst/>
        </p:spPr>
        <p:txBody>
          <a:bodyPr vert="horz" wrap="square" lIns="0" tIns="0" rIns="0" bIns="0" numCol="1" spcCol="215900" anchor="t"/>
          <a:lstStyle/>
          <a:p>
            <a:pPr marL="0" indent="0">
              <a:lnSpc>
                <a:spcPts val="2450"/>
              </a:lnSpc>
              <a:buNone/>
            </a:pPr>
            <a:r>
              <a:rPr lang="en-us" sz="1950" cap="none">
                <a:solidFill>
                  <a:srgbClr val="504C49"/>
                </a:solidFill>
                <a:latin typeface="Platypi Medium" pitchFamily="0" charset="0"/>
                <a:ea typeface="Platypi Medium" pitchFamily="0" charset="0"/>
                <a:cs typeface="Platypi Medium" pitchFamily="0" charset="0"/>
              </a:rPr>
              <a:t>Financial Mismanagement</a:t>
            </a:r>
            <a:endParaRPr lang="en-us" sz="1950" cap="none"/>
          </a:p>
        </p:txBody>
      </p:sp>
      <p:sp>
        <p:nvSpPr>
          <p:cNvPr id="6" name="Text 4"/>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wgAAGobAACAGwAAaCUAABAAAAAmAAAACAAAAP//////////"/>
              </a:ext>
            </a:extLst>
          </p:cNvSpPr>
          <p:nvPr/>
        </p:nvSpPr>
        <p:spPr>
          <a:xfrm>
            <a:off x="1370965" y="4456430"/>
            <a:ext cx="3099435" cy="1624330"/>
          </a:xfrm>
          <a:prstGeom prst="rect">
            <a:avLst/>
          </a:prstGeom>
          <a:noFill/>
          <a:ln>
            <a:noFill/>
          </a:ln>
          <a:effectLst/>
        </p:spPr>
        <p:txBody>
          <a:bodyPr vert="horz" wrap="square" lIns="0" tIns="0" rIns="0" bIns="0" numCol="1" spcCol="215900" anchor="t"/>
          <a:lstStyle/>
          <a:p>
            <a:pPr marL="0" indent="0">
              <a:lnSpc>
                <a:spcPts val="2550"/>
              </a:lnSpc>
              <a:buNone/>
            </a:pPr>
            <a:r>
              <a:rPr lang="en-us" sz="1550" cap="none">
                <a:solidFill>
                  <a:srgbClr val="504C49"/>
                </a:solidFill>
                <a:latin typeface="Source Serif Pro" pitchFamily="0" charset="0"/>
                <a:ea typeface="Source Serif Pro" pitchFamily="0" charset="0"/>
                <a:cs typeface="Source Serif Pro" pitchFamily="0" charset="0"/>
              </a:rPr>
              <a:t>Byju's struggled to balance its revenue growth with effective cost control, leading to persistent losses and a weakened financial position.</a:t>
            </a:r>
            <a:endParaRPr lang="en-us" sz="1550" cap="none"/>
          </a:p>
        </p:txBody>
      </p:sp>
      <p:sp>
        <p:nvSpPr>
          <p:cNvPr id="7" name="Shape 5"/>
          <p:cNvSpPr>
            <a:extLst>
              <a:ext uri="smNativeData">
                <pr:smNativeData xmlns:pr="smNativeData" xmlns="smNativeData" val="SMDATA_15_8vs5ZxMAAAAlAAAAZQAAAA0AAAAAkAAAAEgAAACQAAAASAAAAAAAAAAAAAAAAAAAAAEAAABQAAAAb9Of/UgRwT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wBwAAMMWAACQHwAAkhkAABAAAAAmAAAACAAAAP//////////"/>
              </a:ext>
            </a:extLst>
          </p:cNvSpPr>
          <p:nvPr/>
        </p:nvSpPr>
        <p:spPr>
          <a:xfrm>
            <a:off x="4673600" y="3700145"/>
            <a:ext cx="457200" cy="456565"/>
          </a:xfrm>
          <a:prstGeom prst="roundRect">
            <a:avLst>
              <a:gd name="adj" fmla="val 6667"/>
            </a:avLst>
          </a:prstGeom>
          <a:solidFill>
            <a:srgbClr val="F9F7F7"/>
          </a:solidFill>
          <a:ln>
            <a:noFill/>
          </a:ln>
          <a:effectLst/>
        </p:spPr>
      </p:sp>
      <p:sp>
        <p:nvSpPr>
          <p:cNvPr id="8" name="Text 6"/>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xyC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jR0AADsXAADDHgAAGhkAABAgAAAmAAAACAAAAP//////////"/>
              </a:ext>
            </a:extLst>
          </p:cNvSpPr>
          <p:nvPr/>
        </p:nvSpPr>
        <p:spPr>
          <a:xfrm>
            <a:off x="4803775" y="3776345"/>
            <a:ext cx="196850" cy="304165"/>
          </a:xfrm>
          <a:prstGeom prst="rect">
            <a:avLst/>
          </a:prstGeom>
          <a:noFill/>
          <a:ln>
            <a:noFill/>
          </a:ln>
          <a:effectLst/>
        </p:spPr>
        <p:txBody>
          <a:bodyPr vert="horz" wrap="none" lIns="0" tIns="0" rIns="0" bIns="0" numCol="1" spcCol="215900" anchor="t"/>
          <a:lstStyle/>
          <a:p>
            <a:pPr marL="0" indent="0" algn="ctr">
              <a:lnSpc>
                <a:spcPts val="2350"/>
              </a:lnSpc>
              <a:buNone/>
            </a:pPr>
            <a:r>
              <a:rPr lang="en-us" sz="2350" cap="none">
                <a:solidFill>
                  <a:srgbClr val="504C49"/>
                </a:solidFill>
                <a:latin typeface="Platypi Medium" pitchFamily="0" charset="0"/>
                <a:ea typeface="Platypi Medium" pitchFamily="0" charset="0"/>
                <a:cs typeface="Platypi Medium" pitchFamily="0" charset="0"/>
              </a:rPr>
              <a:t>2</a:t>
            </a:r>
            <a:endParaRPr lang="en-us" sz="2350" cap="none"/>
          </a:p>
        </p:txBody>
      </p:sp>
      <p:sp>
        <p:nvSpPr>
          <p:cNvPr id="9" name="Text 7"/>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zyAAAMMWAADhMwAAqhoAABAAAAAmAAAACAAAAP//////////"/>
              </a:ext>
            </a:extLst>
          </p:cNvSpPr>
          <p:nvPr/>
        </p:nvSpPr>
        <p:spPr>
          <a:xfrm>
            <a:off x="5333365" y="3700145"/>
            <a:ext cx="3100070" cy="634365"/>
          </a:xfrm>
          <a:prstGeom prst="rect">
            <a:avLst/>
          </a:prstGeom>
          <a:noFill/>
          <a:ln>
            <a:noFill/>
          </a:ln>
          <a:effectLst/>
        </p:spPr>
        <p:txBody>
          <a:bodyPr vert="horz" wrap="square" lIns="0" tIns="0" rIns="0" bIns="0" numCol="1" spcCol="215900" anchor="t"/>
          <a:lstStyle/>
          <a:p>
            <a:pPr marL="0" indent="0">
              <a:lnSpc>
                <a:spcPts val="2450"/>
              </a:lnSpc>
              <a:buNone/>
            </a:pPr>
            <a:r>
              <a:rPr lang="en-us" sz="1950" cap="none">
                <a:solidFill>
                  <a:srgbClr val="504C49"/>
                </a:solidFill>
                <a:latin typeface="Platypi Medium" pitchFamily="0" charset="0"/>
                <a:ea typeface="Platypi Medium" pitchFamily="0" charset="0"/>
                <a:cs typeface="Platypi Medium" pitchFamily="0" charset="0"/>
              </a:rPr>
              <a:t>Unprofitable Acquisitions</a:t>
            </a:r>
            <a:endParaRPr lang="en-us" sz="1950" cap="none"/>
          </a:p>
        </p:txBody>
      </p:sp>
      <p:sp>
        <p:nvSpPr>
          <p:cNvPr id="10" name="Text 8"/>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zyAAAGobAADhMwAAaCUAABAAAAAmAAAACAAAAP//////////"/>
              </a:ext>
            </a:extLst>
          </p:cNvSpPr>
          <p:nvPr/>
        </p:nvSpPr>
        <p:spPr>
          <a:xfrm>
            <a:off x="5333365" y="4456430"/>
            <a:ext cx="3100070" cy="1624330"/>
          </a:xfrm>
          <a:prstGeom prst="rect">
            <a:avLst/>
          </a:prstGeom>
          <a:noFill/>
          <a:ln>
            <a:noFill/>
          </a:ln>
          <a:effectLst/>
        </p:spPr>
        <p:txBody>
          <a:bodyPr vert="horz" wrap="square" lIns="0" tIns="0" rIns="0" bIns="0" numCol="1" spcCol="215900" anchor="t"/>
          <a:lstStyle/>
          <a:p>
            <a:pPr marL="0" indent="0">
              <a:lnSpc>
                <a:spcPts val="2550"/>
              </a:lnSpc>
              <a:buNone/>
            </a:pPr>
            <a:r>
              <a:rPr lang="en-us" sz="1550" cap="none">
                <a:solidFill>
                  <a:srgbClr val="504C49"/>
                </a:solidFill>
                <a:latin typeface="Source Serif Pro" pitchFamily="0" charset="0"/>
                <a:ea typeface="Source Serif Pro" pitchFamily="0" charset="0"/>
                <a:cs typeface="Source Serif Pro" pitchFamily="0" charset="0"/>
              </a:rPr>
              <a:t>The company's acquisition spree, including the purchases of WhiteHat Jr. and Aakash Educational Services, failed to deliver the expected returns.</a:t>
            </a:r>
            <a:endParaRPr lang="en-us" sz="1550" cap="none"/>
          </a:p>
        </p:txBody>
      </p:sp>
      <p:sp>
        <p:nvSpPr>
          <p:cNvPr id="11" name="Shape 9"/>
          <p:cNvSpPr>
            <a:extLst>
              <a:ext uri="smNativeData">
                <pr:smNativeData xmlns:pr="smNativeData" xmlns="smNativeData" val="SMDATA_15_8vs5ZxMAAAAlAAAAZQAAAA0AAAAAkAAAAEgAAACQAAAASAAAAAAAAAAAAAAAAAAAAAEAAABQAAAAb9Of/UgRwT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o6/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LzgAAIMWAAD/OgAAUxkAABAAAAAmAAAACAAAAP//////////"/>
              </a:ext>
            </a:extLst>
          </p:cNvSpPr>
          <p:nvPr/>
        </p:nvSpPr>
        <p:spPr>
          <a:xfrm>
            <a:off x="9133205" y="3659505"/>
            <a:ext cx="457200" cy="457200"/>
          </a:xfrm>
          <a:prstGeom prst="roundRect">
            <a:avLst>
              <a:gd name="adj" fmla="val 6667"/>
            </a:avLst>
          </a:prstGeom>
          <a:solidFill>
            <a:srgbClr val="F9F7F7"/>
          </a:solidFill>
          <a:ln>
            <a:noFill/>
          </a:ln>
          <a:effectLst/>
        </p:spPr>
      </p:sp>
      <p:sp>
        <p:nvSpPr>
          <p:cNvPr id="12" name="Text 1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Xp7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rTgAABkXAACOOgAA3BgAABAAAAAmAAAACAAAAP//////////"/>
              </a:ext>
            </a:extLst>
          </p:cNvSpPr>
          <p:nvPr/>
        </p:nvSpPr>
        <p:spPr>
          <a:xfrm>
            <a:off x="9213215" y="3754755"/>
            <a:ext cx="305435" cy="286385"/>
          </a:xfrm>
          <a:prstGeom prst="rect">
            <a:avLst/>
          </a:prstGeom>
          <a:noFill/>
          <a:ln>
            <a:noFill/>
          </a:ln>
          <a:effectLst/>
        </p:spPr>
        <p:txBody>
          <a:bodyPr vert="horz" wrap="square" lIns="0" tIns="0" rIns="0" bIns="0" numCol="1" spcCol="215900" anchor="t"/>
          <a:lstStyle/>
          <a:p>
            <a:pPr marL="0" indent="0" algn="ctr">
              <a:lnSpc>
                <a:spcPts val="2350"/>
              </a:lnSpc>
              <a:buNone/>
            </a:pPr>
            <a:r>
              <a:rPr lang="en-us" sz="2350" cap="none">
                <a:solidFill>
                  <a:srgbClr val="504C49"/>
                </a:solidFill>
                <a:latin typeface="Platypi Medium" pitchFamily="0" charset="0"/>
                <a:ea typeface="Platypi Medium" pitchFamily="0" charset="0"/>
                <a:cs typeface="Platypi Medium" pitchFamily="0" charset="0"/>
              </a:rPr>
              <a:t>3</a:t>
            </a:r>
            <a:endParaRPr lang="en-us" sz="2350" cap="none"/>
          </a:p>
        </p:txBody>
      </p:sp>
      <p:sp>
        <p:nvSpPr>
          <p:cNvPr id="13" name="Text 11"/>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jFv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UjwAAKoWAADwSwAAcBoAABAgAAAmAAAACAAAAP//////////"/>
              </a:ext>
            </a:extLst>
          </p:cNvSpPr>
          <p:nvPr/>
        </p:nvSpPr>
        <p:spPr>
          <a:xfrm>
            <a:off x="9805670" y="3684270"/>
            <a:ext cx="2538730" cy="613410"/>
          </a:xfrm>
          <a:prstGeom prst="rect">
            <a:avLst/>
          </a:prstGeom>
          <a:noFill/>
          <a:ln>
            <a:noFill/>
          </a:ln>
          <a:effectLst/>
        </p:spPr>
        <p:txBody>
          <a:bodyPr vert="horz" wrap="none" lIns="0" tIns="0" rIns="0" bIns="0" numCol="1" spcCol="215900" anchor="t"/>
          <a:lstStyle/>
          <a:p>
            <a:pPr marL="0" indent="0">
              <a:lnSpc>
                <a:spcPts val="2450"/>
              </a:lnSpc>
              <a:buNone/>
            </a:pPr>
            <a:r>
              <a:rPr lang="en-us" sz="1950" cap="none">
                <a:solidFill>
                  <a:srgbClr val="504C49"/>
                </a:solidFill>
                <a:latin typeface="Platypi Medium" pitchFamily="0" charset="0"/>
                <a:ea typeface="Platypi Medium" pitchFamily="0" charset="0"/>
                <a:cs typeface="Platypi Medium" pitchFamily="0" charset="0"/>
              </a:rPr>
              <a:t>Operational Hurdles</a:t>
            </a:r>
            <a:endParaRPr lang="en-us" sz="1950" cap="none"/>
          </a:p>
        </p:txBody>
      </p:sp>
      <p:sp>
        <p:nvSpPr>
          <p:cNvPr id="14" name="Text 12"/>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vFao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zwAAB8bAAAMTAAASCcAABAAAAAmAAAACAAAAP//////////"/>
              </a:ext>
            </a:extLst>
          </p:cNvSpPr>
          <p:nvPr/>
        </p:nvSpPr>
        <p:spPr>
          <a:xfrm>
            <a:off x="9793605" y="4408805"/>
            <a:ext cx="2568575" cy="1976755"/>
          </a:xfrm>
          <a:prstGeom prst="rect">
            <a:avLst/>
          </a:prstGeom>
          <a:noFill/>
          <a:ln>
            <a:noFill/>
          </a:ln>
          <a:effectLst/>
        </p:spPr>
        <p:txBody>
          <a:bodyPr vert="horz" wrap="square" lIns="0" tIns="0" rIns="0" bIns="0" numCol="1" spcCol="215900" anchor="t"/>
          <a:lstStyle/>
          <a:p>
            <a:pPr marL="0" indent="0">
              <a:lnSpc>
                <a:spcPts val="2550"/>
              </a:lnSpc>
              <a:buNone/>
            </a:pPr>
            <a:r>
              <a:rPr lang="en-us" sz="1550" cap="none">
                <a:solidFill>
                  <a:srgbClr val="504C49"/>
                </a:solidFill>
                <a:latin typeface="Source Serif Pro" pitchFamily="0" charset="0"/>
                <a:ea typeface="Source Serif Pro" pitchFamily="0" charset="0"/>
                <a:cs typeface="Source Serif Pro" pitchFamily="0" charset="0"/>
              </a:rPr>
              <a:t>Integration challenges, scalability issues, and difficulties in maintaining quality standards across its expanding portfolio of products and services.</a:t>
            </a:r>
            <a:endParaRPr lang="en-us" sz="1550" cap="none"/>
          </a:p>
        </p:txBody>
      </p:sp>
      <p:sp>
        <p:nvSpPr>
          <p:cNvPr id="15" name="Rectangle1"/>
          <p:cNvSpPr>
            <a:extLst>
              <a:ext uri="smNativeData">
                <pr:smNativeData xmlns:pr="smNativeData" xmlns="smNativeData" val="SMDATA_15_8vs5Z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Q00AAGsuAAAAWgAAoDIAAAAAAAAmAAAACAAAAP//////////"/>
              </a:ext>
            </a:extLst>
          </p:cNvSpPr>
          <p:nvPr/>
        </p:nvSpPr>
        <p:spPr>
          <a:xfrm>
            <a:off x="12559665" y="7545705"/>
            <a:ext cx="2070735" cy="683895"/>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4">
    <p:spTree>
      <p:nvGrpSpPr>
        <p:cNvPr id="1" name=""/>
        <p:cNvGrpSpPr/>
        <p:nvPr/>
      </p:nvGrpSpPr>
      <p:grpSpPr>
        <a:xfrm>
          <a:off x="0" y="0"/>
          <a:ext cx="0" cy="0"/>
          <a:chOff x="0" y="0"/>
          <a:chExt cx="0" cy="0"/>
        </a:xfrm>
      </p:grpSpPr>
      <p:sp>
        <p:nvSpPr>
          <p:cNvPr id="2"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QQAAMACAAC9VAAAeAsAABAAAAAmAAAACAAAAP//////////"/>
              </a:ext>
            </a:extLst>
          </p:cNvSpPr>
          <p:nvPr/>
        </p:nvSpPr>
        <p:spPr>
          <a:xfrm>
            <a:off x="732155" y="447040"/>
            <a:ext cx="13042900" cy="1417320"/>
          </a:xfrm>
          <a:prstGeom prst="rect">
            <a:avLst/>
          </a:prstGeom>
          <a:noFill/>
          <a:ln>
            <a:noFill/>
          </a:ln>
          <a:effectLst/>
        </p:spPr>
        <p:txBody>
          <a:bodyPr vert="horz" wrap="square" lIns="0" tIns="0" rIns="0" bIns="0" numCol="1" spcCol="215900" anchor="t"/>
          <a:lstStyle/>
          <a:p>
            <a:pPr marL="0" indent="0">
              <a:lnSpc>
                <a:spcPts val="5550"/>
              </a:lnSpc>
              <a:buNone/>
            </a:pPr>
            <a:r>
              <a:rPr lang="en-us" sz="4450" cap="none">
                <a:solidFill>
                  <a:srgbClr val="201B18"/>
                </a:solidFill>
                <a:latin typeface="Platypi Medium" pitchFamily="0" charset="0"/>
                <a:ea typeface="Platypi Medium" pitchFamily="0" charset="0"/>
                <a:cs typeface="Platypi Medium" pitchFamily="0" charset="0"/>
              </a:rPr>
              <a:t>Tableau Dashboard: Visual Insights into Byju's Financial and Operational Metrics</a:t>
            </a:r>
            <a:endParaRPr lang="en-us" sz="4450" cap="none"/>
          </a:p>
        </p:txBody>
      </p:sp>
      <p:sp>
        <p:nvSpPr>
          <p:cNvPr id="3" name="Text 1"/>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4gQAAM0hAABTFgAA+yMAAAAgAAAmAAAACAAAAP//////////"/>
              </a:ext>
            </a:extLst>
          </p:cNvSpPr>
          <p:nvPr/>
        </p:nvSpPr>
        <p:spPr>
          <a:xfrm>
            <a:off x="793750" y="5494655"/>
            <a:ext cx="2835275" cy="354330"/>
          </a:xfrm>
          <a:prstGeom prst="rect">
            <a:avLst/>
          </a:prstGeom>
          <a:noFill/>
          <a:ln>
            <a:noFill/>
          </a:ln>
          <a:effectLst/>
        </p:spPr>
        <p:txBody>
          <a:bodyPr vert="horz" wrap="none" lIns="0" tIns="0" rIns="0" bIns="0" numCol="1" spcCol="215900" anchor="t"/>
          <a:lstStyle/>
          <a:p>
            <a:pPr marL="0" indent="0" algn="l">
              <a:lnSpc>
                <a:spcPts val="2750"/>
              </a:lnSpc>
              <a:buNone/>
            </a:pPr>
          </a:p>
        </p:txBody>
      </p:sp>
      <p:sp>
        <p:nvSpPr>
          <p:cNvPr id="4" name="Text 2"/>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4gQAANEkAAA7HgAAvy0AAAAAAAAmAAAACAAAAP//////////"/>
              </a:ext>
            </a:extLst>
          </p:cNvSpPr>
          <p:nvPr/>
        </p:nvSpPr>
        <p:spPr>
          <a:xfrm>
            <a:off x="793750" y="5984875"/>
            <a:ext cx="4120515" cy="1451610"/>
          </a:xfrm>
          <a:prstGeom prst="rect">
            <a:avLst/>
          </a:prstGeom>
          <a:noFill/>
          <a:ln>
            <a:noFill/>
          </a:ln>
          <a:effectLst/>
        </p:spPr>
        <p:txBody>
          <a:bodyPr vert="horz" wrap="square" lIns="0" tIns="0" rIns="0" bIns="0" numCol="1" spcCol="215900" anchor="t"/>
          <a:lstStyle/>
          <a:p>
            <a:pPr marL="0" indent="0" algn="l">
              <a:lnSpc>
                <a:spcPts val="2850"/>
              </a:lnSpc>
              <a:buNone/>
            </a:pPr>
          </a:p>
        </p:txBody>
      </p:sp>
      <p:pic>
        <p:nvPicPr>
          <p:cNvPr id="5" name="Image 1" descr="preencoded.png"/>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gAABkEAAArTkAAA8gAAAQAAAAJgAAAAgAAAD//////////w=="/>
              </a:ext>
            </a:extLst>
          </p:cNvPicPr>
          <p:nvPr/>
        </p:nvPicPr>
        <p:blipFill>
          <a:blip r:embed="rId3"/>
          <a:stretch>
            <a:fillRect/>
          </a:stretch>
        </p:blipFill>
        <p:spPr>
          <a:xfrm>
            <a:off x="5254625" y="2664460"/>
            <a:ext cx="4121150" cy="2546985"/>
          </a:xfrm>
          <a:prstGeom prst="rect">
            <a:avLst/>
          </a:prstGeom>
          <a:noFill/>
          <a:ln>
            <a:noFill/>
          </a:ln>
          <a:effectLst/>
        </p:spPr>
      </p:pic>
      <p:sp>
        <p:nvSpPr>
          <p:cNvPr id="6" name="Text 3"/>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xOL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UyAAAM0hAAC4MgAA+yMAABAgAAAmAAAACAAAAP//////////"/>
              </a:ext>
            </a:extLst>
          </p:cNvSpPr>
          <p:nvPr/>
        </p:nvSpPr>
        <p:spPr>
          <a:xfrm>
            <a:off x="5254625" y="5494655"/>
            <a:ext cx="2990215" cy="354330"/>
          </a:xfrm>
          <a:prstGeom prst="rect">
            <a:avLst/>
          </a:prstGeom>
          <a:noFill/>
          <a:ln>
            <a:noFill/>
          </a:ln>
          <a:effectLst/>
        </p:spPr>
        <p:txBody>
          <a:bodyPr vert="horz" wrap="none" lIns="0" tIns="0" rIns="0" bIns="0" numCol="1" spcCol="215900" anchor="t"/>
          <a:lstStyle/>
          <a:p>
            <a:pPr marL="0" indent="0" algn="l">
              <a:lnSpc>
                <a:spcPts val="2750"/>
              </a:lnSpc>
              <a:buNone/>
            </a:pPr>
            <a:r>
              <a:rPr lang="en-us" sz="2200" cap="none">
                <a:solidFill>
                  <a:srgbClr val="504C49"/>
                </a:solidFill>
                <a:latin typeface="Platypi Medium" pitchFamily="0" charset="0"/>
                <a:ea typeface="Platypi Medium" pitchFamily="0" charset="0"/>
                <a:cs typeface="Platypi Medium" pitchFamily="0" charset="0"/>
              </a:rPr>
              <a:t>Cost and Profitability</a:t>
            </a:r>
            <a:endParaRPr lang="en-us" sz="2200" cap="none"/>
          </a:p>
        </p:txBody>
      </p:sp>
      <p:sp>
        <p:nvSpPr>
          <p:cNvPr id="7" name="Text 4"/>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DDu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UyAAANEkAACtOQAAhCsAABAAAAAmAAAACAAAAP//////////"/>
              </a:ext>
            </a:extLst>
          </p:cNvSpPr>
          <p:nvPr/>
        </p:nvSpPr>
        <p:spPr>
          <a:xfrm>
            <a:off x="5254625" y="5984875"/>
            <a:ext cx="4121150" cy="1089025"/>
          </a:xfrm>
          <a:prstGeom prst="rect">
            <a:avLst/>
          </a:prstGeom>
          <a:noFill/>
          <a:ln>
            <a:noFill/>
          </a:ln>
          <a:effectLst/>
        </p:spPr>
        <p:txBody>
          <a:bodyPr vert="horz" wrap="square" lIns="0" tIns="0" rIns="0" bIns="0" numCol="1" spcCol="215900" anchor="t"/>
          <a:lstStyle/>
          <a:p>
            <a:pPr marL="0" indent="0" algn="l">
              <a:lnSpc>
                <a:spcPts val="2850"/>
              </a:lnSpc>
              <a:buNone/>
            </a:pPr>
            <a:r>
              <a:rPr lang="en-us" cap="none">
                <a:solidFill>
                  <a:srgbClr val="504C49"/>
                </a:solidFill>
                <a:latin typeface="Source Serif Pro" pitchFamily="0" charset="0"/>
                <a:ea typeface="Source Serif Pro" pitchFamily="0" charset="0"/>
                <a:cs typeface="Source Serif Pro" pitchFamily="0" charset="0"/>
              </a:rPr>
              <a:t>Evaluate Byju's ability to manage its expenses and maintain a sustainable profit margin.</a:t>
            </a:r>
            <a:endParaRPr lang="en-us" cap="none"/>
          </a:p>
        </p:txBody>
      </p:sp>
      <p:sp>
        <p:nvSpPr>
          <p:cNvPr id="8" name="Text 5"/>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Ey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xDsAAM0hAAA1TQAA+yMAABAgAAAmAAAACAAAAP//////////"/>
              </a:ext>
            </a:extLst>
          </p:cNvSpPr>
          <p:nvPr/>
        </p:nvSpPr>
        <p:spPr>
          <a:xfrm>
            <a:off x="9715500" y="5494655"/>
            <a:ext cx="2835275" cy="354330"/>
          </a:xfrm>
          <a:prstGeom prst="rect">
            <a:avLst/>
          </a:prstGeom>
          <a:noFill/>
          <a:ln>
            <a:noFill/>
          </a:ln>
          <a:effectLst/>
        </p:spPr>
        <p:txBody>
          <a:bodyPr vert="horz" wrap="none" lIns="0" tIns="0" rIns="0" bIns="0" numCol="1" spcCol="215900" anchor="t"/>
          <a:lstStyle/>
          <a:p>
            <a:pPr marL="0" indent="0" algn="l">
              <a:lnSpc>
                <a:spcPts val="2750"/>
              </a:lnSpc>
              <a:buNone/>
            </a:pPr>
            <a:r>
              <a:rPr lang="en-us" sz="2200" cap="none">
                <a:solidFill>
                  <a:srgbClr val="504C49"/>
                </a:solidFill>
                <a:latin typeface="Platypi Medium" pitchFamily="0" charset="0"/>
                <a:ea typeface="Platypi Medium" pitchFamily="0" charset="0"/>
                <a:cs typeface="Platypi Medium" pitchFamily="0" charset="0"/>
              </a:rPr>
              <a:t>Customer Metrics</a:t>
            </a:r>
            <a:endParaRPr lang="en-us" sz="2200" cap="none"/>
          </a:p>
        </p:txBody>
      </p:sp>
      <p:sp>
        <p:nvSpPr>
          <p:cNvPr id="9" name="Text 6"/>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7+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xDsAANEkAAAeVQAAvy0AAAAAAAAmAAAACAAAAP//////////"/>
              </a:ext>
            </a:extLst>
          </p:cNvSpPr>
          <p:nvPr/>
        </p:nvSpPr>
        <p:spPr>
          <a:xfrm>
            <a:off x="9715500" y="5984875"/>
            <a:ext cx="4121150" cy="1451610"/>
          </a:xfrm>
          <a:prstGeom prst="rect">
            <a:avLst/>
          </a:prstGeom>
          <a:noFill/>
          <a:ln>
            <a:noFill/>
          </a:ln>
          <a:effectLst/>
        </p:spPr>
        <p:txBody>
          <a:bodyPr vert="horz" wrap="square" lIns="0" tIns="0" rIns="0" bIns="0" numCol="1" spcCol="215900" anchor="t"/>
          <a:lstStyle/>
          <a:p>
            <a:pPr marL="0" indent="0" algn="l">
              <a:lnSpc>
                <a:spcPts val="2850"/>
              </a:lnSpc>
              <a:buNone/>
            </a:pPr>
          </a:p>
        </p:txBody>
      </p:sp>
      <p:pic>
        <p:nvPicPr>
          <p:cNvPr id="10" name="Picture1"/>
          <p:cNvPicPr>
            <a:picLocks noChangeAspect="1"/>
            <a:extLst>
              <a:ext uri="smNativeData">
                <pr:smNativeData xmlns:pr="smNativeData" xmlns="smNativeData" val="SMDATA_17_8vs5Zx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P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cLAACADAAAyVEAAJYwAAAAAAAAJgAAAAgAAAD//////////w=="/>
              </a:ext>
            </a:extLst>
          </p:cNvPicPr>
          <p:nvPr/>
        </p:nvPicPr>
        <p:blipFill>
          <a:blip r:embed="rId4"/>
          <a:stretch>
            <a:fillRect/>
          </a:stretch>
        </p:blipFill>
        <p:spPr>
          <a:xfrm>
            <a:off x="1802765" y="2032000"/>
            <a:ext cx="11492230" cy="5866130"/>
          </a:xfrm>
          <a:prstGeom prst="rect">
            <a:avLst/>
          </a:prstGeom>
          <a:noFill/>
          <a:ln>
            <a:noFill/>
          </a:ln>
          <a:effectLst/>
        </p:spPr>
      </p:pic>
      <p:sp>
        <p:nvSpPr>
          <p:cNvPr id="11" name="Rectangle1"/>
          <p:cNvSpPr>
            <a:extLst>
              <a:ext uri="smNativeData">
                <pr:smNativeData xmlns:pr="smNativeData" xmlns="smNativeData" val="SMDATA_15_8vs5Z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704AAC4vAAAAWgAAoDIAAAAAAAAmAAAACAAAAP//////////"/>
              </a:ext>
            </a:extLst>
          </p:cNvSpPr>
          <p:nvPr/>
        </p:nvSpPr>
        <p:spPr>
          <a:xfrm>
            <a:off x="12831445" y="7669530"/>
            <a:ext cx="1798955" cy="560070"/>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5">
    <p:spTree>
      <p:nvGrpSpPr>
        <p:cNvPr id="1" name=""/>
        <p:cNvGrpSpPr/>
        <p:nvPr/>
      </p:nvGrpSpPr>
      <p:grpSpPr>
        <a:xfrm>
          <a:off x="0" y="0"/>
          <a:ext cx="0" cy="0"/>
          <a:chOff x="0" y="0"/>
          <a:chExt cx="0" cy="0"/>
        </a:xfrm>
      </p:grpSpPr>
      <p:pic>
        <p:nvPicPr>
          <p:cNvPr id="2" name="Image 0" descr="preencoded.png"/>
          <p:cNvPicPr>
            <a:picLocks noChangeAspect="1"/>
            <a:extLst>
              <a:ext uri="smNativeData">
                <pr:smNativeData xmlns:pr="smNativeData" xmlns="smNativeData" val="SMDATA_17_8vs5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A4AAAAAAAAAFoAAKAyAAAQAAAAJgAAAAgAAAD//////////w=="/>
              </a:ext>
            </a:extLst>
          </p:cNvPicPr>
          <p:nvPr/>
        </p:nvPicPr>
        <p:blipFill>
          <a:blip r:embed="rId3"/>
          <a:stretch>
            <a:fillRect/>
          </a:stretch>
        </p:blipFill>
        <p:spPr>
          <a:xfrm>
            <a:off x="9144000" y="0"/>
            <a:ext cx="5486400" cy="8229600"/>
          </a:xfrm>
          <a:prstGeom prst="rect">
            <a:avLst/>
          </a:prstGeom>
          <a:noFill/>
          <a:ln>
            <a:noFill/>
          </a:ln>
          <a:effectLst/>
        </p:spPr>
      </p:pic>
      <p:sp>
        <p:nvSpPr>
          <p:cNvPr id="3"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DwQAAB8EAAAxNAAA/Q4AABAAAAAmAAAACAAAAP//////////"/>
              </a:ext>
            </a:extLst>
          </p:cNvSpPr>
          <p:nvPr/>
        </p:nvSpPr>
        <p:spPr>
          <a:xfrm>
            <a:off x="659765" y="669925"/>
            <a:ext cx="7824470" cy="1766570"/>
          </a:xfrm>
          <a:prstGeom prst="rect">
            <a:avLst/>
          </a:prstGeom>
          <a:noFill/>
          <a:ln>
            <a:noFill/>
          </a:ln>
          <a:effectLst/>
        </p:spPr>
        <p:txBody>
          <a:bodyPr vert="horz" wrap="square" lIns="0" tIns="0" rIns="0" bIns="0" numCol="1" spcCol="215900" anchor="t"/>
          <a:lstStyle/>
          <a:p>
            <a:pPr marL="0" indent="0">
              <a:lnSpc>
                <a:spcPts val="4600"/>
              </a:lnSpc>
              <a:buNone/>
            </a:pPr>
            <a:r>
              <a:rPr lang="en-us" sz="3700" cap="none">
                <a:solidFill>
                  <a:srgbClr val="201B18"/>
                </a:solidFill>
                <a:latin typeface="Platypi Medium" pitchFamily="0" charset="0"/>
                <a:ea typeface="Platypi Medium" pitchFamily="0" charset="0"/>
                <a:cs typeface="Platypi Medium" pitchFamily="0" charset="0"/>
              </a:rPr>
              <a:t>Income vs. Expenses: Visualizing the Financial Imbalance and Its Impact</a:t>
            </a:r>
            <a:endParaRPr lang="en-us" sz="3700" cap="none"/>
          </a:p>
        </p:txBody>
      </p:sp>
      <p:sp>
        <p:nvSpPr>
          <p:cNvPr id="4" name="Shape 1"/>
          <p:cNvSpPr>
            <a:extLst>
              <a:ext uri="smNativeData">
                <pr:smNativeData xmlns:pr="smNativeData" xmlns="smNativeData" val="SMDATA_15_8vs5ZxMAAAAlAAAAZQAAAA0AAAAAkAAAAEgAAACQAAAASAAAAAAAAAAAAAAAAAAAAAEAAABQAAAAKPIk6ZrJA0AAAAAAAADwvwAAAAAAAOA/AAAAAAAA4D8AAAAAAADgPwAAAAAAAOA/AAAAAAAA4D8AAAAAAADgPwAAAAAAAOA/AAAAAAAA4D8CAAAAjAAAAAEAAAAAAAAA2NTU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o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2NTUAP///wEAAAAAAAAAAAAAAAAAAAAAAAAAAAAAAAAAAAAAAAAAAAAAAAB/f38A5+bmA8zMzADAwP8Af39/AAAAAAAAAAAAAAAAAAAAAAAAAAAAIQAAABgAAAAUAAAAugUAALsQAADeBQAAgS4AABAAAAAmAAAACAAAAP//////////"/>
              </a:ext>
            </a:extLst>
          </p:cNvSpPr>
          <p:nvPr/>
        </p:nvSpPr>
        <p:spPr>
          <a:xfrm>
            <a:off x="930910" y="2719705"/>
            <a:ext cx="22860" cy="4839970"/>
          </a:xfrm>
          <a:prstGeom prst="roundRect">
            <a:avLst>
              <a:gd name="adj" fmla="val 123672"/>
            </a:avLst>
          </a:prstGeom>
          <a:solidFill>
            <a:srgbClr val="D8D4D4"/>
          </a:solidFill>
          <a:ln>
            <a:noFill/>
          </a:ln>
          <a:effectLst/>
        </p:spPr>
      </p:sp>
      <p:sp>
        <p:nvSpPr>
          <p:cNvPr id="5" name="Shape 2"/>
          <p:cNvSpPr>
            <a:extLst>
              <a:ext uri="smNativeData">
                <pr:smNativeData xmlns:pr="smNativeData" xmlns="smNativeData" val="SMDATA_15_8vs5ZxMAAAAlAAAAZQAAAA0AAAAAkAAAAEgAAACQAAAASAAAAAAAAAAAAAAAAAAAAAEAAABQAAAAKPIk6ZrJA0AAAAAAAADwvwAAAAAAAOA/AAAAAAAA4D8AAAAAAADgPwAAAAAAAOA/AAAAAAAA4D8AAAAAAADgPwAAAAAAAOA/AAAAAAAA4D8CAAAAjAAAAAEAAAAAAAAA2NTU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TGWC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2NTUAP///wEAAAAAAAAAAAAAAAAAAAAAAAAAAAAAAAAAAAAAAAAAAAAAAAB/f38A5+bmA8zMzADAwP8Af39/AAAAAAAAAAAAAAAAAAAAAAAAAAAAIQAAABgAAAAUAAAA9gYAAEQTAAAECwAAaBMAABAAAAAmAAAACAAAAP//////////"/>
              </a:ext>
            </a:extLst>
          </p:cNvSpPr>
          <p:nvPr/>
        </p:nvSpPr>
        <p:spPr>
          <a:xfrm>
            <a:off x="1131570" y="3131820"/>
            <a:ext cx="659130" cy="22860"/>
          </a:xfrm>
          <a:prstGeom prst="roundRect">
            <a:avLst>
              <a:gd name="adj" fmla="val 123672"/>
            </a:avLst>
          </a:prstGeom>
          <a:solidFill>
            <a:srgbClr val="D8D4D4"/>
          </a:solidFill>
          <a:ln>
            <a:noFill/>
          </a:ln>
          <a:effectLst/>
        </p:spPr>
      </p:sp>
      <p:sp>
        <p:nvSpPr>
          <p:cNvPr id="6" name="Shape 3"/>
          <p:cNvSpPr>
            <a:extLst>
              <a:ext uri="smNativeData">
                <pr:smNativeData xmlns:pr="smNativeData" xmlns="smNativeData" val="SMDATA_15_8vs5ZxMAAAAlAAAAZQAAAA0AAAAAkAAAAEgAAACQAAAASAAAAAAAAAAAAAAAAAAAAAEAAABQAAAAixpMw/ARwT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Dv1W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fgQAAAgSAAAaBwAApBQAABAAAAAmAAAACAAAAP//////////"/>
              </a:ext>
            </a:extLst>
          </p:cNvSpPr>
          <p:nvPr/>
        </p:nvSpPr>
        <p:spPr>
          <a:xfrm>
            <a:off x="730250" y="2931160"/>
            <a:ext cx="424180" cy="424180"/>
          </a:xfrm>
          <a:prstGeom prst="roundRect">
            <a:avLst>
              <a:gd name="adj" fmla="val 6668"/>
            </a:avLst>
          </a:prstGeom>
          <a:solidFill>
            <a:srgbClr val="F9F7F7"/>
          </a:solidFill>
          <a:ln>
            <a:noFill/>
          </a:ln>
          <a:effectLst/>
        </p:spPr>
      </p:sp>
      <p:sp>
        <p:nvSpPr>
          <p:cNvPr id="7" name="Text 4"/>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fk3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UAAHcSAAAwBgAANRQAABAgAAAmAAAACAAAAP//////////"/>
              </a:ext>
            </a:extLst>
          </p:cNvSpPr>
          <p:nvPr/>
        </p:nvSpPr>
        <p:spPr>
          <a:xfrm>
            <a:off x="878840" y="3001645"/>
            <a:ext cx="127000" cy="283210"/>
          </a:xfrm>
          <a:prstGeom prst="rect">
            <a:avLst/>
          </a:prstGeom>
          <a:noFill/>
          <a:ln>
            <a:noFill/>
          </a:ln>
          <a:effectLst/>
        </p:spPr>
        <p:txBody>
          <a:bodyPr vert="horz" wrap="none" lIns="0" tIns="0" rIns="0" bIns="0" numCol="1" spcCol="215900" anchor="t"/>
          <a:lstStyle/>
          <a:p>
            <a:pPr marL="0" indent="0" algn="ctr">
              <a:lnSpc>
                <a:spcPts val="2200"/>
              </a:lnSpc>
              <a:buNone/>
            </a:pPr>
            <a:r>
              <a:rPr lang="en-us" sz="2200" cap="none">
                <a:solidFill>
                  <a:srgbClr val="504C49"/>
                </a:solidFill>
                <a:latin typeface="Platypi Medium" pitchFamily="0" charset="0"/>
                <a:ea typeface="Platypi Medium" pitchFamily="0" charset="0"/>
                <a:cs typeface="Platypi Medium" pitchFamily="0" charset="0"/>
              </a:rPr>
              <a:t>1</a:t>
            </a:r>
            <a:endParaRPr lang="en-us" sz="2200" cap="none"/>
          </a:p>
        </p:txBody>
      </p:sp>
      <p:sp>
        <p:nvSpPr>
          <p:cNvPr id="8" name="Text 5"/>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jl3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wAAOMRAACqGgAAsxMAABAgAAAmAAAACAAAAP//////////"/>
              </a:ext>
            </a:extLst>
          </p:cNvSpPr>
          <p:nvPr/>
        </p:nvSpPr>
        <p:spPr>
          <a:xfrm>
            <a:off x="1978660" y="2907665"/>
            <a:ext cx="2355850" cy="294640"/>
          </a:xfrm>
          <a:prstGeom prst="rect">
            <a:avLst/>
          </a:prstGeom>
          <a:noFill/>
          <a:ln>
            <a:noFill/>
          </a:ln>
          <a:effectLst/>
        </p:spPr>
        <p:txBody>
          <a:bodyPr vert="horz" wrap="none" lIns="0" tIns="0" rIns="0" bIns="0" numCol="1" spcCol="215900" anchor="t"/>
          <a:lstStyle/>
          <a:p>
            <a:pPr marL="0" indent="0" algn="l">
              <a:lnSpc>
                <a:spcPts val="2300"/>
              </a:lnSpc>
              <a:buNone/>
            </a:pPr>
            <a:r>
              <a:rPr lang="en-us" sz="1850" cap="none">
                <a:solidFill>
                  <a:srgbClr val="504C49"/>
                </a:solidFill>
                <a:latin typeface="Platypi Medium" pitchFamily="0" charset="0"/>
                <a:ea typeface="Platypi Medium" pitchFamily="0" charset="0"/>
                <a:cs typeface="Platypi Medium" pitchFamily="0" charset="0"/>
              </a:rPr>
              <a:t>Revenue Growth</a:t>
            </a:r>
            <a:endParaRPr lang="en-us" sz="1850" cap="none"/>
          </a:p>
        </p:txBody>
      </p:sp>
      <p:sp>
        <p:nvSpPr>
          <p:cNvPr id="9" name="Text 6"/>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wAAGUUAAAxNAAAGhgAABAAAAAmAAAACAAAAP//////////"/>
              </a:ext>
            </a:extLst>
          </p:cNvSpPr>
          <p:nvPr/>
        </p:nvSpPr>
        <p:spPr>
          <a:xfrm>
            <a:off x="1978660" y="3315335"/>
            <a:ext cx="6505575" cy="602615"/>
          </a:xfrm>
          <a:prstGeom prst="rect">
            <a:avLst/>
          </a:prstGeom>
          <a:noFill/>
          <a:ln>
            <a:noFill/>
          </a:ln>
          <a:effectLst/>
        </p:spPr>
        <p:txBody>
          <a:bodyPr vert="horz" wrap="square" lIns="0" tIns="0" rIns="0" bIns="0" numCol="1" spcCol="215900" anchor="t"/>
          <a:lstStyle/>
          <a:p>
            <a:pPr marL="0" indent="0" algn="l">
              <a:lnSpc>
                <a:spcPts val="2350"/>
              </a:lnSpc>
              <a:buNone/>
            </a:pPr>
            <a:r>
              <a:rPr lang="en-us" sz="1450" cap="none">
                <a:solidFill>
                  <a:srgbClr val="504C49"/>
                </a:solidFill>
                <a:latin typeface="Source Serif Pro" pitchFamily="0" charset="0"/>
                <a:ea typeface="Source Serif Pro" pitchFamily="0" charset="0"/>
                <a:cs typeface="Source Serif Pro" pitchFamily="0" charset="0"/>
              </a:rPr>
              <a:t>Byju's achieved impressive revenue growth, driven by its expanding user base and diversification into new product offerings.</a:t>
            </a:r>
            <a:endParaRPr lang="en-us" sz="1450" cap="none"/>
          </a:p>
        </p:txBody>
      </p:sp>
      <p:sp>
        <p:nvSpPr>
          <p:cNvPr id="10" name="Shape 7"/>
          <p:cNvSpPr>
            <a:extLst>
              <a:ext uri="smNativeData">
                <pr:smNativeData xmlns:pr="smNativeData" xmlns="smNativeData" val="SMDATA_15_8vs5ZxMAAAAlAAAAZQAAAA0AAAAAkAAAAEgAAACQAAAASAAAAAAAAAAAAAAAAAAAAAEAAABQAAAAKPIk6ZrJA0AAAAAAAADwvwAAAAAAAOA/AAAAAAAA4D8AAAAAAADgPwAAAAAAAOA/AAAAAAAA4D8AAAAAAADgPwAAAAAAAOA/AAAAAAAA4D8CAAAAjAAAAAEAAAAAAAAA2NTU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2NTUAP///wEAAAAAAAAAAAAAAAAAAAAAAAAAAAAAAAAAAAAAAAAAAAAAAAB/f38A5+bmA8zMzADAwP8Af39/AAAAAAAAAAAAAAAAAAAAAAAAAAAAIQAAABgAAAAUAAAA9gYAAPYcAAAECwAAGh0AABAAAAAmAAAACAAAAP//////////"/>
              </a:ext>
            </a:extLst>
          </p:cNvSpPr>
          <p:nvPr/>
        </p:nvSpPr>
        <p:spPr>
          <a:xfrm>
            <a:off x="1131570" y="4707890"/>
            <a:ext cx="659130" cy="22860"/>
          </a:xfrm>
          <a:prstGeom prst="roundRect">
            <a:avLst>
              <a:gd name="adj" fmla="val 123672"/>
            </a:avLst>
          </a:prstGeom>
          <a:solidFill>
            <a:srgbClr val="D8D4D4"/>
          </a:solidFill>
          <a:ln>
            <a:noFill/>
          </a:ln>
          <a:effectLst/>
        </p:spPr>
      </p:sp>
      <p:sp>
        <p:nvSpPr>
          <p:cNvPr id="11" name="Shape 8"/>
          <p:cNvSpPr>
            <a:extLst>
              <a:ext uri="smNativeData">
                <pr:smNativeData xmlns:pr="smNativeData" xmlns="smNativeData" val="SMDATA_15_8vs5ZxMAAAAlAAAAZQAAAA0AAAAAkAAAAEgAAACQAAAASAAAAAAAAAAAAAAAAAAAAAEAAABQAAAAixpMw/ARwT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fgQAALobAAAaBwAAVh4AABAAAAAmAAAACAAAAP//////////"/>
              </a:ext>
            </a:extLst>
          </p:cNvSpPr>
          <p:nvPr/>
        </p:nvSpPr>
        <p:spPr>
          <a:xfrm>
            <a:off x="730250" y="4507230"/>
            <a:ext cx="424180" cy="424180"/>
          </a:xfrm>
          <a:prstGeom prst="roundRect">
            <a:avLst>
              <a:gd name="adj" fmla="val 6668"/>
            </a:avLst>
          </a:prstGeom>
          <a:solidFill>
            <a:srgbClr val="F9F7F7"/>
          </a:solidFill>
          <a:ln>
            <a:noFill/>
          </a:ln>
          <a:effectLst/>
        </p:spPr>
      </p:sp>
      <p:sp>
        <p:nvSpPr>
          <p:cNvPr id="12" name="Text 9"/>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AUAACkcAABcBgAA5h0AABAgAAAmAAAACAAAAP//////////"/>
              </a:ext>
            </a:extLst>
          </p:cNvSpPr>
          <p:nvPr/>
        </p:nvSpPr>
        <p:spPr>
          <a:xfrm>
            <a:off x="850900" y="4577715"/>
            <a:ext cx="182880" cy="282575"/>
          </a:xfrm>
          <a:prstGeom prst="rect">
            <a:avLst/>
          </a:prstGeom>
          <a:noFill/>
          <a:ln>
            <a:noFill/>
          </a:ln>
          <a:effectLst/>
        </p:spPr>
        <p:txBody>
          <a:bodyPr vert="horz" wrap="none" lIns="0" tIns="0" rIns="0" bIns="0" numCol="1" spcCol="215900" anchor="t"/>
          <a:lstStyle/>
          <a:p>
            <a:pPr marL="0" indent="0" algn="ctr">
              <a:lnSpc>
                <a:spcPts val="2200"/>
              </a:lnSpc>
              <a:buNone/>
            </a:pPr>
            <a:r>
              <a:rPr lang="en-us" sz="2200" cap="none">
                <a:solidFill>
                  <a:srgbClr val="504C49"/>
                </a:solidFill>
                <a:latin typeface="Platypi Medium" pitchFamily="0" charset="0"/>
                <a:ea typeface="Platypi Medium" pitchFamily="0" charset="0"/>
                <a:cs typeface="Platypi Medium" pitchFamily="0" charset="0"/>
              </a:rPr>
              <a:t>2</a:t>
            </a:r>
            <a:endParaRPr lang="en-us" sz="2200" cap="none"/>
          </a:p>
        </p:txBody>
      </p:sp>
      <p:sp>
        <p:nvSpPr>
          <p:cNvPr id="13" name="Text 1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ze6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wAAJUbAACqGgAAZR0AABAgAAAmAAAACAAAAP//////////"/>
              </a:ext>
            </a:extLst>
          </p:cNvSpPr>
          <p:nvPr/>
        </p:nvSpPr>
        <p:spPr>
          <a:xfrm>
            <a:off x="1978660" y="4483735"/>
            <a:ext cx="2355850" cy="294640"/>
          </a:xfrm>
          <a:prstGeom prst="rect">
            <a:avLst/>
          </a:prstGeom>
          <a:noFill/>
          <a:ln>
            <a:noFill/>
          </a:ln>
          <a:effectLst/>
        </p:spPr>
        <p:txBody>
          <a:bodyPr vert="horz" wrap="none" lIns="0" tIns="0" rIns="0" bIns="0" numCol="1" spcCol="215900" anchor="t"/>
          <a:lstStyle/>
          <a:p>
            <a:pPr marL="0" indent="0" algn="l">
              <a:lnSpc>
                <a:spcPts val="2300"/>
              </a:lnSpc>
              <a:buNone/>
            </a:pPr>
            <a:r>
              <a:rPr lang="en-us" sz="1850" cap="none">
                <a:solidFill>
                  <a:srgbClr val="504C49"/>
                </a:solidFill>
                <a:latin typeface="Platypi Medium" pitchFamily="0" charset="0"/>
                <a:ea typeface="Platypi Medium" pitchFamily="0" charset="0"/>
                <a:cs typeface="Platypi Medium" pitchFamily="0" charset="0"/>
              </a:rPr>
              <a:t>Expense Escalation</a:t>
            </a:r>
            <a:endParaRPr lang="en-us" sz="1850" cap="none"/>
          </a:p>
        </p:txBody>
      </p:sp>
      <p:sp>
        <p:nvSpPr>
          <p:cNvPr id="14" name="Text 11"/>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z5z0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wAABceAAAxNAAApyMAABAAAAAmAAAACAAAAP//////////"/>
              </a:ext>
            </a:extLst>
          </p:cNvSpPr>
          <p:nvPr/>
        </p:nvSpPr>
        <p:spPr>
          <a:xfrm>
            <a:off x="1978660" y="4891405"/>
            <a:ext cx="6505575" cy="904240"/>
          </a:xfrm>
          <a:prstGeom prst="rect">
            <a:avLst/>
          </a:prstGeom>
          <a:noFill/>
          <a:ln>
            <a:noFill/>
          </a:ln>
          <a:effectLst/>
        </p:spPr>
        <p:txBody>
          <a:bodyPr vert="horz" wrap="square" lIns="0" tIns="0" rIns="0" bIns="0" numCol="1" spcCol="215900" anchor="t"/>
          <a:lstStyle/>
          <a:p>
            <a:pPr marL="0" indent="0" algn="l">
              <a:lnSpc>
                <a:spcPts val="2350"/>
              </a:lnSpc>
              <a:buNone/>
            </a:pPr>
            <a:r>
              <a:rPr lang="en-us" sz="1450" cap="none">
                <a:solidFill>
                  <a:srgbClr val="504C49"/>
                </a:solidFill>
                <a:latin typeface="Source Serif Pro" pitchFamily="0" charset="0"/>
                <a:ea typeface="Source Serif Pro" pitchFamily="0" charset="0"/>
                <a:cs typeface="Source Serif Pro" pitchFamily="0" charset="0"/>
              </a:rPr>
              <a:t>However, the company's expenses grew at an even faster rate, driven by factors such as aggressive marketing, high customer acquisition costs, and inefficient operations.</a:t>
            </a:r>
            <a:endParaRPr lang="en-us" sz="1450" cap="none"/>
          </a:p>
        </p:txBody>
      </p:sp>
      <p:sp>
        <p:nvSpPr>
          <p:cNvPr id="15" name="Shape 12"/>
          <p:cNvSpPr>
            <a:extLst>
              <a:ext uri="smNativeData">
                <pr:smNativeData xmlns:pr="smNativeData" xmlns="smNativeData" val="SMDATA_15_8vs5ZxMAAAAlAAAAZQAAAA0AAAAAkAAAAEgAAACQAAAASAAAAAAAAAAAAAAAAAAAAAEAAABQAAAAKPIk6ZrJA0AAAAAAAADwvwAAAAAAAOA/AAAAAAAA4D8AAAAAAADgPwAAAAAAAOA/AAAAAAAA4D8AAAAAAADgPwAAAAAAAOA/AAAAAAAA4D8CAAAAjAAAAAEAAAAAAAAA2NTU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EEi4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2NTUAP///wEAAAAAAAAAAAAAAAAAAAAAAAAAAAAAAAAAAAAAAAAAAAAAAAB/f38A5+bmA8zMzADAwP8Af39/AAAAAAAAAAAAAAAAAAAAAAAAAAAAIQAAABgAAAAUAAAA9gYAAIIoAAAECwAApigAABAAAAAmAAAACAAAAP//////////"/>
              </a:ext>
            </a:extLst>
          </p:cNvSpPr>
          <p:nvPr/>
        </p:nvSpPr>
        <p:spPr>
          <a:xfrm>
            <a:off x="1131570" y="6584950"/>
            <a:ext cx="659130" cy="22860"/>
          </a:xfrm>
          <a:prstGeom prst="roundRect">
            <a:avLst>
              <a:gd name="adj" fmla="val 123672"/>
            </a:avLst>
          </a:prstGeom>
          <a:solidFill>
            <a:srgbClr val="D8D4D4"/>
          </a:solidFill>
          <a:ln>
            <a:noFill/>
          </a:ln>
          <a:effectLst/>
        </p:spPr>
      </p:sp>
      <p:sp>
        <p:nvSpPr>
          <p:cNvPr id="16" name="Shape 13"/>
          <p:cNvSpPr>
            <a:extLst>
              <a:ext uri="smNativeData">
                <pr:smNativeData xmlns:pr="smNativeData" xmlns="smNativeData" val="SMDATA_15_8vs5ZxMAAAAlAAAAZQAAAA0AAAAAkAAAAEgAAACQAAAASAAAAAAAAAAAAAAAAAAAAAEAAABQAAAAixpMw/ARwT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R18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fgQAAEYnAAAaBwAA4ikAABAAAAAmAAAACAAAAP//////////"/>
              </a:ext>
            </a:extLst>
          </p:cNvSpPr>
          <p:nvPr/>
        </p:nvSpPr>
        <p:spPr>
          <a:xfrm>
            <a:off x="730250" y="6384290"/>
            <a:ext cx="424180" cy="424180"/>
          </a:xfrm>
          <a:prstGeom prst="roundRect">
            <a:avLst>
              <a:gd name="adj" fmla="val 6668"/>
            </a:avLst>
          </a:prstGeom>
          <a:solidFill>
            <a:srgbClr val="F9F7F7"/>
          </a:solidFill>
          <a:ln>
            <a:noFill/>
          </a:ln>
          <a:effectLst/>
        </p:spPr>
      </p:sp>
      <p:sp>
        <p:nvSpPr>
          <p:cNvPr id="17" name="Text 14"/>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QQUAALUnAABXBgAAcykAABAgAAAmAAAACAAAAP//////////"/>
              </a:ext>
            </a:extLst>
          </p:cNvSpPr>
          <p:nvPr/>
        </p:nvSpPr>
        <p:spPr>
          <a:xfrm>
            <a:off x="854075" y="6454775"/>
            <a:ext cx="176530" cy="283210"/>
          </a:xfrm>
          <a:prstGeom prst="rect">
            <a:avLst/>
          </a:prstGeom>
          <a:noFill/>
          <a:ln>
            <a:noFill/>
          </a:ln>
          <a:effectLst/>
        </p:spPr>
        <p:txBody>
          <a:bodyPr vert="horz" wrap="none" lIns="0" tIns="0" rIns="0" bIns="0" numCol="1" spcCol="215900" anchor="t"/>
          <a:lstStyle/>
          <a:p>
            <a:pPr marL="0" indent="0" algn="ctr">
              <a:lnSpc>
                <a:spcPts val="2200"/>
              </a:lnSpc>
              <a:buNone/>
            </a:pPr>
            <a:r>
              <a:rPr lang="en-us" sz="2200" cap="none">
                <a:solidFill>
                  <a:srgbClr val="504C49"/>
                </a:solidFill>
                <a:latin typeface="Platypi Medium" pitchFamily="0" charset="0"/>
                <a:ea typeface="Platypi Medium" pitchFamily="0" charset="0"/>
                <a:cs typeface="Platypi Medium" pitchFamily="0" charset="0"/>
              </a:rPr>
              <a:t>3</a:t>
            </a:r>
            <a:endParaRPr lang="en-us" sz="2200" cap="none"/>
          </a:p>
        </p:txBody>
      </p:sp>
      <p:sp>
        <p:nvSpPr>
          <p:cNvPr id="18" name="Text 15"/>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wAACEnAACqGgAA8SgAABAgAAAmAAAACAAAAP//////////"/>
              </a:ext>
            </a:extLst>
          </p:cNvSpPr>
          <p:nvPr/>
        </p:nvSpPr>
        <p:spPr>
          <a:xfrm>
            <a:off x="1978660" y="6360795"/>
            <a:ext cx="2355850" cy="294640"/>
          </a:xfrm>
          <a:prstGeom prst="rect">
            <a:avLst/>
          </a:prstGeom>
          <a:noFill/>
          <a:ln>
            <a:noFill/>
          </a:ln>
          <a:effectLst/>
        </p:spPr>
        <p:txBody>
          <a:bodyPr vert="horz" wrap="none" lIns="0" tIns="0" rIns="0" bIns="0" numCol="1" spcCol="215900" anchor="t"/>
          <a:lstStyle/>
          <a:p>
            <a:pPr marL="0" indent="0" algn="l">
              <a:lnSpc>
                <a:spcPts val="2300"/>
              </a:lnSpc>
              <a:buNone/>
            </a:pPr>
            <a:r>
              <a:rPr lang="en-us" sz="1850" cap="none">
                <a:solidFill>
                  <a:srgbClr val="504C49"/>
                </a:solidFill>
                <a:latin typeface="Platypi Medium" pitchFamily="0" charset="0"/>
                <a:ea typeface="Platypi Medium" pitchFamily="0" charset="0"/>
                <a:cs typeface="Platypi Medium" pitchFamily="0" charset="0"/>
              </a:rPr>
              <a:t>Financial Imbalance</a:t>
            </a:r>
            <a:endParaRPr lang="en-us" sz="1850" cap="none"/>
          </a:p>
        </p:txBody>
      </p:sp>
      <p:sp>
        <p:nvSpPr>
          <p:cNvPr id="19" name="Text 16"/>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AwAAKMpAAAxNAAAWC0AABAAAAAmAAAACAAAAP//////////"/>
              </a:ext>
            </a:extLst>
          </p:cNvSpPr>
          <p:nvPr/>
        </p:nvSpPr>
        <p:spPr>
          <a:xfrm>
            <a:off x="1978660" y="6768465"/>
            <a:ext cx="6505575" cy="602615"/>
          </a:xfrm>
          <a:prstGeom prst="rect">
            <a:avLst/>
          </a:prstGeom>
          <a:noFill/>
          <a:ln>
            <a:noFill/>
          </a:ln>
          <a:effectLst/>
        </p:spPr>
        <p:txBody>
          <a:bodyPr vert="horz" wrap="square" lIns="0" tIns="0" rIns="0" bIns="0" numCol="1" spcCol="215900" anchor="t"/>
          <a:lstStyle/>
          <a:p>
            <a:pPr marL="0" indent="0" algn="l">
              <a:lnSpc>
                <a:spcPts val="2350"/>
              </a:lnSpc>
              <a:buNone/>
            </a:pPr>
            <a:r>
              <a:rPr lang="en-us" sz="1450" cap="none">
                <a:solidFill>
                  <a:srgbClr val="504C49"/>
                </a:solidFill>
                <a:latin typeface="Source Serif Pro" pitchFamily="0" charset="0"/>
                <a:ea typeface="Source Serif Pro" pitchFamily="0" charset="0"/>
                <a:cs typeface="Source Serif Pro" pitchFamily="0" charset="0"/>
              </a:rPr>
              <a:t>The widening gap between income and expenses resulted in mounting losses, putting strain on Byju's financial sustainability and long-term viability.</a:t>
            </a:r>
            <a:endParaRPr lang="en-us" sz="1450" cap="none"/>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6">
    <p:spTree>
      <p:nvGrpSpPr>
        <p:cNvPr id="1" name=""/>
        <p:cNvGrpSpPr/>
        <p:nvPr/>
      </p:nvGrpSpPr>
      <p:grpSpPr>
        <a:xfrm>
          <a:off x="0" y="0"/>
          <a:ext cx="0" cy="0"/>
          <a:chOff x="0" y="0"/>
          <a:chExt cx="0" cy="0"/>
        </a:xfrm>
      </p:grpSpPr>
      <p:sp>
        <p:nvSpPr>
          <p:cNvPr id="2"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WgQAAM0DAADPVQAAbgsAABAAAAAmAAAACAAAAP//////////"/>
              </a:ext>
            </a:extLst>
          </p:cNvSpPr>
          <p:nvPr/>
        </p:nvSpPr>
        <p:spPr>
          <a:xfrm>
            <a:off x="707390" y="617855"/>
            <a:ext cx="13241655" cy="1240155"/>
          </a:xfrm>
          <a:prstGeom prst="rect">
            <a:avLst/>
          </a:prstGeom>
          <a:noFill/>
          <a:ln>
            <a:noFill/>
          </a:ln>
          <a:effectLst/>
        </p:spPr>
        <p:txBody>
          <a:bodyPr vert="horz" wrap="square" lIns="0" tIns="0" rIns="0" bIns="0" numCol="1" spcCol="215900" anchor="t"/>
          <a:lstStyle/>
          <a:p>
            <a:pPr marL="0" indent="0">
              <a:lnSpc>
                <a:spcPts val="4850"/>
              </a:lnSpc>
              <a:buNone/>
            </a:pPr>
            <a:r>
              <a:rPr lang="en-us" sz="3900" cap="none">
                <a:solidFill>
                  <a:srgbClr val="201B18"/>
                </a:solidFill>
                <a:latin typeface="Platypi Medium" pitchFamily="0" charset="0"/>
                <a:ea typeface="Platypi Medium" pitchFamily="0" charset="0"/>
                <a:cs typeface="Platypi Medium" pitchFamily="0" charset="0"/>
              </a:rPr>
              <a:t>Recommendations: Lessons for Sustainable Growth and Profitability</a:t>
            </a:r>
            <a:endParaRPr lang="en-us" sz="3900" cap="none"/>
          </a:p>
        </p:txBody>
      </p:sp>
      <p:sp>
        <p:nvSpPr>
          <p:cNvPr id="3" name="Shape 1"/>
          <p:cNvSpPr>
            <a:extLst>
              <a:ext uri="smNativeData">
                <pr:smNativeData xmlns:pr="smNativeData" xmlns="smNativeData" val="SMDATA_15_8vs5ZxMAAAAlAAAAZQAAAA0AAAAAkAAAAEgAAACQAAAASAAAAAAAAAAAAAAAAAAAAAEAAABQAAAArUz4pX7epD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M8Op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bQQAAMkUAACLLAAAxB0AABAAAAAmAAAACAAAAP//////////"/>
              </a:ext>
            </a:extLst>
          </p:cNvSpPr>
          <p:nvPr/>
        </p:nvSpPr>
        <p:spPr>
          <a:xfrm>
            <a:off x="719455" y="3378835"/>
            <a:ext cx="6521450" cy="1459865"/>
          </a:xfrm>
          <a:prstGeom prst="roundRect">
            <a:avLst>
              <a:gd name="adj" fmla="val 2038"/>
            </a:avLst>
          </a:prstGeom>
          <a:solidFill>
            <a:srgbClr val="F9F7F7"/>
          </a:solidFill>
          <a:ln>
            <a:noFill/>
          </a:ln>
          <a:effectLst/>
        </p:spPr>
      </p:sp>
      <p:sp>
        <p:nvSpPr>
          <p:cNvPr id="4" name="Text 2"/>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hg4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QUAAAEWAABUFQAA6RcAAAAgAAAmAAAACAAAAP//////////"/>
              </a:ext>
            </a:extLst>
          </p:cNvSpPr>
          <p:nvPr/>
        </p:nvSpPr>
        <p:spPr>
          <a:xfrm>
            <a:off x="904875" y="3576955"/>
            <a:ext cx="2562225" cy="309880"/>
          </a:xfrm>
          <a:prstGeom prst="rect">
            <a:avLst/>
          </a:prstGeom>
          <a:noFill/>
          <a:ln>
            <a:noFill/>
          </a:ln>
          <a:effectLst/>
        </p:spPr>
        <p:txBody>
          <a:bodyPr vert="horz" wrap="none" lIns="0" tIns="0" rIns="0" bIns="0" numCol="1" spcCol="215900" anchor="t"/>
          <a:lstStyle/>
          <a:p>
            <a:pPr>
              <a:lnSpc>
                <a:spcPts val="2400"/>
              </a:lnSpc>
              <a:defRPr lang="en-us" sz="1950" cap="none"/>
            </a:pPr>
            <a:r>
              <a:rPr lang="en-us" cap="none">
                <a:latin typeface="Platypi Medium" pitchFamily="0" charset="0"/>
                <a:ea typeface="Platypi Medium" pitchFamily="0" charset="0"/>
                <a:cs typeface="Platypi Medium" pitchFamily="0" charset="0"/>
              </a:rPr>
              <a:t>Focus on Profitability</a:t>
            </a:r>
            <a:r>
              <a:t>:</a:t>
            </a:r>
          </a:p>
        </p:txBody>
      </p:sp>
      <p:sp>
        <p:nvSpPr>
          <p:cNvPr id="5" name="Text 3"/>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ZvXp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gYAAAYZAACzKwAA7hwAAAAAAAAmAAAACAAAAP//////////"/>
              </a:ext>
            </a:extLst>
          </p:cNvSpPr>
          <p:nvPr/>
        </p:nvSpPr>
        <p:spPr>
          <a:xfrm>
            <a:off x="979170" y="4067810"/>
            <a:ext cx="6124575" cy="635000"/>
          </a:xfrm>
          <a:prstGeom prst="rect">
            <a:avLst/>
          </a:prstGeom>
          <a:noFill/>
          <a:ln>
            <a:noFill/>
          </a:ln>
          <a:effectLst/>
        </p:spPr>
        <p:txBody>
          <a:bodyPr vert="horz" wrap="square" lIns="0" tIns="0" rIns="0" bIns="0" numCol="1" spcCol="215900" anchor="t"/>
          <a:lstStyle/>
          <a:p>
            <a:pPr>
              <a:lnSpc>
                <a:spcPts val="2450"/>
              </a:lnSpc>
              <a:defRPr lang="en-us" sz="1550" cap="none">
                <a:latin typeface="Times New Roman" pitchFamily="1" charset="0"/>
                <a:ea typeface="Times New Roman" pitchFamily="1" charset="0"/>
                <a:cs typeface="Times New Roman" pitchFamily="1" charset="0"/>
              </a:defRPr>
            </a:pPr>
            <a:r>
              <a:t>Avoid over-reliance on debt and unsustainable growth strategies.</a:t>
            </a:r>
          </a:p>
        </p:txBody>
      </p:sp>
      <p:sp>
        <p:nvSpPr>
          <p:cNvPr id="6" name="Shape 4"/>
          <p:cNvSpPr>
            <a:extLst>
              <a:ext uri="smNativeData">
                <pr:smNativeData xmlns:pr="smNativeData" xmlns="smNativeData" val="SMDATA_15_8vs5ZxMAAAAlAAAAZQAAAA0AAAAAkAAAAEgAAACQAAAASAAAAAAAAAAAAAAAAAAAAAEAAABQAAAArUz4pX7epD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rUWJ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1C4AALUUAADyVgAAsB0AABAAAAAmAAAACAAAAP//////////"/>
              </a:ext>
            </a:extLst>
          </p:cNvSpPr>
          <p:nvPr/>
        </p:nvSpPr>
        <p:spPr>
          <a:xfrm>
            <a:off x="7612380" y="3366135"/>
            <a:ext cx="6521450" cy="1459865"/>
          </a:xfrm>
          <a:prstGeom prst="roundRect">
            <a:avLst>
              <a:gd name="adj" fmla="val 2038"/>
            </a:avLst>
          </a:prstGeom>
          <a:solidFill>
            <a:srgbClr val="F9F7F7"/>
          </a:solidFill>
          <a:ln>
            <a:noFill/>
          </a:ln>
          <a:effectLst/>
        </p:spPr>
      </p:sp>
      <p:sp>
        <p:nvSpPr>
          <p:cNvPr id="7" name="Text 5"/>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Vme3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qy8AABQWAABDQAAA/BcAAAAgAAAmAAAACAAAAP//////////"/>
              </a:ext>
            </a:extLst>
          </p:cNvSpPr>
          <p:nvPr/>
        </p:nvSpPr>
        <p:spPr>
          <a:xfrm>
            <a:off x="7748905" y="3589020"/>
            <a:ext cx="2697480" cy="309880"/>
          </a:xfrm>
          <a:prstGeom prst="rect">
            <a:avLst/>
          </a:prstGeom>
          <a:noFill/>
          <a:ln>
            <a:noFill/>
          </a:ln>
          <a:effectLst/>
        </p:spPr>
        <p:txBody>
          <a:bodyPr vert="horz" wrap="none" lIns="0" tIns="0" rIns="0" bIns="0" numCol="1" spcCol="215900" anchor="t"/>
          <a:lstStyle/>
          <a:p>
            <a:pPr>
              <a:lnSpc>
                <a:spcPts val="2400"/>
              </a:lnSpc>
              <a:defRPr lang="en-us" sz="1950" cap="none">
                <a:latin typeface="Platypi Medium" pitchFamily="0" charset="0"/>
                <a:ea typeface="Platypi Medium" pitchFamily="0" charset="0"/>
                <a:cs typeface="Platypi Medium" pitchFamily="0" charset="0"/>
              </a:defRPr>
            </a:pPr>
            <a:r>
              <a:t>Smart Acquisitions:</a:t>
            </a:r>
          </a:p>
        </p:txBody>
      </p:sp>
      <p:sp>
        <p:nvSpPr>
          <p:cNvPr id="8" name="Text 6"/>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OCaI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DDAAAAUZAAC5VQAA7RwAAAAAAAAmAAAACAAAAP//////////"/>
              </a:ext>
            </a:extLst>
          </p:cNvSpPr>
          <p:nvPr/>
        </p:nvSpPr>
        <p:spPr>
          <a:xfrm>
            <a:off x="7810500" y="4067175"/>
            <a:ext cx="6124575" cy="635000"/>
          </a:xfrm>
          <a:prstGeom prst="rect">
            <a:avLst/>
          </a:prstGeom>
          <a:noFill/>
          <a:ln>
            <a:noFill/>
          </a:ln>
          <a:effectLst/>
        </p:spPr>
        <p:txBody>
          <a:bodyPr vert="horz" wrap="square" lIns="0" tIns="0" rIns="0" bIns="0" numCol="1" spcCol="215900" anchor="t"/>
          <a:lstStyle/>
          <a:p>
            <a:pPr>
              <a:lnSpc>
                <a:spcPts val="2450"/>
              </a:lnSpc>
              <a:defRPr cap="none">
                <a:latin typeface="Times New Roman" pitchFamily="1" charset="0"/>
                <a:ea typeface="Times New Roman" pitchFamily="1" charset="0"/>
                <a:cs typeface="Times New Roman" pitchFamily="1" charset="0"/>
              </a:defRPr>
            </a:pPr>
            <a:r>
              <a:t>Prioritize acquisitions that align with core business goals and ensure ROI.</a:t>
            </a:r>
          </a:p>
        </p:txBody>
      </p:sp>
      <p:sp>
        <p:nvSpPr>
          <p:cNvPr id="9" name="Shape 7"/>
          <p:cNvSpPr>
            <a:extLst>
              <a:ext uri="smNativeData">
                <pr:smNativeData xmlns:pr="smNativeData" xmlns="smNativeData" val="SMDATA_15_8vs5ZxMAAAAlAAAAZQAAAA0AAAAAkAAAAEgAAACQAAAASAAAAAAAAAAAAAAAAAAAAAEAAABQAAAArUz4pX7epD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A9aX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pwQAAPQhAADFLAAA7yoAABAAAAAmAAAACAAAAP//////////"/>
              </a:ext>
            </a:extLst>
          </p:cNvSpPr>
          <p:nvPr/>
        </p:nvSpPr>
        <p:spPr>
          <a:xfrm>
            <a:off x="756285" y="5519420"/>
            <a:ext cx="6521450" cy="1459865"/>
          </a:xfrm>
          <a:prstGeom prst="roundRect">
            <a:avLst>
              <a:gd name="adj" fmla="val 2038"/>
            </a:avLst>
          </a:prstGeom>
          <a:solidFill>
            <a:srgbClr val="F9F7F7"/>
          </a:solidFill>
          <a:ln>
            <a:noFill/>
          </a:ln>
          <a:effectLst/>
        </p:spPr>
      </p:sp>
      <p:sp>
        <p:nvSpPr>
          <p:cNvPr id="10" name="Text 8"/>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x/F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wUAABgjAADKFgAAACUAAAAgAAAmAAAACAAAAP//////////"/>
              </a:ext>
            </a:extLst>
          </p:cNvSpPr>
          <p:nvPr/>
        </p:nvSpPr>
        <p:spPr>
          <a:xfrm>
            <a:off x="868045" y="5704840"/>
            <a:ext cx="2836545" cy="309880"/>
          </a:xfrm>
          <a:prstGeom prst="rect">
            <a:avLst/>
          </a:prstGeom>
          <a:noFill/>
          <a:ln>
            <a:noFill/>
          </a:ln>
          <a:effectLst/>
        </p:spPr>
        <p:txBody>
          <a:bodyPr vert="horz" wrap="none" lIns="0" tIns="0" rIns="0" bIns="0" numCol="1" spcCol="215900" anchor="t"/>
          <a:lstStyle/>
          <a:p>
            <a:pPr>
              <a:lnSpc>
                <a:spcPts val="2400"/>
              </a:lnSpc>
              <a:defRPr cap="none">
                <a:latin typeface="Platypi Medium" pitchFamily="0" charset="0"/>
                <a:ea typeface="Platypi Medium" pitchFamily="0" charset="0"/>
                <a:cs typeface="Platypi Medium" pitchFamily="0" charset="0"/>
              </a:defRPr>
            </a:pPr>
            <a:r>
              <a:t>Streamline Operations:</a:t>
            </a:r>
          </a:p>
        </p:txBody>
      </p:sp>
      <p:sp>
        <p:nvSpPr>
          <p:cNvPr id="11" name="Text 9"/>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gUAAOElAAArKwAAySkAAAAAAAAmAAAACAAAAP//////////"/>
              </a:ext>
            </a:extLst>
          </p:cNvSpPr>
          <p:nvPr/>
        </p:nvSpPr>
        <p:spPr>
          <a:xfrm>
            <a:off x="892810" y="6157595"/>
            <a:ext cx="6124575" cy="635000"/>
          </a:xfrm>
          <a:prstGeom prst="rect">
            <a:avLst/>
          </a:prstGeom>
          <a:noFill/>
          <a:ln>
            <a:noFill/>
          </a:ln>
          <a:effectLst/>
        </p:spPr>
        <p:txBody>
          <a:bodyPr vert="horz" wrap="square" lIns="0" tIns="0" rIns="0" bIns="0" numCol="1" spcCol="215900" anchor="t"/>
          <a:lstStyle/>
          <a:p>
            <a:pPr>
              <a:lnSpc>
                <a:spcPts val="2450"/>
              </a:lnSpc>
              <a:defRPr cap="none">
                <a:latin typeface="Times New Roman" pitchFamily="1" charset="0"/>
                <a:ea typeface="Times New Roman" pitchFamily="1" charset="0"/>
                <a:cs typeface="Times New Roman" pitchFamily="1" charset="0"/>
              </a:defRPr>
            </a:pPr>
            <a:r>
              <a:t>Optimize costs and build a leaner, more efficient workforce.</a:t>
            </a:r>
          </a:p>
        </p:txBody>
      </p:sp>
      <p:sp>
        <p:nvSpPr>
          <p:cNvPr id="12" name="Shape 10"/>
          <p:cNvSpPr>
            <a:extLst>
              <a:ext uri="smNativeData">
                <pr:smNativeData xmlns:pr="smNativeData" xmlns="smNativeData" val="SMDATA_15_8vs5ZxMAAAAlAAAAZQAAAA0AAAAAkAAAAEgAAACQAAAASAAAAAAAAAAAAAAAAAAAAAEAAABQAAAArUz4pX7epD8AAAAAAADwvwAAAAAAAOA/AAAAAAAA4D8AAAAAAADgPwAAAAAAAOA/AAAAAAAA4D8AAAAAAADgPwAAAAAAAOA/AAAAAAAA4D8CAAAAjAAAAAEAAAAAAAAA+ff3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4U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f3AP///wEAAAAAAAAAAAAAAAAAAAAAAAAAAAAAAAAAAAAAAAAAAAAAAAB/f38A5+bmA8zMzADAwP8Af39/AAAAAAAAAAAAAAAAAAAAAAAAAAAAIQAAABgAAAAUAAAA+y4AAH8hAAAZVwAAeioAABAAAAAmAAAACAAAAP//////////"/>
              </a:ext>
            </a:extLst>
          </p:cNvSpPr>
          <p:nvPr/>
        </p:nvSpPr>
        <p:spPr>
          <a:xfrm>
            <a:off x="7637145" y="5445125"/>
            <a:ext cx="6521450" cy="1459865"/>
          </a:xfrm>
          <a:prstGeom prst="roundRect">
            <a:avLst>
              <a:gd name="adj" fmla="val 2038"/>
            </a:avLst>
          </a:prstGeom>
          <a:solidFill>
            <a:srgbClr val="F9F7F7"/>
          </a:solidFill>
          <a:ln>
            <a:noFill/>
          </a:ln>
          <a:effectLst/>
        </p:spPr>
      </p:sp>
      <p:sp>
        <p:nvSpPr>
          <p:cNvPr id="13" name="Text 11"/>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wq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8AAPEiAABcQQAA2SQAAAAgAAAmAAAACAAAAP//////////"/>
              </a:ext>
            </a:extLst>
          </p:cNvSpPr>
          <p:nvPr/>
        </p:nvSpPr>
        <p:spPr>
          <a:xfrm>
            <a:off x="7798435" y="5680075"/>
            <a:ext cx="2826385" cy="309880"/>
          </a:xfrm>
          <a:prstGeom prst="rect">
            <a:avLst/>
          </a:prstGeom>
          <a:noFill/>
          <a:ln>
            <a:noFill/>
          </a:ln>
          <a:effectLst/>
        </p:spPr>
        <p:txBody>
          <a:bodyPr vert="horz" wrap="none" lIns="0" tIns="0" rIns="0" bIns="0" numCol="1" spcCol="215900" anchor="t"/>
          <a:lstStyle/>
          <a:p>
            <a:pPr>
              <a:lnSpc>
                <a:spcPts val="2400"/>
              </a:lnSpc>
              <a:defRPr cap="none">
                <a:latin typeface="Platypi Medium" pitchFamily="0" charset="0"/>
                <a:ea typeface="Platypi Medium" pitchFamily="0" charset="0"/>
                <a:cs typeface="Platypi Medium" pitchFamily="0" charset="0"/>
              </a:defRPr>
            </a:pPr>
            <a:r>
              <a:t>Transparent Communication:</a:t>
            </a:r>
          </a:p>
        </p:txBody>
      </p:sp>
      <p:sp>
        <p:nvSpPr>
          <p:cNvPr id="14" name="Text 12"/>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z8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DDAAAM4lAAC5VQAAtikAAAAAAAAmAAAACAAAAP//////////"/>
              </a:ext>
            </a:extLst>
          </p:cNvSpPr>
          <p:nvPr/>
        </p:nvSpPr>
        <p:spPr>
          <a:xfrm>
            <a:off x="7810500" y="6145530"/>
            <a:ext cx="6124575" cy="635000"/>
          </a:xfrm>
          <a:prstGeom prst="rect">
            <a:avLst/>
          </a:prstGeom>
          <a:noFill/>
          <a:ln>
            <a:noFill/>
          </a:ln>
          <a:effectLst/>
        </p:spPr>
        <p:txBody>
          <a:bodyPr vert="horz" wrap="square" lIns="0" tIns="0" rIns="0" bIns="0" numCol="1" spcCol="215900" anchor="t"/>
          <a:lstStyle/>
          <a:p>
            <a:pPr>
              <a:lnSpc>
                <a:spcPts val="2450"/>
              </a:lnSpc>
              <a:defRPr cap="none">
                <a:latin typeface="Times New Roman" pitchFamily="1" charset="0"/>
                <a:ea typeface="Times New Roman" pitchFamily="1" charset="0"/>
                <a:cs typeface="Times New Roman" pitchFamily="1" charset="0"/>
              </a:defRPr>
            </a:pPr>
            <a:r>
              <a:t>Maintain trust with investors and employees through consistent and open communication.</a:t>
            </a:r>
          </a:p>
        </p:txBody>
      </p:sp>
      <p:sp>
        <p:nvSpPr>
          <p:cNvPr id="15" name="Rectangle1"/>
          <p:cNvSpPr>
            <a:extLst>
              <a:ext uri="smNativeData">
                <pr:smNativeData xmlns:pr="smNativeData" xmlns="smNativeData" val="SMDATA_15_8vs5Z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300AAGgvAAAAWgAAoDIAAAAAAAAmAAAACAAAAP//////////"/>
              </a:ext>
            </a:extLst>
          </p:cNvSpPr>
          <p:nvPr/>
        </p:nvSpPr>
        <p:spPr>
          <a:xfrm>
            <a:off x="12658725" y="7706360"/>
            <a:ext cx="1971675" cy="523240"/>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name="Slide 7">
    <p:spTree>
      <p:nvGrpSpPr>
        <p:cNvPr id="1" name=""/>
        <p:cNvGrpSpPr/>
        <p:nvPr/>
      </p:nvGrpSpPr>
      <p:grpSpPr>
        <a:xfrm>
          <a:off x="0" y="0"/>
          <a:ext cx="0" cy="0"/>
          <a:chOff x="0" y="0"/>
          <a:chExt cx="0" cy="0"/>
        </a:xfrm>
      </p:grpSpPr>
      <p:sp>
        <p:nvSpPr>
          <p:cNvPr id="2" name="Text 0"/>
          <p:cNvSpPr>
            <a:extLst>
              <a:ext uri="smNativeData">
                <pr:smNativeData xmlns:pr="smNativeData" xmlns="smNativeData" val="SMDATA_15_8vs5Zx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3gMAAAoDAABiNAAA8QkAABAAAAAmAAAACAAAAP//////////"/>
              </a:ext>
            </a:extLst>
          </p:cNvSpPr>
          <p:nvPr/>
        </p:nvSpPr>
        <p:spPr>
          <a:xfrm>
            <a:off x="628650" y="494030"/>
            <a:ext cx="7886700" cy="1122045"/>
          </a:xfrm>
          <a:prstGeom prst="rect">
            <a:avLst/>
          </a:prstGeom>
          <a:noFill/>
          <a:ln>
            <a:noFill/>
          </a:ln>
          <a:effectLst/>
        </p:spPr>
        <p:txBody>
          <a:bodyPr vert="horz" wrap="square" lIns="0" tIns="0" rIns="0" bIns="0" numCol="1" spcCol="215900" anchor="t"/>
          <a:lstStyle/>
          <a:p>
            <a:pPr marL="0" indent="0">
              <a:lnSpc>
                <a:spcPts val="4400"/>
              </a:lnSpc>
              <a:buNone/>
            </a:pPr>
            <a:r>
              <a:rPr lang="en-us" sz="3500" cap="none">
                <a:solidFill>
                  <a:srgbClr val="201B18"/>
                </a:solidFill>
                <a:latin typeface="Platypi Medium" pitchFamily="0" charset="0"/>
                <a:ea typeface="Platypi Medium" pitchFamily="0" charset="0"/>
                <a:cs typeface="Platypi Medium" pitchFamily="0" charset="0"/>
              </a:rPr>
              <a:t>Conclusion: Key Takeaways and Next Steps</a:t>
            </a:r>
            <a:endParaRPr lang="en-us" sz="3500" cap="none"/>
          </a:p>
        </p:txBody>
      </p:sp>
      <p:sp>
        <p:nvSpPr>
          <p:cNvPr id="3" name="Rectangle1"/>
          <p:cNvSpPr>
            <a:extLst>
              <a:ext uri="smNativeData">
                <pr:smNativeData xmlns:pr="smNativeData" xmlns="smNativeData" val="SMDATA_15_8vs5Z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0UsAAJUtAAC1WgAAoDIAAAAAAAAmAAAACAAAAP//////////"/>
              </a:ext>
            </a:extLst>
          </p:cNvSpPr>
          <p:nvPr/>
        </p:nvSpPr>
        <p:spPr>
          <a:xfrm>
            <a:off x="12324715" y="7409815"/>
            <a:ext cx="2420620" cy="819785"/>
          </a:xfrm>
          <a:prstGeom prst="rect">
            <a:avLst/>
          </a:prstGeom>
          <a:solidFill>
            <a:schemeClr val="bg1"/>
          </a:solidFill>
          <a:ln w="12700" cap="flat" cmpd="sng" algn="ctr">
            <a:solidFill>
              <a:schemeClr val="bg1"/>
            </a:solidFill>
            <a:prstDash val="solid"/>
            <a:headEnd type="none"/>
            <a:tailEnd type="none"/>
          </a:ln>
          <a:effectLst/>
        </p:spPr>
      </p:sp>
      <p:sp>
        <p:nvSpPr>
          <p:cNvPr id="4" name="Textbox1"/>
          <p:cNvSpPr txBox="1">
            <a:extLst>
              <a:ext uri="smNativeData">
                <pr:smNativeData xmlns:pr="smNativeData" xmlns="smNativeData" val="SMDATA_15_8vs5Zx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BIT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QoAAMkQAAAvTQAAPx0AAAAAAAAmAAAACAAAAP//////////"/>
              </a:ext>
            </a:extLst>
          </p:cNvSpPr>
          <p:nvPr/>
        </p:nvSpPr>
        <p:spPr>
          <a:xfrm>
            <a:off x="1679575" y="2728595"/>
            <a:ext cx="10867390" cy="2025650"/>
          </a:xfrm>
          <a:prstGeom prst="rect">
            <a:avLst/>
          </a:prstGeom>
          <a:noFill/>
          <a:ln>
            <a:noFill/>
          </a:ln>
          <a:effectLst/>
        </p:spPr>
        <p:txBody>
          <a:bodyPr vert="horz" wrap="square" numCol="1" spcCol="215900" anchor="t"/>
          <a:lstStyle/>
          <a:p>
            <a:pPr>
              <a:lnSpc>
                <a:spcPct val="125000"/>
              </a:lnSpc>
              <a:defRPr cap="none">
                <a:latin typeface="Platypi Medium" pitchFamily="0" charset="0"/>
                <a:ea typeface="Platypi Medium" pitchFamily="0" charset="0"/>
                <a:cs typeface="Platypi Medium" pitchFamily="0" charset="0"/>
              </a:defRPr>
            </a:pPr>
            <a:r>
              <a:t>Byju’s rapid growth came at the cost of long-term sustainability. This analysis highlights the importance of balancing ambition with financial discipline and operational efficiency. Learning from Byju’s challenges, other companies can build sustainable growth models that focus on profitability, operational stability, and stakeholder trust.</a:t>
            </a:r>
          </a:p>
        </p:txBody>
      </p:sp>
      <p:sp>
        <p:nvSpPr>
          <p:cNvPr id="5" name="Textbox2"/>
          <p:cNvSpPr txBox="1">
            <a:extLst>
              <a:ext uri="smNativeData">
                <pr:smNativeData xmlns:pr="smNativeData" xmlns="smNativeData" val="SMDATA_15_8vs5Zx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B4JAAD/fwAA/38AAAAAAAAJAAAABAAAAKY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SQAAOwkAAAhRQAA3CgAAAAgAAAmAAAACAAAAP//////////"/>
              </a:ext>
            </a:extLst>
          </p:cNvSpPr>
          <p:nvPr/>
        </p:nvSpPr>
        <p:spPr>
          <a:xfrm>
            <a:off x="5977255" y="6002020"/>
            <a:ext cx="5260340" cy="640080"/>
          </a:xfrm>
          <a:prstGeom prst="rect">
            <a:avLst/>
          </a:prstGeom>
          <a:noFill/>
          <a:ln>
            <a:noFill/>
          </a:ln>
          <a:effectLst/>
        </p:spPr>
        <p:txBody>
          <a:bodyPr vert="horz" wrap="square" numCol="1" spcCol="215900" anchor="t"/>
          <a:lstStyle/>
          <a:p>
            <a:pPr>
              <a:defRPr sz="3600" b="1" cap="none">
                <a:latin typeface="Basic Sans Bold" pitchFamily="1" charset="0"/>
                <a:ea typeface="Basic Sans Bold" pitchFamily="1" charset="0"/>
                <a:cs typeface="Basic Sans Bold" pitchFamily="1" charset="0"/>
              </a:defRPr>
            </a:pPr>
            <a: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keywords/>
  <dc:description/>
  <cp:lastModifiedBy>thiru</cp:lastModifiedBy>
  <cp:revision>0</cp:revision>
  <dcterms:created xsi:type="dcterms:W3CDTF">2024-11-17T13:45:15Z</dcterms:created>
  <dcterms:modified xsi:type="dcterms:W3CDTF">2024-11-17T14:21:38Z</dcterms:modified>
</cp:coreProperties>
</file>