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307" r:id="rId7"/>
    <p:sldId id="281" r:id="rId8"/>
    <p:sldId id="323" r:id="rId9"/>
    <p:sldId id="329" r:id="rId10"/>
    <p:sldId id="328" r:id="rId11"/>
    <p:sldId id="327" r:id="rId12"/>
    <p:sldId id="324" r:id="rId13"/>
    <p:sldId id="331" r:id="rId14"/>
    <p:sldId id="330" r:id="rId15"/>
    <p:sldId id="332" r:id="rId16"/>
    <p:sldId id="321"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BF6"/>
    <a:srgbClr val="202C8F"/>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65AA23-9A64-4460-A57F-11B7509925E7}" v="22" dt="2024-07-19T10:44:17.886"/>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32" d="100"/>
          <a:sy n="32" d="100"/>
        </p:scale>
        <p:origin x="1124" y="3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93229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highlight>
                  <a:srgbClr val="00FF00"/>
                </a:highlight>
              </a:rPr>
              <a:t>U</a:t>
            </a:r>
            <a:r>
              <a:rPr lang="en-US" dirty="0"/>
              <a:t>RBAN EATS</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8FDAC-99B0-3BB4-18EB-1DB70507EF0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7D9CBF2-8F24-287F-22B4-8306AFEB5DF0}"/>
              </a:ext>
            </a:extLst>
          </p:cNvPr>
          <p:cNvSpPr>
            <a:spLocks noGrp="1"/>
          </p:cNvSpPr>
          <p:nvPr>
            <p:ph type="body" sz="quarter" idx="13"/>
          </p:nvPr>
        </p:nvSpPr>
        <p:spPr>
          <a:xfrm>
            <a:off x="429986" y="4669970"/>
            <a:ext cx="10880271" cy="1892097"/>
          </a:xfrm>
        </p:spPr>
        <p:txBody>
          <a:bodyPr/>
          <a:lstStyle/>
          <a:p>
            <a:r>
              <a:rPr lang="en-IN" sz="2800" dirty="0">
                <a:solidFill>
                  <a:schemeClr val="tx1"/>
                </a:solidFill>
                <a:latin typeface="Times New Roman" panose="02020603050405020304" pitchFamily="18" charset="0"/>
                <a:cs typeface="Times New Roman" panose="02020603050405020304" pitchFamily="18" charset="0"/>
              </a:rPr>
              <a:t>This Delivery information page it have cart total and delivery information,</a:t>
            </a:r>
          </a:p>
          <a:p>
            <a:r>
              <a:rPr lang="en-IN" sz="2800" dirty="0">
                <a:solidFill>
                  <a:schemeClr val="tx1"/>
                </a:solidFill>
                <a:latin typeface="Times New Roman" panose="02020603050405020304" pitchFamily="18" charset="0"/>
                <a:cs typeface="Times New Roman" panose="02020603050405020304" pitchFamily="18" charset="0"/>
              </a:rPr>
              <a:t>In delivery information having some user inputs to deliver the food products to user address and Cart totals carryover from cart pages and </a:t>
            </a:r>
            <a:r>
              <a:rPr lang="en-IN" sz="2800" dirty="0" err="1">
                <a:solidFill>
                  <a:schemeClr val="tx1"/>
                </a:solidFill>
                <a:latin typeface="Times New Roman" panose="02020603050405020304" pitchFamily="18" charset="0"/>
                <a:cs typeface="Times New Roman" panose="02020603050405020304" pitchFamily="18" charset="0"/>
              </a:rPr>
              <a:t>atlast</a:t>
            </a:r>
            <a:r>
              <a:rPr lang="en-IN" sz="2800" dirty="0">
                <a:solidFill>
                  <a:schemeClr val="tx1"/>
                </a:solidFill>
                <a:latin typeface="Times New Roman" panose="02020603050405020304" pitchFamily="18" charset="0"/>
                <a:cs typeface="Times New Roman" panose="02020603050405020304" pitchFamily="18" charset="0"/>
              </a:rPr>
              <a:t> it procced to payment option.</a:t>
            </a:r>
          </a:p>
        </p:txBody>
      </p:sp>
      <p:pic>
        <p:nvPicPr>
          <p:cNvPr id="7" name="Content Placeholder 6">
            <a:extLst>
              <a:ext uri="{FF2B5EF4-FFF2-40B4-BE49-F238E27FC236}">
                <a16:creationId xmlns:a16="http://schemas.microsoft.com/office/drawing/2014/main" id="{F5E08B21-0B29-D5DE-AAAB-79A3DC8F325E}"/>
              </a:ext>
            </a:extLst>
          </p:cNvPr>
          <p:cNvPicPr>
            <a:picLocks noGrp="1" noChangeAspect="1"/>
          </p:cNvPicPr>
          <p:nvPr>
            <p:ph sz="half" idx="1"/>
          </p:nvPr>
        </p:nvPicPr>
        <p:blipFill>
          <a:blip r:embed="rId2"/>
          <a:stretch>
            <a:fillRect/>
          </a:stretch>
        </p:blipFill>
        <p:spPr>
          <a:xfrm>
            <a:off x="429986" y="295933"/>
            <a:ext cx="11332028" cy="3810149"/>
          </a:xfrm>
          <a:prstGeom prst="rect">
            <a:avLst/>
          </a:prstGeom>
          <a:ln>
            <a:noFill/>
          </a:ln>
          <a:effectLst>
            <a:outerShdw blurRad="190500" algn="tl" rotWithShape="0">
              <a:srgbClr val="000000">
                <a:alpha val="70000"/>
              </a:srgbClr>
            </a:outerShdw>
          </a:effectLst>
        </p:spPr>
      </p:pic>
      <p:sp>
        <p:nvSpPr>
          <p:cNvPr id="5" name="Slide Number Placeholder 4">
            <a:extLst>
              <a:ext uri="{FF2B5EF4-FFF2-40B4-BE49-F238E27FC236}">
                <a16:creationId xmlns:a16="http://schemas.microsoft.com/office/drawing/2014/main" id="{0D53AF49-30E1-7E22-8D49-684007836887}"/>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534252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7861-87F5-16D6-3028-4091DEDD339E}"/>
              </a:ext>
            </a:extLst>
          </p:cNvPr>
          <p:cNvSpPr>
            <a:spLocks noGrp="1"/>
          </p:cNvSpPr>
          <p:nvPr>
            <p:ph type="title"/>
          </p:nvPr>
        </p:nvSpPr>
        <p:spPr>
          <a:xfrm>
            <a:off x="1550563" y="1089213"/>
            <a:ext cx="1181751" cy="980844"/>
          </a:xfrm>
        </p:spPr>
        <p:txBody>
          <a:bodyPr/>
          <a:lstStyle/>
          <a:p>
            <a:r>
              <a:rPr lang="en-IN" dirty="0"/>
              <a:t>.</a:t>
            </a:r>
          </a:p>
        </p:txBody>
      </p:sp>
      <p:sp>
        <p:nvSpPr>
          <p:cNvPr id="3" name="Text Placeholder 2">
            <a:extLst>
              <a:ext uri="{FF2B5EF4-FFF2-40B4-BE49-F238E27FC236}">
                <a16:creationId xmlns:a16="http://schemas.microsoft.com/office/drawing/2014/main" id="{3F0E6E3E-B07B-06E0-22EB-54B9E599C520}"/>
              </a:ext>
            </a:extLst>
          </p:cNvPr>
          <p:cNvSpPr>
            <a:spLocks noGrp="1"/>
          </p:cNvSpPr>
          <p:nvPr>
            <p:ph type="body" sz="quarter" idx="13"/>
          </p:nvPr>
        </p:nvSpPr>
        <p:spPr>
          <a:xfrm>
            <a:off x="1164772" y="4811486"/>
            <a:ext cx="10261254" cy="2046514"/>
          </a:xfrm>
        </p:spPr>
        <p:txBody>
          <a:bodyPr/>
          <a:lstStyle/>
          <a:p>
            <a:r>
              <a:rPr lang="en-IN" sz="2800" dirty="0">
                <a:solidFill>
                  <a:schemeClr val="tx1"/>
                </a:solidFill>
                <a:latin typeface="Times New Roman" panose="02020603050405020304" pitchFamily="18" charset="0"/>
                <a:cs typeface="Times New Roman" panose="02020603050405020304" pitchFamily="18" charset="0"/>
              </a:rPr>
              <a:t>This is Sign up page it have email ,name and password . </a:t>
            </a:r>
            <a:r>
              <a:rPr lang="en-IN" sz="2800" dirty="0" err="1">
                <a:solidFill>
                  <a:schemeClr val="tx1"/>
                </a:solidFill>
                <a:latin typeface="Times New Roman" panose="02020603050405020304" pitchFamily="18" charset="0"/>
                <a:cs typeface="Times New Roman" panose="02020603050405020304" pitchFamily="18" charset="0"/>
              </a:rPr>
              <a:t>Cretated</a:t>
            </a:r>
            <a:r>
              <a:rPr lang="en-IN" sz="2800" dirty="0">
                <a:solidFill>
                  <a:schemeClr val="tx1"/>
                </a:solidFill>
                <a:latin typeface="Times New Roman" panose="02020603050405020304" pitchFamily="18" charset="0"/>
                <a:cs typeface="Times New Roman" panose="02020603050405020304" pitchFamily="18" charset="0"/>
              </a:rPr>
              <a:t> by using input tag and placeholder attribute . If you already have an account go to login page by clicking “login here” and then login page is appeared it contain email and password</a:t>
            </a:r>
          </a:p>
        </p:txBody>
      </p:sp>
      <p:sp>
        <p:nvSpPr>
          <p:cNvPr id="5" name="Slide Number Placeholder 4">
            <a:extLst>
              <a:ext uri="{FF2B5EF4-FFF2-40B4-BE49-F238E27FC236}">
                <a16:creationId xmlns:a16="http://schemas.microsoft.com/office/drawing/2014/main" id="{010FF48E-8CF1-9B49-06D8-67B433B8D31C}"/>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11" name="Content Placeholder 10">
            <a:extLst>
              <a:ext uri="{FF2B5EF4-FFF2-40B4-BE49-F238E27FC236}">
                <a16:creationId xmlns:a16="http://schemas.microsoft.com/office/drawing/2014/main" id="{9F2EE84B-0AB7-F860-7AA0-8BCF7CE6451E}"/>
              </a:ext>
            </a:extLst>
          </p:cNvPr>
          <p:cNvPicPr>
            <a:picLocks noGrp="1" noChangeAspect="1"/>
          </p:cNvPicPr>
          <p:nvPr>
            <p:ph sz="half" idx="1"/>
          </p:nvPr>
        </p:nvPicPr>
        <p:blipFill rotWithShape="1">
          <a:blip r:embed="rId2"/>
          <a:srcRect l="35306" t="28861" r="37655" b="9570"/>
          <a:stretch/>
        </p:blipFill>
        <p:spPr>
          <a:xfrm>
            <a:off x="1164772" y="261897"/>
            <a:ext cx="4604657" cy="4277446"/>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0CD03B93-B1A5-2E92-1B1D-AA9D0379CB87}"/>
              </a:ext>
            </a:extLst>
          </p:cNvPr>
          <p:cNvPicPr>
            <a:picLocks noChangeAspect="1"/>
          </p:cNvPicPr>
          <p:nvPr/>
        </p:nvPicPr>
        <p:blipFill rotWithShape="1">
          <a:blip r:embed="rId3"/>
          <a:srcRect l="36014" t="21487" r="35306" b="7307"/>
          <a:stretch/>
        </p:blipFill>
        <p:spPr>
          <a:xfrm>
            <a:off x="6242306" y="261895"/>
            <a:ext cx="4959094" cy="427744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2252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68085" y="261257"/>
            <a:ext cx="10254343" cy="5714999"/>
          </a:xfrm>
        </p:spPr>
        <p:txBody>
          <a:bodyPr/>
          <a:lstStyle/>
          <a:p>
            <a:r>
              <a:rPr lang="en-US" sz="2400" dirty="0">
                <a:cs typeface="Times New Roman" panose="02020603050405020304" pitchFamily="18" charset="0"/>
              </a:rPr>
              <a:t>Advantages :</a:t>
            </a:r>
            <a:br>
              <a:rPr lang="en-US" sz="2400" dirty="0">
                <a:cs typeface="Times New Roman" panose="02020603050405020304" pitchFamily="18" charset="0"/>
              </a:rPr>
            </a:br>
            <a:br>
              <a:rPr lang="en-US" sz="1100" dirty="0"/>
            </a:br>
            <a:r>
              <a:rPr lang="en-US" sz="2000" b="0" cap="none" dirty="0">
                <a:solidFill>
                  <a:schemeClr val="tx1"/>
                </a:solidFill>
                <a:latin typeface="Times New Roman" panose="02020603050405020304" pitchFamily="18" charset="0"/>
                <a:cs typeface="Times New Roman" panose="02020603050405020304" pitchFamily="18" charset="0"/>
              </a:rPr>
              <a:t>1. Convenience: you can order food anytime from the comfort of your home.</a:t>
            </a:r>
            <a:br>
              <a:rPr lang="en-US" sz="2000" b="0" cap="none" dirty="0">
                <a:solidFill>
                  <a:schemeClr val="tx1"/>
                </a:solidFill>
                <a:latin typeface="Times New Roman" panose="02020603050405020304" pitchFamily="18" charset="0"/>
                <a:cs typeface="Times New Roman" panose="02020603050405020304" pitchFamily="18" charset="0"/>
              </a:rPr>
            </a:br>
            <a:r>
              <a:rPr lang="en-US" sz="2000" b="0" cap="none" dirty="0">
                <a:solidFill>
                  <a:schemeClr val="tx1"/>
                </a:solidFill>
                <a:latin typeface="Times New Roman" panose="02020603050405020304" pitchFamily="18" charset="0"/>
                <a:cs typeface="Times New Roman" panose="02020603050405020304" pitchFamily="18" charset="0"/>
              </a:rPr>
              <a:t>2. Variety: access to many restaurants and cuisines in one place.</a:t>
            </a:r>
            <a:br>
              <a:rPr lang="en-US" sz="2000" b="0" cap="none" dirty="0">
                <a:solidFill>
                  <a:schemeClr val="tx1"/>
                </a:solidFill>
                <a:latin typeface="Times New Roman" panose="02020603050405020304" pitchFamily="18" charset="0"/>
                <a:cs typeface="Times New Roman" panose="02020603050405020304" pitchFamily="18" charset="0"/>
              </a:rPr>
            </a:br>
            <a:r>
              <a:rPr lang="en-US" sz="2000" b="0" cap="none" dirty="0">
                <a:solidFill>
                  <a:schemeClr val="tx1"/>
                </a:solidFill>
                <a:latin typeface="Times New Roman" panose="02020603050405020304" pitchFamily="18" charset="0"/>
                <a:cs typeface="Times New Roman" panose="02020603050405020304" pitchFamily="18" charset="0"/>
              </a:rPr>
              <a:t>3. Time-saving: quick and easy ordering process saves time.</a:t>
            </a:r>
            <a:br>
              <a:rPr lang="en-US" sz="2000" b="0" cap="none" dirty="0">
                <a:solidFill>
                  <a:schemeClr val="tx1"/>
                </a:solidFill>
                <a:latin typeface="Times New Roman" panose="02020603050405020304" pitchFamily="18" charset="0"/>
                <a:cs typeface="Times New Roman" panose="02020603050405020304" pitchFamily="18" charset="0"/>
              </a:rPr>
            </a:br>
            <a:r>
              <a:rPr lang="en-US" sz="2000" b="0" cap="none" dirty="0">
                <a:solidFill>
                  <a:schemeClr val="tx1"/>
                </a:solidFill>
                <a:latin typeface="Times New Roman" panose="02020603050405020304" pitchFamily="18" charset="0"/>
                <a:cs typeface="Times New Roman" panose="02020603050405020304" pitchFamily="18" charset="0"/>
              </a:rPr>
              <a:t>4. Reviews: user reviews help you choose the best dishes and restaurants.</a:t>
            </a:r>
            <a:br>
              <a:rPr lang="en-US" sz="2000" b="0" cap="none" dirty="0">
                <a:solidFill>
                  <a:schemeClr val="tx1"/>
                </a:solidFill>
                <a:latin typeface="Times New Roman" panose="02020603050405020304" pitchFamily="18" charset="0"/>
                <a:cs typeface="Times New Roman" panose="02020603050405020304" pitchFamily="18" charset="0"/>
              </a:rPr>
            </a:br>
            <a:r>
              <a:rPr lang="en-US" sz="2000" b="0" cap="none" dirty="0">
                <a:solidFill>
                  <a:schemeClr val="tx1"/>
                </a:solidFill>
                <a:latin typeface="Times New Roman" panose="02020603050405020304" pitchFamily="18" charset="0"/>
                <a:cs typeface="Times New Roman" panose="02020603050405020304" pitchFamily="18" charset="0"/>
              </a:rPr>
              <a:t>5. Deals: many sites offer discounts and special deals.</a:t>
            </a:r>
            <a:br>
              <a:rPr lang="en-US" sz="2000" cap="none" dirty="0">
                <a:solidFill>
                  <a:schemeClr val="tx1"/>
                </a:solidFill>
                <a:latin typeface="Times New Roman" panose="02020603050405020304" pitchFamily="18" charset="0"/>
                <a:cs typeface="Times New Roman" panose="02020603050405020304" pitchFamily="18" charset="0"/>
              </a:rPr>
            </a:br>
            <a:br>
              <a:rPr lang="en-US" sz="1100" dirty="0"/>
            </a:br>
            <a:r>
              <a:rPr lang="en-US" sz="2400" dirty="0"/>
              <a:t>Disadvantages :</a:t>
            </a:r>
            <a:br>
              <a:rPr lang="en-US" sz="2400" dirty="0"/>
            </a:br>
            <a:br>
              <a:rPr lang="en-US" sz="1100" dirty="0"/>
            </a:br>
            <a:r>
              <a:rPr lang="en-US" sz="2000" b="0" cap="none" dirty="0">
                <a:solidFill>
                  <a:schemeClr val="tx1"/>
                </a:solidFill>
                <a:latin typeface="Times New Roman" panose="02020603050405020304" pitchFamily="18" charset="0"/>
                <a:cs typeface="Times New Roman" panose="02020603050405020304" pitchFamily="18" charset="0"/>
              </a:rPr>
              <a:t>1. Delivery fees: extra costs for delivery services.</a:t>
            </a:r>
            <a:br>
              <a:rPr lang="en-US" sz="2000" b="0" cap="none" dirty="0">
                <a:solidFill>
                  <a:schemeClr val="tx1"/>
                </a:solidFill>
                <a:latin typeface="Times New Roman" panose="02020603050405020304" pitchFamily="18" charset="0"/>
                <a:cs typeface="Times New Roman" panose="02020603050405020304" pitchFamily="18" charset="0"/>
              </a:rPr>
            </a:br>
            <a:r>
              <a:rPr lang="en-US" sz="2000" b="0" cap="none" dirty="0">
                <a:solidFill>
                  <a:schemeClr val="tx1"/>
                </a:solidFill>
                <a:latin typeface="Times New Roman" panose="02020603050405020304" pitchFamily="18" charset="0"/>
                <a:cs typeface="Times New Roman" panose="02020603050405020304" pitchFamily="18" charset="0"/>
              </a:rPr>
              <a:t>2. Waiting time: delivery might take longer than expected.</a:t>
            </a:r>
            <a:br>
              <a:rPr lang="en-US" sz="2000" b="0" cap="none" dirty="0">
                <a:solidFill>
                  <a:schemeClr val="tx1"/>
                </a:solidFill>
                <a:latin typeface="Times New Roman" panose="02020603050405020304" pitchFamily="18" charset="0"/>
                <a:cs typeface="Times New Roman" panose="02020603050405020304" pitchFamily="18" charset="0"/>
              </a:rPr>
            </a:br>
            <a:r>
              <a:rPr lang="en-US" sz="2000" b="0" cap="none" dirty="0">
                <a:solidFill>
                  <a:schemeClr val="tx1"/>
                </a:solidFill>
                <a:latin typeface="Times New Roman" panose="02020603050405020304" pitchFamily="18" charset="0"/>
                <a:cs typeface="Times New Roman" panose="02020603050405020304" pitchFamily="18" charset="0"/>
              </a:rPr>
              <a:t>3. Errors: sometimes, orders can be incorrect or items might be missing.</a:t>
            </a:r>
            <a:br>
              <a:rPr lang="en-US" sz="2000" b="0" cap="none" dirty="0">
                <a:solidFill>
                  <a:schemeClr val="tx1"/>
                </a:solidFill>
                <a:latin typeface="Times New Roman" panose="02020603050405020304" pitchFamily="18" charset="0"/>
                <a:cs typeface="Times New Roman" panose="02020603050405020304" pitchFamily="18" charset="0"/>
              </a:rPr>
            </a:br>
            <a:r>
              <a:rPr lang="en-US" sz="2000" b="0" cap="none" dirty="0">
                <a:solidFill>
                  <a:schemeClr val="tx1"/>
                </a:solidFill>
                <a:latin typeface="Times New Roman" panose="02020603050405020304" pitchFamily="18" charset="0"/>
                <a:cs typeface="Times New Roman" panose="02020603050405020304" pitchFamily="18" charset="0"/>
              </a:rPr>
              <a:t>4. Limited customization: not all special requests can be accommodated.</a:t>
            </a:r>
            <a:br>
              <a:rPr lang="en-US" sz="2000" b="0" cap="none" dirty="0">
                <a:solidFill>
                  <a:schemeClr val="tx1"/>
                </a:solidFill>
                <a:latin typeface="Times New Roman" panose="02020603050405020304" pitchFamily="18" charset="0"/>
                <a:cs typeface="Times New Roman" panose="02020603050405020304" pitchFamily="18" charset="0"/>
              </a:rPr>
            </a:br>
            <a:r>
              <a:rPr lang="en-US" sz="2000" b="0" cap="none" dirty="0">
                <a:solidFill>
                  <a:schemeClr val="tx1"/>
                </a:solidFill>
                <a:latin typeface="Times New Roman" panose="02020603050405020304" pitchFamily="18" charset="0"/>
                <a:cs typeface="Times New Roman" panose="02020603050405020304" pitchFamily="18" charset="0"/>
              </a:rPr>
              <a:t>5. Service fees: additional charges for using the platform.</a:t>
            </a:r>
            <a:br>
              <a:rPr lang="en-US" sz="1100" dirty="0"/>
            </a:br>
            <a:br>
              <a:rPr lang="en-US" sz="1100" dirty="0"/>
            </a:br>
            <a:endParaRPr lang="en-US" sz="2000" b="0" cap="none"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5698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ctrTitle"/>
          </p:nvPr>
        </p:nvSpPr>
        <p:spPr>
          <a:xfrm>
            <a:off x="566057" y="849783"/>
            <a:ext cx="4223657" cy="471488"/>
          </a:xfrm>
        </p:spPr>
        <p:txBody>
          <a:bodyPr/>
          <a:lstStyle/>
          <a:p>
            <a:r>
              <a:rPr lang="en-US" dirty="0"/>
              <a:t>Conclusion</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type="subTitle" idx="1"/>
          </p:nvPr>
        </p:nvSpPr>
        <p:spPr>
          <a:xfrm>
            <a:off x="1034143" y="1611087"/>
            <a:ext cx="6618514" cy="4437162"/>
          </a:xfrm>
        </p:spPr>
        <p:txBody>
          <a:bodyPr>
            <a:normAutofit/>
          </a:bodyPr>
          <a:lstStyle/>
          <a:p>
            <a:r>
              <a:rPr lang="en-US" dirty="0"/>
              <a:t>Our food delivery website offers a fast, easy, and convenient way to order meals online. It connects users with their favorite local restaurants, ensuring fresh and delicious food delivered to their doorstep. The user-friendly interface and reliable delivery service make it a top choice. Experience hassle-free meal ordering with our efficient platform.</a:t>
            </a:r>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4294967295"/>
          </p:nvPr>
        </p:nvSpPr>
        <p:spPr>
          <a:xfrm flipV="1">
            <a:off x="3548741" y="5573486"/>
            <a:ext cx="4963888" cy="914400"/>
          </a:xfrm>
        </p:spPr>
        <p:txBody>
          <a:bodyPr>
            <a:normAutofit/>
          </a:bodyPr>
          <a:lstStyle/>
          <a:p>
            <a:r>
              <a:rPr lang="en-US" dirty="0"/>
              <a: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4294967295"/>
          </p:nvPr>
        </p:nvSpPr>
        <p:spPr>
          <a:xfrm>
            <a:off x="11204575" y="457200"/>
            <a:ext cx="987425" cy="471488"/>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643743" y="839593"/>
            <a:ext cx="7151913" cy="2727709"/>
          </a:xfrm>
        </p:spPr>
        <p:txBody>
          <a:bodyPr/>
          <a:lstStyle/>
          <a:p>
            <a:r>
              <a:rPr lang="en-US"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8164287" y="6197578"/>
            <a:ext cx="5715000" cy="2234642"/>
          </a:xfrm>
        </p:spPr>
        <p:txBody>
          <a:bodyPr/>
          <a:lstStyle/>
          <a:p>
            <a:r>
              <a:rPr lang="en-US" dirty="0"/>
              <a:t>.</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a:t>Topics</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dirty="0"/>
              <a:t>Abstract</a:t>
            </a:r>
          </a:p>
          <a:p>
            <a:r>
              <a:rPr lang="en-US" dirty="0"/>
              <a:t>Language and Software used</a:t>
            </a:r>
          </a:p>
          <a:p>
            <a:r>
              <a:rPr lang="en-US" dirty="0"/>
              <a:t>Explanation of Project</a:t>
            </a:r>
          </a:p>
          <a:p>
            <a:r>
              <a:rPr lang="en-US" dirty="0"/>
              <a:t>Advantage and Disadvantage</a:t>
            </a:r>
          </a:p>
          <a:p>
            <a:r>
              <a:rPr lang="en-US" dirty="0"/>
              <a:t>Conclusion</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489066" y="326570"/>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2001298" y="1611086"/>
            <a:ext cx="6696388" cy="3668485"/>
          </a:xfrm>
        </p:spPr>
        <p:txBody>
          <a:bodyPr/>
          <a:lstStyle/>
          <a:p>
            <a:r>
              <a:rPr lang="en-US" sz="2000" b="0" cap="none" dirty="0">
                <a:solidFill>
                  <a:schemeClr val="tx1">
                    <a:lumMod val="85000"/>
                    <a:lumOff val="15000"/>
                  </a:schemeClr>
                </a:solidFill>
                <a:latin typeface="Times New Roman" panose="02020603050405020304" pitchFamily="18" charset="0"/>
                <a:cs typeface="Times New Roman" panose="02020603050405020304" pitchFamily="18" charset="0"/>
              </a:rPr>
              <a:t>Explore a variety of delicious foods at </a:t>
            </a:r>
            <a:r>
              <a:rPr lang="en-US" sz="2000" cap="none" dirty="0">
                <a:solidFill>
                  <a:srgbClr val="C00000"/>
                </a:solidFill>
                <a:latin typeface="Times New Roman" panose="02020603050405020304" pitchFamily="18" charset="0"/>
                <a:cs typeface="Times New Roman" panose="02020603050405020304" pitchFamily="18" charset="0"/>
              </a:rPr>
              <a:t>URBAN EATS</a:t>
            </a:r>
            <a:r>
              <a:rPr lang="en-US" sz="2000" b="0" cap="none" dirty="0">
                <a:solidFill>
                  <a:schemeClr val="tx1">
                    <a:lumMod val="85000"/>
                    <a:lumOff val="15000"/>
                  </a:schemeClr>
                </a:solidFill>
                <a:latin typeface="Times New Roman" panose="02020603050405020304" pitchFamily="18" charset="0"/>
                <a:cs typeface="Times New Roman" panose="02020603050405020304" pitchFamily="18" charset="0"/>
              </a:rPr>
              <a:t>, your go-to online shop for gourmet meals and everyday eats. Discover fresh ingredients and tasty dishes catered to every taste bud. Enjoy easy ordering and fast delivery for a delightful dining experience at home.</a:t>
            </a:r>
            <a:br>
              <a:rPr lang="en-US" sz="2000" b="0" cap="none" dirty="0">
                <a:solidFill>
                  <a:schemeClr val="tx1">
                    <a:lumMod val="85000"/>
                    <a:lumOff val="15000"/>
                  </a:schemeClr>
                </a:solidFill>
                <a:latin typeface="Times New Roman" panose="02020603050405020304" pitchFamily="18" charset="0"/>
                <a:cs typeface="Times New Roman" panose="02020603050405020304" pitchFamily="18" charset="0"/>
              </a:rPr>
            </a:br>
            <a:endParaRPr lang="en-US" sz="2000" b="0" cap="none"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0D1CDC-1A95-9F68-11FE-D47777FE4B9B}"/>
              </a:ext>
            </a:extLst>
          </p:cNvPr>
          <p:cNvSpPr txBox="1"/>
          <p:nvPr/>
        </p:nvSpPr>
        <p:spPr>
          <a:xfrm>
            <a:off x="1175657" y="1740188"/>
            <a:ext cx="4408714" cy="584775"/>
          </a:xfrm>
          <a:prstGeom prst="rect">
            <a:avLst/>
          </a:prstGeom>
          <a:noFill/>
        </p:spPr>
        <p:txBody>
          <a:bodyPr wrap="square" rtlCol="0">
            <a:spAutoFit/>
          </a:bodyPr>
          <a:lstStyle/>
          <a:p>
            <a:r>
              <a:rPr lang="en-US" sz="3200" dirty="0">
                <a:solidFill>
                  <a:schemeClr val="accent6"/>
                </a:solidFill>
                <a:latin typeface="+mj-lt"/>
                <a:cs typeface="Times New Roman" panose="02020603050405020304" pitchFamily="18" charset="0"/>
              </a:rPr>
              <a:t>ABSTRACT</a:t>
            </a:r>
            <a:endParaRPr lang="en-IN" sz="3200" dirty="0">
              <a:solidFill>
                <a:schemeClr val="accent6"/>
              </a:solidFill>
              <a:latin typeface="+mj-lt"/>
              <a:cs typeface="Times New Roman" panose="02020603050405020304" pitchFamily="18"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642257" y="359912"/>
            <a:ext cx="5259554" cy="2495028"/>
          </a:xfrm>
        </p:spPr>
        <p:txBody>
          <a:bodyPr/>
          <a:lstStyle/>
          <a:p>
            <a:r>
              <a:rPr lang="en-US" dirty="0"/>
              <a:t>LANGUAGE &amp;</a:t>
            </a:r>
            <a:br>
              <a:rPr lang="en-US" dirty="0"/>
            </a:br>
            <a:r>
              <a:rPr lang="en-US" dirty="0"/>
              <a:t>SOFTWARE</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615920" y="3253579"/>
            <a:ext cx="5259554" cy="2233233"/>
          </a:xfrm>
        </p:spPr>
        <p:txBody>
          <a:bodyPr/>
          <a:lstStyle/>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HTML</a:t>
            </a: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CSS</a:t>
            </a: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JAVASCRIPT</a:t>
            </a: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REACT</a:t>
            </a:r>
          </a:p>
          <a:p>
            <a:pPr marL="342900" indent="-34290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VS CODE</a:t>
            </a:r>
          </a:p>
        </p:txBody>
      </p:sp>
      <p:pic>
        <p:nvPicPr>
          <p:cNvPr id="6" name="Picture Placeholder 5" descr="A person holding a microphone and standing in front of a group of people">
            <a:extLst>
              <a:ext uri="{FF2B5EF4-FFF2-40B4-BE49-F238E27FC236}">
                <a16:creationId xmlns:a16="http://schemas.microsoft.com/office/drawing/2014/main" id="{FECDA901-DD88-89EB-E10E-A2994D0A92DB}"/>
              </a:ext>
            </a:extLst>
          </p:cNvPr>
          <p:cNvPicPr>
            <a:picLocks noGrp="1" noChangeAspect="1"/>
          </p:cNvPicPr>
          <p:nvPr>
            <p:ph type="pic" sz="quarter" idx="11"/>
          </p:nvPr>
        </p:nvPicPr>
        <p:blipFill rotWithShape="1">
          <a:blip r:embed="rId3">
            <a:duotone>
              <a:prstClr val="black"/>
              <a:schemeClr val="accent3">
                <a:tint val="45000"/>
                <a:satMod val="400000"/>
              </a:schemeClr>
            </a:duotone>
          </a:blip>
          <a:srcRect l="27745" r="27745"/>
          <a:stretch/>
        </p:blipFill>
        <p:spPr>
          <a:xfrm>
            <a:off x="7414194" y="410780"/>
            <a:ext cx="4344695" cy="6447220"/>
          </a:xfr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E46A5-A953-241B-5385-6A0DE595DB11}"/>
              </a:ext>
            </a:extLst>
          </p:cNvPr>
          <p:cNvSpPr>
            <a:spLocks noGrp="1"/>
          </p:cNvSpPr>
          <p:nvPr>
            <p:ph type="title"/>
          </p:nvPr>
        </p:nvSpPr>
        <p:spPr>
          <a:xfrm>
            <a:off x="875649" y="4593772"/>
            <a:ext cx="9879437" cy="1005250"/>
          </a:xfrm>
        </p:spPr>
        <p:txBody>
          <a:bodyPr/>
          <a:lstStyle/>
          <a:p>
            <a:r>
              <a:rPr lang="en-IN" sz="2800" b="0" cap="none" dirty="0">
                <a:solidFill>
                  <a:schemeClr val="tx1"/>
                </a:solidFill>
                <a:latin typeface="Times New Roman" panose="02020603050405020304" pitchFamily="18" charset="0"/>
                <a:cs typeface="Times New Roman" panose="02020603050405020304" pitchFamily="18" charset="0"/>
              </a:rPr>
              <a:t>This is my Navbar it have logo , Sections, cart icon and sign in button by using onclick event  used for sign in button and sections when we click the section it navigate to the particular section and also I used hooks for onclick event ,when the section is clicked it will change the state to updated state. I decorated navbar by using CSS with flex and justify-content ;space-between</a:t>
            </a:r>
          </a:p>
        </p:txBody>
      </p:sp>
      <p:sp>
        <p:nvSpPr>
          <p:cNvPr id="3" name="Text Placeholder 2">
            <a:extLst>
              <a:ext uri="{FF2B5EF4-FFF2-40B4-BE49-F238E27FC236}">
                <a16:creationId xmlns:a16="http://schemas.microsoft.com/office/drawing/2014/main" id="{706D4D11-0967-2DE7-01F5-62390CED71A3}"/>
              </a:ext>
            </a:extLst>
          </p:cNvPr>
          <p:cNvSpPr>
            <a:spLocks noGrp="1"/>
          </p:cNvSpPr>
          <p:nvPr>
            <p:ph type="body" sz="quarter" idx="13"/>
          </p:nvPr>
        </p:nvSpPr>
        <p:spPr>
          <a:xfrm>
            <a:off x="1060707" y="757785"/>
            <a:ext cx="9106550" cy="866409"/>
          </a:xfrm>
        </p:spPr>
        <p:txBody>
          <a:bodyPr/>
          <a:lstStyle/>
          <a:p>
            <a:r>
              <a:rPr lang="en-US" sz="3600" b="1" dirty="0"/>
              <a:t>Explanation</a:t>
            </a:r>
            <a:r>
              <a:rPr lang="en-US" sz="3600" dirty="0"/>
              <a:t> </a:t>
            </a:r>
            <a:r>
              <a:rPr lang="en-US" sz="3600" b="1" dirty="0"/>
              <a:t>of Project</a:t>
            </a:r>
          </a:p>
          <a:p>
            <a:r>
              <a:rPr lang="en-IN" dirty="0"/>
              <a:t>.</a:t>
            </a:r>
          </a:p>
        </p:txBody>
      </p:sp>
      <p:pic>
        <p:nvPicPr>
          <p:cNvPr id="7" name="Content Placeholder 6">
            <a:extLst>
              <a:ext uri="{FF2B5EF4-FFF2-40B4-BE49-F238E27FC236}">
                <a16:creationId xmlns:a16="http://schemas.microsoft.com/office/drawing/2014/main" id="{349D3D58-5E4E-9E9B-F707-1B57F43C7C5A}"/>
              </a:ext>
            </a:extLst>
          </p:cNvPr>
          <p:cNvPicPr>
            <a:picLocks noGrp="1" noChangeAspect="1"/>
          </p:cNvPicPr>
          <p:nvPr>
            <p:ph sz="half" idx="1"/>
          </p:nvPr>
        </p:nvPicPr>
        <p:blipFill>
          <a:blip r:embed="rId2"/>
          <a:stretch>
            <a:fillRect/>
          </a:stretch>
        </p:blipFill>
        <p:spPr>
          <a:xfrm>
            <a:off x="721358" y="1763036"/>
            <a:ext cx="11198499" cy="1005250"/>
          </a:xfrm>
          <a:prstGeom prst="rect">
            <a:avLst/>
          </a:prstGeom>
          <a:ln>
            <a:noFill/>
          </a:ln>
          <a:effectLst>
            <a:outerShdw blurRad="190500" algn="tl" rotWithShape="0">
              <a:srgbClr val="000000">
                <a:alpha val="70000"/>
              </a:srgbClr>
            </a:outerShdw>
          </a:effectLst>
        </p:spPr>
      </p:pic>
      <p:sp>
        <p:nvSpPr>
          <p:cNvPr id="5" name="Slide Number Placeholder 4">
            <a:extLst>
              <a:ext uri="{FF2B5EF4-FFF2-40B4-BE49-F238E27FC236}">
                <a16:creationId xmlns:a16="http://schemas.microsoft.com/office/drawing/2014/main" id="{E8E4513A-F40B-F3C5-6065-982C1A969F6A}"/>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24933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8C23C-A26E-EFAF-D5EA-03E60E31B2D9}"/>
              </a:ext>
            </a:extLst>
          </p:cNvPr>
          <p:cNvSpPr>
            <a:spLocks noGrp="1"/>
          </p:cNvSpPr>
          <p:nvPr>
            <p:ph type="title"/>
          </p:nvPr>
        </p:nvSpPr>
        <p:spPr>
          <a:xfrm>
            <a:off x="1550563" y="1089213"/>
            <a:ext cx="8573151" cy="980844"/>
          </a:xfrm>
        </p:spPr>
        <p:txBody>
          <a:bodyPr/>
          <a:lstStyle/>
          <a:p>
            <a:endParaRPr lang="en-IN" dirty="0"/>
          </a:p>
        </p:txBody>
      </p:sp>
      <p:sp>
        <p:nvSpPr>
          <p:cNvPr id="3" name="Text Placeholder 2">
            <a:extLst>
              <a:ext uri="{FF2B5EF4-FFF2-40B4-BE49-F238E27FC236}">
                <a16:creationId xmlns:a16="http://schemas.microsoft.com/office/drawing/2014/main" id="{5D832845-BE97-09B7-4483-99A909479A4D}"/>
              </a:ext>
            </a:extLst>
          </p:cNvPr>
          <p:cNvSpPr>
            <a:spLocks noGrp="1"/>
          </p:cNvSpPr>
          <p:nvPr>
            <p:ph type="body" sz="quarter" idx="13"/>
          </p:nvPr>
        </p:nvSpPr>
        <p:spPr>
          <a:xfrm>
            <a:off x="762000" y="4506684"/>
            <a:ext cx="10065312" cy="1567545"/>
          </a:xfrm>
        </p:spPr>
        <p:txBody>
          <a:bodyPr/>
          <a:lstStyle/>
          <a:p>
            <a:r>
              <a:rPr lang="en-IN" sz="2800" dirty="0">
                <a:solidFill>
                  <a:schemeClr val="tx1"/>
                </a:solidFill>
                <a:latin typeface="Times New Roman" panose="02020603050405020304" pitchFamily="18" charset="0"/>
                <a:cs typeface="Times New Roman" panose="02020603050405020304" pitchFamily="18" charset="0"/>
              </a:rPr>
              <a:t>This is my header section it have </a:t>
            </a:r>
            <a:r>
              <a:rPr lang="en-IN" sz="2800" dirty="0" err="1">
                <a:solidFill>
                  <a:schemeClr val="tx1"/>
                </a:solidFill>
                <a:latin typeface="Times New Roman" panose="02020603050405020304" pitchFamily="18" charset="0"/>
                <a:cs typeface="Times New Roman" panose="02020603050405020304" pitchFamily="18" charset="0"/>
              </a:rPr>
              <a:t>heading,paragraph,button,image</a:t>
            </a:r>
            <a:r>
              <a:rPr lang="en-IN" sz="2800" dirty="0">
                <a:solidFill>
                  <a:schemeClr val="tx1"/>
                </a:solidFill>
                <a:latin typeface="Times New Roman" panose="02020603050405020304" pitchFamily="18" charset="0"/>
                <a:cs typeface="Times New Roman" panose="02020603050405020304" pitchFamily="18" charset="0"/>
              </a:rPr>
              <a:t> and quarter circle. The header image used from assets file by import and the quarter circle was done by CSS using border radius</a:t>
            </a:r>
          </a:p>
        </p:txBody>
      </p:sp>
      <p:pic>
        <p:nvPicPr>
          <p:cNvPr id="7" name="Content Placeholder 6">
            <a:extLst>
              <a:ext uri="{FF2B5EF4-FFF2-40B4-BE49-F238E27FC236}">
                <a16:creationId xmlns:a16="http://schemas.microsoft.com/office/drawing/2014/main" id="{2A77E257-3EF7-6640-4250-4F1F24856014}"/>
              </a:ext>
            </a:extLst>
          </p:cNvPr>
          <p:cNvPicPr>
            <a:picLocks noGrp="1" noChangeAspect="1"/>
          </p:cNvPicPr>
          <p:nvPr>
            <p:ph sz="half" idx="1"/>
          </p:nvPr>
        </p:nvPicPr>
        <p:blipFill>
          <a:blip r:embed="rId2"/>
          <a:stretch>
            <a:fillRect/>
          </a:stretch>
        </p:blipFill>
        <p:spPr>
          <a:xfrm>
            <a:off x="762000" y="296674"/>
            <a:ext cx="10461171" cy="3643955"/>
          </a:xfrm>
          <a:prstGeom prst="rect">
            <a:avLst/>
          </a:prstGeom>
          <a:ln>
            <a:noFill/>
          </a:ln>
          <a:effectLst>
            <a:outerShdw blurRad="190500" algn="tl" rotWithShape="0">
              <a:srgbClr val="000000">
                <a:alpha val="70000"/>
              </a:srgbClr>
            </a:outerShdw>
          </a:effectLst>
        </p:spPr>
      </p:pic>
      <p:sp>
        <p:nvSpPr>
          <p:cNvPr id="5" name="Slide Number Placeholder 4">
            <a:extLst>
              <a:ext uri="{FF2B5EF4-FFF2-40B4-BE49-F238E27FC236}">
                <a16:creationId xmlns:a16="http://schemas.microsoft.com/office/drawing/2014/main" id="{9A551ADE-6C1E-4C58-E77E-001287C0D598}"/>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464434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9C80-A760-C918-1C8B-BF5B6C426ECA}"/>
              </a:ext>
            </a:extLst>
          </p:cNvPr>
          <p:cNvSpPr>
            <a:spLocks noGrp="1"/>
          </p:cNvSpPr>
          <p:nvPr>
            <p:ph type="title"/>
          </p:nvPr>
        </p:nvSpPr>
        <p:spPr>
          <a:xfrm>
            <a:off x="892629" y="1496219"/>
            <a:ext cx="9879437" cy="980844"/>
          </a:xfrm>
        </p:spPr>
        <p:txBody>
          <a:bodyPr/>
          <a:lstStyle/>
          <a:p>
            <a:endParaRPr lang="en-IN"/>
          </a:p>
        </p:txBody>
      </p:sp>
      <p:sp>
        <p:nvSpPr>
          <p:cNvPr id="3" name="Text Placeholder 2">
            <a:extLst>
              <a:ext uri="{FF2B5EF4-FFF2-40B4-BE49-F238E27FC236}">
                <a16:creationId xmlns:a16="http://schemas.microsoft.com/office/drawing/2014/main" id="{75D3512E-AE4B-6AD9-9629-EF0212555FF6}"/>
              </a:ext>
            </a:extLst>
          </p:cNvPr>
          <p:cNvSpPr>
            <a:spLocks noGrp="1"/>
          </p:cNvSpPr>
          <p:nvPr>
            <p:ph type="body" sz="quarter" idx="13"/>
          </p:nvPr>
        </p:nvSpPr>
        <p:spPr>
          <a:xfrm>
            <a:off x="698672" y="4289942"/>
            <a:ext cx="10664026" cy="1192081"/>
          </a:xfrm>
        </p:spPr>
        <p:txBody>
          <a:bodyPr/>
          <a:lstStyle/>
          <a:p>
            <a:r>
              <a:rPr lang="en-IN" sz="2800" dirty="0">
                <a:solidFill>
                  <a:schemeClr val="tx1"/>
                </a:solidFill>
                <a:latin typeface="Times New Roman" panose="02020603050405020304" pitchFamily="18" charset="0"/>
                <a:cs typeface="Times New Roman" panose="02020603050405020304" pitchFamily="18" charset="0"/>
              </a:rPr>
              <a:t>This is Explore Section it have food categories with image and text .</a:t>
            </a:r>
          </a:p>
          <a:p>
            <a:r>
              <a:rPr lang="en-IN" sz="2800" dirty="0">
                <a:solidFill>
                  <a:schemeClr val="tx1"/>
                </a:solidFill>
                <a:latin typeface="Times New Roman" panose="02020603050405020304" pitchFamily="18" charset="0"/>
                <a:cs typeface="Times New Roman" panose="02020603050405020304" pitchFamily="18" charset="0"/>
              </a:rPr>
              <a:t>I import images from assets folder and using map function I get all images from </a:t>
            </a:r>
            <a:r>
              <a:rPr lang="en-IN" sz="2800" dirty="0" err="1">
                <a:solidFill>
                  <a:schemeClr val="tx1"/>
                </a:solidFill>
                <a:latin typeface="Times New Roman" panose="02020603050405020304" pitchFamily="18" charset="0"/>
                <a:cs typeface="Times New Roman" panose="02020603050405020304" pitchFamily="18" charset="0"/>
              </a:rPr>
              <a:t>assests</a:t>
            </a:r>
            <a:r>
              <a:rPr lang="en-IN" sz="2800" dirty="0">
                <a:solidFill>
                  <a:schemeClr val="tx1"/>
                </a:solidFill>
                <a:latin typeface="Times New Roman" panose="02020603050405020304" pitchFamily="18" charset="0"/>
                <a:cs typeface="Times New Roman" panose="02020603050405020304" pitchFamily="18" charset="0"/>
              </a:rPr>
              <a:t> and also onclick event is used. When the type of food is clicked it will show the green border and it will display only particular foods .</a:t>
            </a:r>
          </a:p>
        </p:txBody>
      </p:sp>
      <p:sp>
        <p:nvSpPr>
          <p:cNvPr id="5" name="Slide Number Placeholder 4">
            <a:extLst>
              <a:ext uri="{FF2B5EF4-FFF2-40B4-BE49-F238E27FC236}">
                <a16:creationId xmlns:a16="http://schemas.microsoft.com/office/drawing/2014/main" id="{F57C4F17-576F-EB7C-BF3E-7F2490BA05AF}"/>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11" name="Content Placeholder 10">
            <a:extLst>
              <a:ext uri="{FF2B5EF4-FFF2-40B4-BE49-F238E27FC236}">
                <a16:creationId xmlns:a16="http://schemas.microsoft.com/office/drawing/2014/main" id="{D6270E41-8523-E3DE-A6BE-EB06191A1751}"/>
              </a:ext>
            </a:extLst>
          </p:cNvPr>
          <p:cNvPicPr>
            <a:picLocks noGrp="1" noChangeAspect="1"/>
          </p:cNvPicPr>
          <p:nvPr>
            <p:ph sz="half" idx="1"/>
          </p:nvPr>
        </p:nvPicPr>
        <p:blipFill>
          <a:blip r:embed="rId2"/>
          <a:stretch>
            <a:fillRect/>
          </a:stretch>
        </p:blipFill>
        <p:spPr>
          <a:xfrm>
            <a:off x="762000" y="457198"/>
            <a:ext cx="10537371" cy="305888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01498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4EA0-F059-7F69-8DE0-51FB55FB77C0}"/>
              </a:ext>
            </a:extLst>
          </p:cNvPr>
          <p:cNvSpPr>
            <a:spLocks noGrp="1"/>
          </p:cNvSpPr>
          <p:nvPr>
            <p:ph type="title"/>
          </p:nvPr>
        </p:nvSpPr>
        <p:spPr>
          <a:xfrm>
            <a:off x="1550563" y="1089213"/>
            <a:ext cx="9258951" cy="980844"/>
          </a:xfrm>
        </p:spPr>
        <p:txBody>
          <a:bodyPr/>
          <a:lstStyle/>
          <a:p>
            <a:endParaRPr lang="en-IN" dirty="0"/>
          </a:p>
        </p:txBody>
      </p:sp>
      <p:sp>
        <p:nvSpPr>
          <p:cNvPr id="3" name="Text Placeholder 2">
            <a:extLst>
              <a:ext uri="{FF2B5EF4-FFF2-40B4-BE49-F238E27FC236}">
                <a16:creationId xmlns:a16="http://schemas.microsoft.com/office/drawing/2014/main" id="{84CDBC49-7EA5-2686-68E0-2A0E2D002FBC}"/>
              </a:ext>
            </a:extLst>
          </p:cNvPr>
          <p:cNvSpPr>
            <a:spLocks noGrp="1"/>
          </p:cNvSpPr>
          <p:nvPr>
            <p:ph type="body" sz="quarter" idx="13"/>
          </p:nvPr>
        </p:nvSpPr>
        <p:spPr>
          <a:xfrm>
            <a:off x="685801" y="4562789"/>
            <a:ext cx="11201399" cy="1205998"/>
          </a:xfrm>
        </p:spPr>
        <p:txBody>
          <a:bodyPr/>
          <a:lstStyle/>
          <a:p>
            <a:r>
              <a:rPr lang="en-IN" sz="2800" dirty="0">
                <a:solidFill>
                  <a:schemeClr val="tx1"/>
                </a:solidFill>
                <a:latin typeface="Times New Roman" panose="02020603050405020304" pitchFamily="18" charset="0"/>
                <a:cs typeface="Times New Roman" panose="02020603050405020304" pitchFamily="18" charset="0"/>
              </a:rPr>
              <a:t>This is Food Display Section it have All food images, ratings and add icons, In food display if you want particular food means you should click on above explore Menu section it will filter and shows the Certain food and images get from </a:t>
            </a:r>
            <a:r>
              <a:rPr lang="en-IN" sz="2800" dirty="0" err="1">
                <a:solidFill>
                  <a:schemeClr val="tx1"/>
                </a:solidFill>
                <a:latin typeface="Times New Roman" panose="02020603050405020304" pitchFamily="18" charset="0"/>
                <a:cs typeface="Times New Roman" panose="02020603050405020304" pitchFamily="18" charset="0"/>
              </a:rPr>
              <a:t>assests</a:t>
            </a:r>
            <a:r>
              <a:rPr lang="en-IN" sz="2800" dirty="0">
                <a:solidFill>
                  <a:schemeClr val="tx1"/>
                </a:solidFill>
                <a:latin typeface="Times New Roman" panose="02020603050405020304" pitchFamily="18" charset="0"/>
                <a:cs typeface="Times New Roman" panose="02020603050405020304" pitchFamily="18" charset="0"/>
              </a:rPr>
              <a:t> folder .By using map function food products are displayed and also if you click the add button the food items added on cart</a:t>
            </a:r>
          </a:p>
        </p:txBody>
      </p:sp>
      <p:sp>
        <p:nvSpPr>
          <p:cNvPr id="5" name="Slide Number Placeholder 4">
            <a:extLst>
              <a:ext uri="{FF2B5EF4-FFF2-40B4-BE49-F238E27FC236}">
                <a16:creationId xmlns:a16="http://schemas.microsoft.com/office/drawing/2014/main" id="{AAD6943E-DC76-47DF-8134-704CB1E11514}"/>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11" name="Content Placeholder 10">
            <a:extLst>
              <a:ext uri="{FF2B5EF4-FFF2-40B4-BE49-F238E27FC236}">
                <a16:creationId xmlns:a16="http://schemas.microsoft.com/office/drawing/2014/main" id="{312B30CA-2D42-F8D9-E7F7-8267A8D681F4}"/>
              </a:ext>
            </a:extLst>
          </p:cNvPr>
          <p:cNvPicPr>
            <a:picLocks noGrp="1" noChangeAspect="1"/>
          </p:cNvPicPr>
          <p:nvPr>
            <p:ph sz="half" idx="1"/>
          </p:nvPr>
        </p:nvPicPr>
        <p:blipFill>
          <a:blip r:embed="rId2"/>
          <a:stretch>
            <a:fillRect/>
          </a:stretch>
        </p:blipFill>
        <p:spPr>
          <a:xfrm>
            <a:off x="881743" y="292563"/>
            <a:ext cx="10363200" cy="413969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5342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618EADD-0BFD-7282-D2A8-A2DE9BA816B5}"/>
              </a:ext>
            </a:extLst>
          </p:cNvPr>
          <p:cNvSpPr>
            <a:spLocks noGrp="1"/>
          </p:cNvSpPr>
          <p:nvPr>
            <p:ph type="title"/>
          </p:nvPr>
        </p:nvSpPr>
        <p:spPr>
          <a:xfrm>
            <a:off x="1550563" y="1089213"/>
            <a:ext cx="9879437" cy="663387"/>
          </a:xfrm>
        </p:spPr>
        <p:txBody>
          <a:bodyPr/>
          <a:lstStyle/>
          <a:p>
            <a:endParaRPr lang="en-IN" dirty="0"/>
          </a:p>
        </p:txBody>
      </p:sp>
      <p:sp>
        <p:nvSpPr>
          <p:cNvPr id="9" name="Text Placeholder 8">
            <a:extLst>
              <a:ext uri="{FF2B5EF4-FFF2-40B4-BE49-F238E27FC236}">
                <a16:creationId xmlns:a16="http://schemas.microsoft.com/office/drawing/2014/main" id="{E0F27CC2-CB19-F535-65A0-2A1C2C64DC02}"/>
              </a:ext>
            </a:extLst>
          </p:cNvPr>
          <p:cNvSpPr>
            <a:spLocks noGrp="1"/>
          </p:cNvSpPr>
          <p:nvPr>
            <p:ph type="body" sz="quarter" idx="13"/>
          </p:nvPr>
        </p:nvSpPr>
        <p:spPr>
          <a:xfrm>
            <a:off x="729344" y="4963886"/>
            <a:ext cx="10907486" cy="1072338"/>
          </a:xfrm>
        </p:spPr>
        <p:txBody>
          <a:bodyPr/>
          <a:lstStyle/>
          <a:p>
            <a:r>
              <a:rPr lang="en-IN" sz="2800" dirty="0">
                <a:solidFill>
                  <a:schemeClr val="tx1"/>
                </a:solidFill>
                <a:latin typeface="Times New Roman" panose="02020603050405020304" pitchFamily="18" charset="0"/>
                <a:cs typeface="Times New Roman" panose="02020603050405020304" pitchFamily="18" charset="0"/>
              </a:rPr>
              <a:t>This is Cart page it have food items with price , totals ,quantity , remove icon and promocode . In each food item it have plus icon “+” by clicking that food item will added to cart page . Based on product and price the total amount was calculated. </a:t>
            </a:r>
          </a:p>
        </p:txBody>
      </p:sp>
      <p:pic>
        <p:nvPicPr>
          <p:cNvPr id="7" name="Content Placeholder 6">
            <a:extLst>
              <a:ext uri="{FF2B5EF4-FFF2-40B4-BE49-F238E27FC236}">
                <a16:creationId xmlns:a16="http://schemas.microsoft.com/office/drawing/2014/main" id="{100D0502-AED4-45F4-9C8B-4020A4752E59}"/>
              </a:ext>
            </a:extLst>
          </p:cNvPr>
          <p:cNvPicPr>
            <a:picLocks noGrp="1" noChangeAspect="1"/>
          </p:cNvPicPr>
          <p:nvPr>
            <p:ph sz="half" idx="1"/>
          </p:nvPr>
        </p:nvPicPr>
        <p:blipFill>
          <a:blip r:embed="rId2"/>
          <a:stretch>
            <a:fillRect/>
          </a:stretch>
        </p:blipFill>
        <p:spPr>
          <a:xfrm>
            <a:off x="567028" y="283029"/>
            <a:ext cx="11287515" cy="4343400"/>
          </a:xfrm>
          <a:prstGeom prst="rect">
            <a:avLst/>
          </a:prstGeom>
          <a:ln>
            <a:noFill/>
          </a:ln>
          <a:effectLst>
            <a:outerShdw blurRad="190500" algn="tl" rotWithShape="0">
              <a:srgbClr val="000000">
                <a:alpha val="70000"/>
              </a:srgbClr>
            </a:outerShdw>
          </a:effectLst>
        </p:spPr>
      </p:pic>
      <p:sp>
        <p:nvSpPr>
          <p:cNvPr id="5" name="Slide Number Placeholder 4">
            <a:extLst>
              <a:ext uri="{FF2B5EF4-FFF2-40B4-BE49-F238E27FC236}">
                <a16:creationId xmlns:a16="http://schemas.microsoft.com/office/drawing/2014/main" id="{3483996A-2DEF-84DF-5792-06E3962C7CD6}"/>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360226595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{90213186-E089-44C1-88FA-1936C4B8BC82}tf78438558_win32</Template>
  <TotalTime>584</TotalTime>
  <Words>685</Words>
  <Application>Microsoft Office PowerPoint</Application>
  <PresentationFormat>Widescreen</PresentationFormat>
  <Paragraphs>42</Paragraphs>
  <Slides>14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Black</vt:lpstr>
      <vt:lpstr>Calibri</vt:lpstr>
      <vt:lpstr>Sabon Next LT</vt:lpstr>
      <vt:lpstr>Times New Roman</vt:lpstr>
      <vt:lpstr>Wingdings</vt:lpstr>
      <vt:lpstr>Custom</vt:lpstr>
      <vt:lpstr>URBAN EATS</vt:lpstr>
      <vt:lpstr>Topics</vt:lpstr>
      <vt:lpstr>Explore a variety of delicious foods at URBAN EATS, your go-to online shop for gourmet meals and everyday eats. Discover fresh ingredients and tasty dishes catered to every taste bud. Enjoy easy ordering and fast delivery for a delightful dining experience at home. </vt:lpstr>
      <vt:lpstr>LANGUAGE &amp; SOFTWARE</vt:lpstr>
      <vt:lpstr>This is my Navbar it have logo , Sections, cart icon and sign in button by using onclick event  used for sign in button and sections when we click the section it navigate to the particular section and also I used hooks for onclick event ,when the section is clicked it will change the state to updated state. I decorated navbar by using CSS with flex and justify-content ;space-between</vt:lpstr>
      <vt:lpstr>PowerPoint Presentation</vt:lpstr>
      <vt:lpstr>PowerPoint Presentation</vt:lpstr>
      <vt:lpstr>PowerPoint Presentation</vt:lpstr>
      <vt:lpstr>PowerPoint Presentation</vt:lpstr>
      <vt:lpstr>PowerPoint Presentation</vt:lpstr>
      <vt:lpstr>.</vt:lpstr>
      <vt:lpstr>Advantages :  1. Convenience: you can order food anytime from the comfort of your home. 2. Variety: access to many restaurants and cuisines in one place. 3. Time-saving: quick and easy ordering process saves time. 4. Reviews: user reviews help you choose the best dishes and restaurants. 5. Deals: many sites offer discounts and special deals.  Disadvantages :  1. Delivery fees: extra costs for delivery services. 2. Waiting time: delivery might take longer than expected. 3. Errors: sometimes, orders can be incorrect or items might be missing. 4. Limited customization: not all special requests can be accommodated. 5. Service fees: additional charges for using the platform.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Thiru Vivo</dc:creator>
  <cp:lastModifiedBy>Thiru Vivo</cp:lastModifiedBy>
  <cp:revision>2</cp:revision>
  <dcterms:created xsi:type="dcterms:W3CDTF">2024-07-17T08:46:34Z</dcterms:created>
  <dcterms:modified xsi:type="dcterms:W3CDTF">2024-07-23T04:19:02Z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