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14" autoAdjust="0"/>
  </p:normalViewPr>
  <p:slideViewPr>
    <p:cSldViewPr>
      <p:cViewPr varScale="1">
        <p:scale>
          <a:sx n="62" d="100"/>
          <a:sy n="62" d="100"/>
        </p:scale>
        <p:origin x="-99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09114"/>
          </a:xfrm>
          <a:prstGeom prst="rect">
            <a:avLst/>
          </a:prstGeom>
        </p:spPr>
        <p:txBody>
          <a:bodyPr vert="horz" wrap="square" lIns="0" tIns="16510" rIns="0" bIns="0" rtlCol="0">
            <a:spAutoFit/>
          </a:bodyPr>
          <a:lstStyle/>
          <a:p>
            <a:pPr marL="12700">
              <a:lnSpc>
                <a:spcPct val="100000"/>
              </a:lnSpc>
              <a:spcBef>
                <a:spcPts val="130"/>
              </a:spcBef>
            </a:pPr>
            <a:r>
              <a:rPr lang="en-US" sz="3200">
                <a:latin typeface="Trebuchet MS"/>
                <a:cs typeface="Trebuchet MS"/>
              </a:rPr>
              <a:t>Thirumagal R</a:t>
            </a:r>
            <a:endParaRPr lang="en-IN" sz="3200" dirty="0">
              <a:latin typeface="Trebuchet MS"/>
              <a:cs typeface="Trebuchet MS"/>
            </a:endParaRPr>
          </a:p>
        </p:txBody>
      </p:sp>
      <p:pic>
        <p:nvPicPr>
          <p:cNvPr id="9" name="object 9"/>
          <p:cNvPicPr/>
          <p:nvPr/>
        </p:nvPicPr>
        <p:blipFill>
          <a:blip r:embed="rId2" cstate="print"/>
          <a:stretch>
            <a:fillRect/>
          </a:stretch>
        </p:blipFill>
        <p:spPr>
          <a:xfrm>
            <a:off x="-195803" y="6569222"/>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3" name="TextBox 12">
            <a:extLst>
              <a:ext uri="{FF2B5EF4-FFF2-40B4-BE49-F238E27FC236}">
                <a16:creationId xmlns:a16="http://schemas.microsoft.com/office/drawing/2014/main" id="{03B4C366-7F0E-D325-7DCC-E86F2B610004}"/>
              </a:ext>
            </a:extLst>
          </p:cNvPr>
          <p:cNvSpPr txBox="1"/>
          <p:nvPr/>
        </p:nvSpPr>
        <p:spPr>
          <a:xfrm>
            <a:off x="1206050" y="1139963"/>
            <a:ext cx="8468623" cy="2031325"/>
          </a:xfrm>
          <a:prstGeom prst="rect">
            <a:avLst/>
          </a:prstGeom>
          <a:noFill/>
        </p:spPr>
        <p:txBody>
          <a:bodyPr wrap="square">
            <a:spAutoFit/>
          </a:bodyPr>
          <a:lstStyle/>
          <a:p>
            <a:r>
              <a:rPr lang="en-US" dirty="0"/>
              <a:t>	Overall, sentiment analysis results aim to provide a clear understanding of the sentiments expressed in the analyzed text data, empowering decision-makers to take informed actions based on the insights gleaned from the analysis.</a:t>
            </a:r>
          </a:p>
          <a:p>
            <a:endParaRPr lang="en-US" dirty="0"/>
          </a:p>
          <a:p>
            <a:r>
              <a:rPr lang="en-US" b="1" dirty="0"/>
              <a:t>Text</a:t>
            </a:r>
            <a:r>
              <a:rPr lang="en-US" dirty="0"/>
              <a:t>: I love this product! It's amazing. </a:t>
            </a:r>
          </a:p>
          <a:p>
            <a:r>
              <a:rPr lang="en-US" b="1" dirty="0"/>
              <a:t>Sentiment: </a:t>
            </a:r>
            <a:r>
              <a:rPr lang="en-US" dirty="0"/>
              <a:t>Positive </a:t>
            </a:r>
          </a:p>
          <a:p>
            <a:r>
              <a:rPr lang="en-US" b="1" dirty="0"/>
              <a:t>Sentiment Score: </a:t>
            </a:r>
            <a:r>
              <a:rPr lang="en-US" dirty="0"/>
              <a:t>0.6125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65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4504758"/>
          </a:xfrm>
          <a:prstGeom prst="rect">
            <a:avLst/>
          </a:prstGeom>
        </p:spPr>
        <p:txBody>
          <a:bodyPr vert="horz" wrap="square" lIns="0" tIns="460692" rIns="0" bIns="0" rtlCol="0">
            <a:spAutoFit/>
          </a:bodyPr>
          <a:lstStyle/>
          <a:p>
            <a:pPr marL="193675">
              <a:spcBef>
                <a:spcPts val="130"/>
              </a:spcBef>
            </a:pPr>
            <a:r>
              <a:rPr lang="en-IN" sz="4400" dirty="0"/>
              <a:t>PROJECT TITLE</a:t>
            </a:r>
            <a:br>
              <a:rPr lang="en-IN" sz="4400" dirty="0"/>
            </a:br>
            <a:r>
              <a:rPr lang="en-IN" sz="4400" dirty="0"/>
              <a:t>      </a:t>
            </a:r>
            <a:br>
              <a:rPr lang="en-IN" sz="4400" dirty="0"/>
            </a:br>
            <a:br>
              <a:rPr lang="en-IN" sz="4400" dirty="0"/>
            </a:br>
            <a:r>
              <a:rPr lang="en-IN" sz="4400" dirty="0"/>
              <a:t>           SENTIMENT ANALYSIS USING DEEP LEARNING</a:t>
            </a:r>
            <a:br>
              <a:rPr lang="en-IN" sz="4400" dirty="0"/>
            </a:b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4" name="TextBox 23">
            <a:extLst>
              <a:ext uri="{FF2B5EF4-FFF2-40B4-BE49-F238E27FC236}">
                <a16:creationId xmlns:a16="http://schemas.microsoft.com/office/drawing/2014/main" id="{686623EC-E396-ADC3-8621-F88B67C2E155}"/>
              </a:ext>
            </a:extLst>
          </p:cNvPr>
          <p:cNvSpPr txBox="1"/>
          <p:nvPr/>
        </p:nvSpPr>
        <p:spPr>
          <a:xfrm>
            <a:off x="2895600" y="1676400"/>
            <a:ext cx="6102074" cy="3693319"/>
          </a:xfrm>
          <a:prstGeom prst="rect">
            <a:avLst/>
          </a:prstGeom>
          <a:noFill/>
        </p:spPr>
        <p:txBody>
          <a:bodyPr wrap="square" rtlCol="0">
            <a:spAutoFit/>
          </a:bodyPr>
          <a:lstStyle/>
          <a:p>
            <a:pPr marL="285750" indent="-285750">
              <a:buFont typeface="Arial" panose="020B0604020202020204" pitchFamily="34" charset="0"/>
              <a:buChar char="•"/>
            </a:pPr>
            <a:r>
              <a:rPr lang="en-IN" dirty="0"/>
              <a:t>PROBLEM STATEMENT</a:t>
            </a:r>
          </a:p>
          <a:p>
            <a:endParaRPr lang="en-IN" dirty="0"/>
          </a:p>
          <a:p>
            <a:pPr marL="285750" indent="-285750">
              <a:buFont typeface="Arial" panose="020B0604020202020204" pitchFamily="34" charset="0"/>
              <a:buChar char="•"/>
            </a:pPr>
            <a:r>
              <a:rPr lang="en-IN" dirty="0"/>
              <a:t>PROJECT OVERVIEW</a:t>
            </a:r>
          </a:p>
          <a:p>
            <a:endParaRPr lang="en-IN" dirty="0"/>
          </a:p>
          <a:p>
            <a:pPr marL="285750" indent="-285750">
              <a:buFont typeface="Arial" panose="020B0604020202020204" pitchFamily="34" charset="0"/>
              <a:buChar char="•"/>
            </a:pPr>
            <a:r>
              <a:rPr lang="en-IN" dirty="0"/>
              <a:t>WHO ARE THE END USER?</a:t>
            </a:r>
          </a:p>
          <a:p>
            <a:endParaRPr lang="en-IN" dirty="0"/>
          </a:p>
          <a:p>
            <a:pPr marL="285750" indent="-285750">
              <a:buFont typeface="Arial" panose="020B0604020202020204" pitchFamily="34" charset="0"/>
              <a:buChar char="•"/>
            </a:pPr>
            <a:r>
              <a:rPr lang="en-IN" dirty="0"/>
              <a:t>YOUR SOLUTION AND ITS VALUE PROPOSITION</a:t>
            </a:r>
          </a:p>
          <a:p>
            <a:endParaRPr lang="en-IN" dirty="0"/>
          </a:p>
          <a:p>
            <a:pPr marL="285750" indent="-285750">
              <a:buFont typeface="Arial" panose="020B0604020202020204" pitchFamily="34" charset="0"/>
              <a:buChar char="•"/>
            </a:pPr>
            <a:r>
              <a:rPr lang="en-IN" dirty="0"/>
              <a:t>THE WOW IN YOUR SOLUTION</a:t>
            </a:r>
          </a:p>
          <a:p>
            <a:endParaRPr lang="en-IN" dirty="0"/>
          </a:p>
          <a:p>
            <a:pPr marL="285750" indent="-285750">
              <a:buFont typeface="Arial" panose="020B0604020202020204" pitchFamily="34" charset="0"/>
              <a:buChar char="•"/>
            </a:pPr>
            <a:r>
              <a:rPr lang="en-IN" dirty="0"/>
              <a:t>MODELLING</a:t>
            </a:r>
          </a:p>
          <a:p>
            <a:endParaRPr lang="en-IN" dirty="0"/>
          </a:p>
          <a:p>
            <a:pPr marL="285750" indent="-285750">
              <a:buFont typeface="Arial" panose="020B0604020202020204" pitchFamily="34" charset="0"/>
              <a:buChar char="•"/>
            </a:pPr>
            <a:r>
              <a:rPr lang="en-IN"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2" name="TextBox 11">
            <a:extLst>
              <a:ext uri="{FF2B5EF4-FFF2-40B4-BE49-F238E27FC236}">
                <a16:creationId xmlns:a16="http://schemas.microsoft.com/office/drawing/2014/main" id="{FEC98020-7793-CC68-DCD7-A0EAB1339B39}"/>
              </a:ext>
            </a:extLst>
          </p:cNvPr>
          <p:cNvSpPr txBox="1"/>
          <p:nvPr/>
        </p:nvSpPr>
        <p:spPr>
          <a:xfrm>
            <a:off x="1600200" y="1981200"/>
            <a:ext cx="6099142" cy="3693319"/>
          </a:xfrm>
          <a:prstGeom prst="rect">
            <a:avLst/>
          </a:prstGeom>
          <a:noFill/>
        </p:spPr>
        <p:txBody>
          <a:bodyPr wrap="square">
            <a:spAutoFit/>
          </a:bodyPr>
          <a:lstStyle/>
          <a:p>
            <a:r>
              <a:rPr lang="en-US" dirty="0"/>
              <a:t>"Develop a sentiment analysis system that automatically determines the sentiment expressed in a piece of text, classifying it as positive, negative, or neutral. The system should accurately interpret the emotions and opinions conveyed in the text, enabling applications such as social media monitoring, customer feedback analysis, and product review summarization.".</a:t>
            </a: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4" name="TextBox 13">
            <a:extLst>
              <a:ext uri="{FF2B5EF4-FFF2-40B4-BE49-F238E27FC236}">
                <a16:creationId xmlns:a16="http://schemas.microsoft.com/office/drawing/2014/main" id="{CF7B139E-5629-1DC8-F12F-8FB2B658BEC3}"/>
              </a:ext>
            </a:extLst>
          </p:cNvPr>
          <p:cNvSpPr txBox="1"/>
          <p:nvPr/>
        </p:nvSpPr>
        <p:spPr>
          <a:xfrm>
            <a:off x="1219200" y="2209800"/>
            <a:ext cx="7624763" cy="2031325"/>
          </a:xfrm>
          <a:prstGeom prst="rect">
            <a:avLst/>
          </a:prstGeom>
          <a:noFill/>
        </p:spPr>
        <p:txBody>
          <a:bodyPr wrap="square">
            <a:spAutoFit/>
          </a:bodyPr>
          <a:lstStyle/>
          <a:p>
            <a:r>
              <a:rPr lang="en-US" dirty="0"/>
              <a:t>Develop a sentiment analysis system to automatically classify text data into positive, negative, or neutral categories. The system will process various sources of textual data, such as social media posts, product reviews, and customer feedback, and provide insights into the sentiment expressed. The project aims to deliver a robust and accurate sentiment analysis tool that can be used for applications such as market research, brand monitoring, and customer sentiment tracking.</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2" name="TextBox 11">
            <a:extLst>
              <a:ext uri="{FF2B5EF4-FFF2-40B4-BE49-F238E27FC236}">
                <a16:creationId xmlns:a16="http://schemas.microsoft.com/office/drawing/2014/main" id="{D769AEDD-D7C5-D109-0644-8B46CC25592F}"/>
              </a:ext>
            </a:extLst>
          </p:cNvPr>
          <p:cNvSpPr txBox="1"/>
          <p:nvPr/>
        </p:nvSpPr>
        <p:spPr>
          <a:xfrm>
            <a:off x="1219200" y="1798453"/>
            <a:ext cx="7772400" cy="4524315"/>
          </a:xfrm>
          <a:prstGeom prst="rect">
            <a:avLst/>
          </a:prstGeom>
          <a:noFill/>
        </p:spPr>
        <p:txBody>
          <a:bodyPr wrap="square">
            <a:spAutoFit/>
          </a:bodyPr>
          <a:lstStyle/>
          <a:p>
            <a:r>
              <a:rPr lang="en-US" b="1" dirty="0"/>
              <a:t>Social Media Managers</a:t>
            </a:r>
            <a:r>
              <a:rPr lang="en-US" dirty="0"/>
              <a:t>: Social media managers and digital marketers use sentiment analysis to monitor sentiment towards their brand or campaign on social media platforms. It helps them understand public perception, identify trends, and engage with their audience effectively.</a:t>
            </a:r>
          </a:p>
          <a:p>
            <a:r>
              <a:rPr lang="en-US" b="1" dirty="0"/>
              <a:t>Market Researchers</a:t>
            </a:r>
            <a:r>
              <a:rPr lang="en-US" dirty="0"/>
              <a:t>: Market researchers use sentiment analysis to analyze public opinion about products, brands, or topics. It helps them make informed decisions about market trends, consumer preferences, and competitor analysis.</a:t>
            </a:r>
          </a:p>
          <a:p>
            <a:r>
              <a:rPr lang="en-US" b="1" dirty="0"/>
              <a:t>Government Agencies</a:t>
            </a:r>
            <a:r>
              <a:rPr lang="en-US" dirty="0"/>
              <a:t>: Government agencies may use sentiment analysis to monitor public sentiment towards government policies, initiatives, or events. It can help policymakers understand public opinion and sentiment towards various issues.</a:t>
            </a:r>
          </a:p>
          <a:p>
            <a:r>
              <a:rPr lang="en-US" b="1" dirty="0"/>
              <a:t>News Organizations</a:t>
            </a:r>
            <a:r>
              <a:rPr lang="en-US" dirty="0"/>
              <a:t>: News organizations use sentiment analysis to analyze public sentiment towards news articles, topics, or events. It helps them identify trending topics, gauge public interest, and tailor their reporting accordingly.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52478"/>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2" name="Rectangle 3">
            <a:extLst>
              <a:ext uri="{FF2B5EF4-FFF2-40B4-BE49-F238E27FC236}">
                <a16:creationId xmlns:a16="http://schemas.microsoft.com/office/drawing/2014/main" id="{6D81584F-92F0-E0E2-6B78-10F77D13F5AD}"/>
              </a:ext>
            </a:extLst>
          </p:cNvPr>
          <p:cNvSpPr>
            <a:spLocks noChangeArrowheads="1"/>
          </p:cNvSpPr>
          <p:nvPr/>
        </p:nvSpPr>
        <p:spPr bwMode="auto">
          <a:xfrm>
            <a:off x="558164" y="1256210"/>
            <a:ext cx="9764395"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Solution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tx1"/>
                </a:solidFill>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 Our sentiment analysis solution employs state-of-the-art natural language processing (NLP) techniques to accurately classify text data into positive, negative, or neutral sentiments. It utilizes machine learning models trained on vast datasets to understand the nuances of language and context, enabling precise sentiment interpretation across various domains and languages.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Value Propositions: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Accurate Insights</a:t>
            </a:r>
            <a:r>
              <a:rPr kumimoji="0" lang="en-US" altLang="en-US" sz="1800" i="0" u="none" strike="noStrike" cap="none" normalizeH="0" baseline="0" dirty="0">
                <a:ln>
                  <a:noFill/>
                </a:ln>
                <a:solidFill>
                  <a:schemeClr val="tx1"/>
                </a:solidFill>
                <a:effectLst/>
                <a:latin typeface="Arial" panose="020B0604020202020204" pitchFamily="34" charset="0"/>
              </a:rPr>
              <a:t>: Our solution provides accurate sentiment analysis, enabling users to gain deep insights into public opinion, customer feedback, and brand perception.</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Real-time Monitoring: </a:t>
            </a:r>
            <a:r>
              <a:rPr kumimoji="0" lang="en-US" altLang="en-US" sz="1800" i="0" u="none" strike="noStrike" cap="none" normalizeH="0" baseline="0" dirty="0">
                <a:ln>
                  <a:noFill/>
                </a:ln>
                <a:solidFill>
                  <a:schemeClr val="tx1"/>
                </a:solidFill>
                <a:effectLst/>
                <a:latin typeface="Arial" panose="020B0604020202020204" pitchFamily="34" charset="0"/>
              </a:rPr>
              <a:t>With real-time analysis capabilities, users can monitor sentiment trends and reactions as they unfold, allowing for timely interventions and strategic decision-making.</a:t>
            </a:r>
          </a:p>
          <a:p>
            <a:pPr marL="342900" marR="0" lvl="0" indent="-34290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Customization:</a:t>
            </a:r>
            <a:r>
              <a:rPr kumimoji="0" lang="en-US" altLang="en-US" sz="1800" b="1" i="0" u="none" strike="noStrike" cap="none" normalizeH="0" dirty="0">
                <a:ln>
                  <a:noFill/>
                </a:ln>
                <a:solidFill>
                  <a:schemeClr val="tx1"/>
                </a:solidFill>
                <a:effectLst/>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Our solution offers flexibility for customization to suit specific business needs and industry domains, ensuring relevance and effectiveness in diverse applications</a:t>
            </a:r>
          </a:p>
          <a:p>
            <a:pPr marL="342900" marR="0" lvl="0" indent="-34290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 Scalability: </a:t>
            </a:r>
            <a:r>
              <a:rPr kumimoji="0" lang="en-US" altLang="en-US" sz="1800" i="0" u="none" strike="noStrike" cap="none" normalizeH="0" baseline="0" dirty="0">
                <a:ln>
                  <a:noFill/>
                </a:ln>
                <a:solidFill>
                  <a:schemeClr val="tx1"/>
                </a:solidFill>
                <a:effectLst/>
                <a:latin typeface="Arial" panose="020B0604020202020204" pitchFamily="34" charset="0"/>
              </a:rPr>
              <a:t>Designed to handle large volumes of text data, our solution scales effortlessly to accommodate growing data volumes and user demands.</a:t>
            </a:r>
          </a:p>
        </p:txBody>
      </p:sp>
      <p:sp>
        <p:nvSpPr>
          <p:cNvPr id="13" name="Rectangle 4">
            <a:extLst>
              <a:ext uri="{FF2B5EF4-FFF2-40B4-BE49-F238E27FC236}">
                <a16:creationId xmlns:a16="http://schemas.microsoft.com/office/drawing/2014/main" id="{B564373F-08A7-6A29-56B6-3FC8423A7FFA}"/>
              </a:ext>
            </a:extLst>
          </p:cNvPr>
          <p:cNvSpPr>
            <a:spLocks noChangeArrowheads="1"/>
          </p:cNvSpPr>
          <p:nvPr/>
        </p:nvSpPr>
        <p:spPr bwMode="auto">
          <a:xfrm>
            <a:off x="0" y="0"/>
            <a:ext cx="85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10" name="TextBox 9"/>
          <p:cNvSpPr txBox="1"/>
          <p:nvPr/>
        </p:nvSpPr>
        <p:spPr>
          <a:xfrm>
            <a:off x="2362200" y="1752600"/>
            <a:ext cx="7924800" cy="3139321"/>
          </a:xfrm>
          <a:prstGeom prst="rect">
            <a:avLst/>
          </a:prstGeom>
          <a:noFill/>
        </p:spPr>
        <p:txBody>
          <a:bodyPr wrap="square" rtlCol="0">
            <a:spAutoFit/>
          </a:bodyPr>
          <a:lstStyle/>
          <a:p>
            <a:r>
              <a:rPr lang="en-US" b="1" dirty="0"/>
              <a:t>Advanced NLP Techniques:</a:t>
            </a:r>
          </a:p>
          <a:p>
            <a:r>
              <a:rPr lang="en-US" dirty="0"/>
              <a:t> Our solution leverages cutting-edge natural language processing (NLP) techniques, including deep learning models and semantic analysis, to achieve exceptional accuracy in sentiment classification. This ensures that users receive precise and reliable insights into the sentiments expressed in text data.</a:t>
            </a:r>
          </a:p>
          <a:p>
            <a:r>
              <a:rPr lang="en-US" b="1" dirty="0"/>
              <a:t>Real-time Analysis: </a:t>
            </a:r>
          </a:p>
          <a:p>
            <a:r>
              <a:rPr lang="en-US" dirty="0"/>
              <a:t>With real-time analysis capabilities, our solution enables users to monitor sentiment trends and reactions as they happen. Whether tracking social media buzz around a new product launch or gauging customer sentiment during a marketing campaign, users can access up-to-the-</a:t>
            </a:r>
            <a:r>
              <a:rPr lang="en-US" dirty="0" err="1"/>
              <a:t>minut</a:t>
            </a:r>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3" name="TextBox 12">
            <a:extLst>
              <a:ext uri="{FF2B5EF4-FFF2-40B4-BE49-F238E27FC236}">
                <a16:creationId xmlns:a16="http://schemas.microsoft.com/office/drawing/2014/main" id="{6D25511D-A9BE-FB05-F614-AB356FC4DE45}"/>
              </a:ext>
            </a:extLst>
          </p:cNvPr>
          <p:cNvSpPr txBox="1"/>
          <p:nvPr/>
        </p:nvSpPr>
        <p:spPr>
          <a:xfrm>
            <a:off x="381000" y="1524000"/>
            <a:ext cx="9979572" cy="4247317"/>
          </a:xfrm>
          <a:prstGeom prst="rect">
            <a:avLst/>
          </a:prstGeom>
          <a:noFill/>
        </p:spPr>
        <p:txBody>
          <a:bodyPr wrap="square">
            <a:spAutoFit/>
          </a:bodyPr>
          <a:lstStyle/>
          <a:p>
            <a:r>
              <a:rPr lang="en-US" dirty="0"/>
              <a:t>Sentiment analysis modeling involves designing and implementing algorithms or models to classify text data into different sentiment categories, such as positive, negative, or neutral. Here's an overview of the typical steps involved in sentiment analysis modeling:</a:t>
            </a:r>
          </a:p>
          <a:p>
            <a:pPr marL="342900" indent="-342900">
              <a:buAutoNum type="arabicPeriod"/>
            </a:pPr>
            <a:r>
              <a:rPr lang="en-US" b="1" dirty="0"/>
              <a:t> Data Collection:</a:t>
            </a:r>
          </a:p>
          <a:p>
            <a:pPr marL="342900" indent="-342900"/>
            <a:r>
              <a:rPr lang="en-US" dirty="0"/>
              <a:t>	 	Gather a dataset of text samples labeled with their corresponding sentiment (positive, negative, or neutral). This dataset can include various sources such as social media posts, product reviews, customer feedback, etc.</a:t>
            </a:r>
          </a:p>
          <a:p>
            <a:pPr marL="342900" indent="-342900">
              <a:buAutoNum type="arabicPeriod" startAt="2"/>
            </a:pPr>
            <a:r>
              <a:rPr lang="en-US" b="1" dirty="0"/>
              <a:t>Data Preprocessing:</a:t>
            </a:r>
          </a:p>
          <a:p>
            <a:pPr marL="342900" indent="-342900"/>
            <a:r>
              <a:rPr lang="en-US" dirty="0"/>
              <a:t>		 Clean and preprocess the text data to remove noise, such as special characters, punctuation, </a:t>
            </a:r>
            <a:r>
              <a:rPr lang="en-US" dirty="0" err="1"/>
              <a:t>stopwords</a:t>
            </a:r>
            <a:r>
              <a:rPr lang="en-US" dirty="0"/>
              <a:t>, and perform tasks like tokenization, stemming, and lemmatization to standardize the text format.</a:t>
            </a:r>
          </a:p>
          <a:p>
            <a:pPr marL="342900" indent="-342900">
              <a:buAutoNum type="arabicPeriod" startAt="3"/>
            </a:pPr>
            <a:r>
              <a:rPr lang="en-US" b="1" dirty="0"/>
              <a:t>Model Training:</a:t>
            </a:r>
          </a:p>
          <a:p>
            <a:pPr marL="342900" indent="-342900"/>
            <a:r>
              <a:rPr lang="en-US" dirty="0"/>
              <a:t>		 Train the selected model on the labeled dataset using appropriate training algorithms and optimization techniques. This involves adjusting the model parameters to minimize a predefined loss function, typically through techniques like gradient descent or its variants.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503</Words>
  <Application>Microsoft Office PowerPoint</Application>
  <PresentationFormat>Widescreen</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                    SENTIMENT ANALYSIS USING DEEP LEARNING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Shalu Rakshana</dc:creator>
  <cp:lastModifiedBy>Unknown User</cp:lastModifiedBy>
  <cp:revision>10</cp:revision>
  <dcterms:created xsi:type="dcterms:W3CDTF">2024-04-03T04:29:39Z</dcterms:created>
  <dcterms:modified xsi:type="dcterms:W3CDTF">2024-04-04T16:06:26Z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