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59" r:id="rId3"/>
    <p:sldId id="256" r:id="rId4"/>
    <p:sldId id="271" r:id="rId5"/>
    <p:sldId id="272" r:id="rId6"/>
    <p:sldId id="273" r:id="rId7"/>
    <p:sldId id="274" r:id="rId8"/>
    <p:sldId id="275"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FDB8C-CB19-44EF-83C1-0ADF7CEBF50C}" type="datetimeFigureOut">
              <a:rPr lang="en-IN" smtClean="0"/>
              <a:t>30-04-2025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72C44-E0A6-4A9F-933C-14C76BDEB90F}" type="slidenum">
              <a:rPr lang="en-IN" smtClean="0"/>
              <a:t>‹#›</a:t>
            </a:fld>
            <a:endParaRPr lang="en-IN"/>
          </a:p>
        </p:txBody>
      </p:sp>
    </p:spTree>
    <p:extLst>
      <p:ext uri="{BB962C8B-B14F-4D97-AF65-F5344CB8AC3E}">
        <p14:creationId xmlns:p14="http://schemas.microsoft.com/office/powerpoint/2010/main" val="1230056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272C44-E0A6-4A9F-933C-14C76BDEB90F}" type="slidenum">
              <a:rPr lang="en-IN" smtClean="0"/>
              <a:t>6</a:t>
            </a:fld>
            <a:endParaRPr lang="en-IN"/>
          </a:p>
        </p:txBody>
      </p:sp>
    </p:spTree>
    <p:extLst>
      <p:ext uri="{BB962C8B-B14F-4D97-AF65-F5344CB8AC3E}">
        <p14:creationId xmlns:p14="http://schemas.microsoft.com/office/powerpoint/2010/main" val="2501082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8866-4845-F4DC-710A-C623AC55E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4A6ED3-F713-ABC4-E546-E0AA05355C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77E66F-0B46-FB51-73B0-59086CB71F92}"/>
              </a:ext>
            </a:extLst>
          </p:cNvPr>
          <p:cNvSpPr>
            <a:spLocks noGrp="1"/>
          </p:cNvSpPr>
          <p:nvPr>
            <p:ph type="dt" sz="half" idx="10"/>
          </p:nvPr>
        </p:nvSpPr>
        <p:spPr/>
        <p:txBody>
          <a:bodyPr/>
          <a:lstStyle/>
          <a:p>
            <a:fld id="{0214EC86-B971-4D1C-950E-1C83C2E1EF34}" type="datetimeFigureOut">
              <a:rPr lang="en-IN" smtClean="0"/>
              <a:t>30-04-2025</a:t>
            </a:fld>
            <a:endParaRPr lang="en-IN"/>
          </a:p>
        </p:txBody>
      </p:sp>
      <p:sp>
        <p:nvSpPr>
          <p:cNvPr id="5" name="Footer Placeholder 4">
            <a:extLst>
              <a:ext uri="{FF2B5EF4-FFF2-40B4-BE49-F238E27FC236}">
                <a16:creationId xmlns:a16="http://schemas.microsoft.com/office/drawing/2014/main" id="{12592C4A-AEDB-254D-AC53-8AF4AF2C7A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0F9A55-3951-0F96-49E7-BB1DCE6A2FBE}"/>
              </a:ext>
            </a:extLst>
          </p:cNvPr>
          <p:cNvSpPr>
            <a:spLocks noGrp="1"/>
          </p:cNvSpPr>
          <p:nvPr>
            <p:ph type="sldNum" sz="quarter" idx="12"/>
          </p:nvPr>
        </p:nvSpPr>
        <p:spPr/>
        <p:txBody>
          <a:bodyPr/>
          <a:lstStyle/>
          <a:p>
            <a:fld id="{A3DB1642-665E-491D-895A-A7D591BB4FA9}" type="slidenum">
              <a:rPr lang="en-IN" smtClean="0"/>
              <a:t>‹#›</a:t>
            </a:fld>
            <a:endParaRPr lang="en-IN"/>
          </a:p>
        </p:txBody>
      </p:sp>
    </p:spTree>
    <p:extLst>
      <p:ext uri="{BB962C8B-B14F-4D97-AF65-F5344CB8AC3E}">
        <p14:creationId xmlns:p14="http://schemas.microsoft.com/office/powerpoint/2010/main" val="2829153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5121-29A6-F8B5-BB33-B932F89455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B8174B-106C-68A1-7E5D-DD67270AFA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D71B12-2ADE-F4BA-1DC6-22351A90AA07}"/>
              </a:ext>
            </a:extLst>
          </p:cNvPr>
          <p:cNvSpPr>
            <a:spLocks noGrp="1"/>
          </p:cNvSpPr>
          <p:nvPr>
            <p:ph type="dt" sz="half" idx="10"/>
          </p:nvPr>
        </p:nvSpPr>
        <p:spPr/>
        <p:txBody>
          <a:bodyPr/>
          <a:lstStyle/>
          <a:p>
            <a:fld id="{0214EC86-B971-4D1C-950E-1C83C2E1EF34}" type="datetimeFigureOut">
              <a:rPr lang="en-IN" smtClean="0"/>
              <a:t>30-04-2025</a:t>
            </a:fld>
            <a:endParaRPr lang="en-IN"/>
          </a:p>
        </p:txBody>
      </p:sp>
      <p:sp>
        <p:nvSpPr>
          <p:cNvPr id="5" name="Footer Placeholder 4">
            <a:extLst>
              <a:ext uri="{FF2B5EF4-FFF2-40B4-BE49-F238E27FC236}">
                <a16:creationId xmlns:a16="http://schemas.microsoft.com/office/drawing/2014/main" id="{7EDAA36E-511E-98DA-BD58-B8910ADD6B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389C55-C6FE-F174-6759-E665138150E2}"/>
              </a:ext>
            </a:extLst>
          </p:cNvPr>
          <p:cNvSpPr>
            <a:spLocks noGrp="1"/>
          </p:cNvSpPr>
          <p:nvPr>
            <p:ph type="sldNum" sz="quarter" idx="12"/>
          </p:nvPr>
        </p:nvSpPr>
        <p:spPr/>
        <p:txBody>
          <a:bodyPr/>
          <a:lstStyle/>
          <a:p>
            <a:fld id="{A3DB1642-665E-491D-895A-A7D591BB4FA9}" type="slidenum">
              <a:rPr lang="en-IN" smtClean="0"/>
              <a:t>‹#›</a:t>
            </a:fld>
            <a:endParaRPr lang="en-IN"/>
          </a:p>
        </p:txBody>
      </p:sp>
    </p:spTree>
    <p:extLst>
      <p:ext uri="{BB962C8B-B14F-4D97-AF65-F5344CB8AC3E}">
        <p14:creationId xmlns:p14="http://schemas.microsoft.com/office/powerpoint/2010/main" val="347334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CB72A-3BA2-AF92-DF5F-29ADEAB5D0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D0F856-B0A5-7497-D296-79D782D0F2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1777A5-DA5A-62C5-CA98-BD9D75BCD9C5}"/>
              </a:ext>
            </a:extLst>
          </p:cNvPr>
          <p:cNvSpPr>
            <a:spLocks noGrp="1"/>
          </p:cNvSpPr>
          <p:nvPr>
            <p:ph type="dt" sz="half" idx="10"/>
          </p:nvPr>
        </p:nvSpPr>
        <p:spPr/>
        <p:txBody>
          <a:bodyPr/>
          <a:lstStyle/>
          <a:p>
            <a:fld id="{0214EC86-B971-4D1C-950E-1C83C2E1EF34}" type="datetimeFigureOut">
              <a:rPr lang="en-IN" smtClean="0"/>
              <a:t>30-04-2025</a:t>
            </a:fld>
            <a:endParaRPr lang="en-IN"/>
          </a:p>
        </p:txBody>
      </p:sp>
      <p:sp>
        <p:nvSpPr>
          <p:cNvPr id="5" name="Footer Placeholder 4">
            <a:extLst>
              <a:ext uri="{FF2B5EF4-FFF2-40B4-BE49-F238E27FC236}">
                <a16:creationId xmlns:a16="http://schemas.microsoft.com/office/drawing/2014/main" id="{D9AC25BF-ABDC-FD38-3BDA-5CE8BF4BA0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05D32D-7BF0-DC71-F8A3-D8F5678804C9}"/>
              </a:ext>
            </a:extLst>
          </p:cNvPr>
          <p:cNvSpPr>
            <a:spLocks noGrp="1"/>
          </p:cNvSpPr>
          <p:nvPr>
            <p:ph type="sldNum" sz="quarter" idx="12"/>
          </p:nvPr>
        </p:nvSpPr>
        <p:spPr/>
        <p:txBody>
          <a:bodyPr/>
          <a:lstStyle/>
          <a:p>
            <a:fld id="{A3DB1642-665E-491D-895A-A7D591BB4FA9}" type="slidenum">
              <a:rPr lang="en-IN" smtClean="0"/>
              <a:t>‹#›</a:t>
            </a:fld>
            <a:endParaRPr lang="en-IN"/>
          </a:p>
        </p:txBody>
      </p:sp>
    </p:spTree>
    <p:extLst>
      <p:ext uri="{BB962C8B-B14F-4D97-AF65-F5344CB8AC3E}">
        <p14:creationId xmlns:p14="http://schemas.microsoft.com/office/powerpoint/2010/main" val="220875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70A8-FF96-BFA8-3510-51DE7BD950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20FD6D-747C-1FC2-F3E5-7253AAF9DF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D34B5-6AEA-92C0-3B88-8C686ED75626}"/>
              </a:ext>
            </a:extLst>
          </p:cNvPr>
          <p:cNvSpPr>
            <a:spLocks noGrp="1"/>
          </p:cNvSpPr>
          <p:nvPr>
            <p:ph type="dt" sz="half" idx="10"/>
          </p:nvPr>
        </p:nvSpPr>
        <p:spPr/>
        <p:txBody>
          <a:bodyPr/>
          <a:lstStyle/>
          <a:p>
            <a:fld id="{0214EC86-B971-4D1C-950E-1C83C2E1EF34}" type="datetimeFigureOut">
              <a:rPr lang="en-IN" smtClean="0"/>
              <a:t>30-04-2025</a:t>
            </a:fld>
            <a:endParaRPr lang="en-IN"/>
          </a:p>
        </p:txBody>
      </p:sp>
      <p:sp>
        <p:nvSpPr>
          <p:cNvPr id="5" name="Footer Placeholder 4">
            <a:extLst>
              <a:ext uri="{FF2B5EF4-FFF2-40B4-BE49-F238E27FC236}">
                <a16:creationId xmlns:a16="http://schemas.microsoft.com/office/drawing/2014/main" id="{DF839E3C-330F-99C5-D0D5-ABE654541B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C17735-06E0-DA38-CB0F-46D0717C96A0}"/>
              </a:ext>
            </a:extLst>
          </p:cNvPr>
          <p:cNvSpPr>
            <a:spLocks noGrp="1"/>
          </p:cNvSpPr>
          <p:nvPr>
            <p:ph type="sldNum" sz="quarter" idx="12"/>
          </p:nvPr>
        </p:nvSpPr>
        <p:spPr/>
        <p:txBody>
          <a:bodyPr/>
          <a:lstStyle/>
          <a:p>
            <a:fld id="{A3DB1642-665E-491D-895A-A7D591BB4FA9}" type="slidenum">
              <a:rPr lang="en-IN" smtClean="0"/>
              <a:t>‹#›</a:t>
            </a:fld>
            <a:endParaRPr lang="en-IN"/>
          </a:p>
        </p:txBody>
      </p:sp>
    </p:spTree>
    <p:extLst>
      <p:ext uri="{BB962C8B-B14F-4D97-AF65-F5344CB8AC3E}">
        <p14:creationId xmlns:p14="http://schemas.microsoft.com/office/powerpoint/2010/main" val="691053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22B8-060E-DDE8-6EC6-A4EB48DEA8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9F8165-02F1-188A-2ECD-2A95B1D23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6DB7C3-A78E-EE60-7E15-155883695020}"/>
              </a:ext>
            </a:extLst>
          </p:cNvPr>
          <p:cNvSpPr>
            <a:spLocks noGrp="1"/>
          </p:cNvSpPr>
          <p:nvPr>
            <p:ph type="dt" sz="half" idx="10"/>
          </p:nvPr>
        </p:nvSpPr>
        <p:spPr/>
        <p:txBody>
          <a:bodyPr/>
          <a:lstStyle/>
          <a:p>
            <a:fld id="{0214EC86-B971-4D1C-950E-1C83C2E1EF34}" type="datetimeFigureOut">
              <a:rPr lang="en-IN" smtClean="0"/>
              <a:t>30-04-2025</a:t>
            </a:fld>
            <a:endParaRPr lang="en-IN"/>
          </a:p>
        </p:txBody>
      </p:sp>
      <p:sp>
        <p:nvSpPr>
          <p:cNvPr id="5" name="Footer Placeholder 4">
            <a:extLst>
              <a:ext uri="{FF2B5EF4-FFF2-40B4-BE49-F238E27FC236}">
                <a16:creationId xmlns:a16="http://schemas.microsoft.com/office/drawing/2014/main" id="{8B3B822D-F64B-8896-D4B1-6816E1291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569C5-D421-F0D7-3F3B-08222CD3786D}"/>
              </a:ext>
            </a:extLst>
          </p:cNvPr>
          <p:cNvSpPr>
            <a:spLocks noGrp="1"/>
          </p:cNvSpPr>
          <p:nvPr>
            <p:ph type="sldNum" sz="quarter" idx="12"/>
          </p:nvPr>
        </p:nvSpPr>
        <p:spPr/>
        <p:txBody>
          <a:bodyPr/>
          <a:lstStyle/>
          <a:p>
            <a:fld id="{A3DB1642-665E-491D-895A-A7D591BB4FA9}" type="slidenum">
              <a:rPr lang="en-IN" smtClean="0"/>
              <a:t>‹#›</a:t>
            </a:fld>
            <a:endParaRPr lang="en-IN"/>
          </a:p>
        </p:txBody>
      </p:sp>
    </p:spTree>
    <p:extLst>
      <p:ext uri="{BB962C8B-B14F-4D97-AF65-F5344CB8AC3E}">
        <p14:creationId xmlns:p14="http://schemas.microsoft.com/office/powerpoint/2010/main" val="220668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412E-ED6F-E068-9282-EE16EB5955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A02F57-F1FB-5683-F7C4-968080665C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A8A826-9A9D-44CD-064D-D8B67D2E20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DF750A-F62B-8757-C18F-A79652A1A7FC}"/>
              </a:ext>
            </a:extLst>
          </p:cNvPr>
          <p:cNvSpPr>
            <a:spLocks noGrp="1"/>
          </p:cNvSpPr>
          <p:nvPr>
            <p:ph type="dt" sz="half" idx="10"/>
          </p:nvPr>
        </p:nvSpPr>
        <p:spPr/>
        <p:txBody>
          <a:bodyPr/>
          <a:lstStyle/>
          <a:p>
            <a:fld id="{0214EC86-B971-4D1C-950E-1C83C2E1EF34}" type="datetimeFigureOut">
              <a:rPr lang="en-IN" smtClean="0"/>
              <a:t>30-04-2025</a:t>
            </a:fld>
            <a:endParaRPr lang="en-IN"/>
          </a:p>
        </p:txBody>
      </p:sp>
      <p:sp>
        <p:nvSpPr>
          <p:cNvPr id="6" name="Footer Placeholder 5">
            <a:extLst>
              <a:ext uri="{FF2B5EF4-FFF2-40B4-BE49-F238E27FC236}">
                <a16:creationId xmlns:a16="http://schemas.microsoft.com/office/drawing/2014/main" id="{4CDF35B8-7439-EFB5-97DC-29F0223129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A2201A-7049-A29E-8889-EAD82622C580}"/>
              </a:ext>
            </a:extLst>
          </p:cNvPr>
          <p:cNvSpPr>
            <a:spLocks noGrp="1"/>
          </p:cNvSpPr>
          <p:nvPr>
            <p:ph type="sldNum" sz="quarter" idx="12"/>
          </p:nvPr>
        </p:nvSpPr>
        <p:spPr/>
        <p:txBody>
          <a:bodyPr/>
          <a:lstStyle/>
          <a:p>
            <a:fld id="{A3DB1642-665E-491D-895A-A7D591BB4FA9}" type="slidenum">
              <a:rPr lang="en-IN" smtClean="0"/>
              <a:t>‹#›</a:t>
            </a:fld>
            <a:endParaRPr lang="en-IN"/>
          </a:p>
        </p:txBody>
      </p:sp>
    </p:spTree>
    <p:extLst>
      <p:ext uri="{BB962C8B-B14F-4D97-AF65-F5344CB8AC3E}">
        <p14:creationId xmlns:p14="http://schemas.microsoft.com/office/powerpoint/2010/main" val="3495269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DF2E-E9E8-9E44-F9E4-DF6BA3C3E6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E1EE6-9D83-41E0-C1F8-C00E2683C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2F1C84-534B-61E9-667D-8F2315B288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BBE987-8D9C-AF51-26D8-9E9F8A55D3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E8D22A-56F9-991E-3337-FBCAED8998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0254A6-995B-FB9E-3E67-AD53950B8982}"/>
              </a:ext>
            </a:extLst>
          </p:cNvPr>
          <p:cNvSpPr>
            <a:spLocks noGrp="1"/>
          </p:cNvSpPr>
          <p:nvPr>
            <p:ph type="dt" sz="half" idx="10"/>
          </p:nvPr>
        </p:nvSpPr>
        <p:spPr/>
        <p:txBody>
          <a:bodyPr/>
          <a:lstStyle/>
          <a:p>
            <a:fld id="{0214EC86-B971-4D1C-950E-1C83C2E1EF34}" type="datetimeFigureOut">
              <a:rPr lang="en-IN" smtClean="0"/>
              <a:t>30-04-2025</a:t>
            </a:fld>
            <a:endParaRPr lang="en-IN"/>
          </a:p>
        </p:txBody>
      </p:sp>
      <p:sp>
        <p:nvSpPr>
          <p:cNvPr id="8" name="Footer Placeholder 7">
            <a:extLst>
              <a:ext uri="{FF2B5EF4-FFF2-40B4-BE49-F238E27FC236}">
                <a16:creationId xmlns:a16="http://schemas.microsoft.com/office/drawing/2014/main" id="{DA22446E-518C-AB41-A4D8-D28E9F4D89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0BA3AE-F333-52C8-3AAD-EB7B1B23B8FD}"/>
              </a:ext>
            </a:extLst>
          </p:cNvPr>
          <p:cNvSpPr>
            <a:spLocks noGrp="1"/>
          </p:cNvSpPr>
          <p:nvPr>
            <p:ph type="sldNum" sz="quarter" idx="12"/>
          </p:nvPr>
        </p:nvSpPr>
        <p:spPr/>
        <p:txBody>
          <a:bodyPr/>
          <a:lstStyle/>
          <a:p>
            <a:fld id="{A3DB1642-665E-491D-895A-A7D591BB4FA9}" type="slidenum">
              <a:rPr lang="en-IN" smtClean="0"/>
              <a:t>‹#›</a:t>
            </a:fld>
            <a:endParaRPr lang="en-IN"/>
          </a:p>
        </p:txBody>
      </p:sp>
    </p:spTree>
    <p:extLst>
      <p:ext uri="{BB962C8B-B14F-4D97-AF65-F5344CB8AC3E}">
        <p14:creationId xmlns:p14="http://schemas.microsoft.com/office/powerpoint/2010/main" val="338083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4D97-DCB9-E477-02EF-F3181FA635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9E8E55-6603-5D62-C8B7-8BD983891F80}"/>
              </a:ext>
            </a:extLst>
          </p:cNvPr>
          <p:cNvSpPr>
            <a:spLocks noGrp="1"/>
          </p:cNvSpPr>
          <p:nvPr>
            <p:ph type="dt" sz="half" idx="10"/>
          </p:nvPr>
        </p:nvSpPr>
        <p:spPr/>
        <p:txBody>
          <a:bodyPr/>
          <a:lstStyle/>
          <a:p>
            <a:fld id="{0214EC86-B971-4D1C-950E-1C83C2E1EF34}" type="datetimeFigureOut">
              <a:rPr lang="en-IN" smtClean="0"/>
              <a:t>30-04-2025</a:t>
            </a:fld>
            <a:endParaRPr lang="en-IN"/>
          </a:p>
        </p:txBody>
      </p:sp>
      <p:sp>
        <p:nvSpPr>
          <p:cNvPr id="4" name="Footer Placeholder 3">
            <a:extLst>
              <a:ext uri="{FF2B5EF4-FFF2-40B4-BE49-F238E27FC236}">
                <a16:creationId xmlns:a16="http://schemas.microsoft.com/office/drawing/2014/main" id="{8FAFC30F-16A1-0203-0444-E86698F0B8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804729-BF7C-7115-80AC-E5A7AAFCD6F4}"/>
              </a:ext>
            </a:extLst>
          </p:cNvPr>
          <p:cNvSpPr>
            <a:spLocks noGrp="1"/>
          </p:cNvSpPr>
          <p:nvPr>
            <p:ph type="sldNum" sz="quarter" idx="12"/>
          </p:nvPr>
        </p:nvSpPr>
        <p:spPr/>
        <p:txBody>
          <a:bodyPr/>
          <a:lstStyle/>
          <a:p>
            <a:fld id="{A3DB1642-665E-491D-895A-A7D591BB4FA9}" type="slidenum">
              <a:rPr lang="en-IN" smtClean="0"/>
              <a:t>‹#›</a:t>
            </a:fld>
            <a:endParaRPr lang="en-IN"/>
          </a:p>
        </p:txBody>
      </p:sp>
    </p:spTree>
    <p:extLst>
      <p:ext uri="{BB962C8B-B14F-4D97-AF65-F5344CB8AC3E}">
        <p14:creationId xmlns:p14="http://schemas.microsoft.com/office/powerpoint/2010/main" val="1471697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2A973-37C0-35D4-6280-E96C7F569DD3}"/>
              </a:ext>
            </a:extLst>
          </p:cNvPr>
          <p:cNvSpPr>
            <a:spLocks noGrp="1"/>
          </p:cNvSpPr>
          <p:nvPr>
            <p:ph type="dt" sz="half" idx="10"/>
          </p:nvPr>
        </p:nvSpPr>
        <p:spPr/>
        <p:txBody>
          <a:bodyPr/>
          <a:lstStyle/>
          <a:p>
            <a:fld id="{0214EC86-B971-4D1C-950E-1C83C2E1EF34}" type="datetimeFigureOut">
              <a:rPr lang="en-IN" smtClean="0"/>
              <a:t>30-04-2025</a:t>
            </a:fld>
            <a:endParaRPr lang="en-IN"/>
          </a:p>
        </p:txBody>
      </p:sp>
      <p:sp>
        <p:nvSpPr>
          <p:cNvPr id="3" name="Footer Placeholder 2">
            <a:extLst>
              <a:ext uri="{FF2B5EF4-FFF2-40B4-BE49-F238E27FC236}">
                <a16:creationId xmlns:a16="http://schemas.microsoft.com/office/drawing/2014/main" id="{D613BFBE-340B-6E7B-A6F1-DB9FA0625C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C51292-EFCF-EAE9-313B-AB60CD974C94}"/>
              </a:ext>
            </a:extLst>
          </p:cNvPr>
          <p:cNvSpPr>
            <a:spLocks noGrp="1"/>
          </p:cNvSpPr>
          <p:nvPr>
            <p:ph type="sldNum" sz="quarter" idx="12"/>
          </p:nvPr>
        </p:nvSpPr>
        <p:spPr/>
        <p:txBody>
          <a:bodyPr/>
          <a:lstStyle/>
          <a:p>
            <a:fld id="{A3DB1642-665E-491D-895A-A7D591BB4FA9}" type="slidenum">
              <a:rPr lang="en-IN" smtClean="0"/>
              <a:t>‹#›</a:t>
            </a:fld>
            <a:endParaRPr lang="en-IN"/>
          </a:p>
        </p:txBody>
      </p:sp>
    </p:spTree>
    <p:extLst>
      <p:ext uri="{BB962C8B-B14F-4D97-AF65-F5344CB8AC3E}">
        <p14:creationId xmlns:p14="http://schemas.microsoft.com/office/powerpoint/2010/main" val="2255630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633B-30EA-13EB-C53B-808B026A8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9B7C66-4E53-550F-2B82-E2B895C2C7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C50997-0AF3-3CDE-182D-FCAF0DA80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D3A7A-B685-CCC1-B31A-EA9AFF9BCCD8}"/>
              </a:ext>
            </a:extLst>
          </p:cNvPr>
          <p:cNvSpPr>
            <a:spLocks noGrp="1"/>
          </p:cNvSpPr>
          <p:nvPr>
            <p:ph type="dt" sz="half" idx="10"/>
          </p:nvPr>
        </p:nvSpPr>
        <p:spPr/>
        <p:txBody>
          <a:bodyPr/>
          <a:lstStyle/>
          <a:p>
            <a:fld id="{0214EC86-B971-4D1C-950E-1C83C2E1EF34}" type="datetimeFigureOut">
              <a:rPr lang="en-IN" smtClean="0"/>
              <a:t>30-04-2025</a:t>
            </a:fld>
            <a:endParaRPr lang="en-IN"/>
          </a:p>
        </p:txBody>
      </p:sp>
      <p:sp>
        <p:nvSpPr>
          <p:cNvPr id="6" name="Footer Placeholder 5">
            <a:extLst>
              <a:ext uri="{FF2B5EF4-FFF2-40B4-BE49-F238E27FC236}">
                <a16:creationId xmlns:a16="http://schemas.microsoft.com/office/drawing/2014/main" id="{2689F7C2-3394-300B-8A7A-933BD4619E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145D57-6A96-E450-EB6D-9235A4E065DC}"/>
              </a:ext>
            </a:extLst>
          </p:cNvPr>
          <p:cNvSpPr>
            <a:spLocks noGrp="1"/>
          </p:cNvSpPr>
          <p:nvPr>
            <p:ph type="sldNum" sz="quarter" idx="12"/>
          </p:nvPr>
        </p:nvSpPr>
        <p:spPr/>
        <p:txBody>
          <a:bodyPr/>
          <a:lstStyle/>
          <a:p>
            <a:fld id="{A3DB1642-665E-491D-895A-A7D591BB4FA9}" type="slidenum">
              <a:rPr lang="en-IN" smtClean="0"/>
              <a:t>‹#›</a:t>
            </a:fld>
            <a:endParaRPr lang="en-IN"/>
          </a:p>
        </p:txBody>
      </p:sp>
    </p:spTree>
    <p:extLst>
      <p:ext uri="{BB962C8B-B14F-4D97-AF65-F5344CB8AC3E}">
        <p14:creationId xmlns:p14="http://schemas.microsoft.com/office/powerpoint/2010/main" val="138239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E17D-6BF3-E2A5-227A-A9EEE93E9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451B5C-AF8D-F13E-1BA0-06C93F9C10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D2638E-A246-6767-414C-B90CF2E98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D0DE5-CCEF-3874-F284-0E801877119E}"/>
              </a:ext>
            </a:extLst>
          </p:cNvPr>
          <p:cNvSpPr>
            <a:spLocks noGrp="1"/>
          </p:cNvSpPr>
          <p:nvPr>
            <p:ph type="dt" sz="half" idx="10"/>
          </p:nvPr>
        </p:nvSpPr>
        <p:spPr/>
        <p:txBody>
          <a:bodyPr/>
          <a:lstStyle/>
          <a:p>
            <a:fld id="{0214EC86-B971-4D1C-950E-1C83C2E1EF34}" type="datetimeFigureOut">
              <a:rPr lang="en-IN" smtClean="0"/>
              <a:t>30-04-2025</a:t>
            </a:fld>
            <a:endParaRPr lang="en-IN"/>
          </a:p>
        </p:txBody>
      </p:sp>
      <p:sp>
        <p:nvSpPr>
          <p:cNvPr id="6" name="Footer Placeholder 5">
            <a:extLst>
              <a:ext uri="{FF2B5EF4-FFF2-40B4-BE49-F238E27FC236}">
                <a16:creationId xmlns:a16="http://schemas.microsoft.com/office/drawing/2014/main" id="{FB6F3288-6088-64B9-8627-CCE41E8605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AB2C4E-B5CF-EDCD-D045-59E904E14A53}"/>
              </a:ext>
            </a:extLst>
          </p:cNvPr>
          <p:cNvSpPr>
            <a:spLocks noGrp="1"/>
          </p:cNvSpPr>
          <p:nvPr>
            <p:ph type="sldNum" sz="quarter" idx="12"/>
          </p:nvPr>
        </p:nvSpPr>
        <p:spPr/>
        <p:txBody>
          <a:bodyPr/>
          <a:lstStyle/>
          <a:p>
            <a:fld id="{A3DB1642-665E-491D-895A-A7D591BB4FA9}" type="slidenum">
              <a:rPr lang="en-IN" smtClean="0"/>
              <a:t>‹#›</a:t>
            </a:fld>
            <a:endParaRPr lang="en-IN"/>
          </a:p>
        </p:txBody>
      </p:sp>
    </p:spTree>
    <p:extLst>
      <p:ext uri="{BB962C8B-B14F-4D97-AF65-F5344CB8AC3E}">
        <p14:creationId xmlns:p14="http://schemas.microsoft.com/office/powerpoint/2010/main" val="615144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65FBBF-34BD-C278-D583-F2801C55E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C72C35-1411-BA01-0CAA-6578EF44A6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9D586-1BE1-87B7-7D77-A5A7EB885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4EC86-B971-4D1C-950E-1C83C2E1EF34}" type="datetimeFigureOut">
              <a:rPr lang="en-IN" smtClean="0"/>
              <a:t>30-04-2025</a:t>
            </a:fld>
            <a:endParaRPr lang="en-IN"/>
          </a:p>
        </p:txBody>
      </p:sp>
      <p:sp>
        <p:nvSpPr>
          <p:cNvPr id="5" name="Footer Placeholder 4">
            <a:extLst>
              <a:ext uri="{FF2B5EF4-FFF2-40B4-BE49-F238E27FC236}">
                <a16:creationId xmlns:a16="http://schemas.microsoft.com/office/drawing/2014/main" id="{895CD246-1866-69AE-41F2-678E4A149F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12AE49-8B22-9205-E11B-31F027B76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B1642-665E-491D-895A-A7D591BB4FA9}" type="slidenum">
              <a:rPr lang="en-IN" smtClean="0"/>
              <a:t>‹#›</a:t>
            </a:fld>
            <a:endParaRPr lang="en-IN"/>
          </a:p>
        </p:txBody>
      </p:sp>
    </p:spTree>
    <p:extLst>
      <p:ext uri="{BB962C8B-B14F-4D97-AF65-F5344CB8AC3E}">
        <p14:creationId xmlns:p14="http://schemas.microsoft.com/office/powerpoint/2010/main" val="373295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Title 4">
            <a:extLst>
              <a:ext uri="{FF2B5EF4-FFF2-40B4-BE49-F238E27FC236}">
                <a16:creationId xmlns:a16="http://schemas.microsoft.com/office/drawing/2014/main" id="{D47FA47E-1B4F-8F72-2BF1-B304309DA194}"/>
              </a:ext>
            </a:extLst>
          </p:cNvPr>
          <p:cNvSpPr txBox="1">
            <a:spLocks/>
          </p:cNvSpPr>
          <p:nvPr/>
        </p:nvSpPr>
        <p:spPr>
          <a:xfrm>
            <a:off x="46128" y="2354562"/>
            <a:ext cx="11740992" cy="1748236"/>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4000" b="1" dirty="0">
                <a:solidFill>
                  <a:srgbClr val="0D0D0D"/>
                </a:solidFill>
                <a:highlight>
                  <a:srgbClr val="FFFFFF"/>
                </a:highlight>
                <a:latin typeface="Times New Roman" panose="02020603050405020304" pitchFamily="18" charset="0"/>
                <a:ea typeface="SimSun" panose="02010600030101010101" pitchFamily="2" charset="-122"/>
                <a:cs typeface="Times New Roman" panose="02020603050405020304" pitchFamily="18" charset="0"/>
              </a:rPr>
              <a:t>Integrating Computer Vision And Deep Learning For Automated Object Diagnosis And Repair</a:t>
            </a:r>
            <a:endParaRPr lang="en-US" sz="400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69" name="TextBox 68">
            <a:extLst>
              <a:ext uri="{FF2B5EF4-FFF2-40B4-BE49-F238E27FC236}">
                <a16:creationId xmlns:a16="http://schemas.microsoft.com/office/drawing/2014/main" id="{BD2DF625-EA37-AEDD-7FBC-0CFA0DC50C40}"/>
              </a:ext>
            </a:extLst>
          </p:cNvPr>
          <p:cNvSpPr txBox="1"/>
          <p:nvPr/>
        </p:nvSpPr>
        <p:spPr>
          <a:xfrm>
            <a:off x="6625184" y="4634072"/>
            <a:ext cx="5223733" cy="2062103"/>
          </a:xfrm>
          <a:prstGeom prst="rect">
            <a:avLst/>
          </a:prstGeom>
          <a:noFill/>
        </p:spPr>
        <p:txBody>
          <a:bodyPr wrap="square" rtlCol="0">
            <a:spAutoFit/>
          </a:bodyPr>
          <a:lstStyle/>
          <a:p>
            <a:r>
              <a:rPr lang="en-US" sz="2800" b="1" dirty="0">
                <a:solidFill>
                  <a:schemeClr val="tx1">
                    <a:lumMod val="75000"/>
                  </a:schemeClr>
                </a:solidFill>
                <a:latin typeface="Times New Roman" panose="02020603050405020304" pitchFamily="18" charset="0"/>
                <a:cs typeface="Times New Roman" panose="02020603050405020304" pitchFamily="18" charset="0"/>
              </a:rPr>
              <a:t>Team Members: </a:t>
            </a:r>
          </a:p>
          <a:p>
            <a:r>
              <a:rPr lang="en-US" sz="2800" b="1" dirty="0">
                <a:latin typeface="Times New Roman" panose="02020603050405020304" pitchFamily="18" charset="0"/>
                <a:cs typeface="Times New Roman" panose="02020603050405020304" pitchFamily="18" charset="0"/>
              </a:rPr>
              <a:t>          </a:t>
            </a:r>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Vishnu.T</a:t>
            </a:r>
            <a:endParaRPr lang="en-US" sz="2400" dirty="0">
              <a:solidFill>
                <a:schemeClr val="bg2">
                  <a:lumMod val="10000"/>
                </a:schemeClr>
              </a:solidFill>
              <a:latin typeface="Times New Roman" panose="02020603050405020304" pitchFamily="18" charset="0"/>
              <a:cs typeface="Times New Roman" panose="02020603050405020304" pitchFamily="18" charset="0"/>
            </a:endParaRPr>
          </a:p>
          <a:p>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Thirumalaivasan.S</a:t>
            </a:r>
            <a:endParaRPr lang="en-US" sz="2400" dirty="0">
              <a:solidFill>
                <a:schemeClr val="bg2">
                  <a:lumMod val="10000"/>
                </a:schemeClr>
              </a:solidFill>
              <a:latin typeface="Times New Roman" panose="02020603050405020304" pitchFamily="18" charset="0"/>
              <a:cs typeface="Times New Roman" panose="02020603050405020304" pitchFamily="18" charset="0"/>
            </a:endParaRPr>
          </a:p>
          <a:p>
            <a:r>
              <a:rPr lang="en-US" sz="2400" dirty="0">
                <a:solidFill>
                  <a:schemeClr val="bg2">
                    <a:lumMod val="10000"/>
                  </a:schemeClr>
                </a:solidFill>
                <a:latin typeface="Times New Roman" panose="02020603050405020304" pitchFamily="18" charset="0"/>
                <a:cs typeface="Times New Roman" panose="02020603050405020304" pitchFamily="18" charset="0"/>
              </a:rPr>
              <a:t>                 </a:t>
            </a:r>
            <a:r>
              <a:rPr lang="en-US" sz="2400" dirty="0" err="1">
                <a:solidFill>
                  <a:schemeClr val="bg2">
                    <a:lumMod val="10000"/>
                  </a:schemeClr>
                </a:solidFill>
                <a:latin typeface="Times New Roman" panose="02020603050405020304" pitchFamily="18" charset="0"/>
                <a:cs typeface="Times New Roman" panose="02020603050405020304" pitchFamily="18" charset="0"/>
              </a:rPr>
              <a:t>Yugith.M</a:t>
            </a:r>
            <a:endParaRPr lang="en-US" sz="2400" dirty="0">
              <a:solidFill>
                <a:schemeClr val="bg2">
                  <a:lumMod val="10000"/>
                </a:schemeClr>
              </a:solidFill>
              <a:latin typeface="Times New Roman" panose="02020603050405020304" pitchFamily="18" charset="0"/>
              <a:cs typeface="Times New Roman" panose="02020603050405020304" pitchFamily="18" charset="0"/>
            </a:endParaRPr>
          </a:p>
          <a:p>
            <a:r>
              <a:rPr lang="en-US" sz="2400" dirty="0">
                <a:solidFill>
                  <a:schemeClr val="bg2">
                    <a:lumMod val="10000"/>
                  </a:schemeClr>
                </a:solidFill>
                <a:latin typeface="Times New Roman" panose="02020603050405020304" pitchFamily="18" charset="0"/>
                <a:cs typeface="Times New Roman" panose="02020603050405020304" pitchFamily="18" charset="0"/>
              </a:rPr>
              <a:t>                 Titus </a:t>
            </a:r>
            <a:r>
              <a:rPr lang="en-US" sz="2400" dirty="0" err="1">
                <a:solidFill>
                  <a:schemeClr val="bg2">
                    <a:lumMod val="10000"/>
                  </a:schemeClr>
                </a:solidFill>
                <a:latin typeface="Times New Roman" panose="02020603050405020304" pitchFamily="18" charset="0"/>
                <a:cs typeface="Times New Roman" panose="02020603050405020304" pitchFamily="18" charset="0"/>
              </a:rPr>
              <a:t>Raj.R</a:t>
            </a:r>
            <a:endParaRPr lang="en-IN" sz="24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7EB1BCE0-4210-5744-38C1-812B4D0B3ABA}"/>
              </a:ext>
            </a:extLst>
          </p:cNvPr>
          <p:cNvSpPr txBox="1"/>
          <p:nvPr/>
        </p:nvSpPr>
        <p:spPr>
          <a:xfrm>
            <a:off x="84530" y="4413970"/>
            <a:ext cx="3587842" cy="954107"/>
          </a:xfrm>
          <a:prstGeom prst="rect">
            <a:avLst/>
          </a:prstGeom>
          <a:noFill/>
        </p:spPr>
        <p:txBody>
          <a:bodyPr wrap="square" rtlCol="0">
            <a:spAutoFit/>
          </a:bodyPr>
          <a:lstStyle/>
          <a:p>
            <a:r>
              <a:rPr lang="en-US" sz="2800" b="1" dirty="0">
                <a:solidFill>
                  <a:schemeClr val="tx1">
                    <a:lumMod val="75000"/>
                  </a:schemeClr>
                </a:solidFill>
                <a:latin typeface="Times New Roman" panose="02020603050405020304" pitchFamily="18" charset="0"/>
                <a:cs typeface="Times New Roman" panose="02020603050405020304" pitchFamily="18" charset="0"/>
              </a:rPr>
              <a:t>Guided By:</a:t>
            </a:r>
          </a:p>
          <a:p>
            <a:r>
              <a:rPr lang="en-US" sz="2800" b="1" dirty="0">
                <a:latin typeface="Times New Roman" panose="02020603050405020304" pitchFamily="18" charset="0"/>
                <a:cs typeface="Times New Roman" panose="02020603050405020304" pitchFamily="18" charset="0"/>
              </a:rPr>
              <a:t>    </a:t>
            </a:r>
            <a:r>
              <a:rPr lang="en-US" sz="2400" dirty="0" err="1">
                <a:solidFill>
                  <a:schemeClr val="tx1">
                    <a:lumMod val="75000"/>
                  </a:schemeClr>
                </a:solidFill>
                <a:latin typeface="Times New Roman" panose="02020603050405020304" pitchFamily="18" charset="0"/>
                <a:cs typeface="Times New Roman" panose="02020603050405020304" pitchFamily="18" charset="0"/>
              </a:rPr>
              <a:t>Mrs</a:t>
            </a:r>
            <a:r>
              <a:rPr lang="en-US" sz="2400" b="1" dirty="0" err="1">
                <a:solidFill>
                  <a:schemeClr val="tx1">
                    <a:lumMod val="75000"/>
                  </a:schemeClr>
                </a:solidFill>
                <a:latin typeface="Times New Roman" panose="02020603050405020304" pitchFamily="18" charset="0"/>
                <a:cs typeface="Times New Roman" panose="02020603050405020304" pitchFamily="18" charset="0"/>
              </a:rPr>
              <a:t>.</a:t>
            </a:r>
            <a:r>
              <a:rPr lang="en-US" sz="2400" dirty="0" err="1">
                <a:solidFill>
                  <a:schemeClr val="bg2">
                    <a:lumMod val="10000"/>
                  </a:schemeClr>
                </a:solidFill>
                <a:latin typeface="Times New Roman" panose="02020603050405020304" pitchFamily="18" charset="0"/>
                <a:cs typeface="Times New Roman" panose="02020603050405020304" pitchFamily="18" charset="0"/>
              </a:rPr>
              <a:t>Nandhini.I</a:t>
            </a:r>
            <a:r>
              <a:rPr lang="en-US" sz="2400" dirty="0">
                <a:solidFill>
                  <a:schemeClr val="bg2">
                    <a:lumMod val="10000"/>
                  </a:schemeClr>
                </a:solidFill>
                <a:latin typeface="Times New Roman" panose="02020603050405020304" pitchFamily="18" charset="0"/>
                <a:cs typeface="Times New Roman" panose="02020603050405020304" pitchFamily="18" charset="0"/>
              </a:rPr>
              <a:t> (AP/IT)</a:t>
            </a:r>
            <a:endParaRPr lang="en-IN" sz="2400"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156" name="Picture 2">
            <a:extLst>
              <a:ext uri="{FF2B5EF4-FFF2-40B4-BE49-F238E27FC236}">
                <a16:creationId xmlns:a16="http://schemas.microsoft.com/office/drawing/2014/main" id="{7BAD1EF2-ECD3-506C-2B32-F2CC3C0D0FFC}"/>
              </a:ext>
            </a:extLst>
          </p:cNvPr>
          <p:cNvPicPr>
            <a:picLocks noChangeAspect="1"/>
          </p:cNvPicPr>
          <p:nvPr/>
        </p:nvPicPr>
        <p:blipFill>
          <a:blip r:embed="rId2"/>
          <a:stretch>
            <a:fillRect/>
          </a:stretch>
        </p:blipFill>
        <p:spPr>
          <a:xfrm>
            <a:off x="84530" y="106713"/>
            <a:ext cx="1639292" cy="1606506"/>
          </a:xfrm>
          <a:prstGeom prst="rect">
            <a:avLst/>
          </a:prstGeom>
        </p:spPr>
      </p:pic>
      <p:sp>
        <p:nvSpPr>
          <p:cNvPr id="157" name="TextBox 156">
            <a:extLst>
              <a:ext uri="{FF2B5EF4-FFF2-40B4-BE49-F238E27FC236}">
                <a16:creationId xmlns:a16="http://schemas.microsoft.com/office/drawing/2014/main" id="{3D1F8EC3-F067-2A2C-EBC2-129DA6FF16E2}"/>
              </a:ext>
            </a:extLst>
          </p:cNvPr>
          <p:cNvSpPr txBox="1"/>
          <p:nvPr/>
        </p:nvSpPr>
        <p:spPr>
          <a:xfrm>
            <a:off x="-189883" y="82040"/>
            <a:ext cx="12213014" cy="1748236"/>
          </a:xfrm>
          <a:prstGeom prst="rect">
            <a:avLst/>
          </a:prstGeom>
          <a:noFill/>
        </p:spPr>
        <p:txBody>
          <a:bodyPr wrap="square">
            <a:spAutoFit/>
          </a:bodyPr>
          <a:lstStyle/>
          <a:p>
            <a:pPr marL="0" indent="2004916">
              <a:lnSpc>
                <a:spcPct val="108333"/>
              </a:lnSpc>
            </a:pPr>
            <a:r>
              <a:rPr lang="en-US" altLang="zh-CN" sz="3600" b="1" spc="-154" dirty="0">
                <a:solidFill>
                  <a:srgbClr val="282D39"/>
                </a:solidFill>
                <a:latin typeface="Times New Roman"/>
                <a:ea typeface="Times New Roman"/>
              </a:rPr>
              <a:t>V.S.B.</a:t>
            </a:r>
            <a:r>
              <a:rPr lang="en-US" altLang="zh-CN" sz="3600" b="1" spc="-94" dirty="0">
                <a:solidFill>
                  <a:srgbClr val="282D39"/>
                </a:solidFill>
                <a:latin typeface="Times New Roman"/>
                <a:cs typeface="Times New Roman"/>
              </a:rPr>
              <a:t> </a:t>
            </a:r>
            <a:r>
              <a:rPr lang="en-US" altLang="zh-CN" sz="3600" b="1" spc="-225" dirty="0">
                <a:solidFill>
                  <a:srgbClr val="282D39"/>
                </a:solidFill>
                <a:latin typeface="Times New Roman"/>
                <a:ea typeface="Times New Roman"/>
              </a:rPr>
              <a:t>ENGINEERING</a:t>
            </a:r>
            <a:r>
              <a:rPr lang="en-US" altLang="zh-CN" sz="3600" b="1" spc="-100" dirty="0">
                <a:solidFill>
                  <a:srgbClr val="282D39"/>
                </a:solidFill>
                <a:latin typeface="Times New Roman"/>
                <a:cs typeface="Times New Roman"/>
              </a:rPr>
              <a:t> </a:t>
            </a:r>
            <a:r>
              <a:rPr lang="en-US" altLang="zh-CN" sz="3600" b="1" spc="-234" dirty="0">
                <a:solidFill>
                  <a:srgbClr val="282D39"/>
                </a:solidFill>
                <a:latin typeface="Times New Roman"/>
                <a:ea typeface="Times New Roman"/>
              </a:rPr>
              <a:t>COLLEGE,KARUR</a:t>
            </a:r>
          </a:p>
          <a:p>
            <a:pPr marL="0" indent="1807570">
              <a:lnSpc>
                <a:spcPct val="113333"/>
              </a:lnSpc>
              <a:spcBef>
                <a:spcPts val="200"/>
              </a:spcBef>
            </a:pPr>
            <a:r>
              <a:rPr lang="en-US" altLang="zh-CN" sz="1800" b="1" spc="-35" dirty="0">
                <a:solidFill>
                  <a:srgbClr val="282D39"/>
                </a:solidFill>
                <a:latin typeface="Times New Roman"/>
                <a:ea typeface="Times New Roman"/>
              </a:rPr>
              <a:t>(AN</a:t>
            </a:r>
            <a:r>
              <a:rPr lang="en-US" altLang="zh-CN" sz="1800" b="1" spc="-10" dirty="0">
                <a:solidFill>
                  <a:srgbClr val="282D39"/>
                </a:solidFill>
                <a:latin typeface="Times New Roman"/>
                <a:cs typeface="Times New Roman"/>
              </a:rPr>
              <a:t> </a:t>
            </a:r>
            <a:r>
              <a:rPr lang="en-US" altLang="zh-CN" sz="1800" b="1" spc="-40" dirty="0">
                <a:solidFill>
                  <a:srgbClr val="282D39"/>
                </a:solidFill>
                <a:latin typeface="Times New Roman"/>
                <a:ea typeface="Times New Roman"/>
              </a:rPr>
              <a:t>AUTONOMOUS</a:t>
            </a:r>
            <a:r>
              <a:rPr lang="en-US" altLang="zh-CN" sz="1800" b="1" spc="-15" dirty="0">
                <a:solidFill>
                  <a:srgbClr val="282D39"/>
                </a:solidFill>
                <a:latin typeface="Times New Roman"/>
                <a:cs typeface="Times New Roman"/>
              </a:rPr>
              <a:t> </a:t>
            </a:r>
            <a:r>
              <a:rPr lang="en-US" altLang="zh-CN" sz="1800" b="1" spc="-35" dirty="0">
                <a:solidFill>
                  <a:srgbClr val="282D39"/>
                </a:solidFill>
                <a:latin typeface="Times New Roman"/>
                <a:ea typeface="Times New Roman"/>
              </a:rPr>
              <a:t>INSTITUTION,</a:t>
            </a:r>
            <a:r>
              <a:rPr lang="en-US" altLang="zh-CN" sz="1800" b="1" spc="-15" dirty="0">
                <a:solidFill>
                  <a:srgbClr val="282D39"/>
                </a:solidFill>
                <a:latin typeface="Times New Roman"/>
                <a:cs typeface="Times New Roman"/>
              </a:rPr>
              <a:t> </a:t>
            </a:r>
            <a:r>
              <a:rPr lang="en-US" altLang="zh-CN" sz="1800" b="1" spc="-35" dirty="0">
                <a:solidFill>
                  <a:srgbClr val="282D39"/>
                </a:solidFill>
                <a:latin typeface="Times New Roman"/>
                <a:ea typeface="Times New Roman"/>
              </a:rPr>
              <a:t>AFFILIATED</a:t>
            </a:r>
            <a:r>
              <a:rPr lang="en-US" altLang="zh-CN" sz="1800" b="1" spc="-15" dirty="0">
                <a:solidFill>
                  <a:srgbClr val="282D39"/>
                </a:solidFill>
                <a:latin typeface="Times New Roman"/>
                <a:cs typeface="Times New Roman"/>
              </a:rPr>
              <a:t> </a:t>
            </a:r>
            <a:r>
              <a:rPr lang="en-US" altLang="zh-CN" sz="1800" b="1" spc="-34" dirty="0">
                <a:solidFill>
                  <a:srgbClr val="282D39"/>
                </a:solidFill>
                <a:latin typeface="Times New Roman"/>
                <a:ea typeface="Times New Roman"/>
              </a:rPr>
              <a:t>TO</a:t>
            </a:r>
            <a:r>
              <a:rPr lang="en-US" altLang="zh-CN" sz="1800" b="1" spc="-10" dirty="0">
                <a:solidFill>
                  <a:srgbClr val="282D39"/>
                </a:solidFill>
                <a:latin typeface="Times New Roman"/>
                <a:cs typeface="Times New Roman"/>
              </a:rPr>
              <a:t> </a:t>
            </a:r>
            <a:r>
              <a:rPr lang="en-US" altLang="zh-CN" sz="1800" b="1" spc="-40" dirty="0">
                <a:solidFill>
                  <a:srgbClr val="282D39"/>
                </a:solidFill>
                <a:latin typeface="Times New Roman"/>
                <a:ea typeface="Times New Roman"/>
              </a:rPr>
              <a:t>ANNA</a:t>
            </a:r>
            <a:r>
              <a:rPr lang="en-US" altLang="zh-CN" sz="1800" b="1" spc="-20" dirty="0">
                <a:solidFill>
                  <a:srgbClr val="282D39"/>
                </a:solidFill>
                <a:latin typeface="Times New Roman"/>
                <a:cs typeface="Times New Roman"/>
              </a:rPr>
              <a:t> </a:t>
            </a:r>
            <a:r>
              <a:rPr lang="en-US" altLang="zh-CN" sz="1800" b="1" spc="-35" dirty="0">
                <a:solidFill>
                  <a:srgbClr val="282D39"/>
                </a:solidFill>
                <a:latin typeface="Times New Roman"/>
                <a:ea typeface="Times New Roman"/>
              </a:rPr>
              <a:t>UNIVERSITY)</a:t>
            </a:r>
          </a:p>
          <a:p>
            <a:pPr>
              <a:lnSpc>
                <a:spcPts val="1285"/>
              </a:lnSpc>
            </a:pPr>
            <a:endParaRPr lang="en-US" dirty="0"/>
          </a:p>
          <a:p>
            <a:pPr marL="0" indent="2578123">
              <a:lnSpc>
                <a:spcPct val="108333"/>
              </a:lnSpc>
            </a:pPr>
            <a:r>
              <a:rPr lang="en-US" altLang="zh-CN" sz="2400" b="1" spc="-139" dirty="0">
                <a:solidFill>
                  <a:srgbClr val="D32D1A"/>
                </a:solidFill>
                <a:latin typeface="Times New Roman"/>
                <a:ea typeface="Times New Roman"/>
              </a:rPr>
              <a:t>DEPARTMENT</a:t>
            </a:r>
            <a:r>
              <a:rPr lang="en-US" altLang="zh-CN" sz="2400" b="1" spc="-40" dirty="0">
                <a:solidFill>
                  <a:srgbClr val="D32D1A"/>
                </a:solidFill>
                <a:latin typeface="Times New Roman"/>
                <a:cs typeface="Times New Roman"/>
              </a:rPr>
              <a:t> </a:t>
            </a:r>
            <a:r>
              <a:rPr lang="en-US" altLang="zh-CN" sz="2400" b="1" spc="-139" dirty="0">
                <a:solidFill>
                  <a:srgbClr val="D32D1A"/>
                </a:solidFill>
                <a:latin typeface="Times New Roman"/>
                <a:ea typeface="Times New Roman"/>
              </a:rPr>
              <a:t>OF</a:t>
            </a:r>
            <a:r>
              <a:rPr lang="en-US" altLang="zh-CN" sz="2400" b="1" spc="-40" dirty="0">
                <a:solidFill>
                  <a:srgbClr val="D32D1A"/>
                </a:solidFill>
                <a:latin typeface="Times New Roman"/>
                <a:cs typeface="Times New Roman"/>
              </a:rPr>
              <a:t> </a:t>
            </a:r>
            <a:r>
              <a:rPr lang="en-US" altLang="zh-CN" sz="2400" b="1" spc="-134" dirty="0">
                <a:solidFill>
                  <a:srgbClr val="D32D1A"/>
                </a:solidFill>
                <a:latin typeface="Times New Roman"/>
                <a:ea typeface="Times New Roman"/>
              </a:rPr>
              <a:t>INFORMATION</a:t>
            </a:r>
            <a:r>
              <a:rPr lang="en-US" altLang="zh-CN" sz="2400" b="1" spc="-50" dirty="0">
                <a:solidFill>
                  <a:srgbClr val="D32D1A"/>
                </a:solidFill>
                <a:latin typeface="Times New Roman"/>
                <a:cs typeface="Times New Roman"/>
              </a:rPr>
              <a:t> </a:t>
            </a:r>
            <a:r>
              <a:rPr lang="en-US" altLang="zh-CN" sz="2400" b="1" spc="-144" dirty="0">
                <a:solidFill>
                  <a:srgbClr val="D32D1A"/>
                </a:solidFill>
                <a:latin typeface="Times New Roman"/>
                <a:ea typeface="Times New Roman"/>
              </a:rPr>
              <a:t>TECHNOLOGY</a:t>
            </a:r>
          </a:p>
          <a:p>
            <a:pPr>
              <a:lnSpc>
                <a:spcPts val="1000"/>
              </a:lnSpc>
            </a:pPr>
            <a:endParaRPr lang="en-US" dirty="0"/>
          </a:p>
        </p:txBody>
      </p:sp>
      <p:pic>
        <p:nvPicPr>
          <p:cNvPr id="158" name="Picture 3">
            <a:extLst>
              <a:ext uri="{FF2B5EF4-FFF2-40B4-BE49-F238E27FC236}">
                <a16:creationId xmlns:a16="http://schemas.microsoft.com/office/drawing/2014/main" id="{E164FAC7-35D5-5180-8296-AAFBE3AE0FD5}"/>
              </a:ext>
            </a:extLst>
          </p:cNvPr>
          <p:cNvPicPr>
            <a:picLocks noChangeAspect="1"/>
          </p:cNvPicPr>
          <p:nvPr/>
        </p:nvPicPr>
        <p:blipFill>
          <a:blip r:embed="rId3"/>
          <a:stretch>
            <a:fillRect/>
          </a:stretch>
        </p:blipFill>
        <p:spPr>
          <a:xfrm>
            <a:off x="10299325" y="71880"/>
            <a:ext cx="1723806" cy="1606506"/>
          </a:xfrm>
          <a:prstGeom prst="rect">
            <a:avLst/>
          </a:prstGeom>
        </p:spPr>
      </p:pic>
    </p:spTree>
    <p:extLst>
      <p:ext uri="{BB962C8B-B14F-4D97-AF65-F5344CB8AC3E}">
        <p14:creationId xmlns:p14="http://schemas.microsoft.com/office/powerpoint/2010/main" val="1402853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676C766-B751-947F-B4CC-E06B19588ECD}"/>
              </a:ext>
            </a:extLst>
          </p:cNvPr>
          <p:cNvPicPr>
            <a:picLocks noChangeAspect="1"/>
          </p:cNvPicPr>
          <p:nvPr/>
        </p:nvPicPr>
        <p:blipFill>
          <a:blip r:embed="rId2"/>
          <a:stretch>
            <a:fillRect/>
          </a:stretch>
        </p:blipFill>
        <p:spPr>
          <a:xfrm>
            <a:off x="125196" y="402026"/>
            <a:ext cx="5545394" cy="771168"/>
          </a:xfrm>
          <a:prstGeom prst="rect">
            <a:avLst/>
          </a:prstGeom>
        </p:spPr>
      </p:pic>
      <p:sp>
        <p:nvSpPr>
          <p:cNvPr id="3" name="Text 0">
            <a:extLst>
              <a:ext uri="{FF2B5EF4-FFF2-40B4-BE49-F238E27FC236}">
                <a16:creationId xmlns:a16="http://schemas.microsoft.com/office/drawing/2014/main" id="{94FEF904-A112-7E9D-C52E-8D10E4BF3BF1}"/>
              </a:ext>
            </a:extLst>
          </p:cNvPr>
          <p:cNvSpPr/>
          <p:nvPr/>
        </p:nvSpPr>
        <p:spPr>
          <a:xfrm>
            <a:off x="317958" y="1462396"/>
            <a:ext cx="4470698" cy="301228"/>
          </a:xfrm>
          <a:prstGeom prst="rect">
            <a:avLst/>
          </a:prstGeom>
          <a:noFill/>
          <a:ln/>
        </p:spPr>
        <p:txBody>
          <a:bodyPr wrap="none" lIns="0" tIns="0" rIns="0" bIns="0" rtlCol="0" anchor="t"/>
          <a:lstStyle/>
          <a:p>
            <a:pPr marL="0" indent="0" algn="l">
              <a:lnSpc>
                <a:spcPts val="235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Model Optimization &amp; Quality Check (Stage III)</a:t>
            </a:r>
            <a:endParaRPr lang="en-US" sz="1850" dirty="0"/>
          </a:p>
        </p:txBody>
      </p:sp>
      <p:sp>
        <p:nvSpPr>
          <p:cNvPr id="4" name="Text 1">
            <a:extLst>
              <a:ext uri="{FF2B5EF4-FFF2-40B4-BE49-F238E27FC236}">
                <a16:creationId xmlns:a16="http://schemas.microsoft.com/office/drawing/2014/main" id="{1D157376-E9A2-F008-3110-2F09A7A6302A}"/>
              </a:ext>
            </a:extLst>
          </p:cNvPr>
          <p:cNvSpPr/>
          <p:nvPr/>
        </p:nvSpPr>
        <p:spPr>
          <a:xfrm>
            <a:off x="317958" y="1879234"/>
            <a:ext cx="5217569" cy="616744"/>
          </a:xfrm>
          <a:prstGeom prst="rect">
            <a:avLst/>
          </a:prstGeom>
          <a:noFill/>
          <a:ln/>
        </p:spPr>
        <p:txBody>
          <a:bodyPr wrap="square" lIns="0" tIns="0" rIns="0" bIns="0" rtlCol="0" anchor="t"/>
          <a:lstStyle/>
          <a:p>
            <a:pPr marL="342900" indent="-342900">
              <a:lnSpc>
                <a:spcPts val="2400"/>
              </a:lnSpc>
              <a:buSzPct val="100000"/>
              <a:buChar char="•"/>
            </a:pPr>
            <a:r>
              <a:rPr lang="en-US" sz="1500" dirty="0">
                <a:solidFill>
                  <a:srgbClr val="5B5F71"/>
                </a:solidFill>
                <a:latin typeface="Instrument Sans Medium" pitchFamily="34" charset="0"/>
                <a:ea typeface="Instrument Sans Medium" pitchFamily="34" charset="-122"/>
                <a:cs typeface="Instrument Sans Medium" pitchFamily="34" charset="-120"/>
              </a:rPr>
              <a:t>Quality Check: Ensures defect detection accuracy and flags incorrect predictions.</a:t>
            </a:r>
            <a:endParaRPr lang="en-US" sz="1500" dirty="0"/>
          </a:p>
        </p:txBody>
      </p:sp>
      <p:sp>
        <p:nvSpPr>
          <p:cNvPr id="5" name="Text 2">
            <a:extLst>
              <a:ext uri="{FF2B5EF4-FFF2-40B4-BE49-F238E27FC236}">
                <a16:creationId xmlns:a16="http://schemas.microsoft.com/office/drawing/2014/main" id="{63CEE1D0-5400-60BD-2D73-0C356B44E2B0}"/>
              </a:ext>
            </a:extLst>
          </p:cNvPr>
          <p:cNvSpPr/>
          <p:nvPr/>
        </p:nvSpPr>
        <p:spPr>
          <a:xfrm>
            <a:off x="317958" y="2563367"/>
            <a:ext cx="5217569" cy="616744"/>
          </a:xfrm>
          <a:prstGeom prst="rect">
            <a:avLst/>
          </a:prstGeom>
          <a:noFill/>
          <a:ln/>
        </p:spPr>
        <p:txBody>
          <a:bodyPr wrap="square" lIns="0" tIns="0" rIns="0" bIns="0" rtlCol="0" anchor="t"/>
          <a:lstStyle/>
          <a:p>
            <a:pPr marL="342900" indent="-342900">
              <a:lnSpc>
                <a:spcPts val="2400"/>
              </a:lnSpc>
              <a:buSzPct val="100000"/>
              <a:buChar char="•"/>
            </a:pPr>
            <a:r>
              <a:rPr lang="en-US" sz="1500" dirty="0">
                <a:solidFill>
                  <a:srgbClr val="5B5F71"/>
                </a:solidFill>
                <a:latin typeface="Instrument Sans Medium" pitchFamily="34" charset="0"/>
                <a:ea typeface="Instrument Sans Medium" pitchFamily="34" charset="-122"/>
                <a:cs typeface="Instrument Sans Medium" pitchFamily="34" charset="-120"/>
              </a:rPr>
              <a:t>Model Update: Refines the CNN model using feedback and new training data.</a:t>
            </a:r>
            <a:endParaRPr lang="en-US" sz="1500" dirty="0"/>
          </a:p>
        </p:txBody>
      </p:sp>
      <p:pic>
        <p:nvPicPr>
          <p:cNvPr id="6" name="Image 1" descr="preencoded.png">
            <a:extLst>
              <a:ext uri="{FF2B5EF4-FFF2-40B4-BE49-F238E27FC236}">
                <a16:creationId xmlns:a16="http://schemas.microsoft.com/office/drawing/2014/main" id="{0C78DB81-508D-42D6-A83A-6FF404223096}"/>
              </a:ext>
            </a:extLst>
          </p:cNvPr>
          <p:cNvPicPr>
            <a:picLocks noChangeAspect="1"/>
          </p:cNvPicPr>
          <p:nvPr/>
        </p:nvPicPr>
        <p:blipFill>
          <a:blip r:embed="rId3"/>
          <a:stretch>
            <a:fillRect/>
          </a:stretch>
        </p:blipFill>
        <p:spPr>
          <a:xfrm>
            <a:off x="6646606" y="402026"/>
            <a:ext cx="5545394" cy="771168"/>
          </a:xfrm>
          <a:prstGeom prst="rect">
            <a:avLst/>
          </a:prstGeom>
        </p:spPr>
      </p:pic>
      <p:sp>
        <p:nvSpPr>
          <p:cNvPr id="7" name="Text 3">
            <a:extLst>
              <a:ext uri="{FF2B5EF4-FFF2-40B4-BE49-F238E27FC236}">
                <a16:creationId xmlns:a16="http://schemas.microsoft.com/office/drawing/2014/main" id="{8C2D9DBC-C744-980A-FAE3-0C0F317A065B}"/>
              </a:ext>
            </a:extLst>
          </p:cNvPr>
          <p:cNvSpPr/>
          <p:nvPr/>
        </p:nvSpPr>
        <p:spPr>
          <a:xfrm>
            <a:off x="6839368" y="1462396"/>
            <a:ext cx="2249928" cy="301228"/>
          </a:xfrm>
          <a:prstGeom prst="rect">
            <a:avLst/>
          </a:prstGeom>
          <a:noFill/>
          <a:ln/>
        </p:spPr>
        <p:txBody>
          <a:bodyPr wrap="none" lIns="0" tIns="0" rIns="0" bIns="0" rtlCol="0" anchor="t"/>
          <a:lstStyle/>
          <a:p>
            <a:pPr marL="0" indent="0" algn="l">
              <a:lnSpc>
                <a:spcPts val="235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Database Management</a:t>
            </a:r>
            <a:endParaRPr lang="en-US" sz="1850" dirty="0"/>
          </a:p>
        </p:txBody>
      </p:sp>
      <p:sp>
        <p:nvSpPr>
          <p:cNvPr id="8" name="Text 4">
            <a:extLst>
              <a:ext uri="{FF2B5EF4-FFF2-40B4-BE49-F238E27FC236}">
                <a16:creationId xmlns:a16="http://schemas.microsoft.com/office/drawing/2014/main" id="{3999812A-F046-C083-7C07-89EC4081B28E}"/>
              </a:ext>
            </a:extLst>
          </p:cNvPr>
          <p:cNvSpPr/>
          <p:nvPr/>
        </p:nvSpPr>
        <p:spPr>
          <a:xfrm>
            <a:off x="6839368" y="1879234"/>
            <a:ext cx="5217569" cy="616744"/>
          </a:xfrm>
          <a:prstGeom prst="rect">
            <a:avLst/>
          </a:prstGeom>
          <a:noFill/>
          <a:ln/>
        </p:spPr>
        <p:txBody>
          <a:bodyPr wrap="square" lIns="0" tIns="0" rIns="0" bIns="0" rtlCol="0" anchor="t"/>
          <a:lstStyle/>
          <a:p>
            <a:pPr marL="342900" indent="-342900">
              <a:lnSpc>
                <a:spcPts val="2400"/>
              </a:lnSpc>
              <a:buSzPct val="100000"/>
              <a:buChar char="•"/>
            </a:pPr>
            <a:r>
              <a:rPr lang="en-US" sz="1500" dirty="0">
                <a:solidFill>
                  <a:srgbClr val="5B5F71"/>
                </a:solidFill>
                <a:latin typeface="Instrument Sans Medium" pitchFamily="34" charset="0"/>
                <a:ea typeface="Instrument Sans Medium" pitchFamily="34" charset="-122"/>
                <a:cs typeface="Instrument Sans Medium" pitchFamily="34" charset="-120"/>
              </a:rPr>
              <a:t>Training Set Database: Stores labeled images for improving AI model performance.</a:t>
            </a:r>
            <a:endParaRPr lang="en-US" sz="1500" dirty="0"/>
          </a:p>
        </p:txBody>
      </p:sp>
      <p:sp>
        <p:nvSpPr>
          <p:cNvPr id="9" name="Text 5">
            <a:extLst>
              <a:ext uri="{FF2B5EF4-FFF2-40B4-BE49-F238E27FC236}">
                <a16:creationId xmlns:a16="http://schemas.microsoft.com/office/drawing/2014/main" id="{A6E1C985-1DF0-07A3-3A94-F8F25A1B8688}"/>
              </a:ext>
            </a:extLst>
          </p:cNvPr>
          <p:cNvSpPr/>
          <p:nvPr/>
        </p:nvSpPr>
        <p:spPr>
          <a:xfrm>
            <a:off x="6839368" y="2563367"/>
            <a:ext cx="5217569" cy="616744"/>
          </a:xfrm>
          <a:prstGeom prst="rect">
            <a:avLst/>
          </a:prstGeom>
          <a:noFill/>
          <a:ln/>
        </p:spPr>
        <p:txBody>
          <a:bodyPr wrap="square" lIns="0" tIns="0" rIns="0" bIns="0" rtlCol="0" anchor="t"/>
          <a:lstStyle/>
          <a:p>
            <a:pPr marL="342900" indent="-342900">
              <a:lnSpc>
                <a:spcPts val="2400"/>
              </a:lnSpc>
              <a:buSzPct val="100000"/>
              <a:buChar char="•"/>
            </a:pPr>
            <a:r>
              <a:rPr lang="en-US" sz="1500" dirty="0">
                <a:solidFill>
                  <a:srgbClr val="5B5F71"/>
                </a:solidFill>
                <a:latin typeface="Instrument Sans Medium" pitchFamily="34" charset="0"/>
                <a:ea typeface="Instrument Sans Medium" pitchFamily="34" charset="-122"/>
                <a:cs typeface="Instrument Sans Medium" pitchFamily="34" charset="-120"/>
              </a:rPr>
              <a:t>Solution Database: Maintains defect classification records and corresponding repair solutions.</a:t>
            </a:r>
            <a:endParaRPr lang="en-US" sz="1500" dirty="0"/>
          </a:p>
        </p:txBody>
      </p:sp>
      <p:pic>
        <p:nvPicPr>
          <p:cNvPr id="10" name="Image 2" descr="preencoded.png">
            <a:extLst>
              <a:ext uri="{FF2B5EF4-FFF2-40B4-BE49-F238E27FC236}">
                <a16:creationId xmlns:a16="http://schemas.microsoft.com/office/drawing/2014/main" id="{606F1B78-758C-A95B-958A-EE31333A5533}"/>
              </a:ext>
            </a:extLst>
          </p:cNvPr>
          <p:cNvPicPr>
            <a:picLocks noChangeAspect="1"/>
          </p:cNvPicPr>
          <p:nvPr/>
        </p:nvPicPr>
        <p:blipFill>
          <a:blip r:embed="rId4"/>
          <a:stretch>
            <a:fillRect/>
          </a:stretch>
        </p:blipFill>
        <p:spPr>
          <a:xfrm>
            <a:off x="125196" y="3662076"/>
            <a:ext cx="5545394" cy="771168"/>
          </a:xfrm>
          <a:prstGeom prst="rect">
            <a:avLst/>
          </a:prstGeom>
        </p:spPr>
      </p:pic>
      <p:sp>
        <p:nvSpPr>
          <p:cNvPr id="11" name="Text 6">
            <a:extLst>
              <a:ext uri="{FF2B5EF4-FFF2-40B4-BE49-F238E27FC236}">
                <a16:creationId xmlns:a16="http://schemas.microsoft.com/office/drawing/2014/main" id="{2B4A0ACD-7266-D0B3-840D-A7851C5E1815}"/>
              </a:ext>
            </a:extLst>
          </p:cNvPr>
          <p:cNvSpPr/>
          <p:nvPr/>
        </p:nvSpPr>
        <p:spPr>
          <a:xfrm>
            <a:off x="317959" y="4722447"/>
            <a:ext cx="3423742" cy="301228"/>
          </a:xfrm>
          <a:prstGeom prst="rect">
            <a:avLst/>
          </a:prstGeom>
          <a:noFill/>
          <a:ln/>
        </p:spPr>
        <p:txBody>
          <a:bodyPr wrap="none" lIns="0" tIns="0" rIns="0" bIns="0" rtlCol="0" anchor="t"/>
          <a:lstStyle/>
          <a:p>
            <a:pPr marL="0" indent="0" algn="l">
              <a:lnSpc>
                <a:spcPts val="235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Output &amp; Repair Recommendations</a:t>
            </a:r>
            <a:endParaRPr lang="en-US" sz="1850" dirty="0"/>
          </a:p>
        </p:txBody>
      </p:sp>
      <p:sp>
        <p:nvSpPr>
          <p:cNvPr id="12" name="Text 7">
            <a:extLst>
              <a:ext uri="{FF2B5EF4-FFF2-40B4-BE49-F238E27FC236}">
                <a16:creationId xmlns:a16="http://schemas.microsoft.com/office/drawing/2014/main" id="{415E5C78-89D8-438F-599A-9AAF0534EFC6}"/>
              </a:ext>
            </a:extLst>
          </p:cNvPr>
          <p:cNvSpPr/>
          <p:nvPr/>
        </p:nvSpPr>
        <p:spPr>
          <a:xfrm>
            <a:off x="317958" y="5139285"/>
            <a:ext cx="5217569" cy="308372"/>
          </a:xfrm>
          <a:prstGeom prst="rect">
            <a:avLst/>
          </a:prstGeom>
          <a:noFill/>
          <a:ln/>
        </p:spPr>
        <p:txBody>
          <a:bodyPr wrap="none" lIns="0" tIns="0" rIns="0" bIns="0" rtlCol="0" anchor="t"/>
          <a:lstStyle/>
          <a:p>
            <a:pPr marL="342900" indent="-342900">
              <a:lnSpc>
                <a:spcPts val="2400"/>
              </a:lnSpc>
              <a:buSzPct val="100000"/>
              <a:buChar char="•"/>
            </a:pPr>
            <a:r>
              <a:rPr lang="en-US" sz="1500" dirty="0">
                <a:solidFill>
                  <a:srgbClr val="5B5F71"/>
                </a:solidFill>
                <a:latin typeface="Instrument Sans Medium" pitchFamily="34" charset="0"/>
                <a:ea typeface="Instrument Sans Medium" pitchFamily="34" charset="-122"/>
                <a:cs typeface="Instrument Sans Medium" pitchFamily="34" charset="-120"/>
              </a:rPr>
              <a:t>Report Generation: Provides users with defect analysis results.</a:t>
            </a:r>
            <a:endParaRPr lang="en-US" sz="1500" dirty="0"/>
          </a:p>
        </p:txBody>
      </p:sp>
      <p:sp>
        <p:nvSpPr>
          <p:cNvPr id="13" name="Text 8">
            <a:extLst>
              <a:ext uri="{FF2B5EF4-FFF2-40B4-BE49-F238E27FC236}">
                <a16:creationId xmlns:a16="http://schemas.microsoft.com/office/drawing/2014/main" id="{AA027E47-BFBC-2D0A-8677-A606A98A2495}"/>
              </a:ext>
            </a:extLst>
          </p:cNvPr>
          <p:cNvSpPr/>
          <p:nvPr/>
        </p:nvSpPr>
        <p:spPr>
          <a:xfrm>
            <a:off x="317958" y="5515046"/>
            <a:ext cx="5217569" cy="308372"/>
          </a:xfrm>
          <a:prstGeom prst="rect">
            <a:avLst/>
          </a:prstGeom>
          <a:noFill/>
          <a:ln/>
        </p:spPr>
        <p:txBody>
          <a:bodyPr wrap="none" lIns="0" tIns="0" rIns="0" bIns="0" rtlCol="0" anchor="t"/>
          <a:lstStyle/>
          <a:p>
            <a:pPr marL="342900" indent="-342900">
              <a:lnSpc>
                <a:spcPts val="2400"/>
              </a:lnSpc>
              <a:buSzPct val="100000"/>
              <a:buChar char="•"/>
            </a:pPr>
            <a:r>
              <a:rPr lang="en-US" sz="1500" dirty="0">
                <a:solidFill>
                  <a:srgbClr val="5B5F71"/>
                </a:solidFill>
                <a:latin typeface="Instrument Sans Medium" pitchFamily="34" charset="0"/>
                <a:ea typeface="Instrument Sans Medium" pitchFamily="34" charset="-122"/>
                <a:cs typeface="Instrument Sans Medium" pitchFamily="34" charset="-120"/>
              </a:rPr>
              <a:t>Repair Guidelines: Suggests corrective actions and repair tools.</a:t>
            </a:r>
            <a:endParaRPr lang="en-US" sz="1500" dirty="0"/>
          </a:p>
        </p:txBody>
      </p:sp>
      <p:sp>
        <p:nvSpPr>
          <p:cNvPr id="14" name="Text 9">
            <a:extLst>
              <a:ext uri="{FF2B5EF4-FFF2-40B4-BE49-F238E27FC236}">
                <a16:creationId xmlns:a16="http://schemas.microsoft.com/office/drawing/2014/main" id="{069233BD-176D-C24A-A93D-34DB1553F7A4}"/>
              </a:ext>
            </a:extLst>
          </p:cNvPr>
          <p:cNvSpPr/>
          <p:nvPr/>
        </p:nvSpPr>
        <p:spPr>
          <a:xfrm>
            <a:off x="317958" y="5890807"/>
            <a:ext cx="5217569" cy="308372"/>
          </a:xfrm>
          <a:prstGeom prst="rect">
            <a:avLst/>
          </a:prstGeom>
          <a:noFill/>
          <a:ln/>
        </p:spPr>
        <p:txBody>
          <a:bodyPr wrap="none" lIns="0" tIns="0" rIns="0" bIns="0" rtlCol="0" anchor="t"/>
          <a:lstStyle/>
          <a:p>
            <a:pPr marL="342900" indent="-342900">
              <a:lnSpc>
                <a:spcPts val="2400"/>
              </a:lnSpc>
              <a:buSzPct val="100000"/>
              <a:buChar char="•"/>
            </a:pPr>
            <a:r>
              <a:rPr lang="en-US" sz="1500" dirty="0">
                <a:solidFill>
                  <a:srgbClr val="5B5F71"/>
                </a:solidFill>
                <a:latin typeface="Instrument Sans Medium" pitchFamily="34" charset="0"/>
                <a:ea typeface="Instrument Sans Medium" pitchFamily="34" charset="-122"/>
                <a:cs typeface="Instrument Sans Medium" pitchFamily="34" charset="-120"/>
              </a:rPr>
              <a:t>Repair Timeline: Estimates time required for defect resolution.</a:t>
            </a:r>
            <a:endParaRPr lang="en-US" sz="1500" dirty="0"/>
          </a:p>
        </p:txBody>
      </p:sp>
      <p:pic>
        <p:nvPicPr>
          <p:cNvPr id="15" name="Image 3" descr="preencoded.png">
            <a:extLst>
              <a:ext uri="{FF2B5EF4-FFF2-40B4-BE49-F238E27FC236}">
                <a16:creationId xmlns:a16="http://schemas.microsoft.com/office/drawing/2014/main" id="{F7C74720-6D7B-76DF-D4E1-E219A7EF29C8}"/>
              </a:ext>
            </a:extLst>
          </p:cNvPr>
          <p:cNvPicPr>
            <a:picLocks noChangeAspect="1"/>
          </p:cNvPicPr>
          <p:nvPr/>
        </p:nvPicPr>
        <p:blipFill>
          <a:blip r:embed="rId5"/>
          <a:stretch>
            <a:fillRect/>
          </a:stretch>
        </p:blipFill>
        <p:spPr>
          <a:xfrm>
            <a:off x="6646606" y="3662076"/>
            <a:ext cx="5545394" cy="771168"/>
          </a:xfrm>
          <a:prstGeom prst="rect">
            <a:avLst/>
          </a:prstGeom>
        </p:spPr>
      </p:pic>
      <p:sp>
        <p:nvSpPr>
          <p:cNvPr id="16" name="Text 10">
            <a:extLst>
              <a:ext uri="{FF2B5EF4-FFF2-40B4-BE49-F238E27FC236}">
                <a16:creationId xmlns:a16="http://schemas.microsoft.com/office/drawing/2014/main" id="{C7C46254-D722-A630-F218-6406DABBF5DC}"/>
              </a:ext>
            </a:extLst>
          </p:cNvPr>
          <p:cNvSpPr/>
          <p:nvPr/>
        </p:nvSpPr>
        <p:spPr>
          <a:xfrm>
            <a:off x="6839368" y="4722447"/>
            <a:ext cx="2049264" cy="301228"/>
          </a:xfrm>
          <a:prstGeom prst="rect">
            <a:avLst/>
          </a:prstGeom>
          <a:noFill/>
          <a:ln/>
        </p:spPr>
        <p:txBody>
          <a:bodyPr wrap="none" lIns="0" tIns="0" rIns="0" bIns="0" rtlCol="0" anchor="t"/>
          <a:lstStyle/>
          <a:p>
            <a:pPr marL="0" indent="0" algn="l">
              <a:lnSpc>
                <a:spcPts val="2350"/>
              </a:lnSpc>
              <a:buNone/>
            </a:pPr>
            <a:r>
              <a:rPr lang="en-US" sz="1850" dirty="0">
                <a:solidFill>
                  <a:srgbClr val="5B5F71"/>
                </a:solidFill>
                <a:latin typeface="Instrument Sans Semi Bold" pitchFamily="34" charset="0"/>
                <a:ea typeface="Instrument Sans Semi Bold" pitchFamily="34" charset="-122"/>
                <a:cs typeface="Instrument Sans Semi Bold" pitchFamily="34" charset="-120"/>
              </a:rPr>
              <a:t>Admin Access</a:t>
            </a:r>
            <a:endParaRPr lang="en-US" sz="1850" dirty="0"/>
          </a:p>
        </p:txBody>
      </p:sp>
      <p:sp>
        <p:nvSpPr>
          <p:cNvPr id="17" name="Text 11">
            <a:extLst>
              <a:ext uri="{FF2B5EF4-FFF2-40B4-BE49-F238E27FC236}">
                <a16:creationId xmlns:a16="http://schemas.microsoft.com/office/drawing/2014/main" id="{CA8732CD-4D52-046E-5601-9644D736BF40}"/>
              </a:ext>
            </a:extLst>
          </p:cNvPr>
          <p:cNvSpPr/>
          <p:nvPr/>
        </p:nvSpPr>
        <p:spPr>
          <a:xfrm>
            <a:off x="6839368" y="5139285"/>
            <a:ext cx="5217569" cy="616744"/>
          </a:xfrm>
          <a:prstGeom prst="rect">
            <a:avLst/>
          </a:prstGeom>
          <a:noFill/>
          <a:ln/>
        </p:spPr>
        <p:txBody>
          <a:bodyPr wrap="square" lIns="0" tIns="0" rIns="0" bIns="0" rtlCol="0" anchor="t"/>
          <a:lstStyle/>
          <a:p>
            <a:pPr marL="342900" indent="-342900">
              <a:lnSpc>
                <a:spcPts val="2400"/>
              </a:lnSpc>
              <a:buSzPct val="100000"/>
              <a:buChar char="•"/>
            </a:pPr>
            <a:r>
              <a:rPr lang="en-US" sz="1500" dirty="0">
                <a:solidFill>
                  <a:srgbClr val="5B5F71"/>
                </a:solidFill>
                <a:latin typeface="Instrument Sans Medium" pitchFamily="34" charset="0"/>
                <a:ea typeface="Instrument Sans Medium" pitchFamily="34" charset="-122"/>
                <a:cs typeface="Instrument Sans Medium" pitchFamily="34" charset="-120"/>
              </a:rPr>
              <a:t>Enables monitoring, model updates, and management of system operations.</a:t>
            </a:r>
            <a:endParaRPr lang="en-US" sz="1500" dirty="0"/>
          </a:p>
        </p:txBody>
      </p:sp>
    </p:spTree>
    <p:extLst>
      <p:ext uri="{BB962C8B-B14F-4D97-AF65-F5344CB8AC3E}">
        <p14:creationId xmlns:p14="http://schemas.microsoft.com/office/powerpoint/2010/main" val="359388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 0">
            <a:extLst>
              <a:ext uri="{FF2B5EF4-FFF2-40B4-BE49-F238E27FC236}">
                <a16:creationId xmlns:a16="http://schemas.microsoft.com/office/drawing/2014/main" id="{D6CD2D91-F4B8-9732-477C-DA8D6AB6042C}"/>
              </a:ext>
            </a:extLst>
          </p:cNvPr>
          <p:cNvSpPr/>
          <p:nvPr/>
        </p:nvSpPr>
        <p:spPr>
          <a:xfrm>
            <a:off x="321843" y="285134"/>
            <a:ext cx="9967555" cy="698105"/>
          </a:xfrm>
          <a:prstGeom prst="rect">
            <a:avLst/>
          </a:prstGeom>
          <a:noFill/>
          <a:ln/>
        </p:spPr>
        <p:txBody>
          <a:bodyPr wrap="none" lIns="0" tIns="0" rIns="0" bIns="0" rtlCol="0" anchor="t"/>
          <a:lstStyle/>
          <a:p>
            <a:pPr marL="0" indent="0">
              <a:lnSpc>
                <a:spcPts val="5300"/>
              </a:lnSpc>
              <a:buNone/>
            </a:pPr>
            <a:r>
              <a:rPr lang="en-US" sz="4200" dirty="0">
                <a:solidFill>
                  <a:srgbClr val="505468"/>
                </a:solidFill>
                <a:latin typeface="Instrument Sans Semi Bold" pitchFamily="34" charset="0"/>
                <a:ea typeface="Instrument Sans Semi Bold" pitchFamily="34" charset="-122"/>
                <a:cs typeface="Instrument Sans Semi Bold" pitchFamily="34" charset="-120"/>
              </a:rPr>
              <a:t>Result and Analysis of Defect Detection</a:t>
            </a:r>
            <a:endParaRPr lang="en-US" sz="4200" dirty="0"/>
          </a:p>
        </p:txBody>
      </p:sp>
      <p:sp>
        <p:nvSpPr>
          <p:cNvPr id="11" name="Text 1">
            <a:extLst>
              <a:ext uri="{FF2B5EF4-FFF2-40B4-BE49-F238E27FC236}">
                <a16:creationId xmlns:a16="http://schemas.microsoft.com/office/drawing/2014/main" id="{0D3D527A-120C-3D1F-7424-338B4B07B295}"/>
              </a:ext>
            </a:extLst>
          </p:cNvPr>
          <p:cNvSpPr/>
          <p:nvPr/>
        </p:nvSpPr>
        <p:spPr>
          <a:xfrm>
            <a:off x="2366953" y="1533849"/>
            <a:ext cx="6934364" cy="673179"/>
          </a:xfrm>
          <a:prstGeom prst="rect">
            <a:avLst/>
          </a:prstGeom>
          <a:noFill/>
          <a:ln/>
        </p:spPr>
        <p:txBody>
          <a:bodyPr wrap="square" lIns="0" tIns="0" rIns="0" bIns="0" rtlCol="0" anchor="t"/>
          <a:lstStyle/>
          <a:p>
            <a:pPr marL="0" indent="0">
              <a:lnSpc>
                <a:spcPts val="2650"/>
              </a:lnSpc>
              <a:buNone/>
            </a:pPr>
            <a:r>
              <a:rPr lang="en-US" sz="2100" dirty="0">
                <a:solidFill>
                  <a:srgbClr val="505468"/>
                </a:solidFill>
                <a:latin typeface="Instrument Sans Semi Bold" pitchFamily="34" charset="0"/>
                <a:ea typeface="Instrument Sans Semi Bold" pitchFamily="34" charset="-122"/>
                <a:cs typeface="Instrument Sans Semi Bold" pitchFamily="34" charset="-120"/>
              </a:rPr>
              <a:t>Classification Performance Metrics (Precision, Recall, F1-Score)</a:t>
            </a:r>
            <a:endParaRPr lang="en-US" sz="2100" dirty="0"/>
          </a:p>
        </p:txBody>
      </p:sp>
      <p:pic>
        <p:nvPicPr>
          <p:cNvPr id="12" name="Image 0" descr="preencoded.png">
            <a:extLst>
              <a:ext uri="{FF2B5EF4-FFF2-40B4-BE49-F238E27FC236}">
                <a16:creationId xmlns:a16="http://schemas.microsoft.com/office/drawing/2014/main" id="{99D60B49-A9B3-AE08-C00D-49192A03E0D7}"/>
              </a:ext>
            </a:extLst>
          </p:cNvPr>
          <p:cNvPicPr>
            <a:picLocks noChangeAspect="1"/>
          </p:cNvPicPr>
          <p:nvPr/>
        </p:nvPicPr>
        <p:blipFill>
          <a:blip r:embed="rId2"/>
          <a:stretch>
            <a:fillRect/>
          </a:stretch>
        </p:blipFill>
        <p:spPr>
          <a:xfrm>
            <a:off x="2593095" y="2133403"/>
            <a:ext cx="5945505" cy="3974544"/>
          </a:xfrm>
          <a:prstGeom prst="rect">
            <a:avLst/>
          </a:prstGeom>
        </p:spPr>
      </p:pic>
      <p:sp>
        <p:nvSpPr>
          <p:cNvPr id="14" name="Text 3">
            <a:extLst>
              <a:ext uri="{FF2B5EF4-FFF2-40B4-BE49-F238E27FC236}">
                <a16:creationId xmlns:a16="http://schemas.microsoft.com/office/drawing/2014/main" id="{67984E08-8923-F6B7-C1E4-1ADFB3E0339E}"/>
              </a:ext>
            </a:extLst>
          </p:cNvPr>
          <p:cNvSpPr/>
          <p:nvPr/>
        </p:nvSpPr>
        <p:spPr>
          <a:xfrm>
            <a:off x="7113763" y="1788598"/>
            <a:ext cx="6258520" cy="344805"/>
          </a:xfrm>
          <a:prstGeom prst="rect">
            <a:avLst/>
          </a:prstGeom>
          <a:noFill/>
          <a:ln/>
        </p:spPr>
        <p:txBody>
          <a:bodyPr wrap="none" lIns="0" tIns="0" rIns="0" bIns="0" rtlCol="0" anchor="t"/>
          <a:lstStyle/>
          <a:p>
            <a:pPr marL="0" indent="0">
              <a:lnSpc>
                <a:spcPts val="2700"/>
              </a:lnSpc>
              <a:buNone/>
            </a:pPr>
            <a:endParaRPr lang="en-US" sz="1650" dirty="0"/>
          </a:p>
        </p:txBody>
      </p:sp>
    </p:spTree>
    <p:extLst>
      <p:ext uri="{BB962C8B-B14F-4D97-AF65-F5344CB8AC3E}">
        <p14:creationId xmlns:p14="http://schemas.microsoft.com/office/powerpoint/2010/main" val="4095744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6983D20E-1B27-3D21-B3D6-50E37F0334F2}"/>
              </a:ext>
            </a:extLst>
          </p:cNvPr>
          <p:cNvSpPr/>
          <p:nvPr/>
        </p:nvSpPr>
        <p:spPr>
          <a:xfrm>
            <a:off x="331675" y="468797"/>
            <a:ext cx="5156480"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Conclusion</a:t>
            </a:r>
            <a:endParaRPr lang="en-US" sz="4450" dirty="0"/>
          </a:p>
        </p:txBody>
      </p:sp>
      <p:sp>
        <p:nvSpPr>
          <p:cNvPr id="3" name="Text 1">
            <a:extLst>
              <a:ext uri="{FF2B5EF4-FFF2-40B4-BE49-F238E27FC236}">
                <a16:creationId xmlns:a16="http://schemas.microsoft.com/office/drawing/2014/main" id="{01A70405-4421-496D-78C2-5B4111FC1CA4}"/>
              </a:ext>
            </a:extLst>
          </p:cNvPr>
          <p:cNvSpPr/>
          <p:nvPr/>
        </p:nvSpPr>
        <p:spPr>
          <a:xfrm>
            <a:off x="331676" y="1205404"/>
            <a:ext cx="11122906" cy="1460172"/>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This project presents an AI-powered solution for defect detection and repair automation using computer vision and deep learning techniques like YOLO and CNN. The system accurately detects damages in various materials—such as cracked phone screens and household items—and provides real-time repair suggestions, reducing the need for expert intervention.</a:t>
            </a:r>
            <a:endParaRPr lang="en-US" sz="1750" dirty="0"/>
          </a:p>
        </p:txBody>
      </p:sp>
      <p:sp>
        <p:nvSpPr>
          <p:cNvPr id="4" name="Text 2">
            <a:extLst>
              <a:ext uri="{FF2B5EF4-FFF2-40B4-BE49-F238E27FC236}">
                <a16:creationId xmlns:a16="http://schemas.microsoft.com/office/drawing/2014/main" id="{9D1459D7-0BE0-BCB0-DDFA-84EB4FFA6C04}"/>
              </a:ext>
            </a:extLst>
          </p:cNvPr>
          <p:cNvSpPr/>
          <p:nvPr/>
        </p:nvSpPr>
        <p:spPr>
          <a:xfrm>
            <a:off x="331672" y="2775730"/>
            <a:ext cx="11122910" cy="1227997"/>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By offering detailed repair guidance, tool requirements, and method awareness, the system helps prevent repair scams and empowers users with the knowledge to perform safe, effective fixes. The integration of a web-based interface ensures accessibility and usability for both general users and industrial applications.</a:t>
            </a:r>
            <a:endParaRPr lang="en-US" sz="1750" dirty="0"/>
          </a:p>
        </p:txBody>
      </p:sp>
      <p:sp>
        <p:nvSpPr>
          <p:cNvPr id="5" name="Text 3">
            <a:extLst>
              <a:ext uri="{FF2B5EF4-FFF2-40B4-BE49-F238E27FC236}">
                <a16:creationId xmlns:a16="http://schemas.microsoft.com/office/drawing/2014/main" id="{2828CAB2-AA4F-0618-A2B4-77DC604D8E28}"/>
              </a:ext>
            </a:extLst>
          </p:cNvPr>
          <p:cNvSpPr/>
          <p:nvPr/>
        </p:nvSpPr>
        <p:spPr>
          <a:xfrm>
            <a:off x="331673" y="5054115"/>
            <a:ext cx="11122909" cy="1435609"/>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Future research directions include refining the model for more complex defect types, expanding its applicability to diverse industrial settings, and integrating advanced robotic repair systems. Ultimately, our goal is to revolutionize industrial automation by providing a reliable, AI-powered solution for defect detection and repair.</a:t>
            </a:r>
            <a:endParaRPr lang="en-US" sz="1750" dirty="0"/>
          </a:p>
        </p:txBody>
      </p:sp>
      <p:sp>
        <p:nvSpPr>
          <p:cNvPr id="6" name="Text 2">
            <a:extLst>
              <a:ext uri="{FF2B5EF4-FFF2-40B4-BE49-F238E27FC236}">
                <a16:creationId xmlns:a16="http://schemas.microsoft.com/office/drawing/2014/main" id="{D7692F26-5B58-8A1F-2684-30FF0EFD4144}"/>
              </a:ext>
            </a:extLst>
          </p:cNvPr>
          <p:cNvSpPr/>
          <p:nvPr/>
        </p:nvSpPr>
        <p:spPr>
          <a:xfrm>
            <a:off x="331673" y="4003727"/>
            <a:ext cx="11122909" cy="940234"/>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Overall, the project enhances efficiency, minimizes material waste, and brings intelligence to the repair process, marking a step forward in practical, AI-driven defect management.</a:t>
            </a:r>
            <a:endParaRPr lang="en-US" sz="1750" dirty="0"/>
          </a:p>
        </p:txBody>
      </p:sp>
    </p:spTree>
    <p:extLst>
      <p:ext uri="{BB962C8B-B14F-4D97-AF65-F5344CB8AC3E}">
        <p14:creationId xmlns:p14="http://schemas.microsoft.com/office/powerpoint/2010/main" val="16813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B1AE7BCE-BEFF-5CBF-DFC0-833C68EC9B02}"/>
              </a:ext>
            </a:extLst>
          </p:cNvPr>
          <p:cNvSpPr/>
          <p:nvPr/>
        </p:nvSpPr>
        <p:spPr>
          <a:xfrm>
            <a:off x="272679" y="1107258"/>
            <a:ext cx="5354195"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Future Enhancements</a:t>
            </a:r>
            <a:endParaRPr lang="en-US" sz="4450" dirty="0"/>
          </a:p>
        </p:txBody>
      </p:sp>
      <p:sp>
        <p:nvSpPr>
          <p:cNvPr id="3" name="Text 1">
            <a:extLst>
              <a:ext uri="{FF2B5EF4-FFF2-40B4-BE49-F238E27FC236}">
                <a16:creationId xmlns:a16="http://schemas.microsoft.com/office/drawing/2014/main" id="{8319EE07-91DB-92C5-8090-4DCDFAACB62A}"/>
              </a:ext>
            </a:extLst>
          </p:cNvPr>
          <p:cNvSpPr/>
          <p:nvPr/>
        </p:nvSpPr>
        <p:spPr>
          <a:xfrm>
            <a:off x="272679" y="2269665"/>
            <a:ext cx="11811165" cy="761467"/>
          </a:xfrm>
          <a:prstGeom prst="rect">
            <a:avLst/>
          </a:prstGeom>
          <a:noFill/>
          <a:ln/>
        </p:spPr>
        <p:txBody>
          <a:bodyPr wrap="square" lIns="0" tIns="0" rIns="0" bIns="0" rtlCol="0" anchor="t"/>
          <a:lstStyle/>
          <a:p>
            <a:pPr marL="342900" indent="-342900">
              <a:lnSpc>
                <a:spcPts val="2850"/>
              </a:lnSpc>
              <a:buSzPct val="100000"/>
              <a:buChar char="•"/>
            </a:pPr>
            <a:r>
              <a:rPr lang="en-US" sz="1750" b="1" dirty="0">
                <a:solidFill>
                  <a:srgbClr val="5B5F71"/>
                </a:solidFill>
                <a:latin typeface="Instrument Sans Medium" pitchFamily="34" charset="0"/>
                <a:ea typeface="Instrument Sans Medium" pitchFamily="34" charset="-122"/>
                <a:cs typeface="Instrument Sans Medium" pitchFamily="34" charset="-120"/>
              </a:rPr>
              <a:t>Enhancing Defect Classification</a:t>
            </a:r>
            <a:r>
              <a:rPr lang="en-US" sz="1750" dirty="0">
                <a:solidFill>
                  <a:srgbClr val="5B5F71"/>
                </a:solidFill>
                <a:latin typeface="Instrument Sans Medium" pitchFamily="34" charset="0"/>
                <a:ea typeface="Instrument Sans Medium" pitchFamily="34" charset="-122"/>
                <a:cs typeface="Instrument Sans Medium" pitchFamily="34" charset="-120"/>
              </a:rPr>
              <a:t> – Implementing transformer-based models like Vision Transformers (ViTs) for improved defect classification accuracy.</a:t>
            </a:r>
            <a:endParaRPr lang="en-US" sz="1750" dirty="0"/>
          </a:p>
        </p:txBody>
      </p:sp>
      <p:sp>
        <p:nvSpPr>
          <p:cNvPr id="4" name="Text 2">
            <a:extLst>
              <a:ext uri="{FF2B5EF4-FFF2-40B4-BE49-F238E27FC236}">
                <a16:creationId xmlns:a16="http://schemas.microsoft.com/office/drawing/2014/main" id="{CD8E3B8D-830A-E4FA-6BB8-D52A427AA780}"/>
              </a:ext>
            </a:extLst>
          </p:cNvPr>
          <p:cNvSpPr/>
          <p:nvPr/>
        </p:nvSpPr>
        <p:spPr>
          <a:xfrm>
            <a:off x="272679" y="3074765"/>
            <a:ext cx="11722676" cy="546051"/>
          </a:xfrm>
          <a:prstGeom prst="rect">
            <a:avLst/>
          </a:prstGeom>
          <a:noFill/>
          <a:ln/>
        </p:spPr>
        <p:txBody>
          <a:bodyPr wrap="none" lIns="0" tIns="0" rIns="0" bIns="0" rtlCol="0" anchor="t"/>
          <a:lstStyle/>
          <a:p>
            <a:pPr marL="342900" indent="-342900" algn="just">
              <a:lnSpc>
                <a:spcPts val="2850"/>
              </a:lnSpc>
              <a:buSzPct val="100000"/>
              <a:buChar char="•"/>
            </a:pPr>
            <a:r>
              <a:rPr lang="en-US" sz="1750" b="1" dirty="0">
                <a:solidFill>
                  <a:srgbClr val="5B5F71"/>
                </a:solidFill>
                <a:latin typeface="Instrument Sans Medium" pitchFamily="34" charset="0"/>
                <a:ea typeface="Instrument Sans Medium" pitchFamily="34" charset="-122"/>
                <a:cs typeface="Instrument Sans Medium" pitchFamily="34" charset="-120"/>
              </a:rPr>
              <a:t>Integrating Augmented Reality (AR)</a:t>
            </a:r>
            <a:r>
              <a:rPr lang="en-US" sz="1750" dirty="0">
                <a:solidFill>
                  <a:srgbClr val="5B5F71"/>
                </a:solidFill>
                <a:latin typeface="Instrument Sans Medium" pitchFamily="34" charset="0"/>
                <a:ea typeface="Instrument Sans Medium" pitchFamily="34" charset="-122"/>
                <a:cs typeface="Instrument Sans Medium" pitchFamily="34" charset="-120"/>
              </a:rPr>
              <a:t> – Using AR for real-time defect visualization, aiding technicians in precise </a:t>
            </a:r>
          </a:p>
          <a:p>
            <a:pPr algn="just">
              <a:lnSpc>
                <a:spcPts val="2850"/>
              </a:lnSpc>
              <a:buSzPct val="100000"/>
            </a:pPr>
            <a:r>
              <a:rPr lang="en-US" sz="1750" dirty="0">
                <a:solidFill>
                  <a:srgbClr val="5B5F71"/>
                </a:solidFill>
                <a:latin typeface="Instrument Sans Medium" pitchFamily="34" charset="0"/>
                <a:ea typeface="Instrument Sans Medium" pitchFamily="34" charset="-122"/>
                <a:cs typeface="Instrument Sans Medium" pitchFamily="34" charset="-120"/>
              </a:rPr>
              <a:t>      repairs.</a:t>
            </a:r>
            <a:endParaRPr lang="en-US" sz="1750" dirty="0"/>
          </a:p>
        </p:txBody>
      </p:sp>
      <p:sp>
        <p:nvSpPr>
          <p:cNvPr id="5" name="Text 3">
            <a:extLst>
              <a:ext uri="{FF2B5EF4-FFF2-40B4-BE49-F238E27FC236}">
                <a16:creationId xmlns:a16="http://schemas.microsoft.com/office/drawing/2014/main" id="{041D5651-7311-CEE8-CE92-D0405507A2F3}"/>
              </a:ext>
            </a:extLst>
          </p:cNvPr>
          <p:cNvSpPr/>
          <p:nvPr/>
        </p:nvSpPr>
        <p:spPr>
          <a:xfrm>
            <a:off x="272679" y="3733272"/>
            <a:ext cx="11811165" cy="380734"/>
          </a:xfrm>
          <a:prstGeom prst="rect">
            <a:avLst/>
          </a:prstGeom>
          <a:noFill/>
          <a:ln/>
        </p:spPr>
        <p:txBody>
          <a:bodyPr wrap="none" lIns="0" tIns="0" rIns="0" bIns="0" rtlCol="0" anchor="t"/>
          <a:lstStyle/>
          <a:p>
            <a:pPr marL="342900" indent="-342900">
              <a:lnSpc>
                <a:spcPts val="2850"/>
              </a:lnSpc>
              <a:buSzPct val="100000"/>
              <a:buChar char="•"/>
            </a:pPr>
            <a:r>
              <a:rPr lang="en-US" sz="1750" b="1" dirty="0">
                <a:solidFill>
                  <a:srgbClr val="5B5F71"/>
                </a:solidFill>
                <a:latin typeface="Instrument Sans Medium" pitchFamily="34" charset="0"/>
                <a:ea typeface="Instrument Sans Medium" pitchFamily="34" charset="-122"/>
                <a:cs typeface="Instrument Sans Medium" pitchFamily="34" charset="-120"/>
              </a:rPr>
              <a:t>Expanding the Dataset</a:t>
            </a:r>
            <a:r>
              <a:rPr lang="en-US" sz="1750" dirty="0">
                <a:solidFill>
                  <a:srgbClr val="5B5F71"/>
                </a:solidFill>
                <a:latin typeface="Instrument Sans Medium" pitchFamily="34" charset="0"/>
                <a:ea typeface="Instrument Sans Medium" pitchFamily="34" charset="-122"/>
                <a:cs typeface="Instrument Sans Medium" pitchFamily="34" charset="-120"/>
              </a:rPr>
              <a:t> – Incorporating diverse object defect scenarios for better generalization across industries.</a:t>
            </a:r>
            <a:endParaRPr lang="en-US" sz="1750" dirty="0"/>
          </a:p>
        </p:txBody>
      </p:sp>
      <p:sp>
        <p:nvSpPr>
          <p:cNvPr id="6" name="Text 4">
            <a:extLst>
              <a:ext uri="{FF2B5EF4-FFF2-40B4-BE49-F238E27FC236}">
                <a16:creationId xmlns:a16="http://schemas.microsoft.com/office/drawing/2014/main" id="{D04CD72A-BB61-45DE-FB72-80AA2D3263B3}"/>
              </a:ext>
            </a:extLst>
          </p:cNvPr>
          <p:cNvSpPr/>
          <p:nvPr/>
        </p:nvSpPr>
        <p:spPr>
          <a:xfrm>
            <a:off x="272679" y="4145976"/>
            <a:ext cx="11811165" cy="761467"/>
          </a:xfrm>
          <a:prstGeom prst="rect">
            <a:avLst/>
          </a:prstGeom>
          <a:noFill/>
          <a:ln/>
        </p:spPr>
        <p:txBody>
          <a:bodyPr wrap="square" lIns="0" tIns="0" rIns="0" bIns="0" rtlCol="0" anchor="t"/>
          <a:lstStyle/>
          <a:p>
            <a:pPr marL="342900" indent="-342900">
              <a:lnSpc>
                <a:spcPts val="2850"/>
              </a:lnSpc>
              <a:buSzPct val="100000"/>
              <a:buChar char="•"/>
            </a:pPr>
            <a:r>
              <a:rPr lang="en-US" sz="1750" b="1" dirty="0">
                <a:solidFill>
                  <a:srgbClr val="5B5F71"/>
                </a:solidFill>
                <a:latin typeface="Instrument Sans Medium" pitchFamily="34" charset="0"/>
                <a:ea typeface="Instrument Sans Medium" pitchFamily="34" charset="-122"/>
                <a:cs typeface="Instrument Sans Medium" pitchFamily="34" charset="-120"/>
              </a:rPr>
              <a:t>Implementing Reinforcement Learning</a:t>
            </a:r>
            <a:r>
              <a:rPr lang="en-US" sz="1750" dirty="0">
                <a:solidFill>
                  <a:srgbClr val="5B5F71"/>
                </a:solidFill>
                <a:latin typeface="Instrument Sans Medium" pitchFamily="34" charset="0"/>
                <a:ea typeface="Instrument Sans Medium" pitchFamily="34" charset="-122"/>
                <a:cs typeface="Instrument Sans Medium" pitchFamily="34" charset="-120"/>
              </a:rPr>
              <a:t> – Enabling adaptive defect diagnosis by continuously improving model performance based on feedback.</a:t>
            </a:r>
            <a:endParaRPr lang="en-US" sz="1750" dirty="0"/>
          </a:p>
        </p:txBody>
      </p:sp>
      <p:sp>
        <p:nvSpPr>
          <p:cNvPr id="7" name="Text 5">
            <a:extLst>
              <a:ext uri="{FF2B5EF4-FFF2-40B4-BE49-F238E27FC236}">
                <a16:creationId xmlns:a16="http://schemas.microsoft.com/office/drawing/2014/main" id="{0ED8FEF2-D0F6-F8CD-1C95-D557CD4EF90D}"/>
              </a:ext>
            </a:extLst>
          </p:cNvPr>
          <p:cNvSpPr/>
          <p:nvPr/>
        </p:nvSpPr>
        <p:spPr>
          <a:xfrm>
            <a:off x="272679" y="4951075"/>
            <a:ext cx="11811165" cy="761467"/>
          </a:xfrm>
          <a:prstGeom prst="rect">
            <a:avLst/>
          </a:prstGeom>
          <a:noFill/>
          <a:ln/>
        </p:spPr>
        <p:txBody>
          <a:bodyPr wrap="square" lIns="0" tIns="0" rIns="0" bIns="0" rtlCol="0" anchor="t"/>
          <a:lstStyle/>
          <a:p>
            <a:pPr marL="342900" indent="-342900">
              <a:lnSpc>
                <a:spcPts val="2850"/>
              </a:lnSpc>
              <a:buSzPct val="100000"/>
              <a:buChar char="•"/>
            </a:pPr>
            <a:r>
              <a:rPr lang="en-US" sz="1750" b="1" dirty="0">
                <a:solidFill>
                  <a:srgbClr val="5B5F71"/>
                </a:solidFill>
                <a:latin typeface="Instrument Sans Medium" pitchFamily="34" charset="0"/>
                <a:ea typeface="Instrument Sans Medium" pitchFamily="34" charset="-122"/>
                <a:cs typeface="Instrument Sans Medium" pitchFamily="34" charset="-120"/>
              </a:rPr>
              <a:t>Integrating IoT for Automated Repairs</a:t>
            </a:r>
            <a:r>
              <a:rPr lang="en-US" sz="1750" dirty="0">
                <a:solidFill>
                  <a:srgbClr val="5B5F71"/>
                </a:solidFill>
                <a:latin typeface="Instrument Sans Medium" pitchFamily="34" charset="0"/>
                <a:ea typeface="Instrument Sans Medium" pitchFamily="34" charset="-122"/>
                <a:cs typeface="Instrument Sans Medium" pitchFamily="34" charset="-120"/>
              </a:rPr>
              <a:t> – Connecting the system with IoT-enabled robotic arms to perform minor automated repairs based on defect analysis.</a:t>
            </a:r>
            <a:endParaRPr lang="en-US" sz="1750" dirty="0"/>
          </a:p>
        </p:txBody>
      </p:sp>
    </p:spTree>
    <p:extLst>
      <p:ext uri="{BB962C8B-B14F-4D97-AF65-F5344CB8AC3E}">
        <p14:creationId xmlns:p14="http://schemas.microsoft.com/office/powerpoint/2010/main" val="3557121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D27A4682-D54D-EE2C-2D83-AD06B10748AA}"/>
              </a:ext>
            </a:extLst>
          </p:cNvPr>
          <p:cNvSpPr/>
          <p:nvPr/>
        </p:nvSpPr>
        <p:spPr>
          <a:xfrm>
            <a:off x="292346" y="857502"/>
            <a:ext cx="5568718"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References</a:t>
            </a:r>
            <a:endParaRPr lang="en-US" sz="4450" dirty="0"/>
          </a:p>
        </p:txBody>
      </p:sp>
      <p:sp>
        <p:nvSpPr>
          <p:cNvPr id="3" name="Text 1">
            <a:extLst>
              <a:ext uri="{FF2B5EF4-FFF2-40B4-BE49-F238E27FC236}">
                <a16:creationId xmlns:a16="http://schemas.microsoft.com/office/drawing/2014/main" id="{85394A91-E5AC-F74C-3A57-4966FF039802}"/>
              </a:ext>
            </a:extLst>
          </p:cNvPr>
          <p:cNvSpPr/>
          <p:nvPr/>
        </p:nvSpPr>
        <p:spPr>
          <a:xfrm>
            <a:off x="292347" y="1676890"/>
            <a:ext cx="9028634" cy="362903"/>
          </a:xfrm>
          <a:prstGeom prst="rect">
            <a:avLst/>
          </a:prstGeom>
          <a:noFill/>
          <a:ln/>
        </p:spPr>
        <p:txBody>
          <a:bodyPr wrap="none" lIns="0" tIns="0" rIns="0" bIns="0" rtlCol="0" anchor="t"/>
          <a:lstStyle/>
          <a:p>
            <a:pPr marL="342900" indent="-342900">
              <a:lnSpc>
                <a:spcPts val="2850"/>
              </a:lnSpc>
              <a:buSzPct val="100000"/>
              <a:buFont typeface="+mj-lt"/>
              <a:buAutoNum type="arabicPeriod"/>
            </a:pPr>
            <a:r>
              <a:rPr lang="en-US" sz="1750" dirty="0">
                <a:solidFill>
                  <a:srgbClr val="5B5F71"/>
                </a:solidFill>
                <a:latin typeface="Instrument Sans Medium" pitchFamily="34" charset="0"/>
                <a:ea typeface="Instrument Sans Medium" pitchFamily="34" charset="-122"/>
                <a:cs typeface="Instrument Sans Medium" pitchFamily="34" charset="-120"/>
              </a:rPr>
              <a:t>You Only Look Once: Unified, Real-Time Object Detection (2016)</a:t>
            </a:r>
            <a:endParaRPr lang="en-US" sz="1750" dirty="0"/>
          </a:p>
        </p:txBody>
      </p:sp>
      <p:sp>
        <p:nvSpPr>
          <p:cNvPr id="4" name="Text 2">
            <a:extLst>
              <a:ext uri="{FF2B5EF4-FFF2-40B4-BE49-F238E27FC236}">
                <a16:creationId xmlns:a16="http://schemas.microsoft.com/office/drawing/2014/main" id="{838FAFDA-C3E3-01B8-1CF6-4423FB06EF25}"/>
              </a:ext>
            </a:extLst>
          </p:cNvPr>
          <p:cNvSpPr/>
          <p:nvPr/>
        </p:nvSpPr>
        <p:spPr>
          <a:xfrm>
            <a:off x="292347" y="2119088"/>
            <a:ext cx="9028634" cy="362903"/>
          </a:xfrm>
          <a:prstGeom prst="rect">
            <a:avLst/>
          </a:prstGeom>
          <a:noFill/>
          <a:ln/>
        </p:spPr>
        <p:txBody>
          <a:bodyPr wrap="none" lIns="0" tIns="0" rIns="0" bIns="0" rtlCol="0" anchor="t"/>
          <a:lstStyle/>
          <a:p>
            <a:pPr marL="342900" indent="-342900">
              <a:lnSpc>
                <a:spcPts val="2850"/>
              </a:lnSpc>
              <a:buSzPct val="100000"/>
              <a:buFont typeface="+mj-lt"/>
              <a:buAutoNum type="arabicPeriod" startAt="2"/>
            </a:pPr>
            <a:r>
              <a:rPr lang="en-US" sz="1750" dirty="0">
                <a:solidFill>
                  <a:srgbClr val="5B5F71"/>
                </a:solidFill>
                <a:latin typeface="Instrument Sans Medium" pitchFamily="34" charset="0"/>
                <a:ea typeface="Instrument Sans Medium" pitchFamily="34" charset="-122"/>
                <a:cs typeface="Instrument Sans Medium" pitchFamily="34" charset="-120"/>
              </a:rPr>
              <a:t>Faster R-CNN: Towards Real-Time Object Detection with Region Proposal Networks (2015)</a:t>
            </a:r>
            <a:endParaRPr lang="en-US" sz="1750" dirty="0"/>
          </a:p>
        </p:txBody>
      </p:sp>
      <p:sp>
        <p:nvSpPr>
          <p:cNvPr id="5" name="Text 3">
            <a:extLst>
              <a:ext uri="{FF2B5EF4-FFF2-40B4-BE49-F238E27FC236}">
                <a16:creationId xmlns:a16="http://schemas.microsoft.com/office/drawing/2014/main" id="{C9E0276D-7703-D5F9-7CDF-1AC92A96EEAE}"/>
              </a:ext>
            </a:extLst>
          </p:cNvPr>
          <p:cNvSpPr/>
          <p:nvPr/>
        </p:nvSpPr>
        <p:spPr>
          <a:xfrm>
            <a:off x="292347" y="2561286"/>
            <a:ext cx="9028634" cy="362903"/>
          </a:xfrm>
          <a:prstGeom prst="rect">
            <a:avLst/>
          </a:prstGeom>
          <a:noFill/>
          <a:ln/>
        </p:spPr>
        <p:txBody>
          <a:bodyPr wrap="none" lIns="0" tIns="0" rIns="0" bIns="0" rtlCol="0" anchor="t"/>
          <a:lstStyle/>
          <a:p>
            <a:pPr marL="342900" indent="-342900">
              <a:lnSpc>
                <a:spcPts val="2850"/>
              </a:lnSpc>
              <a:buSzPct val="100000"/>
              <a:buFont typeface="+mj-lt"/>
              <a:buAutoNum type="arabicPeriod" startAt="3"/>
            </a:pPr>
            <a:r>
              <a:rPr lang="en-US" sz="1750" dirty="0">
                <a:solidFill>
                  <a:srgbClr val="5B5F71"/>
                </a:solidFill>
                <a:latin typeface="Instrument Sans Medium" pitchFamily="34" charset="0"/>
                <a:ea typeface="Instrument Sans Medium" pitchFamily="34" charset="-122"/>
                <a:cs typeface="Instrument Sans Medium" pitchFamily="34" charset="-120"/>
              </a:rPr>
              <a:t>SSD: Single Shot MultiBox Detector (2016)</a:t>
            </a:r>
            <a:endParaRPr lang="en-US" sz="1750" dirty="0"/>
          </a:p>
        </p:txBody>
      </p:sp>
      <p:sp>
        <p:nvSpPr>
          <p:cNvPr id="6" name="Text 4">
            <a:extLst>
              <a:ext uri="{FF2B5EF4-FFF2-40B4-BE49-F238E27FC236}">
                <a16:creationId xmlns:a16="http://schemas.microsoft.com/office/drawing/2014/main" id="{B83AE42D-F4DE-A49F-CC46-53345A73B633}"/>
              </a:ext>
            </a:extLst>
          </p:cNvPr>
          <p:cNvSpPr/>
          <p:nvPr/>
        </p:nvSpPr>
        <p:spPr>
          <a:xfrm>
            <a:off x="292347" y="3003484"/>
            <a:ext cx="9028634" cy="362903"/>
          </a:xfrm>
          <a:prstGeom prst="rect">
            <a:avLst/>
          </a:prstGeom>
          <a:noFill/>
          <a:ln/>
        </p:spPr>
        <p:txBody>
          <a:bodyPr wrap="none" lIns="0" tIns="0" rIns="0" bIns="0" rtlCol="0" anchor="t"/>
          <a:lstStyle/>
          <a:p>
            <a:pPr marL="342900" indent="-342900">
              <a:lnSpc>
                <a:spcPts val="2850"/>
              </a:lnSpc>
              <a:buSzPct val="100000"/>
              <a:buFont typeface="+mj-lt"/>
              <a:buAutoNum type="arabicPeriod" startAt="4"/>
            </a:pPr>
            <a:r>
              <a:rPr lang="en-US" sz="1750" dirty="0">
                <a:solidFill>
                  <a:srgbClr val="5B5F71"/>
                </a:solidFill>
                <a:latin typeface="Instrument Sans Medium" pitchFamily="34" charset="0"/>
                <a:ea typeface="Instrument Sans Medium" pitchFamily="34" charset="-122"/>
                <a:cs typeface="Instrument Sans Medium" pitchFamily="34" charset="-120"/>
              </a:rPr>
              <a:t>Deep Residual Learning for Image Recognition (2016)</a:t>
            </a:r>
            <a:endParaRPr lang="en-US" sz="1750" dirty="0"/>
          </a:p>
        </p:txBody>
      </p:sp>
      <p:sp>
        <p:nvSpPr>
          <p:cNvPr id="7" name="Text 5">
            <a:extLst>
              <a:ext uri="{FF2B5EF4-FFF2-40B4-BE49-F238E27FC236}">
                <a16:creationId xmlns:a16="http://schemas.microsoft.com/office/drawing/2014/main" id="{FC128AA4-AA2B-54B6-32F4-1CDA3ECBF996}"/>
              </a:ext>
            </a:extLst>
          </p:cNvPr>
          <p:cNvSpPr/>
          <p:nvPr/>
        </p:nvSpPr>
        <p:spPr>
          <a:xfrm>
            <a:off x="292347" y="3445683"/>
            <a:ext cx="9028634" cy="362903"/>
          </a:xfrm>
          <a:prstGeom prst="rect">
            <a:avLst/>
          </a:prstGeom>
          <a:noFill/>
          <a:ln/>
        </p:spPr>
        <p:txBody>
          <a:bodyPr wrap="none" lIns="0" tIns="0" rIns="0" bIns="0" rtlCol="0" anchor="t"/>
          <a:lstStyle/>
          <a:p>
            <a:pPr marL="342900" indent="-342900">
              <a:lnSpc>
                <a:spcPts val="2850"/>
              </a:lnSpc>
              <a:buSzPct val="100000"/>
              <a:buFont typeface="+mj-lt"/>
              <a:buAutoNum type="arabicPeriod" startAt="5"/>
            </a:pPr>
            <a:r>
              <a:rPr lang="en-US" sz="1750" dirty="0">
                <a:solidFill>
                  <a:srgbClr val="5B5F71"/>
                </a:solidFill>
                <a:latin typeface="Instrument Sans Medium" pitchFamily="34" charset="0"/>
                <a:ea typeface="Instrument Sans Medium" pitchFamily="34" charset="-122"/>
                <a:cs typeface="Instrument Sans Medium" pitchFamily="34" charset="-120"/>
              </a:rPr>
              <a:t>A Real-Time Automated Defect Detection System for Manufacturing (2023)</a:t>
            </a:r>
            <a:endParaRPr lang="en-US" sz="1750" dirty="0"/>
          </a:p>
        </p:txBody>
      </p:sp>
      <p:sp>
        <p:nvSpPr>
          <p:cNvPr id="8" name="Text 6">
            <a:extLst>
              <a:ext uri="{FF2B5EF4-FFF2-40B4-BE49-F238E27FC236}">
                <a16:creationId xmlns:a16="http://schemas.microsoft.com/office/drawing/2014/main" id="{7C11CFBB-991D-D926-6F8E-463BE6F9B47A}"/>
              </a:ext>
            </a:extLst>
          </p:cNvPr>
          <p:cNvSpPr/>
          <p:nvPr/>
        </p:nvSpPr>
        <p:spPr>
          <a:xfrm>
            <a:off x="292346" y="3887881"/>
            <a:ext cx="9028633" cy="362903"/>
          </a:xfrm>
          <a:prstGeom prst="rect">
            <a:avLst/>
          </a:prstGeom>
          <a:noFill/>
          <a:ln/>
        </p:spPr>
        <p:txBody>
          <a:bodyPr wrap="none" lIns="0" tIns="0" rIns="0" bIns="0" rtlCol="0" anchor="t"/>
          <a:lstStyle/>
          <a:p>
            <a:pPr marL="342900" indent="-342900">
              <a:lnSpc>
                <a:spcPts val="2850"/>
              </a:lnSpc>
              <a:buSzPct val="100000"/>
              <a:buFont typeface="+mj-lt"/>
              <a:buAutoNum type="arabicPeriod" startAt="6"/>
            </a:pPr>
            <a:r>
              <a:rPr lang="en-US" sz="1750" dirty="0">
                <a:solidFill>
                  <a:srgbClr val="5B5F71"/>
                </a:solidFill>
                <a:latin typeface="Instrument Sans Medium" pitchFamily="34" charset="0"/>
                <a:ea typeface="Instrument Sans Medium" pitchFamily="34" charset="-122"/>
                <a:cs typeface="Instrument Sans Medium" pitchFamily="34" charset="-120"/>
              </a:rPr>
              <a:t>A Review on Vision-Based Defect Recognition for Industrial Intelligence (2022)</a:t>
            </a:r>
            <a:endParaRPr lang="en-US" sz="1750" dirty="0"/>
          </a:p>
        </p:txBody>
      </p:sp>
      <p:sp>
        <p:nvSpPr>
          <p:cNvPr id="9" name="Text 7">
            <a:extLst>
              <a:ext uri="{FF2B5EF4-FFF2-40B4-BE49-F238E27FC236}">
                <a16:creationId xmlns:a16="http://schemas.microsoft.com/office/drawing/2014/main" id="{A9750738-B75B-624D-BDC9-C7B20532AA4D}"/>
              </a:ext>
            </a:extLst>
          </p:cNvPr>
          <p:cNvSpPr/>
          <p:nvPr/>
        </p:nvSpPr>
        <p:spPr>
          <a:xfrm>
            <a:off x="292346" y="4590945"/>
            <a:ext cx="4468058" cy="425291"/>
          </a:xfrm>
          <a:prstGeom prst="rect">
            <a:avLst/>
          </a:prstGeom>
          <a:noFill/>
          <a:ln/>
        </p:spPr>
        <p:txBody>
          <a:bodyPr wrap="none" lIns="0" tIns="0" rIns="0" bIns="0" rtlCol="0" anchor="t"/>
          <a:lstStyle/>
          <a:p>
            <a:pPr marL="0" indent="0">
              <a:lnSpc>
                <a:spcPts val="3300"/>
              </a:lnSpc>
              <a:buNone/>
            </a:pPr>
            <a:r>
              <a:rPr lang="en-US" sz="2650" dirty="0">
                <a:solidFill>
                  <a:srgbClr val="505468"/>
                </a:solidFill>
                <a:latin typeface="Instrument Sans Semi Bold" pitchFamily="34" charset="0"/>
                <a:ea typeface="Instrument Sans Semi Bold" pitchFamily="34" charset="-122"/>
                <a:cs typeface="Instrument Sans Semi Bold" pitchFamily="34" charset="-120"/>
              </a:rPr>
              <a:t>Patent &amp; Publication Status:</a:t>
            </a:r>
            <a:endParaRPr lang="en-US" sz="2650" dirty="0"/>
          </a:p>
        </p:txBody>
      </p:sp>
      <p:sp>
        <p:nvSpPr>
          <p:cNvPr id="10" name="Text 8">
            <a:extLst>
              <a:ext uri="{FF2B5EF4-FFF2-40B4-BE49-F238E27FC236}">
                <a16:creationId xmlns:a16="http://schemas.microsoft.com/office/drawing/2014/main" id="{D40C201C-7DB1-2CA5-7918-31BFC9FC46F0}"/>
              </a:ext>
            </a:extLst>
          </p:cNvPr>
          <p:cNvSpPr/>
          <p:nvPr/>
        </p:nvSpPr>
        <p:spPr>
          <a:xfrm>
            <a:off x="292346" y="5356398"/>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The patent filing process is currently in progress to secure intellectual property rights for the system.</a:t>
            </a:r>
            <a:endParaRPr lang="en-US" sz="1750" dirty="0"/>
          </a:p>
        </p:txBody>
      </p:sp>
      <p:sp>
        <p:nvSpPr>
          <p:cNvPr id="11" name="Text 9">
            <a:extLst>
              <a:ext uri="{FF2B5EF4-FFF2-40B4-BE49-F238E27FC236}">
                <a16:creationId xmlns:a16="http://schemas.microsoft.com/office/drawing/2014/main" id="{7740B20E-F8AA-3BA1-592D-FD915AF1988E}"/>
              </a:ext>
            </a:extLst>
          </p:cNvPr>
          <p:cNvSpPr/>
          <p:nvPr/>
        </p:nvSpPr>
        <p:spPr>
          <a:xfrm>
            <a:off x="292346" y="5798596"/>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The research paper has been applied and is under review for publication in a reputed journal/conference.</a:t>
            </a:r>
            <a:endParaRPr lang="en-US" sz="1750" dirty="0"/>
          </a:p>
        </p:txBody>
      </p:sp>
    </p:spTree>
    <p:extLst>
      <p:ext uri="{BB962C8B-B14F-4D97-AF65-F5344CB8AC3E}">
        <p14:creationId xmlns:p14="http://schemas.microsoft.com/office/powerpoint/2010/main" val="309112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F7ADE98E-6C6A-E172-27DB-1050AFD7D5A7}"/>
              </a:ext>
            </a:extLst>
          </p:cNvPr>
          <p:cNvSpPr/>
          <p:nvPr/>
        </p:nvSpPr>
        <p:spPr>
          <a:xfrm>
            <a:off x="253013" y="1064080"/>
            <a:ext cx="5096635"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Abstract</a:t>
            </a:r>
            <a:endParaRPr lang="en-US" sz="4450" dirty="0"/>
          </a:p>
        </p:txBody>
      </p:sp>
      <p:sp>
        <p:nvSpPr>
          <p:cNvPr id="3" name="Text 1">
            <a:extLst>
              <a:ext uri="{FF2B5EF4-FFF2-40B4-BE49-F238E27FC236}">
                <a16:creationId xmlns:a16="http://schemas.microsoft.com/office/drawing/2014/main" id="{E47F34BE-C642-5C72-0ADF-F7DEEE226060}"/>
              </a:ext>
            </a:extLst>
          </p:cNvPr>
          <p:cNvSpPr/>
          <p:nvPr/>
        </p:nvSpPr>
        <p:spPr>
          <a:xfrm>
            <a:off x="253013" y="2226488"/>
            <a:ext cx="11172071" cy="549950"/>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Automates defect detection using AI to reduce human error and ensure accurate analysis in industrial and personal use.</a:t>
            </a:r>
            <a:endParaRPr lang="en-US" sz="1750" dirty="0"/>
          </a:p>
        </p:txBody>
      </p:sp>
      <p:sp>
        <p:nvSpPr>
          <p:cNvPr id="4" name="Text 2">
            <a:extLst>
              <a:ext uri="{FF2B5EF4-FFF2-40B4-BE49-F238E27FC236}">
                <a16:creationId xmlns:a16="http://schemas.microsoft.com/office/drawing/2014/main" id="{7C1F253A-5154-43C8-09C4-79D883B7B5AC}"/>
              </a:ext>
            </a:extLst>
          </p:cNvPr>
          <p:cNvSpPr/>
          <p:nvPr/>
        </p:nvSpPr>
        <p:spPr>
          <a:xfrm>
            <a:off x="234661" y="3038966"/>
            <a:ext cx="11208774" cy="448586"/>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Recommends reliable repair methods with required tools and clear step-by-step instructions for proper execution.</a:t>
            </a:r>
            <a:endParaRPr lang="en-US" sz="1750" dirty="0"/>
          </a:p>
        </p:txBody>
      </p:sp>
      <p:sp>
        <p:nvSpPr>
          <p:cNvPr id="5" name="Text 3">
            <a:extLst>
              <a:ext uri="{FF2B5EF4-FFF2-40B4-BE49-F238E27FC236}">
                <a16:creationId xmlns:a16="http://schemas.microsoft.com/office/drawing/2014/main" id="{8C81D955-DD25-D90C-3A43-B8C4BD468958}"/>
              </a:ext>
            </a:extLst>
          </p:cNvPr>
          <p:cNvSpPr/>
          <p:nvPr/>
        </p:nvSpPr>
        <p:spPr>
          <a:xfrm>
            <a:off x="216310" y="3538916"/>
            <a:ext cx="11346425" cy="725805"/>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Educates users about the material types and correct working techniques, helping them identify fake or unnecessary repair actions by untrustworthy workers.</a:t>
            </a:r>
            <a:endParaRPr lang="en-US" sz="1750" dirty="0"/>
          </a:p>
        </p:txBody>
      </p:sp>
      <p:sp>
        <p:nvSpPr>
          <p:cNvPr id="6" name="Text 4">
            <a:extLst>
              <a:ext uri="{FF2B5EF4-FFF2-40B4-BE49-F238E27FC236}">
                <a16:creationId xmlns:a16="http://schemas.microsoft.com/office/drawing/2014/main" id="{F4465DA4-8811-58B8-767F-4089EC530F06}"/>
              </a:ext>
            </a:extLst>
          </p:cNvPr>
          <p:cNvSpPr/>
          <p:nvPr/>
        </p:nvSpPr>
        <p:spPr>
          <a:xfrm>
            <a:off x="216310" y="4386787"/>
            <a:ext cx="11484077" cy="650399"/>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Empowers users with knowledge to make informed decisions, reducing dependency on manual labor and preventing scams.</a:t>
            </a:r>
            <a:endParaRPr lang="en-US" sz="1750" dirty="0"/>
          </a:p>
        </p:txBody>
      </p:sp>
      <p:sp>
        <p:nvSpPr>
          <p:cNvPr id="15" name="Text 4">
            <a:extLst>
              <a:ext uri="{FF2B5EF4-FFF2-40B4-BE49-F238E27FC236}">
                <a16:creationId xmlns:a16="http://schemas.microsoft.com/office/drawing/2014/main" id="{5B75BD4A-729C-1629-B250-8B8E2CC9200C}"/>
              </a:ext>
            </a:extLst>
          </p:cNvPr>
          <p:cNvSpPr/>
          <p:nvPr/>
        </p:nvSpPr>
        <p:spPr>
          <a:xfrm>
            <a:off x="216310" y="5143521"/>
            <a:ext cx="11208774" cy="650399"/>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Accessible via mobile and web platforms, making it easy for anyone to diagnose issues and perform guided repairs confidently.</a:t>
            </a:r>
            <a:endParaRPr lang="en-US" sz="1750" dirty="0"/>
          </a:p>
        </p:txBody>
      </p:sp>
    </p:spTree>
    <p:extLst>
      <p:ext uri="{BB962C8B-B14F-4D97-AF65-F5344CB8AC3E}">
        <p14:creationId xmlns:p14="http://schemas.microsoft.com/office/powerpoint/2010/main" val="27317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 0">
            <a:extLst>
              <a:ext uri="{FF2B5EF4-FFF2-40B4-BE49-F238E27FC236}">
                <a16:creationId xmlns:a16="http://schemas.microsoft.com/office/drawing/2014/main" id="{795032FD-9739-6683-D5C8-531AC6596C9E}"/>
              </a:ext>
            </a:extLst>
          </p:cNvPr>
          <p:cNvSpPr/>
          <p:nvPr/>
        </p:nvSpPr>
        <p:spPr>
          <a:xfrm>
            <a:off x="328398" y="466229"/>
            <a:ext cx="5241974"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Introduction</a:t>
            </a:r>
            <a:endParaRPr lang="en-US" sz="4450" dirty="0"/>
          </a:p>
        </p:txBody>
      </p:sp>
      <p:sp>
        <p:nvSpPr>
          <p:cNvPr id="6" name="Text 1">
            <a:extLst>
              <a:ext uri="{FF2B5EF4-FFF2-40B4-BE49-F238E27FC236}">
                <a16:creationId xmlns:a16="http://schemas.microsoft.com/office/drawing/2014/main" id="{2D792011-BA07-0CA1-15C9-AB65A8929794}"/>
              </a:ext>
            </a:extLst>
          </p:cNvPr>
          <p:cNvSpPr/>
          <p:nvPr/>
        </p:nvSpPr>
        <p:spPr>
          <a:xfrm>
            <a:off x="135031" y="1341533"/>
            <a:ext cx="11604685" cy="725805"/>
          </a:xfrm>
          <a:prstGeom prst="rect">
            <a:avLst/>
          </a:prstGeom>
          <a:noFill/>
          <a:ln/>
        </p:spPr>
        <p:txBody>
          <a:bodyPr wrap="square" lIns="0" tIns="0" rIns="0" bIns="0" rtlCol="0" anchor="t"/>
          <a:lstStyle/>
          <a:p>
            <a:pPr marL="342900" indent="-342900" algn="just">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The project focuses on integrating Computer Vision and Deep Learning to automate defect detection and repair processes across various materials and objects.</a:t>
            </a:r>
            <a:endParaRPr lang="en-US" sz="1750" dirty="0"/>
          </a:p>
        </p:txBody>
      </p:sp>
      <p:sp>
        <p:nvSpPr>
          <p:cNvPr id="7" name="Text 2">
            <a:extLst>
              <a:ext uri="{FF2B5EF4-FFF2-40B4-BE49-F238E27FC236}">
                <a16:creationId xmlns:a16="http://schemas.microsoft.com/office/drawing/2014/main" id="{F54D3067-C8A5-13B0-C7A0-CC24A32BB4B3}"/>
              </a:ext>
            </a:extLst>
          </p:cNvPr>
          <p:cNvSpPr/>
          <p:nvPr/>
        </p:nvSpPr>
        <p:spPr>
          <a:xfrm>
            <a:off x="135031" y="2146634"/>
            <a:ext cx="11604685" cy="725805"/>
          </a:xfrm>
          <a:prstGeom prst="rect">
            <a:avLst/>
          </a:prstGeom>
          <a:noFill/>
          <a:ln/>
        </p:spPr>
        <p:txBody>
          <a:bodyPr wrap="square" lIns="0" tIns="0" rIns="0" bIns="0" rtlCol="0" anchor="t"/>
          <a:lstStyle/>
          <a:p>
            <a:pPr marL="342900" indent="-342900" algn="just">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It aims to identify defects such as cracks or damages in real-time and recommend accurate repair solutions using AI models like YOLO and CNN.</a:t>
            </a:r>
            <a:endParaRPr lang="en-US" sz="1750" dirty="0"/>
          </a:p>
        </p:txBody>
      </p:sp>
      <p:sp>
        <p:nvSpPr>
          <p:cNvPr id="8" name="Text 3">
            <a:extLst>
              <a:ext uri="{FF2B5EF4-FFF2-40B4-BE49-F238E27FC236}">
                <a16:creationId xmlns:a16="http://schemas.microsoft.com/office/drawing/2014/main" id="{FBC7FC07-25E7-E733-502D-867937771136}"/>
              </a:ext>
            </a:extLst>
          </p:cNvPr>
          <p:cNvSpPr/>
          <p:nvPr/>
        </p:nvSpPr>
        <p:spPr>
          <a:xfrm>
            <a:off x="135030" y="3696252"/>
            <a:ext cx="11604685" cy="725805"/>
          </a:xfrm>
          <a:prstGeom prst="rect">
            <a:avLst/>
          </a:prstGeom>
          <a:noFill/>
          <a:ln/>
        </p:spPr>
        <p:txBody>
          <a:bodyPr wrap="square" lIns="0" tIns="0" rIns="0" bIns="0" rtlCol="0" anchor="t"/>
          <a:lstStyle/>
          <a:p>
            <a:pPr marL="342900" indent="-342900" algn="just">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The system helps users understand material types and correct working methods, reducing the chances of being misled by false or unnecessary repair claims.</a:t>
            </a:r>
          </a:p>
        </p:txBody>
      </p:sp>
      <p:sp>
        <p:nvSpPr>
          <p:cNvPr id="10" name="Text 5">
            <a:extLst>
              <a:ext uri="{FF2B5EF4-FFF2-40B4-BE49-F238E27FC236}">
                <a16:creationId xmlns:a16="http://schemas.microsoft.com/office/drawing/2014/main" id="{4DCC0868-55CC-0947-2FD6-3A5E2CE875C8}"/>
              </a:ext>
            </a:extLst>
          </p:cNvPr>
          <p:cNvSpPr/>
          <p:nvPr/>
        </p:nvSpPr>
        <p:spPr>
          <a:xfrm>
            <a:off x="135031" y="2889168"/>
            <a:ext cx="11604685" cy="807084"/>
          </a:xfrm>
          <a:prstGeom prst="rect">
            <a:avLst/>
          </a:prstGeom>
          <a:noFill/>
          <a:ln/>
        </p:spPr>
        <p:txBody>
          <a:bodyPr wrap="square" lIns="0" tIns="0" rIns="0" bIns="0" rtlCol="0" anchor="t"/>
          <a:lstStyle/>
          <a:p>
            <a:pPr marL="342900" indent="-342900" algn="just">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The system can quickly identify cracks in phone screens or damages in household appliances, allowing users to take timely action.</a:t>
            </a:r>
            <a:endParaRPr lang="en-US" sz="1750" dirty="0"/>
          </a:p>
        </p:txBody>
      </p:sp>
      <p:sp>
        <p:nvSpPr>
          <p:cNvPr id="11" name="Text 6">
            <a:extLst>
              <a:ext uri="{FF2B5EF4-FFF2-40B4-BE49-F238E27FC236}">
                <a16:creationId xmlns:a16="http://schemas.microsoft.com/office/drawing/2014/main" id="{664A3966-322C-842E-344F-845CA31A0830}"/>
              </a:ext>
            </a:extLst>
          </p:cNvPr>
          <p:cNvSpPr/>
          <p:nvPr/>
        </p:nvSpPr>
        <p:spPr>
          <a:xfrm>
            <a:off x="135030" y="4560399"/>
            <a:ext cx="11604685" cy="725805"/>
          </a:xfrm>
          <a:prstGeom prst="rect">
            <a:avLst/>
          </a:prstGeom>
          <a:noFill/>
          <a:ln/>
        </p:spPr>
        <p:txBody>
          <a:bodyPr wrap="square" lIns="0" tIns="0" rIns="0" bIns="0" rtlCol="0" anchor="t"/>
          <a:lstStyle/>
          <a:p>
            <a:pPr marL="342900" indent="-342900" algn="just">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Developed using Python and Django, the framework offers a web-based and mobile-accessible platform for easy defect diagnosis and guided repair actions</a:t>
            </a:r>
            <a:endParaRPr lang="en-US" sz="1750" dirty="0"/>
          </a:p>
        </p:txBody>
      </p:sp>
      <p:sp>
        <p:nvSpPr>
          <p:cNvPr id="3" name="Text 6">
            <a:extLst>
              <a:ext uri="{FF2B5EF4-FFF2-40B4-BE49-F238E27FC236}">
                <a16:creationId xmlns:a16="http://schemas.microsoft.com/office/drawing/2014/main" id="{F42CE58D-B410-FCEA-BA5C-8549FC3A9CCC}"/>
              </a:ext>
            </a:extLst>
          </p:cNvPr>
          <p:cNvSpPr/>
          <p:nvPr/>
        </p:nvSpPr>
        <p:spPr>
          <a:xfrm>
            <a:off x="135031" y="5426231"/>
            <a:ext cx="11604685" cy="725805"/>
          </a:xfrm>
          <a:prstGeom prst="rect">
            <a:avLst/>
          </a:prstGeom>
          <a:noFill/>
          <a:ln/>
        </p:spPr>
        <p:txBody>
          <a:bodyPr wrap="square" lIns="0" tIns="0" rIns="0" bIns="0" rtlCol="0" anchor="t"/>
          <a:lstStyle/>
          <a:p>
            <a:pPr marL="342900" indent="-342900" algn="just">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The core objective is to minimize manual inspection errors, lower material wastage, and empower both industrial and general users with trustworthy, AI-driven repair guidance.</a:t>
            </a:r>
            <a:endParaRPr lang="en-US" sz="1750" dirty="0"/>
          </a:p>
        </p:txBody>
      </p:sp>
    </p:spTree>
    <p:extLst>
      <p:ext uri="{BB962C8B-B14F-4D97-AF65-F5344CB8AC3E}">
        <p14:creationId xmlns:p14="http://schemas.microsoft.com/office/powerpoint/2010/main" val="265435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61546701-8D6F-ED51-635B-599CAC29C7C5}"/>
              </a:ext>
            </a:extLst>
          </p:cNvPr>
          <p:cNvSpPr/>
          <p:nvPr/>
        </p:nvSpPr>
        <p:spPr>
          <a:xfrm>
            <a:off x="97086" y="121682"/>
            <a:ext cx="4820007" cy="602456"/>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700"/>
              </a:lnSpc>
              <a:buNone/>
            </a:pPr>
            <a:r>
              <a:rPr lang="en-US" sz="3750" dirty="0">
                <a:solidFill>
                  <a:srgbClr val="505468"/>
                </a:solidFill>
                <a:latin typeface="Instrument Sans Semi Bold" pitchFamily="34" charset="0"/>
                <a:ea typeface="Instrument Sans Semi Bold" pitchFamily="34" charset="-122"/>
                <a:cs typeface="Instrument Sans Semi Bold" pitchFamily="34" charset="-120"/>
              </a:rPr>
              <a:t>Literature Review </a:t>
            </a:r>
            <a:endParaRPr lang="en-US" sz="3750" dirty="0"/>
          </a:p>
        </p:txBody>
      </p:sp>
      <p:sp>
        <p:nvSpPr>
          <p:cNvPr id="3" name="Shape 1">
            <a:extLst>
              <a:ext uri="{FF2B5EF4-FFF2-40B4-BE49-F238E27FC236}">
                <a16:creationId xmlns:a16="http://schemas.microsoft.com/office/drawing/2014/main" id="{76692D8F-9F3F-5460-4937-06BAF95D3A1A}"/>
              </a:ext>
            </a:extLst>
          </p:cNvPr>
          <p:cNvSpPr/>
          <p:nvPr/>
        </p:nvSpPr>
        <p:spPr>
          <a:xfrm>
            <a:off x="97086" y="1109663"/>
            <a:ext cx="13042821" cy="5626656"/>
          </a:xfrm>
          <a:prstGeom prst="roundRect">
            <a:avLst>
              <a:gd name="adj" fmla="val 1439"/>
            </a:avLst>
          </a:prstGeom>
          <a:noFill/>
          <a:ln w="7620">
            <a:solidFill>
              <a:srgbClr val="000000">
                <a:alpha val="8000"/>
              </a:srgbClr>
            </a:solidFill>
            <a:prstDash val="solid"/>
          </a:ln>
        </p:spPr>
        <p:txBody>
          <a:bodyPr/>
          <a:lstStyle/>
          <a:p>
            <a:endParaRPr lang="en-IN"/>
          </a:p>
        </p:txBody>
      </p:sp>
      <p:sp>
        <p:nvSpPr>
          <p:cNvPr id="4" name="Shape 2">
            <a:extLst>
              <a:ext uri="{FF2B5EF4-FFF2-40B4-BE49-F238E27FC236}">
                <a16:creationId xmlns:a16="http://schemas.microsoft.com/office/drawing/2014/main" id="{93AF486E-6586-81AA-C6B6-36C306BCEC05}"/>
              </a:ext>
            </a:extLst>
          </p:cNvPr>
          <p:cNvSpPr/>
          <p:nvPr/>
        </p:nvSpPr>
        <p:spPr>
          <a:xfrm>
            <a:off x="190919" y="1117283"/>
            <a:ext cx="11703257" cy="554831"/>
          </a:xfrm>
          <a:prstGeom prst="rect">
            <a:avLst/>
          </a:prstGeom>
          <a:solidFill>
            <a:schemeClr val="bg1">
              <a:lumMod val="75000"/>
              <a:alpha val="85000"/>
            </a:schemeClr>
          </a:solidFill>
          <a:ln/>
        </p:spPr>
        <p:txBody>
          <a:bodyPr/>
          <a:lstStyle/>
          <a:p>
            <a:endParaRPr lang="en-IN"/>
          </a:p>
        </p:txBody>
      </p:sp>
      <p:sp>
        <p:nvSpPr>
          <p:cNvPr id="5" name="Text 3">
            <a:extLst>
              <a:ext uri="{FF2B5EF4-FFF2-40B4-BE49-F238E27FC236}">
                <a16:creationId xmlns:a16="http://schemas.microsoft.com/office/drawing/2014/main" id="{DE9C081F-71FD-41F7-910A-0AC9EA3C17E6}"/>
              </a:ext>
            </a:extLst>
          </p:cNvPr>
          <p:cNvSpPr/>
          <p:nvPr/>
        </p:nvSpPr>
        <p:spPr>
          <a:xfrm>
            <a:off x="438496" y="1240512"/>
            <a:ext cx="928075" cy="30837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S No</a:t>
            </a:r>
            <a:endParaRPr lang="en-US" sz="1500" dirty="0"/>
          </a:p>
        </p:txBody>
      </p:sp>
      <p:sp>
        <p:nvSpPr>
          <p:cNvPr id="6" name="Text 4">
            <a:extLst>
              <a:ext uri="{FF2B5EF4-FFF2-40B4-BE49-F238E27FC236}">
                <a16:creationId xmlns:a16="http://schemas.microsoft.com/office/drawing/2014/main" id="{8F840358-FB43-9FB6-0C7D-78FDC19988B4}"/>
              </a:ext>
            </a:extLst>
          </p:cNvPr>
          <p:cNvSpPr/>
          <p:nvPr/>
        </p:nvSpPr>
        <p:spPr>
          <a:xfrm>
            <a:off x="1580698" y="1240512"/>
            <a:ext cx="2212300" cy="30837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Title</a:t>
            </a:r>
            <a:endParaRPr lang="en-US" sz="1500" dirty="0"/>
          </a:p>
        </p:txBody>
      </p:sp>
      <p:sp>
        <p:nvSpPr>
          <p:cNvPr id="7" name="Text 5">
            <a:extLst>
              <a:ext uri="{FF2B5EF4-FFF2-40B4-BE49-F238E27FC236}">
                <a16:creationId xmlns:a16="http://schemas.microsoft.com/office/drawing/2014/main" id="{6F0A785C-90DF-E1B3-8501-5E5A70840037}"/>
              </a:ext>
            </a:extLst>
          </p:cNvPr>
          <p:cNvSpPr/>
          <p:nvPr/>
        </p:nvSpPr>
        <p:spPr>
          <a:xfrm>
            <a:off x="4417256" y="1240512"/>
            <a:ext cx="2212300" cy="30837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Author(s)</a:t>
            </a:r>
            <a:endParaRPr lang="en-US" sz="1500" dirty="0"/>
          </a:p>
        </p:txBody>
      </p:sp>
      <p:sp>
        <p:nvSpPr>
          <p:cNvPr id="8" name="Text 6">
            <a:extLst>
              <a:ext uri="{FF2B5EF4-FFF2-40B4-BE49-F238E27FC236}">
                <a16:creationId xmlns:a16="http://schemas.microsoft.com/office/drawing/2014/main" id="{EECE48CE-FB29-F6D7-D715-C879D0ECFD30}"/>
              </a:ext>
            </a:extLst>
          </p:cNvPr>
          <p:cNvSpPr/>
          <p:nvPr/>
        </p:nvSpPr>
        <p:spPr>
          <a:xfrm>
            <a:off x="7022701" y="1240512"/>
            <a:ext cx="1136561" cy="30837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Year</a:t>
            </a:r>
            <a:endParaRPr lang="en-US" sz="1500" dirty="0"/>
          </a:p>
        </p:txBody>
      </p:sp>
      <p:sp>
        <p:nvSpPr>
          <p:cNvPr id="9" name="Text 7">
            <a:extLst>
              <a:ext uri="{FF2B5EF4-FFF2-40B4-BE49-F238E27FC236}">
                <a16:creationId xmlns:a16="http://schemas.microsoft.com/office/drawing/2014/main" id="{68F62C83-F5C4-0D74-57C9-5E5F313989FB}"/>
              </a:ext>
            </a:extLst>
          </p:cNvPr>
          <p:cNvSpPr/>
          <p:nvPr/>
        </p:nvSpPr>
        <p:spPr>
          <a:xfrm>
            <a:off x="8563017" y="1240512"/>
            <a:ext cx="2216110" cy="30837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Gap Identifications</a:t>
            </a:r>
            <a:endParaRPr lang="en-US" sz="1500" dirty="0"/>
          </a:p>
        </p:txBody>
      </p:sp>
      <p:sp>
        <p:nvSpPr>
          <p:cNvPr id="10" name="Shape 8">
            <a:extLst>
              <a:ext uri="{FF2B5EF4-FFF2-40B4-BE49-F238E27FC236}">
                <a16:creationId xmlns:a16="http://schemas.microsoft.com/office/drawing/2014/main" id="{3CEA873C-9DB7-0142-DC87-3093D4AAC87F}"/>
              </a:ext>
            </a:extLst>
          </p:cNvPr>
          <p:cNvSpPr/>
          <p:nvPr/>
        </p:nvSpPr>
        <p:spPr>
          <a:xfrm>
            <a:off x="190919" y="1672114"/>
            <a:ext cx="11703257" cy="1788319"/>
          </a:xfrm>
          <a:prstGeom prst="rect">
            <a:avLst/>
          </a:prstGeom>
          <a:solidFill>
            <a:schemeClr val="bg1">
              <a:lumMod val="85000"/>
              <a:alpha val="55000"/>
            </a:schemeClr>
          </a:solidFill>
          <a:ln/>
        </p:spPr>
        <p:txBody>
          <a:bodyPr/>
          <a:lstStyle/>
          <a:p>
            <a:endParaRPr lang="en-IN"/>
          </a:p>
        </p:txBody>
      </p:sp>
      <p:sp>
        <p:nvSpPr>
          <p:cNvPr id="11" name="Text 9">
            <a:extLst>
              <a:ext uri="{FF2B5EF4-FFF2-40B4-BE49-F238E27FC236}">
                <a16:creationId xmlns:a16="http://schemas.microsoft.com/office/drawing/2014/main" id="{FBA99F19-CF36-25EA-117A-52900237235E}"/>
              </a:ext>
            </a:extLst>
          </p:cNvPr>
          <p:cNvSpPr/>
          <p:nvPr/>
        </p:nvSpPr>
        <p:spPr>
          <a:xfrm>
            <a:off x="438496" y="1795343"/>
            <a:ext cx="928075" cy="30837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1</a:t>
            </a:r>
            <a:endParaRPr lang="en-US" sz="1500" dirty="0"/>
          </a:p>
        </p:txBody>
      </p:sp>
      <p:sp>
        <p:nvSpPr>
          <p:cNvPr id="12" name="Text 10">
            <a:extLst>
              <a:ext uri="{FF2B5EF4-FFF2-40B4-BE49-F238E27FC236}">
                <a16:creationId xmlns:a16="http://schemas.microsoft.com/office/drawing/2014/main" id="{818B573E-9406-02EE-1467-E02AA73A551E}"/>
              </a:ext>
            </a:extLst>
          </p:cNvPr>
          <p:cNvSpPr/>
          <p:nvPr/>
        </p:nvSpPr>
        <p:spPr>
          <a:xfrm>
            <a:off x="1580698" y="1795343"/>
            <a:ext cx="2212300" cy="1429638"/>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Data-Driven Methods for Predictive Maintenance of Industrial Equipment</a:t>
            </a:r>
            <a:endParaRPr lang="en-US" sz="1500" dirty="0"/>
          </a:p>
        </p:txBody>
      </p:sp>
      <p:sp>
        <p:nvSpPr>
          <p:cNvPr id="13" name="Text 11">
            <a:extLst>
              <a:ext uri="{FF2B5EF4-FFF2-40B4-BE49-F238E27FC236}">
                <a16:creationId xmlns:a16="http://schemas.microsoft.com/office/drawing/2014/main" id="{67BF8AE1-3838-0AF9-EAB2-82D438D0B089}"/>
              </a:ext>
            </a:extLst>
          </p:cNvPr>
          <p:cNvSpPr/>
          <p:nvPr/>
        </p:nvSpPr>
        <p:spPr>
          <a:xfrm>
            <a:off x="4417256" y="1795343"/>
            <a:ext cx="2212300" cy="92511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Zhang, W., Yang, D., &amp; Wang, H.</a:t>
            </a:r>
            <a:endParaRPr lang="en-US" sz="1500" dirty="0"/>
          </a:p>
        </p:txBody>
      </p:sp>
      <p:sp>
        <p:nvSpPr>
          <p:cNvPr id="14" name="Text 12">
            <a:extLst>
              <a:ext uri="{FF2B5EF4-FFF2-40B4-BE49-F238E27FC236}">
                <a16:creationId xmlns:a16="http://schemas.microsoft.com/office/drawing/2014/main" id="{02D7D671-F6D3-F047-97F7-185568F44851}"/>
              </a:ext>
            </a:extLst>
          </p:cNvPr>
          <p:cNvSpPr/>
          <p:nvPr/>
        </p:nvSpPr>
        <p:spPr>
          <a:xfrm>
            <a:off x="7022701" y="1795343"/>
            <a:ext cx="1136561" cy="30837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2019</a:t>
            </a:r>
            <a:endParaRPr lang="en-US" sz="1500" dirty="0"/>
          </a:p>
        </p:txBody>
      </p:sp>
      <p:sp>
        <p:nvSpPr>
          <p:cNvPr id="15" name="Text 13">
            <a:extLst>
              <a:ext uri="{FF2B5EF4-FFF2-40B4-BE49-F238E27FC236}">
                <a16:creationId xmlns:a16="http://schemas.microsoft.com/office/drawing/2014/main" id="{E2C8C4C5-F5CA-EEAA-422D-B706D597D238}"/>
              </a:ext>
            </a:extLst>
          </p:cNvPr>
          <p:cNvSpPr/>
          <p:nvPr/>
        </p:nvSpPr>
        <p:spPr>
          <a:xfrm>
            <a:off x="8563017" y="1795343"/>
            <a:ext cx="2216110" cy="154185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Focused on large-scale industries lacks adaptation for household-level systems.</a:t>
            </a:r>
            <a:endParaRPr lang="en-US" sz="1500" dirty="0"/>
          </a:p>
        </p:txBody>
      </p:sp>
      <p:sp>
        <p:nvSpPr>
          <p:cNvPr id="16" name="Shape 14">
            <a:extLst>
              <a:ext uri="{FF2B5EF4-FFF2-40B4-BE49-F238E27FC236}">
                <a16:creationId xmlns:a16="http://schemas.microsoft.com/office/drawing/2014/main" id="{CCD640E6-3F67-3123-A153-098581B1C433}"/>
              </a:ext>
            </a:extLst>
          </p:cNvPr>
          <p:cNvSpPr/>
          <p:nvPr/>
        </p:nvSpPr>
        <p:spPr>
          <a:xfrm>
            <a:off x="190919" y="3460432"/>
            <a:ext cx="11703257" cy="1788319"/>
          </a:xfrm>
          <a:prstGeom prst="rect">
            <a:avLst/>
          </a:prstGeom>
          <a:solidFill>
            <a:schemeClr val="bg1">
              <a:lumMod val="75000"/>
              <a:alpha val="85000"/>
            </a:schemeClr>
          </a:solidFill>
          <a:ln/>
        </p:spPr>
        <p:txBody>
          <a:bodyPr/>
          <a:lstStyle/>
          <a:p>
            <a:endParaRPr lang="en-IN"/>
          </a:p>
        </p:txBody>
      </p:sp>
      <p:sp>
        <p:nvSpPr>
          <p:cNvPr id="17" name="Text 15">
            <a:extLst>
              <a:ext uri="{FF2B5EF4-FFF2-40B4-BE49-F238E27FC236}">
                <a16:creationId xmlns:a16="http://schemas.microsoft.com/office/drawing/2014/main" id="{35059332-2652-DEB8-EB15-2B933C886634}"/>
              </a:ext>
            </a:extLst>
          </p:cNvPr>
          <p:cNvSpPr/>
          <p:nvPr/>
        </p:nvSpPr>
        <p:spPr>
          <a:xfrm>
            <a:off x="438496" y="3583662"/>
            <a:ext cx="928075" cy="30837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2</a:t>
            </a:r>
            <a:endParaRPr lang="en-US" sz="1500" dirty="0"/>
          </a:p>
        </p:txBody>
      </p:sp>
      <p:sp>
        <p:nvSpPr>
          <p:cNvPr id="18" name="Text 16">
            <a:extLst>
              <a:ext uri="{FF2B5EF4-FFF2-40B4-BE49-F238E27FC236}">
                <a16:creationId xmlns:a16="http://schemas.microsoft.com/office/drawing/2014/main" id="{496EEDE2-82B5-0CC2-CA23-847A6B0B1734}"/>
              </a:ext>
            </a:extLst>
          </p:cNvPr>
          <p:cNvSpPr/>
          <p:nvPr/>
        </p:nvSpPr>
        <p:spPr>
          <a:xfrm>
            <a:off x="1580698" y="3583662"/>
            <a:ext cx="2212300" cy="154185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Machine Learning and Deep Learning Based Predictive Quality in Manufacturing: A Systematic Review</a:t>
            </a:r>
            <a:endParaRPr lang="en-US" sz="1500" dirty="0"/>
          </a:p>
        </p:txBody>
      </p:sp>
      <p:sp>
        <p:nvSpPr>
          <p:cNvPr id="19" name="Text 17">
            <a:extLst>
              <a:ext uri="{FF2B5EF4-FFF2-40B4-BE49-F238E27FC236}">
                <a16:creationId xmlns:a16="http://schemas.microsoft.com/office/drawing/2014/main" id="{1E6E4B4A-A935-A703-6D4F-B0336ECA79DB}"/>
              </a:ext>
            </a:extLst>
          </p:cNvPr>
          <p:cNvSpPr/>
          <p:nvPr/>
        </p:nvSpPr>
        <p:spPr>
          <a:xfrm>
            <a:off x="4417256" y="3583662"/>
            <a:ext cx="2212300" cy="30837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Tercan, H., &amp; Meisen, T.</a:t>
            </a:r>
            <a:endParaRPr lang="en-US" sz="1500" dirty="0"/>
          </a:p>
        </p:txBody>
      </p:sp>
      <p:sp>
        <p:nvSpPr>
          <p:cNvPr id="20" name="Text 18">
            <a:extLst>
              <a:ext uri="{FF2B5EF4-FFF2-40B4-BE49-F238E27FC236}">
                <a16:creationId xmlns:a16="http://schemas.microsoft.com/office/drawing/2014/main" id="{2F3AFDC7-6EF7-8A70-A8F8-4130253F52A2}"/>
              </a:ext>
            </a:extLst>
          </p:cNvPr>
          <p:cNvSpPr/>
          <p:nvPr/>
        </p:nvSpPr>
        <p:spPr>
          <a:xfrm>
            <a:off x="7022701" y="3583662"/>
            <a:ext cx="1136561" cy="30837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2022</a:t>
            </a:r>
            <a:endParaRPr lang="en-US" sz="1500" dirty="0"/>
          </a:p>
        </p:txBody>
      </p:sp>
      <p:sp>
        <p:nvSpPr>
          <p:cNvPr id="21" name="Text 19">
            <a:extLst>
              <a:ext uri="{FF2B5EF4-FFF2-40B4-BE49-F238E27FC236}">
                <a16:creationId xmlns:a16="http://schemas.microsoft.com/office/drawing/2014/main" id="{288DD222-94B6-0325-2473-B2BA52A38586}"/>
              </a:ext>
            </a:extLst>
          </p:cNvPr>
          <p:cNvSpPr/>
          <p:nvPr/>
        </p:nvSpPr>
        <p:spPr>
          <a:xfrm>
            <a:off x="8563017" y="3583662"/>
            <a:ext cx="2216110" cy="925116"/>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Not designed for real-time, consumer-level damage detection.</a:t>
            </a:r>
            <a:endParaRPr lang="en-US" sz="1500" dirty="0"/>
          </a:p>
        </p:txBody>
      </p:sp>
      <p:sp>
        <p:nvSpPr>
          <p:cNvPr id="22" name="Shape 20">
            <a:extLst>
              <a:ext uri="{FF2B5EF4-FFF2-40B4-BE49-F238E27FC236}">
                <a16:creationId xmlns:a16="http://schemas.microsoft.com/office/drawing/2014/main" id="{10D35E44-B1AA-1C9A-128C-57A63D808F1D}"/>
              </a:ext>
            </a:extLst>
          </p:cNvPr>
          <p:cNvSpPr/>
          <p:nvPr/>
        </p:nvSpPr>
        <p:spPr>
          <a:xfrm>
            <a:off x="190919" y="5248751"/>
            <a:ext cx="11703257" cy="1479947"/>
          </a:xfrm>
          <a:prstGeom prst="rect">
            <a:avLst/>
          </a:prstGeom>
          <a:solidFill>
            <a:schemeClr val="bg1">
              <a:lumMod val="85000"/>
              <a:alpha val="56000"/>
            </a:schemeClr>
          </a:solidFill>
          <a:ln/>
        </p:spPr>
        <p:txBody>
          <a:bodyPr/>
          <a:lstStyle/>
          <a:p>
            <a:endParaRPr lang="en-IN"/>
          </a:p>
        </p:txBody>
      </p:sp>
      <p:sp>
        <p:nvSpPr>
          <p:cNvPr id="23" name="Text 21">
            <a:extLst>
              <a:ext uri="{FF2B5EF4-FFF2-40B4-BE49-F238E27FC236}">
                <a16:creationId xmlns:a16="http://schemas.microsoft.com/office/drawing/2014/main" id="{F3BE2675-D839-F9CE-F151-3EDF772EFB54}"/>
              </a:ext>
            </a:extLst>
          </p:cNvPr>
          <p:cNvSpPr/>
          <p:nvPr/>
        </p:nvSpPr>
        <p:spPr>
          <a:xfrm>
            <a:off x="438496" y="5371981"/>
            <a:ext cx="928075" cy="30837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3</a:t>
            </a:r>
            <a:endParaRPr lang="en-US" sz="1500" dirty="0"/>
          </a:p>
        </p:txBody>
      </p:sp>
      <p:sp>
        <p:nvSpPr>
          <p:cNvPr id="24" name="Text 22">
            <a:extLst>
              <a:ext uri="{FF2B5EF4-FFF2-40B4-BE49-F238E27FC236}">
                <a16:creationId xmlns:a16="http://schemas.microsoft.com/office/drawing/2014/main" id="{EE22305F-6E14-637E-0579-F3CAD387F18D}"/>
              </a:ext>
            </a:extLst>
          </p:cNvPr>
          <p:cNvSpPr/>
          <p:nvPr/>
        </p:nvSpPr>
        <p:spPr>
          <a:xfrm>
            <a:off x="1580698" y="5371981"/>
            <a:ext cx="2212300" cy="1233487"/>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Vision-Based Damage Localization for Robotic Repair</a:t>
            </a:r>
            <a:endParaRPr lang="en-US" sz="1500" dirty="0"/>
          </a:p>
        </p:txBody>
      </p:sp>
      <p:sp>
        <p:nvSpPr>
          <p:cNvPr id="25" name="Text 23">
            <a:extLst>
              <a:ext uri="{FF2B5EF4-FFF2-40B4-BE49-F238E27FC236}">
                <a16:creationId xmlns:a16="http://schemas.microsoft.com/office/drawing/2014/main" id="{F29AE4C7-D7E2-953E-2FE2-E962CEA95A8A}"/>
              </a:ext>
            </a:extLst>
          </p:cNvPr>
          <p:cNvSpPr/>
          <p:nvPr/>
        </p:nvSpPr>
        <p:spPr>
          <a:xfrm>
            <a:off x="4417256" y="5371981"/>
            <a:ext cx="2212300" cy="61674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Imam, H.Z., Al-</a:t>
            </a:r>
            <a:r>
              <a:rPr lang="en-US" sz="1500" dirty="0" err="1">
                <a:solidFill>
                  <a:srgbClr val="5B5F71"/>
                </a:solidFill>
                <a:latin typeface="Instrument Sans Medium" pitchFamily="34" charset="0"/>
                <a:ea typeface="Instrument Sans Medium" pitchFamily="34" charset="-122"/>
                <a:cs typeface="Instrument Sans Medium" pitchFamily="34" charset="-120"/>
              </a:rPr>
              <a:t>Musaibeli</a:t>
            </a:r>
            <a:r>
              <a:rPr lang="en-US" sz="1500" dirty="0">
                <a:solidFill>
                  <a:srgbClr val="5B5F71"/>
                </a:solidFill>
                <a:latin typeface="Instrument Sans Medium" pitchFamily="34" charset="0"/>
                <a:ea typeface="Instrument Sans Medium" pitchFamily="34" charset="-122"/>
                <a:cs typeface="Instrument Sans Medium" pitchFamily="34" charset="-120"/>
              </a:rPr>
              <a:t>, H., Zheng, Y., &amp; Ahmad, R.</a:t>
            </a:r>
            <a:endParaRPr lang="en-US" sz="1500" dirty="0"/>
          </a:p>
        </p:txBody>
      </p:sp>
      <p:sp>
        <p:nvSpPr>
          <p:cNvPr id="26" name="Text 24">
            <a:extLst>
              <a:ext uri="{FF2B5EF4-FFF2-40B4-BE49-F238E27FC236}">
                <a16:creationId xmlns:a16="http://schemas.microsoft.com/office/drawing/2014/main" id="{48814C24-F880-C069-F6D6-E40069E933E5}"/>
              </a:ext>
            </a:extLst>
          </p:cNvPr>
          <p:cNvSpPr/>
          <p:nvPr/>
        </p:nvSpPr>
        <p:spPr>
          <a:xfrm>
            <a:off x="7022701" y="5371981"/>
            <a:ext cx="1136561" cy="30837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2023</a:t>
            </a:r>
            <a:endParaRPr lang="en-US" sz="1500" dirty="0"/>
          </a:p>
        </p:txBody>
      </p:sp>
      <p:sp>
        <p:nvSpPr>
          <p:cNvPr id="27" name="Text 25">
            <a:extLst>
              <a:ext uri="{FF2B5EF4-FFF2-40B4-BE49-F238E27FC236}">
                <a16:creationId xmlns:a16="http://schemas.microsoft.com/office/drawing/2014/main" id="{4EE25562-A8DF-365F-D44C-CF2FF3AD7961}"/>
              </a:ext>
            </a:extLst>
          </p:cNvPr>
          <p:cNvSpPr/>
          <p:nvPr/>
        </p:nvSpPr>
        <p:spPr>
          <a:xfrm>
            <a:off x="8563017" y="5371981"/>
            <a:ext cx="2216110" cy="1233487"/>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40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Limited to robotic systems lacks accessibility for non-industrial users.</a:t>
            </a:r>
            <a:endParaRPr lang="en-US" sz="1500" dirty="0"/>
          </a:p>
        </p:txBody>
      </p:sp>
    </p:spTree>
    <p:extLst>
      <p:ext uri="{BB962C8B-B14F-4D97-AF65-F5344CB8AC3E}">
        <p14:creationId xmlns:p14="http://schemas.microsoft.com/office/powerpoint/2010/main" val="3175548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5F6A863C-1848-2C88-32C8-2BB0FFAB4F0A}"/>
              </a:ext>
            </a:extLst>
          </p:cNvPr>
          <p:cNvSpPr/>
          <p:nvPr/>
        </p:nvSpPr>
        <p:spPr>
          <a:xfrm>
            <a:off x="298070" y="937420"/>
            <a:ext cx="11588242" cy="4926289"/>
          </a:xfrm>
          <a:prstGeom prst="roundRect">
            <a:avLst>
              <a:gd name="adj" fmla="val 1956"/>
            </a:avLst>
          </a:prstGeom>
          <a:noFill/>
          <a:ln w="7620">
            <a:solidFill>
              <a:srgbClr val="000000">
                <a:alpha val="8000"/>
              </a:srgbClr>
            </a:solidFill>
            <a:prstDash val="solid"/>
          </a:ln>
        </p:spPr>
        <p:txBody>
          <a:bodyPr/>
          <a:lstStyle/>
          <a:p>
            <a:endParaRPr lang="en-IN"/>
          </a:p>
        </p:txBody>
      </p:sp>
      <p:sp>
        <p:nvSpPr>
          <p:cNvPr id="3" name="Shape 2">
            <a:extLst>
              <a:ext uri="{FF2B5EF4-FFF2-40B4-BE49-F238E27FC236}">
                <a16:creationId xmlns:a16="http://schemas.microsoft.com/office/drawing/2014/main" id="{AFBB884B-42D7-FEB3-20F2-A6B8413A382A}"/>
              </a:ext>
            </a:extLst>
          </p:cNvPr>
          <p:cNvSpPr/>
          <p:nvPr/>
        </p:nvSpPr>
        <p:spPr>
          <a:xfrm>
            <a:off x="305689" y="937420"/>
            <a:ext cx="11580623" cy="550190"/>
          </a:xfrm>
          <a:prstGeom prst="rect">
            <a:avLst/>
          </a:prstGeom>
          <a:solidFill>
            <a:schemeClr val="bg1">
              <a:lumMod val="75000"/>
              <a:alpha val="85000"/>
            </a:schemeClr>
          </a:solidFill>
          <a:ln/>
        </p:spPr>
        <p:txBody>
          <a:bodyPr/>
          <a:lstStyle/>
          <a:p>
            <a:endParaRPr lang="en-IN"/>
          </a:p>
        </p:txBody>
      </p:sp>
      <p:sp>
        <p:nvSpPr>
          <p:cNvPr id="4" name="Text 3">
            <a:extLst>
              <a:ext uri="{FF2B5EF4-FFF2-40B4-BE49-F238E27FC236}">
                <a16:creationId xmlns:a16="http://schemas.microsoft.com/office/drawing/2014/main" id="{A7E9201B-81CE-2E4D-9028-5619C8B78554}"/>
              </a:ext>
            </a:extLst>
          </p:cNvPr>
          <p:cNvSpPr/>
          <p:nvPr/>
        </p:nvSpPr>
        <p:spPr>
          <a:xfrm>
            <a:off x="532860" y="1119215"/>
            <a:ext cx="2148007" cy="38930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S No</a:t>
            </a:r>
            <a:endParaRPr lang="en-US" sz="1750" dirty="0"/>
          </a:p>
        </p:txBody>
      </p:sp>
      <p:sp>
        <p:nvSpPr>
          <p:cNvPr id="5" name="Text 4">
            <a:extLst>
              <a:ext uri="{FF2B5EF4-FFF2-40B4-BE49-F238E27FC236}">
                <a16:creationId xmlns:a16="http://schemas.microsoft.com/office/drawing/2014/main" id="{9B990A88-D4AE-E3EE-5AD0-0FE7D866F2AA}"/>
              </a:ext>
            </a:extLst>
          </p:cNvPr>
          <p:cNvSpPr/>
          <p:nvPr/>
        </p:nvSpPr>
        <p:spPr>
          <a:xfrm>
            <a:off x="1765494" y="1119215"/>
            <a:ext cx="2144197" cy="38930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Title</a:t>
            </a:r>
            <a:endParaRPr lang="en-US" sz="1750" dirty="0"/>
          </a:p>
        </p:txBody>
      </p:sp>
      <p:sp>
        <p:nvSpPr>
          <p:cNvPr id="6" name="Text 5">
            <a:extLst>
              <a:ext uri="{FF2B5EF4-FFF2-40B4-BE49-F238E27FC236}">
                <a16:creationId xmlns:a16="http://schemas.microsoft.com/office/drawing/2014/main" id="{AEFD6AAB-D3DA-9FA9-397B-76C20028BA19}"/>
              </a:ext>
            </a:extLst>
          </p:cNvPr>
          <p:cNvSpPr/>
          <p:nvPr/>
        </p:nvSpPr>
        <p:spPr>
          <a:xfrm>
            <a:off x="4481469" y="1119215"/>
            <a:ext cx="2144197" cy="38930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Author(s)</a:t>
            </a:r>
            <a:endParaRPr lang="en-US" sz="1750" dirty="0"/>
          </a:p>
        </p:txBody>
      </p:sp>
      <p:sp>
        <p:nvSpPr>
          <p:cNvPr id="7" name="Text 6">
            <a:extLst>
              <a:ext uri="{FF2B5EF4-FFF2-40B4-BE49-F238E27FC236}">
                <a16:creationId xmlns:a16="http://schemas.microsoft.com/office/drawing/2014/main" id="{69B17F3E-B156-81C3-DE32-95D09BF8BCAF}"/>
              </a:ext>
            </a:extLst>
          </p:cNvPr>
          <p:cNvSpPr/>
          <p:nvPr/>
        </p:nvSpPr>
        <p:spPr>
          <a:xfrm>
            <a:off x="7117064" y="1119215"/>
            <a:ext cx="1775727" cy="38930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Year</a:t>
            </a:r>
            <a:endParaRPr lang="en-US" sz="1750" dirty="0"/>
          </a:p>
        </p:txBody>
      </p:sp>
      <p:sp>
        <p:nvSpPr>
          <p:cNvPr id="8" name="Text 7">
            <a:extLst>
              <a:ext uri="{FF2B5EF4-FFF2-40B4-BE49-F238E27FC236}">
                <a16:creationId xmlns:a16="http://schemas.microsoft.com/office/drawing/2014/main" id="{F7CBEFD5-FCD0-8125-C174-A5038116BC3B}"/>
              </a:ext>
            </a:extLst>
          </p:cNvPr>
          <p:cNvSpPr/>
          <p:nvPr/>
        </p:nvSpPr>
        <p:spPr>
          <a:xfrm>
            <a:off x="8898540" y="1119215"/>
            <a:ext cx="2760600" cy="38930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Gap Identifications</a:t>
            </a:r>
            <a:endParaRPr lang="en-US" sz="1750" dirty="0"/>
          </a:p>
        </p:txBody>
      </p:sp>
      <p:sp>
        <p:nvSpPr>
          <p:cNvPr id="9" name="Shape 8">
            <a:extLst>
              <a:ext uri="{FF2B5EF4-FFF2-40B4-BE49-F238E27FC236}">
                <a16:creationId xmlns:a16="http://schemas.microsoft.com/office/drawing/2014/main" id="{1198D989-42FA-5F8E-DDF3-B93826A50EE3}"/>
              </a:ext>
            </a:extLst>
          </p:cNvPr>
          <p:cNvSpPr/>
          <p:nvPr/>
        </p:nvSpPr>
        <p:spPr>
          <a:xfrm>
            <a:off x="305689" y="1499292"/>
            <a:ext cx="11588241" cy="2101930"/>
          </a:xfrm>
          <a:prstGeom prst="rect">
            <a:avLst/>
          </a:prstGeom>
          <a:solidFill>
            <a:schemeClr val="bg1">
              <a:lumMod val="85000"/>
              <a:alpha val="55000"/>
            </a:schemeClr>
          </a:solidFill>
          <a:ln/>
        </p:spPr>
        <p:txBody>
          <a:bodyPr/>
          <a:lstStyle/>
          <a:p>
            <a:endParaRPr lang="en-IN"/>
          </a:p>
        </p:txBody>
      </p:sp>
      <p:sp>
        <p:nvSpPr>
          <p:cNvPr id="10" name="Text 9">
            <a:extLst>
              <a:ext uri="{FF2B5EF4-FFF2-40B4-BE49-F238E27FC236}">
                <a16:creationId xmlns:a16="http://schemas.microsoft.com/office/drawing/2014/main" id="{A117AA18-0FD8-8F65-1028-D25F6B2AA4BD}"/>
              </a:ext>
            </a:extLst>
          </p:cNvPr>
          <p:cNvSpPr/>
          <p:nvPr/>
        </p:nvSpPr>
        <p:spPr>
          <a:xfrm>
            <a:off x="532860" y="1769535"/>
            <a:ext cx="2148007" cy="38930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4</a:t>
            </a:r>
            <a:endParaRPr lang="en-US" sz="1750" dirty="0"/>
          </a:p>
        </p:txBody>
      </p:sp>
      <p:sp>
        <p:nvSpPr>
          <p:cNvPr id="11" name="Text 10">
            <a:extLst>
              <a:ext uri="{FF2B5EF4-FFF2-40B4-BE49-F238E27FC236}">
                <a16:creationId xmlns:a16="http://schemas.microsoft.com/office/drawing/2014/main" id="{E10E1651-9856-A958-94AA-6DF51FE0C45C}"/>
              </a:ext>
            </a:extLst>
          </p:cNvPr>
          <p:cNvSpPr/>
          <p:nvPr/>
        </p:nvSpPr>
        <p:spPr>
          <a:xfrm>
            <a:off x="1765494" y="1663913"/>
            <a:ext cx="2144197" cy="194653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Real-Time Surface Defect Inspection Using Deep Learning</a:t>
            </a:r>
            <a:endParaRPr lang="en-US" sz="1750" dirty="0"/>
          </a:p>
        </p:txBody>
      </p:sp>
      <p:sp>
        <p:nvSpPr>
          <p:cNvPr id="12" name="Text 11">
            <a:extLst>
              <a:ext uri="{FF2B5EF4-FFF2-40B4-BE49-F238E27FC236}">
                <a16:creationId xmlns:a16="http://schemas.microsoft.com/office/drawing/2014/main" id="{AAADFAD9-DF7E-69D1-2167-29F92A374A19}"/>
              </a:ext>
            </a:extLst>
          </p:cNvPr>
          <p:cNvSpPr/>
          <p:nvPr/>
        </p:nvSpPr>
        <p:spPr>
          <a:xfrm>
            <a:off x="4481469" y="1743129"/>
            <a:ext cx="2144197" cy="778615"/>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Liu, Y., Zhang, C., &amp; Dong, X.</a:t>
            </a:r>
            <a:endParaRPr lang="en-US" sz="1750" dirty="0"/>
          </a:p>
        </p:txBody>
      </p:sp>
      <p:sp>
        <p:nvSpPr>
          <p:cNvPr id="13" name="Text 12">
            <a:extLst>
              <a:ext uri="{FF2B5EF4-FFF2-40B4-BE49-F238E27FC236}">
                <a16:creationId xmlns:a16="http://schemas.microsoft.com/office/drawing/2014/main" id="{BB005536-F273-9ADE-297B-FEB29AD0E547}"/>
              </a:ext>
            </a:extLst>
          </p:cNvPr>
          <p:cNvSpPr/>
          <p:nvPr/>
        </p:nvSpPr>
        <p:spPr>
          <a:xfrm>
            <a:off x="7117064" y="1769535"/>
            <a:ext cx="1775727" cy="38930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2023</a:t>
            </a:r>
            <a:endParaRPr lang="en-US" sz="1750" dirty="0"/>
          </a:p>
        </p:txBody>
      </p:sp>
      <p:sp>
        <p:nvSpPr>
          <p:cNvPr id="14" name="Text 13">
            <a:extLst>
              <a:ext uri="{FF2B5EF4-FFF2-40B4-BE49-F238E27FC236}">
                <a16:creationId xmlns:a16="http://schemas.microsoft.com/office/drawing/2014/main" id="{78DBD40E-5B41-63F1-38A1-13CD8673DC2E}"/>
              </a:ext>
            </a:extLst>
          </p:cNvPr>
          <p:cNvSpPr/>
          <p:nvPr/>
        </p:nvSpPr>
        <p:spPr>
          <a:xfrm>
            <a:off x="8898540" y="1690318"/>
            <a:ext cx="2760600" cy="1557231"/>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Restricted to metal surfaces; lacks multi-material and practical deployment support.</a:t>
            </a:r>
            <a:endParaRPr lang="en-US" sz="1750" dirty="0"/>
          </a:p>
        </p:txBody>
      </p:sp>
      <p:sp>
        <p:nvSpPr>
          <p:cNvPr id="15" name="Shape 14">
            <a:extLst>
              <a:ext uri="{FF2B5EF4-FFF2-40B4-BE49-F238E27FC236}">
                <a16:creationId xmlns:a16="http://schemas.microsoft.com/office/drawing/2014/main" id="{6E9FD7A5-DB8A-284D-1CAD-600A18FA40B5}"/>
              </a:ext>
            </a:extLst>
          </p:cNvPr>
          <p:cNvSpPr/>
          <p:nvPr/>
        </p:nvSpPr>
        <p:spPr>
          <a:xfrm>
            <a:off x="305689" y="3601222"/>
            <a:ext cx="11588241" cy="2254868"/>
          </a:xfrm>
          <a:prstGeom prst="rect">
            <a:avLst/>
          </a:prstGeom>
          <a:solidFill>
            <a:schemeClr val="bg1">
              <a:lumMod val="75000"/>
              <a:alpha val="85000"/>
            </a:schemeClr>
          </a:solidFill>
          <a:ln/>
        </p:spPr>
        <p:txBody>
          <a:bodyPr/>
          <a:lstStyle/>
          <a:p>
            <a:endParaRPr lang="en-IN"/>
          </a:p>
        </p:txBody>
      </p:sp>
      <p:sp>
        <p:nvSpPr>
          <p:cNvPr id="16" name="Text 15">
            <a:extLst>
              <a:ext uri="{FF2B5EF4-FFF2-40B4-BE49-F238E27FC236}">
                <a16:creationId xmlns:a16="http://schemas.microsoft.com/office/drawing/2014/main" id="{AED1BA46-EA74-1D23-677C-75346DD6AE04}"/>
              </a:ext>
            </a:extLst>
          </p:cNvPr>
          <p:cNvSpPr/>
          <p:nvPr/>
        </p:nvSpPr>
        <p:spPr>
          <a:xfrm>
            <a:off x="532860" y="3871464"/>
            <a:ext cx="2148007" cy="38930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5</a:t>
            </a:r>
            <a:endParaRPr lang="en-US" sz="1750" dirty="0"/>
          </a:p>
        </p:txBody>
      </p:sp>
      <p:sp>
        <p:nvSpPr>
          <p:cNvPr id="17" name="Text 16">
            <a:extLst>
              <a:ext uri="{FF2B5EF4-FFF2-40B4-BE49-F238E27FC236}">
                <a16:creationId xmlns:a16="http://schemas.microsoft.com/office/drawing/2014/main" id="{5F99A3F1-B058-3F39-79C8-81B861E332EA}"/>
              </a:ext>
            </a:extLst>
          </p:cNvPr>
          <p:cNvSpPr/>
          <p:nvPr/>
        </p:nvSpPr>
        <p:spPr>
          <a:xfrm>
            <a:off x="1765494" y="3765842"/>
            <a:ext cx="2144197" cy="194653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DeepInspect: An AI-Powered Defect Detection for Manufacturing Industries</a:t>
            </a:r>
            <a:endParaRPr lang="en-US" sz="1750" dirty="0"/>
          </a:p>
        </p:txBody>
      </p:sp>
      <p:sp>
        <p:nvSpPr>
          <p:cNvPr id="18" name="Text 17">
            <a:extLst>
              <a:ext uri="{FF2B5EF4-FFF2-40B4-BE49-F238E27FC236}">
                <a16:creationId xmlns:a16="http://schemas.microsoft.com/office/drawing/2014/main" id="{9474DC46-2FF6-8F5A-D476-E5411267F5D3}"/>
              </a:ext>
            </a:extLst>
          </p:cNvPr>
          <p:cNvSpPr/>
          <p:nvPr/>
        </p:nvSpPr>
        <p:spPr>
          <a:xfrm>
            <a:off x="4481469" y="3818652"/>
            <a:ext cx="2144197" cy="116792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Kumbhar, A., Chougule, A., Lokhande, P., et al.</a:t>
            </a:r>
            <a:endParaRPr lang="en-US" sz="1750" dirty="0"/>
          </a:p>
        </p:txBody>
      </p:sp>
      <p:sp>
        <p:nvSpPr>
          <p:cNvPr id="19" name="Text 18">
            <a:extLst>
              <a:ext uri="{FF2B5EF4-FFF2-40B4-BE49-F238E27FC236}">
                <a16:creationId xmlns:a16="http://schemas.microsoft.com/office/drawing/2014/main" id="{6D5AC11D-1C98-02C1-657E-A1A4F0A2F50F}"/>
              </a:ext>
            </a:extLst>
          </p:cNvPr>
          <p:cNvSpPr/>
          <p:nvPr/>
        </p:nvSpPr>
        <p:spPr>
          <a:xfrm>
            <a:off x="7117064" y="3871464"/>
            <a:ext cx="1775727" cy="38930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2023</a:t>
            </a:r>
            <a:endParaRPr lang="en-US" sz="1750" dirty="0"/>
          </a:p>
        </p:txBody>
      </p:sp>
      <p:sp>
        <p:nvSpPr>
          <p:cNvPr id="20" name="Text 19">
            <a:extLst>
              <a:ext uri="{FF2B5EF4-FFF2-40B4-BE49-F238E27FC236}">
                <a16:creationId xmlns:a16="http://schemas.microsoft.com/office/drawing/2014/main" id="{73690FF0-9CA1-35A3-C83D-7F132575ADC6}"/>
              </a:ext>
            </a:extLst>
          </p:cNvPr>
          <p:cNvSpPr/>
          <p:nvPr/>
        </p:nvSpPr>
        <p:spPr>
          <a:xfrm>
            <a:off x="8898540" y="3765842"/>
            <a:ext cx="2760600" cy="194653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Lacks predictive maintenance capabilities for long-term industrial automation.</a:t>
            </a:r>
            <a:endParaRPr lang="en-US" sz="1750" dirty="0"/>
          </a:p>
        </p:txBody>
      </p:sp>
    </p:spTree>
    <p:extLst>
      <p:ext uri="{BB962C8B-B14F-4D97-AF65-F5344CB8AC3E}">
        <p14:creationId xmlns:p14="http://schemas.microsoft.com/office/powerpoint/2010/main" val="366680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AE449DBB-F85A-8C60-E844-F85B3754E87C}"/>
              </a:ext>
            </a:extLst>
          </p:cNvPr>
          <p:cNvSpPr/>
          <p:nvPr/>
        </p:nvSpPr>
        <p:spPr>
          <a:xfrm>
            <a:off x="368785" y="618545"/>
            <a:ext cx="5103614" cy="317995"/>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000"/>
              </a:lnSpc>
              <a:buNone/>
            </a:pPr>
            <a:r>
              <a:rPr lang="en-US" sz="4000" dirty="0">
                <a:solidFill>
                  <a:srgbClr val="505468"/>
                </a:solidFill>
                <a:latin typeface="Instrument Sans Semi Bold" pitchFamily="34" charset="0"/>
                <a:ea typeface="Instrument Sans Semi Bold" pitchFamily="34" charset="-122"/>
                <a:cs typeface="Instrument Sans Semi Bold" pitchFamily="34" charset="-120"/>
              </a:rPr>
              <a:t>EXISTING SYSTEM</a:t>
            </a:r>
            <a:endParaRPr lang="en-US" sz="4000" dirty="0"/>
          </a:p>
        </p:txBody>
      </p:sp>
      <p:sp>
        <p:nvSpPr>
          <p:cNvPr id="3" name="Shape 1">
            <a:extLst>
              <a:ext uri="{FF2B5EF4-FFF2-40B4-BE49-F238E27FC236}">
                <a16:creationId xmlns:a16="http://schemas.microsoft.com/office/drawing/2014/main" id="{93A27BF6-8D01-FFB9-BB1B-CDC7CEE6219B}"/>
              </a:ext>
            </a:extLst>
          </p:cNvPr>
          <p:cNvSpPr/>
          <p:nvPr/>
        </p:nvSpPr>
        <p:spPr>
          <a:xfrm>
            <a:off x="137292" y="1368346"/>
            <a:ext cx="459224" cy="404847"/>
          </a:xfrm>
          <a:prstGeom prst="roundRect">
            <a:avLst>
              <a:gd name="adj" fmla="val 18671"/>
            </a:avLst>
          </a:prstGeom>
          <a:solidFill>
            <a:srgbClr val="E2E3E9"/>
          </a:solidFill>
          <a:ln w="7620">
            <a:solidFill>
              <a:srgbClr val="C8C9CF"/>
            </a:solidFill>
            <a:prstDash val="solid"/>
          </a:ln>
        </p:spPr>
        <p:txBody>
          <a:bodyPr/>
          <a:lstStyle/>
          <a:p>
            <a:endParaRPr lang="en-IN"/>
          </a:p>
        </p:txBody>
      </p:sp>
      <p:sp>
        <p:nvSpPr>
          <p:cNvPr id="4" name="Text 2">
            <a:extLst>
              <a:ext uri="{FF2B5EF4-FFF2-40B4-BE49-F238E27FC236}">
                <a16:creationId xmlns:a16="http://schemas.microsoft.com/office/drawing/2014/main" id="{454358D2-2539-B7D6-8880-A5888D498A34}"/>
              </a:ext>
            </a:extLst>
          </p:cNvPr>
          <p:cNvSpPr/>
          <p:nvPr/>
        </p:nvSpPr>
        <p:spPr>
          <a:xfrm>
            <a:off x="307670" y="1457138"/>
            <a:ext cx="118467" cy="15264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400"/>
              </a:lnSpc>
              <a:buNone/>
            </a:pPr>
            <a:r>
              <a:rPr lang="en-US" sz="2400" dirty="0">
                <a:solidFill>
                  <a:srgbClr val="5B5F71"/>
                </a:solidFill>
                <a:latin typeface="Instrument Sans Semi Bold" pitchFamily="34" charset="0"/>
                <a:ea typeface="Instrument Sans Semi Bold" pitchFamily="34" charset="-122"/>
                <a:cs typeface="Instrument Sans Semi Bold" pitchFamily="34" charset="-120"/>
              </a:rPr>
              <a:t>1</a:t>
            </a:r>
            <a:endParaRPr lang="en-US" sz="2400" dirty="0"/>
          </a:p>
        </p:txBody>
      </p:sp>
      <p:sp>
        <p:nvSpPr>
          <p:cNvPr id="5" name="Text 3">
            <a:extLst>
              <a:ext uri="{FF2B5EF4-FFF2-40B4-BE49-F238E27FC236}">
                <a16:creationId xmlns:a16="http://schemas.microsoft.com/office/drawing/2014/main" id="{789A5C32-D6A7-282D-CF84-42B281E9D217}"/>
              </a:ext>
            </a:extLst>
          </p:cNvPr>
          <p:cNvSpPr/>
          <p:nvPr/>
        </p:nvSpPr>
        <p:spPr>
          <a:xfrm>
            <a:off x="800589" y="1387028"/>
            <a:ext cx="2551748" cy="40484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5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Data Limitations</a:t>
            </a:r>
            <a:endParaRPr lang="en-US" sz="2000" dirty="0"/>
          </a:p>
        </p:txBody>
      </p:sp>
      <p:sp>
        <p:nvSpPr>
          <p:cNvPr id="6" name="Text 4">
            <a:extLst>
              <a:ext uri="{FF2B5EF4-FFF2-40B4-BE49-F238E27FC236}">
                <a16:creationId xmlns:a16="http://schemas.microsoft.com/office/drawing/2014/main" id="{5114170B-5E80-F8A7-D141-12ED5B7A0000}"/>
              </a:ext>
            </a:extLst>
          </p:cNvPr>
          <p:cNvSpPr/>
          <p:nvPr/>
        </p:nvSpPr>
        <p:spPr>
          <a:xfrm>
            <a:off x="800589" y="1845345"/>
            <a:ext cx="10996175" cy="72718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55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Deep learning models require large and diverse datasets for training, but collecting and labeling defect images is a time-consuming and labor-intensive process. This limits the system's ability to learn from real-world defects effectively</a:t>
            </a:r>
          </a:p>
          <a:p>
            <a:pPr marL="0" indent="0">
              <a:lnSpc>
                <a:spcPts val="2550"/>
              </a:lnSpc>
              <a:buNone/>
            </a:pPr>
            <a:endParaRPr lang="en-US" sz="1600" dirty="0">
              <a:solidFill>
                <a:srgbClr val="5B5F71"/>
              </a:solidFill>
              <a:latin typeface="Instrument Sans Medium" pitchFamily="34" charset="0"/>
              <a:ea typeface="Instrument Sans Medium" pitchFamily="34" charset="-122"/>
              <a:cs typeface="Instrument Sans Medium" pitchFamily="34" charset="-120"/>
            </a:endParaRPr>
          </a:p>
          <a:p>
            <a:pPr marL="0" indent="0">
              <a:lnSpc>
                <a:spcPts val="2550"/>
              </a:lnSpc>
              <a:buNone/>
            </a:pPr>
            <a:endParaRPr lang="en-US" sz="1600" dirty="0"/>
          </a:p>
        </p:txBody>
      </p:sp>
      <p:sp>
        <p:nvSpPr>
          <p:cNvPr id="7" name="Shape 5">
            <a:extLst>
              <a:ext uri="{FF2B5EF4-FFF2-40B4-BE49-F238E27FC236}">
                <a16:creationId xmlns:a16="http://schemas.microsoft.com/office/drawing/2014/main" id="{CFE65870-280B-5E56-E294-7B4EBD4684DC}"/>
              </a:ext>
            </a:extLst>
          </p:cNvPr>
          <p:cNvSpPr/>
          <p:nvPr/>
        </p:nvSpPr>
        <p:spPr>
          <a:xfrm>
            <a:off x="137292" y="2728004"/>
            <a:ext cx="459224" cy="404847"/>
          </a:xfrm>
          <a:prstGeom prst="roundRect">
            <a:avLst>
              <a:gd name="adj" fmla="val 18671"/>
            </a:avLst>
          </a:prstGeom>
          <a:solidFill>
            <a:srgbClr val="E2E3E9"/>
          </a:solidFill>
          <a:ln w="7620">
            <a:solidFill>
              <a:srgbClr val="C8C9CF"/>
            </a:solidFill>
            <a:prstDash val="solid"/>
          </a:ln>
        </p:spPr>
        <p:txBody>
          <a:bodyPr/>
          <a:lstStyle/>
          <a:p>
            <a:endParaRPr lang="en-IN"/>
          </a:p>
        </p:txBody>
      </p:sp>
      <p:sp>
        <p:nvSpPr>
          <p:cNvPr id="8" name="Text 6">
            <a:extLst>
              <a:ext uri="{FF2B5EF4-FFF2-40B4-BE49-F238E27FC236}">
                <a16:creationId xmlns:a16="http://schemas.microsoft.com/office/drawing/2014/main" id="{31628A66-C01F-12E6-3503-BECE8A900FA3}"/>
              </a:ext>
            </a:extLst>
          </p:cNvPr>
          <p:cNvSpPr/>
          <p:nvPr/>
        </p:nvSpPr>
        <p:spPr>
          <a:xfrm>
            <a:off x="281595" y="2804561"/>
            <a:ext cx="170617" cy="15264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400"/>
              </a:lnSpc>
              <a:buNone/>
            </a:pPr>
            <a:r>
              <a:rPr lang="en-US" sz="2400" dirty="0">
                <a:solidFill>
                  <a:srgbClr val="5B5F71"/>
                </a:solidFill>
                <a:latin typeface="Instrument Sans Semi Bold" pitchFamily="34" charset="0"/>
                <a:ea typeface="Instrument Sans Semi Bold" pitchFamily="34" charset="-122"/>
                <a:cs typeface="Instrument Sans Semi Bold" pitchFamily="34" charset="-120"/>
              </a:rPr>
              <a:t>2</a:t>
            </a:r>
            <a:endParaRPr lang="en-US" sz="2400" dirty="0"/>
          </a:p>
        </p:txBody>
      </p:sp>
      <p:sp>
        <p:nvSpPr>
          <p:cNvPr id="9" name="Text 7">
            <a:extLst>
              <a:ext uri="{FF2B5EF4-FFF2-40B4-BE49-F238E27FC236}">
                <a16:creationId xmlns:a16="http://schemas.microsoft.com/office/drawing/2014/main" id="{731BDC7C-6C65-82E1-D718-B23D8369638F}"/>
              </a:ext>
            </a:extLst>
          </p:cNvPr>
          <p:cNvSpPr/>
          <p:nvPr/>
        </p:nvSpPr>
        <p:spPr>
          <a:xfrm>
            <a:off x="800589" y="2734451"/>
            <a:ext cx="2610326" cy="15893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5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Real-Time Processing</a:t>
            </a:r>
            <a:endParaRPr lang="en-US" sz="2000" dirty="0"/>
          </a:p>
        </p:txBody>
      </p:sp>
      <p:sp>
        <p:nvSpPr>
          <p:cNvPr id="10" name="Text 8">
            <a:extLst>
              <a:ext uri="{FF2B5EF4-FFF2-40B4-BE49-F238E27FC236}">
                <a16:creationId xmlns:a16="http://schemas.microsoft.com/office/drawing/2014/main" id="{2C394F68-2240-A55C-92B5-70D630AD5FBE}"/>
              </a:ext>
            </a:extLst>
          </p:cNvPr>
          <p:cNvSpPr/>
          <p:nvPr/>
        </p:nvSpPr>
        <p:spPr>
          <a:xfrm>
            <a:off x="800589" y="3132851"/>
            <a:ext cx="10664580" cy="78962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55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The high computational demands of deep learning models make real-time defect detection challenging. Processing complex images requires powerful hardware, which may not be feasible for all users.</a:t>
            </a:r>
            <a:endParaRPr lang="en-US" sz="1600" dirty="0"/>
          </a:p>
        </p:txBody>
      </p:sp>
      <p:sp>
        <p:nvSpPr>
          <p:cNvPr id="11" name="Shape 9">
            <a:extLst>
              <a:ext uri="{FF2B5EF4-FFF2-40B4-BE49-F238E27FC236}">
                <a16:creationId xmlns:a16="http://schemas.microsoft.com/office/drawing/2014/main" id="{AF0010A6-71B3-79EC-6E41-0342E2C28359}"/>
              </a:ext>
            </a:extLst>
          </p:cNvPr>
          <p:cNvSpPr/>
          <p:nvPr/>
        </p:nvSpPr>
        <p:spPr>
          <a:xfrm>
            <a:off x="137292" y="4086769"/>
            <a:ext cx="459224" cy="404847"/>
          </a:xfrm>
          <a:prstGeom prst="roundRect">
            <a:avLst>
              <a:gd name="adj" fmla="val 18671"/>
            </a:avLst>
          </a:prstGeom>
          <a:solidFill>
            <a:srgbClr val="E2E3E9"/>
          </a:solidFill>
          <a:ln w="7620">
            <a:solidFill>
              <a:srgbClr val="C8C9CF"/>
            </a:solidFill>
            <a:prstDash val="solid"/>
          </a:ln>
        </p:spPr>
        <p:txBody>
          <a:bodyPr/>
          <a:lstStyle/>
          <a:p>
            <a:endParaRPr lang="en-IN"/>
          </a:p>
        </p:txBody>
      </p:sp>
      <p:sp>
        <p:nvSpPr>
          <p:cNvPr id="12" name="Text 10">
            <a:extLst>
              <a:ext uri="{FF2B5EF4-FFF2-40B4-BE49-F238E27FC236}">
                <a16:creationId xmlns:a16="http://schemas.microsoft.com/office/drawing/2014/main" id="{0649C0C9-AFD6-956F-573C-5DD09D6F96B6}"/>
              </a:ext>
            </a:extLst>
          </p:cNvPr>
          <p:cNvSpPr/>
          <p:nvPr/>
        </p:nvSpPr>
        <p:spPr>
          <a:xfrm>
            <a:off x="278262" y="4172071"/>
            <a:ext cx="177284" cy="15264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400"/>
              </a:lnSpc>
              <a:buNone/>
            </a:pPr>
            <a:r>
              <a:rPr lang="en-US" sz="2400" dirty="0">
                <a:solidFill>
                  <a:srgbClr val="5B5F71"/>
                </a:solidFill>
                <a:latin typeface="Instrument Sans Semi Bold" pitchFamily="34" charset="0"/>
                <a:ea typeface="Instrument Sans Semi Bold" pitchFamily="34" charset="-122"/>
                <a:cs typeface="Instrument Sans Semi Bold" pitchFamily="34" charset="-120"/>
              </a:rPr>
              <a:t>3</a:t>
            </a:r>
            <a:endParaRPr lang="en-US" sz="2400" dirty="0"/>
          </a:p>
        </p:txBody>
      </p:sp>
      <p:sp>
        <p:nvSpPr>
          <p:cNvPr id="13" name="Text 11">
            <a:extLst>
              <a:ext uri="{FF2B5EF4-FFF2-40B4-BE49-F238E27FC236}">
                <a16:creationId xmlns:a16="http://schemas.microsoft.com/office/drawing/2014/main" id="{F3A6BECA-607C-E9DC-C2EB-7A80ED3E8516}"/>
              </a:ext>
            </a:extLst>
          </p:cNvPr>
          <p:cNvSpPr/>
          <p:nvPr/>
        </p:nvSpPr>
        <p:spPr>
          <a:xfrm>
            <a:off x="800589" y="4070478"/>
            <a:ext cx="2551748" cy="38084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5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Generalization Issues</a:t>
            </a:r>
            <a:endParaRPr lang="en-US" sz="2000" dirty="0"/>
          </a:p>
        </p:txBody>
      </p:sp>
      <p:sp>
        <p:nvSpPr>
          <p:cNvPr id="14" name="Text 12">
            <a:extLst>
              <a:ext uri="{FF2B5EF4-FFF2-40B4-BE49-F238E27FC236}">
                <a16:creationId xmlns:a16="http://schemas.microsoft.com/office/drawing/2014/main" id="{A809112C-E8BF-CFA4-3F94-CA62C0ACC9F6}"/>
              </a:ext>
            </a:extLst>
          </p:cNvPr>
          <p:cNvSpPr/>
          <p:nvPr/>
        </p:nvSpPr>
        <p:spPr>
          <a:xfrm>
            <a:off x="800589" y="4510747"/>
            <a:ext cx="10885644" cy="660837"/>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55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Models trained on specific defect types may not perform well on new or unseen defects. Variations in materials, lighting conditions, and object structures can impact accuracy, reducing reliability in real-world scenarios.</a:t>
            </a:r>
            <a:endParaRPr lang="en-US" sz="1600" dirty="0"/>
          </a:p>
        </p:txBody>
      </p:sp>
      <p:sp>
        <p:nvSpPr>
          <p:cNvPr id="15" name="Shape 13">
            <a:extLst>
              <a:ext uri="{FF2B5EF4-FFF2-40B4-BE49-F238E27FC236}">
                <a16:creationId xmlns:a16="http://schemas.microsoft.com/office/drawing/2014/main" id="{AD2FA5ED-3A0B-7EBC-DC12-B18FAE2F5A7F}"/>
              </a:ext>
            </a:extLst>
          </p:cNvPr>
          <p:cNvSpPr/>
          <p:nvPr/>
        </p:nvSpPr>
        <p:spPr>
          <a:xfrm>
            <a:off x="137292" y="5370004"/>
            <a:ext cx="459224" cy="405763"/>
          </a:xfrm>
          <a:prstGeom prst="roundRect">
            <a:avLst>
              <a:gd name="adj" fmla="val 18671"/>
            </a:avLst>
          </a:prstGeom>
          <a:solidFill>
            <a:srgbClr val="E2E3E9"/>
          </a:solidFill>
          <a:ln w="7620">
            <a:solidFill>
              <a:srgbClr val="C8C9CF"/>
            </a:solidFill>
            <a:prstDash val="solid"/>
          </a:ln>
        </p:spPr>
        <p:txBody>
          <a:bodyPr/>
          <a:lstStyle/>
          <a:p>
            <a:endParaRPr lang="en-IN"/>
          </a:p>
        </p:txBody>
      </p:sp>
      <p:sp>
        <p:nvSpPr>
          <p:cNvPr id="16" name="Text 14">
            <a:extLst>
              <a:ext uri="{FF2B5EF4-FFF2-40B4-BE49-F238E27FC236}">
                <a16:creationId xmlns:a16="http://schemas.microsoft.com/office/drawing/2014/main" id="{616B940D-3246-B393-12C5-F1180A6D3451}"/>
              </a:ext>
            </a:extLst>
          </p:cNvPr>
          <p:cNvSpPr/>
          <p:nvPr/>
        </p:nvSpPr>
        <p:spPr>
          <a:xfrm>
            <a:off x="272666" y="5440114"/>
            <a:ext cx="188357" cy="15264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400"/>
              </a:lnSpc>
              <a:buNone/>
            </a:pPr>
            <a:r>
              <a:rPr lang="en-US" sz="2400" dirty="0">
                <a:solidFill>
                  <a:srgbClr val="5B5F71"/>
                </a:solidFill>
                <a:latin typeface="Instrument Sans Semi Bold" pitchFamily="34" charset="0"/>
                <a:ea typeface="Instrument Sans Semi Bold" pitchFamily="34" charset="-122"/>
                <a:cs typeface="Instrument Sans Semi Bold" pitchFamily="34" charset="-120"/>
              </a:rPr>
              <a:t>4</a:t>
            </a:r>
            <a:endParaRPr lang="en-US" sz="2400" dirty="0"/>
          </a:p>
        </p:txBody>
      </p:sp>
      <p:sp>
        <p:nvSpPr>
          <p:cNvPr id="17" name="Text 15">
            <a:extLst>
              <a:ext uri="{FF2B5EF4-FFF2-40B4-BE49-F238E27FC236}">
                <a16:creationId xmlns:a16="http://schemas.microsoft.com/office/drawing/2014/main" id="{0D3C71F5-B636-0B47-DC9E-BF190058F553}"/>
              </a:ext>
            </a:extLst>
          </p:cNvPr>
          <p:cNvSpPr/>
          <p:nvPr/>
        </p:nvSpPr>
        <p:spPr>
          <a:xfrm>
            <a:off x="800589" y="5370005"/>
            <a:ext cx="4007882" cy="15893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5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Integration with Existing Systems</a:t>
            </a:r>
            <a:endParaRPr lang="en-US" sz="2000" dirty="0"/>
          </a:p>
        </p:txBody>
      </p:sp>
      <p:sp>
        <p:nvSpPr>
          <p:cNvPr id="18" name="Text 16">
            <a:extLst>
              <a:ext uri="{FF2B5EF4-FFF2-40B4-BE49-F238E27FC236}">
                <a16:creationId xmlns:a16="http://schemas.microsoft.com/office/drawing/2014/main" id="{84D7CE43-AEE7-EEE3-9086-B4B71EDE1B46}"/>
              </a:ext>
            </a:extLst>
          </p:cNvPr>
          <p:cNvSpPr/>
          <p:nvPr/>
        </p:nvSpPr>
        <p:spPr>
          <a:xfrm>
            <a:off x="800589" y="5789334"/>
            <a:ext cx="11391411" cy="72718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55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Many users and businesses still rely on traditional repair methods and legacy systems, making it difficult to integrate AI-driven defect detection seamlessly. Compatibility issues can slow down adoption and limit accessibility.</a:t>
            </a:r>
            <a:endParaRPr lang="en-US" sz="1600" dirty="0"/>
          </a:p>
        </p:txBody>
      </p:sp>
    </p:spTree>
    <p:extLst>
      <p:ext uri="{BB962C8B-B14F-4D97-AF65-F5344CB8AC3E}">
        <p14:creationId xmlns:p14="http://schemas.microsoft.com/office/powerpoint/2010/main" val="67471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97732E93-ED52-23F4-2CEA-D2995F5D99ED}"/>
              </a:ext>
            </a:extLst>
          </p:cNvPr>
          <p:cNvSpPr/>
          <p:nvPr/>
        </p:nvSpPr>
        <p:spPr>
          <a:xfrm>
            <a:off x="303801" y="334050"/>
            <a:ext cx="4252913" cy="53161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150"/>
              </a:lnSpc>
              <a:buNone/>
            </a:pPr>
            <a:r>
              <a:rPr lang="en-US" sz="3300" dirty="0">
                <a:solidFill>
                  <a:srgbClr val="505468"/>
                </a:solidFill>
                <a:latin typeface="Instrument Sans Semi Bold" pitchFamily="34" charset="0"/>
                <a:ea typeface="Instrument Sans Semi Bold" pitchFamily="34" charset="-122"/>
                <a:cs typeface="Instrument Sans Semi Bold" pitchFamily="34" charset="-120"/>
              </a:rPr>
              <a:t>PROPOSED SYSTEM</a:t>
            </a:r>
            <a:endParaRPr lang="en-US" sz="3300" dirty="0"/>
          </a:p>
        </p:txBody>
      </p:sp>
      <p:sp>
        <p:nvSpPr>
          <p:cNvPr id="3" name="Text 2">
            <a:extLst>
              <a:ext uri="{FF2B5EF4-FFF2-40B4-BE49-F238E27FC236}">
                <a16:creationId xmlns:a16="http://schemas.microsoft.com/office/drawing/2014/main" id="{02036209-3A93-DCCA-E6E5-0DB00BC2F009}"/>
              </a:ext>
            </a:extLst>
          </p:cNvPr>
          <p:cNvSpPr/>
          <p:nvPr/>
        </p:nvSpPr>
        <p:spPr>
          <a:xfrm>
            <a:off x="303801" y="1021147"/>
            <a:ext cx="11213009" cy="54435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100"/>
              </a:lnSpc>
              <a:buNone/>
            </a:pPr>
            <a:r>
              <a:rPr lang="en-US" sz="1600" dirty="0">
                <a:solidFill>
                  <a:srgbClr val="5B5F71"/>
                </a:solidFill>
                <a:latin typeface="Instrument Sans Medium" pitchFamily="34" charset="0"/>
                <a:ea typeface="Instrument Sans Medium" pitchFamily="34" charset="-122"/>
                <a:cs typeface="Instrument Sans Medium" pitchFamily="34" charset="-120"/>
              </a:rPr>
              <a:t>To overcome the limitations of existing methods, this project introduces an AI-driven automated defect detection and repair system that enhances accuracy and efficiency.</a:t>
            </a:r>
            <a:endParaRPr lang="en-US" sz="1600" dirty="0"/>
          </a:p>
        </p:txBody>
      </p:sp>
      <p:sp>
        <p:nvSpPr>
          <p:cNvPr id="4" name="Shape 3">
            <a:extLst>
              <a:ext uri="{FF2B5EF4-FFF2-40B4-BE49-F238E27FC236}">
                <a16:creationId xmlns:a16="http://schemas.microsoft.com/office/drawing/2014/main" id="{6DFC7CAC-20EA-62E9-1A54-6A8C53D017D5}"/>
              </a:ext>
            </a:extLst>
          </p:cNvPr>
          <p:cNvSpPr/>
          <p:nvPr/>
        </p:nvSpPr>
        <p:spPr>
          <a:xfrm>
            <a:off x="303801" y="1948168"/>
            <a:ext cx="382667" cy="382667"/>
          </a:xfrm>
          <a:prstGeom prst="roundRect">
            <a:avLst>
              <a:gd name="adj" fmla="val 18672"/>
            </a:avLst>
          </a:prstGeom>
          <a:solidFill>
            <a:srgbClr val="E2E3E9"/>
          </a:solidFill>
          <a:ln w="7620">
            <a:solidFill>
              <a:srgbClr val="C8C9CF"/>
            </a:solidFill>
            <a:prstDash val="solid"/>
          </a:ln>
        </p:spPr>
        <p:txBody>
          <a:bodyPr/>
          <a:lstStyle/>
          <a:p>
            <a:endParaRPr lang="en-IN"/>
          </a:p>
        </p:txBody>
      </p:sp>
      <p:sp>
        <p:nvSpPr>
          <p:cNvPr id="5" name="Text 4">
            <a:extLst>
              <a:ext uri="{FF2B5EF4-FFF2-40B4-BE49-F238E27FC236}">
                <a16:creationId xmlns:a16="http://schemas.microsoft.com/office/drawing/2014/main" id="{76589490-95C0-E2A6-F931-12A7C0F9C2C4}"/>
              </a:ext>
            </a:extLst>
          </p:cNvPr>
          <p:cNvSpPr/>
          <p:nvPr/>
        </p:nvSpPr>
        <p:spPr>
          <a:xfrm>
            <a:off x="445723" y="2011866"/>
            <a:ext cx="98703" cy="25515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0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1</a:t>
            </a:r>
            <a:endParaRPr lang="en-US" sz="2000" dirty="0"/>
          </a:p>
        </p:txBody>
      </p:sp>
      <p:sp>
        <p:nvSpPr>
          <p:cNvPr id="6" name="Text 5">
            <a:extLst>
              <a:ext uri="{FF2B5EF4-FFF2-40B4-BE49-F238E27FC236}">
                <a16:creationId xmlns:a16="http://schemas.microsoft.com/office/drawing/2014/main" id="{7F133DC4-1003-5515-2255-7A224F03294F}"/>
              </a:ext>
            </a:extLst>
          </p:cNvPr>
          <p:cNvSpPr/>
          <p:nvPr/>
        </p:nvSpPr>
        <p:spPr>
          <a:xfrm>
            <a:off x="856489" y="1948168"/>
            <a:ext cx="2537222" cy="26574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050"/>
              </a:lnSpc>
              <a:buNone/>
            </a:pPr>
            <a:r>
              <a:rPr lang="en-US" sz="1650" dirty="0">
                <a:solidFill>
                  <a:srgbClr val="5B5F71"/>
                </a:solidFill>
                <a:latin typeface="Instrument Sans Semi Bold" pitchFamily="34" charset="0"/>
                <a:ea typeface="Instrument Sans Semi Bold" pitchFamily="34" charset="-122"/>
                <a:cs typeface="Instrument Sans Semi Bold" pitchFamily="34" charset="-120"/>
              </a:rPr>
              <a:t>Real-Time Image Capture</a:t>
            </a:r>
            <a:endParaRPr lang="en-US" sz="1650" dirty="0"/>
          </a:p>
        </p:txBody>
      </p:sp>
      <p:sp>
        <p:nvSpPr>
          <p:cNvPr id="7" name="Text 6">
            <a:extLst>
              <a:ext uri="{FF2B5EF4-FFF2-40B4-BE49-F238E27FC236}">
                <a16:creationId xmlns:a16="http://schemas.microsoft.com/office/drawing/2014/main" id="{9CEC70F4-7A66-4649-79E1-3A98E806B958}"/>
              </a:ext>
            </a:extLst>
          </p:cNvPr>
          <p:cNvSpPr/>
          <p:nvPr/>
        </p:nvSpPr>
        <p:spPr>
          <a:xfrm>
            <a:off x="856490" y="2330835"/>
            <a:ext cx="11031710" cy="25729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100"/>
              </a:lnSpc>
              <a:buNone/>
            </a:pPr>
            <a:r>
              <a:rPr lang="en-US" sz="1300" dirty="0">
                <a:solidFill>
                  <a:srgbClr val="5B5F71"/>
                </a:solidFill>
                <a:latin typeface="Instrument Sans Medium" pitchFamily="34" charset="0"/>
                <a:ea typeface="Instrument Sans Medium" pitchFamily="34" charset="-122"/>
                <a:cs typeface="Instrument Sans Medium" pitchFamily="34" charset="-120"/>
              </a:rPr>
              <a:t>The system captures object images in real-time using a camera or smartphone, ensuring quick and efficient defect identification.</a:t>
            </a:r>
            <a:endParaRPr lang="en-US" sz="1300" dirty="0"/>
          </a:p>
        </p:txBody>
      </p:sp>
      <p:sp>
        <p:nvSpPr>
          <p:cNvPr id="8" name="Shape 7">
            <a:extLst>
              <a:ext uri="{FF2B5EF4-FFF2-40B4-BE49-F238E27FC236}">
                <a16:creationId xmlns:a16="http://schemas.microsoft.com/office/drawing/2014/main" id="{DE24AB95-5DCB-3CA5-F813-7EC674A6ECFC}"/>
              </a:ext>
            </a:extLst>
          </p:cNvPr>
          <p:cNvSpPr/>
          <p:nvPr/>
        </p:nvSpPr>
        <p:spPr>
          <a:xfrm>
            <a:off x="303801" y="2822158"/>
            <a:ext cx="382667" cy="382667"/>
          </a:xfrm>
          <a:prstGeom prst="roundRect">
            <a:avLst>
              <a:gd name="adj" fmla="val 18672"/>
            </a:avLst>
          </a:prstGeom>
          <a:solidFill>
            <a:srgbClr val="E2E3E9"/>
          </a:solidFill>
          <a:ln w="7620">
            <a:solidFill>
              <a:srgbClr val="C8C9CF"/>
            </a:solidFill>
            <a:prstDash val="solid"/>
          </a:ln>
        </p:spPr>
        <p:txBody>
          <a:bodyPr/>
          <a:lstStyle/>
          <a:p>
            <a:endParaRPr lang="en-IN"/>
          </a:p>
        </p:txBody>
      </p:sp>
      <p:sp>
        <p:nvSpPr>
          <p:cNvPr id="9" name="Text 8">
            <a:extLst>
              <a:ext uri="{FF2B5EF4-FFF2-40B4-BE49-F238E27FC236}">
                <a16:creationId xmlns:a16="http://schemas.microsoft.com/office/drawing/2014/main" id="{801348BD-5084-A355-03B6-C860B566B57B}"/>
              </a:ext>
            </a:extLst>
          </p:cNvPr>
          <p:cNvSpPr/>
          <p:nvPr/>
        </p:nvSpPr>
        <p:spPr>
          <a:xfrm>
            <a:off x="424054" y="2885857"/>
            <a:ext cx="142161" cy="25515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0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2</a:t>
            </a:r>
            <a:endParaRPr lang="en-US" sz="2000" dirty="0"/>
          </a:p>
        </p:txBody>
      </p:sp>
      <p:sp>
        <p:nvSpPr>
          <p:cNvPr id="10" name="Text 9">
            <a:extLst>
              <a:ext uri="{FF2B5EF4-FFF2-40B4-BE49-F238E27FC236}">
                <a16:creationId xmlns:a16="http://schemas.microsoft.com/office/drawing/2014/main" id="{8BA34A0C-8088-4F30-81F4-0F07072985C2}"/>
              </a:ext>
            </a:extLst>
          </p:cNvPr>
          <p:cNvSpPr/>
          <p:nvPr/>
        </p:nvSpPr>
        <p:spPr>
          <a:xfrm>
            <a:off x="856489" y="2822158"/>
            <a:ext cx="3931325" cy="26574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050"/>
              </a:lnSpc>
              <a:buNone/>
            </a:pPr>
            <a:r>
              <a:rPr lang="en-US" sz="1650" dirty="0">
                <a:solidFill>
                  <a:srgbClr val="5B5F71"/>
                </a:solidFill>
                <a:latin typeface="Instrument Sans Semi Bold" pitchFamily="34" charset="0"/>
                <a:ea typeface="Instrument Sans Semi Bold" pitchFamily="34" charset="-122"/>
                <a:cs typeface="Instrument Sans Semi Bold" pitchFamily="34" charset="-120"/>
              </a:rPr>
              <a:t>Deep Learning-Based Defect Detection</a:t>
            </a:r>
            <a:endParaRPr lang="en-US" sz="1650" dirty="0"/>
          </a:p>
        </p:txBody>
      </p:sp>
      <p:sp>
        <p:nvSpPr>
          <p:cNvPr id="11" name="Text 10">
            <a:extLst>
              <a:ext uri="{FF2B5EF4-FFF2-40B4-BE49-F238E27FC236}">
                <a16:creationId xmlns:a16="http://schemas.microsoft.com/office/drawing/2014/main" id="{02D46F76-18A8-8354-9061-F68450ACE9D7}"/>
              </a:ext>
            </a:extLst>
          </p:cNvPr>
          <p:cNvSpPr/>
          <p:nvPr/>
        </p:nvSpPr>
        <p:spPr>
          <a:xfrm>
            <a:off x="856490" y="3204825"/>
            <a:ext cx="11031710" cy="25729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100"/>
              </a:lnSpc>
              <a:buNone/>
            </a:pPr>
            <a:r>
              <a:rPr lang="en-US" sz="1300" dirty="0">
                <a:solidFill>
                  <a:srgbClr val="5B5F71"/>
                </a:solidFill>
                <a:latin typeface="Instrument Sans Medium" pitchFamily="34" charset="0"/>
                <a:ea typeface="Instrument Sans Medium" pitchFamily="34" charset="-122"/>
                <a:cs typeface="Instrument Sans Medium" pitchFamily="34" charset="-120"/>
              </a:rPr>
              <a:t>Utilizing CNN models like YOLO and Faster R-CNN, the system analyzes images to detect defects with high precision, minimizing errors in identification.</a:t>
            </a:r>
            <a:endParaRPr lang="en-US" sz="1300" dirty="0"/>
          </a:p>
        </p:txBody>
      </p:sp>
      <p:sp>
        <p:nvSpPr>
          <p:cNvPr id="12" name="Shape 11">
            <a:extLst>
              <a:ext uri="{FF2B5EF4-FFF2-40B4-BE49-F238E27FC236}">
                <a16:creationId xmlns:a16="http://schemas.microsoft.com/office/drawing/2014/main" id="{0F473097-2A15-1F96-8007-1ED2119FB8D3}"/>
              </a:ext>
            </a:extLst>
          </p:cNvPr>
          <p:cNvSpPr/>
          <p:nvPr/>
        </p:nvSpPr>
        <p:spPr>
          <a:xfrm>
            <a:off x="303801" y="3673006"/>
            <a:ext cx="382667" cy="382667"/>
          </a:xfrm>
          <a:prstGeom prst="roundRect">
            <a:avLst>
              <a:gd name="adj" fmla="val 18672"/>
            </a:avLst>
          </a:prstGeom>
          <a:solidFill>
            <a:srgbClr val="E2E3E9"/>
          </a:solidFill>
          <a:ln w="7620">
            <a:solidFill>
              <a:srgbClr val="C8C9CF"/>
            </a:solidFill>
            <a:prstDash val="solid"/>
          </a:ln>
        </p:spPr>
        <p:txBody>
          <a:bodyPr/>
          <a:lstStyle/>
          <a:p>
            <a:endParaRPr lang="en-IN"/>
          </a:p>
        </p:txBody>
      </p:sp>
      <p:sp>
        <p:nvSpPr>
          <p:cNvPr id="13" name="Text 12">
            <a:extLst>
              <a:ext uri="{FF2B5EF4-FFF2-40B4-BE49-F238E27FC236}">
                <a16:creationId xmlns:a16="http://schemas.microsoft.com/office/drawing/2014/main" id="{6239ECA1-BE5D-BD00-87D6-591659BA10D2}"/>
              </a:ext>
            </a:extLst>
          </p:cNvPr>
          <p:cNvSpPr/>
          <p:nvPr/>
        </p:nvSpPr>
        <p:spPr>
          <a:xfrm>
            <a:off x="421196" y="3736704"/>
            <a:ext cx="147757" cy="25515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0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3</a:t>
            </a:r>
            <a:endParaRPr lang="en-US" sz="2000" dirty="0"/>
          </a:p>
        </p:txBody>
      </p:sp>
      <p:sp>
        <p:nvSpPr>
          <p:cNvPr id="14" name="Text 13">
            <a:extLst>
              <a:ext uri="{FF2B5EF4-FFF2-40B4-BE49-F238E27FC236}">
                <a16:creationId xmlns:a16="http://schemas.microsoft.com/office/drawing/2014/main" id="{7B902779-DC2B-72AF-3779-C017DF6558DB}"/>
              </a:ext>
            </a:extLst>
          </p:cNvPr>
          <p:cNvSpPr/>
          <p:nvPr/>
        </p:nvSpPr>
        <p:spPr>
          <a:xfrm>
            <a:off x="856489" y="3673006"/>
            <a:ext cx="2126456" cy="26574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050"/>
              </a:lnSpc>
              <a:buNone/>
            </a:pPr>
            <a:r>
              <a:rPr lang="en-US" sz="1650" dirty="0">
                <a:solidFill>
                  <a:srgbClr val="5B5F71"/>
                </a:solidFill>
                <a:latin typeface="Instrument Sans Semi Bold" pitchFamily="34" charset="0"/>
                <a:ea typeface="Instrument Sans Semi Bold" pitchFamily="34" charset="-122"/>
                <a:cs typeface="Instrument Sans Semi Bold" pitchFamily="34" charset="-120"/>
              </a:rPr>
              <a:t>Defect Classification</a:t>
            </a:r>
            <a:endParaRPr lang="en-US" sz="1650" dirty="0"/>
          </a:p>
        </p:txBody>
      </p:sp>
      <p:sp>
        <p:nvSpPr>
          <p:cNvPr id="15" name="Text 14">
            <a:extLst>
              <a:ext uri="{FF2B5EF4-FFF2-40B4-BE49-F238E27FC236}">
                <a16:creationId xmlns:a16="http://schemas.microsoft.com/office/drawing/2014/main" id="{54AE0F9E-FC9A-34EE-0CDA-879402D94B36}"/>
              </a:ext>
            </a:extLst>
          </p:cNvPr>
          <p:cNvSpPr/>
          <p:nvPr/>
        </p:nvSpPr>
        <p:spPr>
          <a:xfrm>
            <a:off x="856490" y="4055673"/>
            <a:ext cx="11031710" cy="25729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100"/>
              </a:lnSpc>
              <a:buNone/>
            </a:pPr>
            <a:r>
              <a:rPr lang="en-US" sz="1300" dirty="0">
                <a:solidFill>
                  <a:srgbClr val="5B5F71"/>
                </a:solidFill>
                <a:latin typeface="Instrument Sans Medium" pitchFamily="34" charset="0"/>
                <a:ea typeface="Instrument Sans Medium" pitchFamily="34" charset="-122"/>
                <a:cs typeface="Instrument Sans Medium" pitchFamily="34" charset="-120"/>
              </a:rPr>
              <a:t>Detected defects are categorized based on severity, helping users differentiate between minor, moderate, and critical damages.</a:t>
            </a:r>
            <a:endParaRPr lang="en-US" sz="1300" dirty="0"/>
          </a:p>
        </p:txBody>
      </p:sp>
      <p:sp>
        <p:nvSpPr>
          <p:cNvPr id="16" name="Shape 15">
            <a:extLst>
              <a:ext uri="{FF2B5EF4-FFF2-40B4-BE49-F238E27FC236}">
                <a16:creationId xmlns:a16="http://schemas.microsoft.com/office/drawing/2014/main" id="{837D2AE6-EB6C-F073-7C4A-71E26C5D8280}"/>
              </a:ext>
            </a:extLst>
          </p:cNvPr>
          <p:cNvSpPr/>
          <p:nvPr/>
        </p:nvSpPr>
        <p:spPr>
          <a:xfrm>
            <a:off x="303801" y="4477547"/>
            <a:ext cx="382667" cy="382667"/>
          </a:xfrm>
          <a:prstGeom prst="roundRect">
            <a:avLst>
              <a:gd name="adj" fmla="val 18672"/>
            </a:avLst>
          </a:prstGeom>
          <a:solidFill>
            <a:srgbClr val="E2E3E9"/>
          </a:solidFill>
          <a:ln w="7620">
            <a:solidFill>
              <a:srgbClr val="C8C9CF"/>
            </a:solidFill>
            <a:prstDash val="solid"/>
          </a:ln>
        </p:spPr>
        <p:txBody>
          <a:bodyPr/>
          <a:lstStyle/>
          <a:p>
            <a:endParaRPr lang="en-IN"/>
          </a:p>
        </p:txBody>
      </p:sp>
      <p:sp>
        <p:nvSpPr>
          <p:cNvPr id="17" name="Text 16">
            <a:extLst>
              <a:ext uri="{FF2B5EF4-FFF2-40B4-BE49-F238E27FC236}">
                <a16:creationId xmlns:a16="http://schemas.microsoft.com/office/drawing/2014/main" id="{E1A6F0E8-FBF5-DA92-3E75-B2BE31C52D4B}"/>
              </a:ext>
            </a:extLst>
          </p:cNvPr>
          <p:cNvSpPr/>
          <p:nvPr/>
        </p:nvSpPr>
        <p:spPr>
          <a:xfrm>
            <a:off x="416672" y="4541246"/>
            <a:ext cx="156924" cy="25515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0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4</a:t>
            </a:r>
            <a:endParaRPr lang="en-US" sz="2000" dirty="0"/>
          </a:p>
        </p:txBody>
      </p:sp>
      <p:sp>
        <p:nvSpPr>
          <p:cNvPr id="18" name="Text 17">
            <a:extLst>
              <a:ext uri="{FF2B5EF4-FFF2-40B4-BE49-F238E27FC236}">
                <a16:creationId xmlns:a16="http://schemas.microsoft.com/office/drawing/2014/main" id="{E5F8F9F2-F768-128D-9A08-715C17EDF5E4}"/>
              </a:ext>
            </a:extLst>
          </p:cNvPr>
          <p:cNvSpPr/>
          <p:nvPr/>
        </p:nvSpPr>
        <p:spPr>
          <a:xfrm>
            <a:off x="856489" y="4477547"/>
            <a:ext cx="3273623" cy="26574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050"/>
              </a:lnSpc>
              <a:buNone/>
            </a:pPr>
            <a:r>
              <a:rPr lang="en-US" sz="1650" dirty="0">
                <a:solidFill>
                  <a:srgbClr val="5B5F71"/>
                </a:solidFill>
                <a:latin typeface="Instrument Sans Semi Bold" pitchFamily="34" charset="0"/>
                <a:ea typeface="Instrument Sans Semi Bold" pitchFamily="34" charset="-122"/>
                <a:cs typeface="Instrument Sans Semi Bold" pitchFamily="34" charset="-120"/>
              </a:rPr>
              <a:t>Repair Recommendation System</a:t>
            </a:r>
            <a:endParaRPr lang="en-US" sz="1650" dirty="0"/>
          </a:p>
        </p:txBody>
      </p:sp>
      <p:sp>
        <p:nvSpPr>
          <p:cNvPr id="19" name="Text 18">
            <a:extLst>
              <a:ext uri="{FF2B5EF4-FFF2-40B4-BE49-F238E27FC236}">
                <a16:creationId xmlns:a16="http://schemas.microsoft.com/office/drawing/2014/main" id="{73E124B4-4380-1151-A351-09B83DBD5E24}"/>
              </a:ext>
            </a:extLst>
          </p:cNvPr>
          <p:cNvSpPr/>
          <p:nvPr/>
        </p:nvSpPr>
        <p:spPr>
          <a:xfrm>
            <a:off x="856490" y="4860215"/>
            <a:ext cx="11031710" cy="25729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100"/>
              </a:lnSpc>
              <a:buNone/>
            </a:pPr>
            <a:r>
              <a:rPr lang="en-US" sz="1300" dirty="0">
                <a:solidFill>
                  <a:srgbClr val="5B5F71"/>
                </a:solidFill>
                <a:latin typeface="Instrument Sans Medium" pitchFamily="34" charset="0"/>
                <a:ea typeface="Instrument Sans Medium" pitchFamily="34" charset="-122"/>
                <a:cs typeface="Instrument Sans Medium" pitchFamily="34" charset="-120"/>
              </a:rPr>
              <a:t>Based on the classification, the system suggests optimal repair strategies using a knowledge-based AI model, enabling informed decision-making.</a:t>
            </a:r>
            <a:endParaRPr lang="en-US" sz="1300" dirty="0"/>
          </a:p>
        </p:txBody>
      </p:sp>
      <p:sp>
        <p:nvSpPr>
          <p:cNvPr id="20" name="Shape 19">
            <a:extLst>
              <a:ext uri="{FF2B5EF4-FFF2-40B4-BE49-F238E27FC236}">
                <a16:creationId xmlns:a16="http://schemas.microsoft.com/office/drawing/2014/main" id="{8592878C-630F-6804-CA6E-51328BB49568}"/>
              </a:ext>
            </a:extLst>
          </p:cNvPr>
          <p:cNvSpPr/>
          <p:nvPr/>
        </p:nvSpPr>
        <p:spPr>
          <a:xfrm>
            <a:off x="303801" y="5328391"/>
            <a:ext cx="382667" cy="382667"/>
          </a:xfrm>
          <a:prstGeom prst="roundRect">
            <a:avLst>
              <a:gd name="adj" fmla="val 18672"/>
            </a:avLst>
          </a:prstGeom>
          <a:solidFill>
            <a:srgbClr val="E2E3E9"/>
          </a:solidFill>
          <a:ln w="7620">
            <a:solidFill>
              <a:srgbClr val="C8C9CF"/>
            </a:solidFill>
            <a:prstDash val="solid"/>
          </a:ln>
        </p:spPr>
        <p:txBody>
          <a:bodyPr/>
          <a:lstStyle/>
          <a:p>
            <a:endParaRPr lang="en-IN"/>
          </a:p>
        </p:txBody>
      </p:sp>
      <p:sp>
        <p:nvSpPr>
          <p:cNvPr id="21" name="Text 20">
            <a:extLst>
              <a:ext uri="{FF2B5EF4-FFF2-40B4-BE49-F238E27FC236}">
                <a16:creationId xmlns:a16="http://schemas.microsoft.com/office/drawing/2014/main" id="{6AB7076E-5319-7485-7E77-85F17AEFF6D2}"/>
              </a:ext>
            </a:extLst>
          </p:cNvPr>
          <p:cNvSpPr/>
          <p:nvPr/>
        </p:nvSpPr>
        <p:spPr>
          <a:xfrm>
            <a:off x="420958" y="5392089"/>
            <a:ext cx="148233" cy="25515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000"/>
              </a:lnSpc>
              <a:buNone/>
            </a:pPr>
            <a:r>
              <a:rPr lang="en-US" sz="2000" dirty="0">
                <a:solidFill>
                  <a:srgbClr val="5B5F71"/>
                </a:solidFill>
                <a:latin typeface="Instrument Sans Semi Bold" pitchFamily="34" charset="0"/>
                <a:ea typeface="Instrument Sans Semi Bold" pitchFamily="34" charset="-122"/>
                <a:cs typeface="Instrument Sans Semi Bold" pitchFamily="34" charset="-120"/>
              </a:rPr>
              <a:t>5</a:t>
            </a:r>
            <a:endParaRPr lang="en-US" sz="2000" dirty="0"/>
          </a:p>
        </p:txBody>
      </p:sp>
      <p:sp>
        <p:nvSpPr>
          <p:cNvPr id="22" name="Text 21">
            <a:extLst>
              <a:ext uri="{FF2B5EF4-FFF2-40B4-BE49-F238E27FC236}">
                <a16:creationId xmlns:a16="http://schemas.microsoft.com/office/drawing/2014/main" id="{B0214380-3A7A-EE26-A1E5-3D3493980B20}"/>
              </a:ext>
            </a:extLst>
          </p:cNvPr>
          <p:cNvSpPr/>
          <p:nvPr/>
        </p:nvSpPr>
        <p:spPr>
          <a:xfrm>
            <a:off x="856489" y="5328391"/>
            <a:ext cx="2319576" cy="26574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050"/>
              </a:lnSpc>
              <a:buNone/>
            </a:pPr>
            <a:r>
              <a:rPr lang="en-US" sz="1650" dirty="0">
                <a:solidFill>
                  <a:srgbClr val="5B5F71"/>
                </a:solidFill>
                <a:latin typeface="Instrument Sans Semi Bold" pitchFamily="34" charset="0"/>
                <a:ea typeface="Instrument Sans Semi Bold" pitchFamily="34" charset="-122"/>
                <a:cs typeface="Instrument Sans Semi Bold" pitchFamily="34" charset="-120"/>
              </a:rPr>
              <a:t>Web-Based Dashboard</a:t>
            </a:r>
            <a:endParaRPr lang="en-US" sz="1650" dirty="0"/>
          </a:p>
        </p:txBody>
      </p:sp>
      <p:sp>
        <p:nvSpPr>
          <p:cNvPr id="23" name="Text 22">
            <a:extLst>
              <a:ext uri="{FF2B5EF4-FFF2-40B4-BE49-F238E27FC236}">
                <a16:creationId xmlns:a16="http://schemas.microsoft.com/office/drawing/2014/main" id="{0C04BE01-53C0-50F8-066B-CE65C6873802}"/>
              </a:ext>
            </a:extLst>
          </p:cNvPr>
          <p:cNvSpPr/>
          <p:nvPr/>
        </p:nvSpPr>
        <p:spPr>
          <a:xfrm>
            <a:off x="856490" y="5711058"/>
            <a:ext cx="11031710" cy="25729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100"/>
              </a:lnSpc>
              <a:buNone/>
            </a:pPr>
            <a:r>
              <a:rPr lang="en-US" sz="1300" dirty="0">
                <a:solidFill>
                  <a:srgbClr val="5B5F71"/>
                </a:solidFill>
                <a:latin typeface="Instrument Sans Medium" pitchFamily="34" charset="0"/>
                <a:ea typeface="Instrument Sans Medium" pitchFamily="34" charset="-122"/>
                <a:cs typeface="Instrument Sans Medium" pitchFamily="34" charset="-120"/>
              </a:rPr>
              <a:t>A user-friendly dashboard provides real-time monitoring of defect detection, classification, and recommended solutions, making it accessible from any</a:t>
            </a:r>
          </a:p>
          <a:p>
            <a:pPr marL="0" indent="0">
              <a:lnSpc>
                <a:spcPts val="2100"/>
              </a:lnSpc>
              <a:buNone/>
            </a:pPr>
            <a:r>
              <a:rPr lang="en-US" sz="1300" dirty="0">
                <a:solidFill>
                  <a:srgbClr val="5B5F71"/>
                </a:solidFill>
                <a:latin typeface="Instrument Sans Medium" pitchFamily="34" charset="0"/>
                <a:ea typeface="Instrument Sans Medium" pitchFamily="34" charset="-122"/>
                <a:cs typeface="Instrument Sans Medium" pitchFamily="34" charset="-120"/>
              </a:rPr>
              <a:t> device.</a:t>
            </a:r>
            <a:endParaRPr lang="en-US" sz="1300" dirty="0"/>
          </a:p>
        </p:txBody>
      </p:sp>
    </p:spTree>
    <p:extLst>
      <p:ext uri="{BB962C8B-B14F-4D97-AF65-F5344CB8AC3E}">
        <p14:creationId xmlns:p14="http://schemas.microsoft.com/office/powerpoint/2010/main" val="2918047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D4B122DE-B9C2-127B-9C6C-F26597595B14}"/>
              </a:ext>
            </a:extLst>
          </p:cNvPr>
          <p:cNvSpPr/>
          <p:nvPr/>
        </p:nvSpPr>
        <p:spPr>
          <a:xfrm>
            <a:off x="431247" y="328840"/>
            <a:ext cx="4647486" cy="404455"/>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150"/>
              </a:lnSpc>
              <a:buNone/>
            </a:pPr>
            <a:r>
              <a:rPr lang="en-US" sz="2500" dirty="0">
                <a:solidFill>
                  <a:srgbClr val="505468"/>
                </a:solidFill>
                <a:latin typeface="Instrument Sans Semi Bold" pitchFamily="34" charset="0"/>
                <a:ea typeface="Instrument Sans Semi Bold" pitchFamily="34" charset="-122"/>
                <a:cs typeface="Instrument Sans Semi Bold" pitchFamily="34" charset="-120"/>
              </a:rPr>
              <a:t>System Architecture Overview</a:t>
            </a:r>
            <a:endParaRPr lang="en-US" sz="2500" dirty="0"/>
          </a:p>
        </p:txBody>
      </p:sp>
      <p:pic>
        <p:nvPicPr>
          <p:cNvPr id="3" name="Image 0">
            <a:extLst>
              <a:ext uri="{FF2B5EF4-FFF2-40B4-BE49-F238E27FC236}">
                <a16:creationId xmlns:a16="http://schemas.microsoft.com/office/drawing/2014/main" id="{BB14D017-AC4D-DF63-4CCA-04AC13BBC943}"/>
              </a:ext>
            </a:extLst>
          </p:cNvPr>
          <p:cNvPicPr>
            <a:picLocks noChangeAspect="1"/>
          </p:cNvPicPr>
          <p:nvPr/>
        </p:nvPicPr>
        <p:blipFill>
          <a:blip r:embed="rId2"/>
          <a:stretch>
            <a:fillRect/>
          </a:stretch>
        </p:blipFill>
        <p:spPr>
          <a:xfrm>
            <a:off x="2986222" y="934262"/>
            <a:ext cx="7061478" cy="5923738"/>
          </a:xfrm>
          <a:prstGeom prst="rect">
            <a:avLst/>
          </a:prstGeom>
        </p:spPr>
      </p:pic>
    </p:spTree>
    <p:extLst>
      <p:ext uri="{BB962C8B-B14F-4D97-AF65-F5344CB8AC3E}">
        <p14:creationId xmlns:p14="http://schemas.microsoft.com/office/powerpoint/2010/main" val="876384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BED6A127-97B1-9A68-45BD-45AA620C09D0}"/>
              </a:ext>
            </a:extLst>
          </p:cNvPr>
          <p:cNvSpPr/>
          <p:nvPr/>
        </p:nvSpPr>
        <p:spPr>
          <a:xfrm>
            <a:off x="123895" y="210786"/>
            <a:ext cx="5410824" cy="708779"/>
          </a:xfrm>
          <a:prstGeom prst="rect">
            <a:avLst/>
          </a:prstGeom>
          <a:noFill/>
          <a:ln/>
        </p:spPr>
        <p:txBody>
          <a:bodyPr wrap="none" lIns="0" tIns="0" rIns="0" bIns="0" rtlCol="0" anchor="t"/>
          <a:lstStyle/>
          <a:p>
            <a:pPr marL="0" indent="0">
              <a:lnSpc>
                <a:spcPts val="5550"/>
              </a:lnSpc>
              <a:buNone/>
            </a:pPr>
            <a:r>
              <a:rPr lang="en-US" sz="4300" dirty="0">
                <a:solidFill>
                  <a:srgbClr val="505468"/>
                </a:solidFill>
                <a:latin typeface="Instrument Sans Semi Bold" pitchFamily="34" charset="0"/>
                <a:ea typeface="Instrument Sans Semi Bold" pitchFamily="34" charset="-122"/>
                <a:cs typeface="Instrument Sans Semi Bold" pitchFamily="34" charset="-120"/>
              </a:rPr>
              <a:t>List of Modules</a:t>
            </a:r>
            <a:endParaRPr lang="en-US" sz="4300" dirty="0"/>
          </a:p>
        </p:txBody>
      </p:sp>
      <p:pic>
        <p:nvPicPr>
          <p:cNvPr id="3" name="Image 0" descr="preencoded.png">
            <a:extLst>
              <a:ext uri="{FF2B5EF4-FFF2-40B4-BE49-F238E27FC236}">
                <a16:creationId xmlns:a16="http://schemas.microsoft.com/office/drawing/2014/main" id="{AD6019B9-278F-EA57-BF94-5073CB739249}"/>
              </a:ext>
            </a:extLst>
          </p:cNvPr>
          <p:cNvPicPr>
            <a:picLocks noChangeAspect="1"/>
          </p:cNvPicPr>
          <p:nvPr/>
        </p:nvPicPr>
        <p:blipFill>
          <a:blip r:embed="rId2"/>
          <a:stretch>
            <a:fillRect/>
          </a:stretch>
        </p:blipFill>
        <p:spPr>
          <a:xfrm>
            <a:off x="89366" y="1204738"/>
            <a:ext cx="3621864" cy="792101"/>
          </a:xfrm>
          <a:prstGeom prst="rect">
            <a:avLst/>
          </a:prstGeom>
        </p:spPr>
      </p:pic>
      <p:sp>
        <p:nvSpPr>
          <p:cNvPr id="4" name="Text 1">
            <a:extLst>
              <a:ext uri="{FF2B5EF4-FFF2-40B4-BE49-F238E27FC236}">
                <a16:creationId xmlns:a16="http://schemas.microsoft.com/office/drawing/2014/main" id="{48492A26-1B92-0529-BD27-E62E5F8F1E5B}"/>
              </a:ext>
            </a:extLst>
          </p:cNvPr>
          <p:cNvSpPr/>
          <p:nvPr/>
        </p:nvSpPr>
        <p:spPr>
          <a:xfrm>
            <a:off x="293030" y="2452155"/>
            <a:ext cx="3079808" cy="354330"/>
          </a:xfrm>
          <a:prstGeom prst="rect">
            <a:avLst/>
          </a:prstGeom>
          <a:noFill/>
          <a:ln/>
        </p:spPr>
        <p:txBody>
          <a:bodyPr wrap="none" lIns="0" tIns="0" rIns="0" bIns="0" rtlCol="0" anchor="t"/>
          <a:lstStyle/>
          <a:p>
            <a:pPr marL="0" indent="0" algn="l">
              <a:lnSpc>
                <a:spcPts val="2750"/>
              </a:lnSpc>
              <a:buNone/>
            </a:pPr>
            <a:r>
              <a:rPr lang="en-US" sz="2200" b="1" dirty="0">
                <a:solidFill>
                  <a:srgbClr val="5B5F71"/>
                </a:solidFill>
                <a:latin typeface="Instrument Sans Semi Bold" pitchFamily="34" charset="0"/>
                <a:ea typeface="Instrument Sans Semi Bold" pitchFamily="34" charset="-122"/>
                <a:cs typeface="Instrument Sans Semi Bold" pitchFamily="34" charset="-120"/>
              </a:rPr>
              <a:t>User Interaction Module</a:t>
            </a:r>
            <a:endParaRPr lang="en-US" sz="2200" dirty="0"/>
          </a:p>
        </p:txBody>
      </p:sp>
      <p:sp>
        <p:nvSpPr>
          <p:cNvPr id="5" name="Text 2">
            <a:extLst>
              <a:ext uri="{FF2B5EF4-FFF2-40B4-BE49-F238E27FC236}">
                <a16:creationId xmlns:a16="http://schemas.microsoft.com/office/drawing/2014/main" id="{442501E0-B931-00D5-1A08-53C767B3D746}"/>
              </a:ext>
            </a:extLst>
          </p:cNvPr>
          <p:cNvSpPr/>
          <p:nvPr/>
        </p:nvSpPr>
        <p:spPr>
          <a:xfrm>
            <a:off x="293030" y="2942574"/>
            <a:ext cx="3842090" cy="1088708"/>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Users capture or upload object images through a camera input system.</a:t>
            </a:r>
            <a:endParaRPr lang="en-US" sz="1750" dirty="0"/>
          </a:p>
        </p:txBody>
      </p:sp>
      <p:sp>
        <p:nvSpPr>
          <p:cNvPr id="6" name="Text 3">
            <a:extLst>
              <a:ext uri="{FF2B5EF4-FFF2-40B4-BE49-F238E27FC236}">
                <a16:creationId xmlns:a16="http://schemas.microsoft.com/office/drawing/2014/main" id="{28CF1D29-F910-2DA9-5369-2741BA523255}"/>
              </a:ext>
            </a:extLst>
          </p:cNvPr>
          <p:cNvSpPr/>
          <p:nvPr/>
        </p:nvSpPr>
        <p:spPr>
          <a:xfrm>
            <a:off x="293030" y="4110577"/>
            <a:ext cx="3715560" cy="725805"/>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The images are then sent for processing.</a:t>
            </a:r>
            <a:endParaRPr lang="en-US" sz="1750" dirty="0"/>
          </a:p>
        </p:txBody>
      </p:sp>
      <p:pic>
        <p:nvPicPr>
          <p:cNvPr id="7" name="Image 1" descr="preencoded.png">
            <a:extLst>
              <a:ext uri="{FF2B5EF4-FFF2-40B4-BE49-F238E27FC236}">
                <a16:creationId xmlns:a16="http://schemas.microsoft.com/office/drawing/2014/main" id="{A3D25A68-04F9-6E33-7DFB-BEB296574DD4}"/>
              </a:ext>
            </a:extLst>
          </p:cNvPr>
          <p:cNvPicPr>
            <a:picLocks noChangeAspect="1"/>
          </p:cNvPicPr>
          <p:nvPr/>
        </p:nvPicPr>
        <p:blipFill>
          <a:blip r:embed="rId3"/>
          <a:stretch>
            <a:fillRect/>
          </a:stretch>
        </p:blipFill>
        <p:spPr>
          <a:xfrm>
            <a:off x="4276135" y="1204738"/>
            <a:ext cx="3841705" cy="840180"/>
          </a:xfrm>
          <a:prstGeom prst="rect">
            <a:avLst/>
          </a:prstGeom>
          <a:effectLst>
            <a:outerShdw blurRad="50800" dist="50800" dir="5400000" algn="ctr" rotWithShape="0">
              <a:srgbClr val="000000">
                <a:alpha val="0"/>
              </a:srgbClr>
            </a:outerShdw>
          </a:effectLst>
        </p:spPr>
      </p:pic>
      <p:sp>
        <p:nvSpPr>
          <p:cNvPr id="8" name="Text 4">
            <a:extLst>
              <a:ext uri="{FF2B5EF4-FFF2-40B4-BE49-F238E27FC236}">
                <a16:creationId xmlns:a16="http://schemas.microsoft.com/office/drawing/2014/main" id="{0A7FD110-402B-71DD-A3B4-B32AB2DE215B}"/>
              </a:ext>
            </a:extLst>
          </p:cNvPr>
          <p:cNvSpPr/>
          <p:nvPr/>
        </p:nvSpPr>
        <p:spPr>
          <a:xfrm>
            <a:off x="4502949" y="2452155"/>
            <a:ext cx="3715560" cy="708660"/>
          </a:xfrm>
          <a:prstGeom prst="rect">
            <a:avLst/>
          </a:prstGeom>
          <a:noFill/>
          <a:ln/>
        </p:spPr>
        <p:txBody>
          <a:bodyPr wrap="square" lIns="0" tIns="0" rIns="0" bIns="0" rtlCol="0" anchor="t"/>
          <a:lstStyle/>
          <a:p>
            <a:pPr marL="0" indent="0" algn="l">
              <a:lnSpc>
                <a:spcPts val="2750"/>
              </a:lnSpc>
              <a:buNone/>
            </a:pPr>
            <a:r>
              <a:rPr lang="en-US" sz="2200" b="1" dirty="0">
                <a:solidFill>
                  <a:srgbClr val="5B5F71"/>
                </a:solidFill>
                <a:latin typeface="Instrument Sans Semi Bold" pitchFamily="34" charset="0"/>
                <a:ea typeface="Instrument Sans Semi Bold" pitchFamily="34" charset="-122"/>
                <a:cs typeface="Instrument Sans Semi Bold" pitchFamily="34" charset="-120"/>
              </a:rPr>
              <a:t>Image Processing &amp; Feature Extraction (Stage I)</a:t>
            </a:r>
            <a:endParaRPr lang="en-US" sz="2200" dirty="0"/>
          </a:p>
        </p:txBody>
      </p:sp>
      <p:sp>
        <p:nvSpPr>
          <p:cNvPr id="9" name="Text 5">
            <a:extLst>
              <a:ext uri="{FF2B5EF4-FFF2-40B4-BE49-F238E27FC236}">
                <a16:creationId xmlns:a16="http://schemas.microsoft.com/office/drawing/2014/main" id="{C7FC8C5C-E27B-E746-AD92-D2AB0DC80000}"/>
              </a:ext>
            </a:extLst>
          </p:cNvPr>
          <p:cNvSpPr/>
          <p:nvPr/>
        </p:nvSpPr>
        <p:spPr>
          <a:xfrm>
            <a:off x="4376418" y="3296904"/>
            <a:ext cx="4107181" cy="1451610"/>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Image Processing: Prepares the input image by enhancing quality, reducing noise, and performing necessary transformations.</a:t>
            </a:r>
            <a:endParaRPr lang="en-US" sz="1750" dirty="0"/>
          </a:p>
        </p:txBody>
      </p:sp>
      <p:sp>
        <p:nvSpPr>
          <p:cNvPr id="10" name="Text 6">
            <a:extLst>
              <a:ext uri="{FF2B5EF4-FFF2-40B4-BE49-F238E27FC236}">
                <a16:creationId xmlns:a16="http://schemas.microsoft.com/office/drawing/2014/main" id="{1B6DA1AA-EFD5-A4E1-BD7C-7C93F745CE55}"/>
              </a:ext>
            </a:extLst>
          </p:cNvPr>
          <p:cNvSpPr/>
          <p:nvPr/>
        </p:nvSpPr>
        <p:spPr>
          <a:xfrm>
            <a:off x="4376418" y="4827809"/>
            <a:ext cx="3842091" cy="1451610"/>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Feature Extraction: Identifies critical visual characteristics, such as texture, shape, and defects, for further analysis.</a:t>
            </a:r>
            <a:endParaRPr lang="en-US" sz="1750" dirty="0"/>
          </a:p>
        </p:txBody>
      </p:sp>
      <p:pic>
        <p:nvPicPr>
          <p:cNvPr id="11" name="Image 2" descr="preencoded.png">
            <a:extLst>
              <a:ext uri="{FF2B5EF4-FFF2-40B4-BE49-F238E27FC236}">
                <a16:creationId xmlns:a16="http://schemas.microsoft.com/office/drawing/2014/main" id="{AA943E72-C5D4-CFC4-F422-C426002DD8CC}"/>
              </a:ext>
            </a:extLst>
          </p:cNvPr>
          <p:cNvPicPr>
            <a:picLocks noChangeAspect="1"/>
          </p:cNvPicPr>
          <p:nvPr/>
        </p:nvPicPr>
        <p:blipFill>
          <a:blip r:embed="rId4"/>
          <a:stretch>
            <a:fillRect/>
          </a:stretch>
        </p:blipFill>
        <p:spPr>
          <a:xfrm>
            <a:off x="8564705" y="1204738"/>
            <a:ext cx="3281856" cy="827585"/>
          </a:xfrm>
          <a:prstGeom prst="rect">
            <a:avLst/>
          </a:prstGeom>
        </p:spPr>
      </p:pic>
      <p:sp>
        <p:nvSpPr>
          <p:cNvPr id="12" name="Text 7">
            <a:extLst>
              <a:ext uri="{FF2B5EF4-FFF2-40B4-BE49-F238E27FC236}">
                <a16:creationId xmlns:a16="http://schemas.microsoft.com/office/drawing/2014/main" id="{7AC92AFE-C217-6174-F531-BD996E8C710F}"/>
              </a:ext>
            </a:extLst>
          </p:cNvPr>
          <p:cNvSpPr/>
          <p:nvPr/>
        </p:nvSpPr>
        <p:spPr>
          <a:xfrm>
            <a:off x="8791519" y="2452155"/>
            <a:ext cx="3370985" cy="708660"/>
          </a:xfrm>
          <a:prstGeom prst="rect">
            <a:avLst/>
          </a:prstGeom>
          <a:noFill/>
          <a:ln/>
        </p:spPr>
        <p:txBody>
          <a:bodyPr wrap="square" lIns="0" tIns="0" rIns="0" bIns="0" rtlCol="0" anchor="t"/>
          <a:lstStyle/>
          <a:p>
            <a:pPr marL="0" indent="0" algn="l">
              <a:lnSpc>
                <a:spcPts val="2750"/>
              </a:lnSpc>
              <a:buNone/>
            </a:pPr>
            <a:r>
              <a:rPr lang="en-US" sz="2200" b="1" dirty="0">
                <a:solidFill>
                  <a:srgbClr val="5B5F71"/>
                </a:solidFill>
                <a:latin typeface="Instrument Sans Semi Bold" pitchFamily="34" charset="0"/>
                <a:ea typeface="Instrument Sans Semi Bold" pitchFamily="34" charset="-122"/>
                <a:cs typeface="Instrument Sans Semi Bold" pitchFamily="34" charset="-120"/>
              </a:rPr>
              <a:t>Defect Detection &amp; Classification (Stage II)</a:t>
            </a:r>
            <a:endParaRPr lang="en-US" sz="2200" dirty="0"/>
          </a:p>
        </p:txBody>
      </p:sp>
      <p:sp>
        <p:nvSpPr>
          <p:cNvPr id="13" name="Text 8">
            <a:extLst>
              <a:ext uri="{FF2B5EF4-FFF2-40B4-BE49-F238E27FC236}">
                <a16:creationId xmlns:a16="http://schemas.microsoft.com/office/drawing/2014/main" id="{CCF6AD14-E485-DB5C-30B3-64BB3FE1F520}"/>
              </a:ext>
            </a:extLst>
          </p:cNvPr>
          <p:cNvSpPr/>
          <p:nvPr/>
        </p:nvSpPr>
        <p:spPr>
          <a:xfrm>
            <a:off x="8791519" y="3296904"/>
            <a:ext cx="3370984" cy="1088708"/>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CNN Model: Uses deep learning to analyze extracted features and detect defects.</a:t>
            </a:r>
            <a:endParaRPr lang="en-US" sz="1750" dirty="0"/>
          </a:p>
        </p:txBody>
      </p:sp>
      <p:sp>
        <p:nvSpPr>
          <p:cNvPr id="14" name="Text 9">
            <a:extLst>
              <a:ext uri="{FF2B5EF4-FFF2-40B4-BE49-F238E27FC236}">
                <a16:creationId xmlns:a16="http://schemas.microsoft.com/office/drawing/2014/main" id="{94CD2F38-D0C3-43CC-3A4A-AB8A5F7F1CCC}"/>
              </a:ext>
            </a:extLst>
          </p:cNvPr>
          <p:cNvSpPr/>
          <p:nvPr/>
        </p:nvSpPr>
        <p:spPr>
          <a:xfrm>
            <a:off x="8791519" y="4464907"/>
            <a:ext cx="3370984" cy="1088708"/>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Classification: Categorizes defects based on severity and type.</a:t>
            </a:r>
            <a:endParaRPr lang="en-US" sz="1750" dirty="0"/>
          </a:p>
        </p:txBody>
      </p:sp>
      <p:sp>
        <p:nvSpPr>
          <p:cNvPr id="15" name="Text 10">
            <a:extLst>
              <a:ext uri="{FF2B5EF4-FFF2-40B4-BE49-F238E27FC236}">
                <a16:creationId xmlns:a16="http://schemas.microsoft.com/office/drawing/2014/main" id="{BA9402A4-81D4-8530-5671-2A77D4EF1509}"/>
              </a:ext>
            </a:extLst>
          </p:cNvPr>
          <p:cNvSpPr/>
          <p:nvPr/>
        </p:nvSpPr>
        <p:spPr>
          <a:xfrm>
            <a:off x="8791519" y="5632910"/>
            <a:ext cx="3370985" cy="1088708"/>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5B5F71"/>
                </a:solidFill>
                <a:latin typeface="Instrument Sans Medium" pitchFamily="34" charset="0"/>
                <a:ea typeface="Instrument Sans Medium" pitchFamily="34" charset="-122"/>
                <a:cs typeface="Instrument Sans Medium" pitchFamily="34" charset="-120"/>
              </a:rPr>
              <a:t>Assessment: Evaluates defect impact and determines necessary actions.</a:t>
            </a:r>
            <a:endParaRPr lang="en-US" sz="1750" dirty="0"/>
          </a:p>
        </p:txBody>
      </p:sp>
    </p:spTree>
    <p:extLst>
      <p:ext uri="{BB962C8B-B14F-4D97-AF65-F5344CB8AC3E}">
        <p14:creationId xmlns:p14="http://schemas.microsoft.com/office/powerpoint/2010/main" val="582237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1455</Words>
  <Application>Microsoft Office PowerPoint</Application>
  <PresentationFormat>Widescreen</PresentationFormat>
  <Paragraphs>141</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Instrument Sans Medium</vt:lpstr>
      <vt:lpstr>Instrument Sans Semi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Vishnu T</dc:creator>
  <cp:lastModifiedBy>Vishnu T</cp:lastModifiedBy>
  <cp:revision>10</cp:revision>
  <dcterms:created xsi:type="dcterms:W3CDTF">2025-03-02T16:50:00Z</dcterms:created>
  <dcterms:modified xsi:type="dcterms:W3CDTF">2025-04-30T11:31:25Z</dcterms:modified>
</cp:coreProperties>
</file>