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86"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2F581-2E61-CBDC-DC8C-04CF22230076}"/>
              </a:ext>
            </a:extLst>
          </p:cNvPr>
          <p:cNvSpPr>
            <a:spLocks noGrp="1"/>
          </p:cNvSpPr>
          <p:nvPr>
            <p:ph type="ctrTitle"/>
          </p:nvPr>
        </p:nvSpPr>
        <p:spPr>
          <a:xfrm>
            <a:off x="1634898" y="1448974"/>
            <a:ext cx="10310668" cy="846754"/>
          </a:xfrm>
        </p:spPr>
        <p:txBody>
          <a:bodyPr>
            <a:noAutofit/>
          </a:bodyPr>
          <a:lstStyle/>
          <a:p>
            <a:pPr algn="ctr"/>
            <a:r>
              <a:rPr lang="en-US" sz="4400" b="1" dirty="0">
                <a:solidFill>
                  <a:schemeClr val="bg1"/>
                </a:solidFill>
                <a:latin typeface="Book Antiqua" panose="02040602050305030304" pitchFamily="18" charset="0"/>
              </a:rPr>
              <a:t>Smart power conservation </a:t>
            </a:r>
            <a:br>
              <a:rPr lang="en-US" sz="4400" b="1" dirty="0">
                <a:solidFill>
                  <a:schemeClr val="bg1"/>
                </a:solidFill>
                <a:latin typeface="Book Antiqua" panose="02040602050305030304" pitchFamily="18" charset="0"/>
              </a:rPr>
            </a:br>
            <a:r>
              <a:rPr lang="en-US" sz="4400" b="1" dirty="0">
                <a:solidFill>
                  <a:schemeClr val="bg1"/>
                </a:solidFill>
                <a:latin typeface="Book Antiqua" panose="02040602050305030304" pitchFamily="18" charset="0"/>
              </a:rPr>
              <a:t>using pir</a:t>
            </a:r>
          </a:p>
        </p:txBody>
      </p:sp>
      <p:sp>
        <p:nvSpPr>
          <p:cNvPr id="3" name="Subtitle 2">
            <a:extLst>
              <a:ext uri="{FF2B5EF4-FFF2-40B4-BE49-F238E27FC236}">
                <a16:creationId xmlns:a16="http://schemas.microsoft.com/office/drawing/2014/main" id="{4915F62B-E81A-9C8F-418E-FE62BEFC8EDE}"/>
              </a:ext>
            </a:extLst>
          </p:cNvPr>
          <p:cNvSpPr>
            <a:spLocks noGrp="1"/>
          </p:cNvSpPr>
          <p:nvPr>
            <p:ph type="subTitle" idx="1"/>
          </p:nvPr>
        </p:nvSpPr>
        <p:spPr>
          <a:xfrm>
            <a:off x="6978469" y="2853924"/>
            <a:ext cx="3870959" cy="3337560"/>
          </a:xfrm>
        </p:spPr>
        <p:txBody>
          <a:bodyPr>
            <a:normAutofit/>
          </a:bodyPr>
          <a:lstStyle/>
          <a:p>
            <a:r>
              <a:rPr lang="en-US" b="1" dirty="0">
                <a:solidFill>
                  <a:srgbClr val="002060"/>
                </a:solidFill>
                <a:latin typeface="Book Antiqua" panose="02040602050305030304" pitchFamily="18" charset="0"/>
              </a:rPr>
              <a:t>Team members </a:t>
            </a:r>
          </a:p>
          <a:p>
            <a:pPr marL="342900" indent="-342900">
              <a:buFont typeface="Arial" panose="020B0604020202020204" pitchFamily="34" charset="0"/>
              <a:buChar char="•"/>
            </a:pPr>
            <a:r>
              <a:rPr lang="en-US" b="1" dirty="0" err="1">
                <a:solidFill>
                  <a:srgbClr val="002060"/>
                </a:solidFill>
                <a:latin typeface="Book Antiqua" panose="02040602050305030304" pitchFamily="18" charset="0"/>
              </a:rPr>
              <a:t>Thirumalaivasan.s</a:t>
            </a:r>
            <a:endParaRPr lang="en-US" b="1" dirty="0">
              <a:solidFill>
                <a:srgbClr val="002060"/>
              </a:solidFill>
              <a:latin typeface="Book Antiqua" panose="02040602050305030304" pitchFamily="18" charset="0"/>
            </a:endParaRPr>
          </a:p>
          <a:p>
            <a:pPr marL="342900" indent="-342900">
              <a:buFont typeface="Arial" panose="020B0604020202020204" pitchFamily="34" charset="0"/>
              <a:buChar char="•"/>
            </a:pPr>
            <a:r>
              <a:rPr lang="en-US" b="1" dirty="0" err="1">
                <a:solidFill>
                  <a:srgbClr val="002060"/>
                </a:solidFill>
                <a:latin typeface="Book Antiqua" panose="02040602050305030304" pitchFamily="18" charset="0"/>
              </a:rPr>
              <a:t>Sabariswaran.a</a:t>
            </a:r>
            <a:endParaRPr lang="en-US" b="1" dirty="0">
              <a:solidFill>
                <a:srgbClr val="002060"/>
              </a:solidFill>
              <a:latin typeface="Book Antiqua" panose="02040602050305030304" pitchFamily="18" charset="0"/>
            </a:endParaRPr>
          </a:p>
          <a:p>
            <a:pPr marL="342900" indent="-342900">
              <a:buFont typeface="Arial" panose="020B0604020202020204" pitchFamily="34" charset="0"/>
              <a:buChar char="•"/>
            </a:pPr>
            <a:r>
              <a:rPr lang="en-US" b="1" dirty="0" err="1">
                <a:solidFill>
                  <a:srgbClr val="002060"/>
                </a:solidFill>
                <a:latin typeface="Book Antiqua" panose="02040602050305030304" pitchFamily="18" charset="0"/>
              </a:rPr>
              <a:t>Vignesh.r</a:t>
            </a:r>
            <a:endParaRPr lang="en-US" b="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365903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1DF0-F7FF-DFF8-2556-C1920B1FE5B9}"/>
              </a:ext>
            </a:extLst>
          </p:cNvPr>
          <p:cNvSpPr>
            <a:spLocks noGrp="1"/>
          </p:cNvSpPr>
          <p:nvPr>
            <p:ph type="title"/>
          </p:nvPr>
        </p:nvSpPr>
        <p:spPr>
          <a:xfrm>
            <a:off x="4441371" y="2589558"/>
            <a:ext cx="9912394" cy="1478570"/>
          </a:xfrm>
        </p:spPr>
        <p:txBody>
          <a:bodyPr/>
          <a:lstStyle/>
          <a:p>
            <a:r>
              <a:rPr lang="en-US" dirty="0"/>
              <a:t>Thank you</a:t>
            </a:r>
          </a:p>
        </p:txBody>
      </p:sp>
    </p:spTree>
    <p:extLst>
      <p:ext uri="{BB962C8B-B14F-4D97-AF65-F5344CB8AC3E}">
        <p14:creationId xmlns:p14="http://schemas.microsoft.com/office/powerpoint/2010/main" val="2577419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DA2F8-BD04-1DD4-00ED-DD337E3AEC8A}"/>
              </a:ext>
            </a:extLst>
          </p:cNvPr>
          <p:cNvSpPr>
            <a:spLocks noGrp="1"/>
          </p:cNvSpPr>
          <p:nvPr>
            <p:ph type="title"/>
          </p:nvPr>
        </p:nvSpPr>
        <p:spPr/>
        <p:txBody>
          <a:bodyPr/>
          <a:lstStyle/>
          <a:p>
            <a:r>
              <a:rPr lang="en-IN" dirty="0"/>
              <a:t>PROBLEM STATEMENT</a:t>
            </a:r>
            <a:endParaRPr lang="en-US" dirty="0"/>
          </a:p>
        </p:txBody>
      </p:sp>
      <p:sp>
        <p:nvSpPr>
          <p:cNvPr id="3" name="Content Placeholder 2">
            <a:extLst>
              <a:ext uri="{FF2B5EF4-FFF2-40B4-BE49-F238E27FC236}">
                <a16:creationId xmlns:a16="http://schemas.microsoft.com/office/drawing/2014/main" id="{13AF24EF-19A7-3EC2-E20D-D6ABD5AAB0D0}"/>
              </a:ext>
            </a:extLst>
          </p:cNvPr>
          <p:cNvSpPr>
            <a:spLocks noGrp="1"/>
          </p:cNvSpPr>
          <p:nvPr>
            <p:ph idx="1"/>
          </p:nvPr>
        </p:nvSpPr>
        <p:spPr>
          <a:xfrm>
            <a:off x="1225388" y="2202834"/>
            <a:ext cx="9905999" cy="3541714"/>
          </a:xfrm>
        </p:spPr>
        <p:txBody>
          <a:bodyPr>
            <a:normAutofit/>
          </a:bodyPr>
          <a:lstStyle/>
          <a:p>
            <a:pPr marL="0" indent="0">
              <a:buNone/>
            </a:pPr>
            <a:r>
              <a:rPr lang="en-US" dirty="0">
                <a:solidFill>
                  <a:schemeClr val="bg1"/>
                </a:solidFill>
                <a:latin typeface="Arial" panose="020B0604020202020204" pitchFamily="34" charset="0"/>
              </a:rPr>
              <a:t>The power consumption has been increasing rapidly due to electrical appliances to conserve energy and to make the energy available for future generation.</a:t>
            </a:r>
            <a:endParaRPr lang="en-US" b="0" i="0" dirty="0">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476015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F6E6A-7DF5-A682-9FE9-B762B2AAF670}"/>
              </a:ext>
            </a:extLst>
          </p:cNvPr>
          <p:cNvSpPr>
            <a:spLocks noGrp="1"/>
          </p:cNvSpPr>
          <p:nvPr>
            <p:ph type="title"/>
          </p:nvPr>
        </p:nvSpPr>
        <p:spPr/>
        <p:txBody>
          <a:bodyPr/>
          <a:lstStyle/>
          <a:p>
            <a:r>
              <a:rPr lang="en-IN" dirty="0"/>
              <a:t>PROPOSED SOLUTION</a:t>
            </a:r>
            <a:endParaRPr lang="en-US" dirty="0"/>
          </a:p>
        </p:txBody>
      </p:sp>
      <p:sp>
        <p:nvSpPr>
          <p:cNvPr id="3" name="Content Placeholder 2">
            <a:extLst>
              <a:ext uri="{FF2B5EF4-FFF2-40B4-BE49-F238E27FC236}">
                <a16:creationId xmlns:a16="http://schemas.microsoft.com/office/drawing/2014/main" id="{ED523CE9-26A2-22DD-6B8A-6E0E1AD4D982}"/>
              </a:ext>
            </a:extLst>
          </p:cNvPr>
          <p:cNvSpPr>
            <a:spLocks noGrp="1"/>
          </p:cNvSpPr>
          <p:nvPr>
            <p:ph idx="1"/>
          </p:nvPr>
        </p:nvSpPr>
        <p:spPr>
          <a:xfrm>
            <a:off x="1392572" y="1837189"/>
            <a:ext cx="9654839" cy="3954012"/>
          </a:xfrm>
        </p:spPr>
        <p:txBody>
          <a:bodyPr>
            <a:normAutofit/>
          </a:bodyPr>
          <a:lstStyle/>
          <a:p>
            <a:r>
              <a:rPr lang="en-US" dirty="0">
                <a:solidFill>
                  <a:schemeClr val="bg1"/>
                </a:solidFill>
              </a:rPr>
              <a:t>We can overcome this problem by using Arduino board and components such as pir sensor and temperature sensor which helps to recognize humans while entering and leaving and helps to minimize the </a:t>
            </a:r>
            <a:r>
              <a:rPr lang="en-US">
                <a:solidFill>
                  <a:schemeClr val="bg1"/>
                </a:solidFill>
              </a:rPr>
              <a:t>power consumption.</a:t>
            </a:r>
            <a:endParaRPr lang="en-US" dirty="0">
              <a:solidFill>
                <a:schemeClr val="bg1"/>
              </a:solidFill>
            </a:endParaRPr>
          </a:p>
        </p:txBody>
      </p:sp>
    </p:spTree>
    <p:extLst>
      <p:ext uri="{BB962C8B-B14F-4D97-AF65-F5344CB8AC3E}">
        <p14:creationId xmlns:p14="http://schemas.microsoft.com/office/powerpoint/2010/main" val="3675735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0AC0-5F1D-3715-D011-3F7F99DDEA84}"/>
              </a:ext>
            </a:extLst>
          </p:cNvPr>
          <p:cNvSpPr>
            <a:spLocks noGrp="1"/>
          </p:cNvSpPr>
          <p:nvPr>
            <p:ph type="title"/>
          </p:nvPr>
        </p:nvSpPr>
        <p:spPr/>
        <p:txBody>
          <a:bodyPr/>
          <a:lstStyle/>
          <a:p>
            <a:r>
              <a:rPr lang="en-IN" dirty="0"/>
              <a:t>Methodology</a:t>
            </a:r>
            <a:endParaRPr lang="en-US" dirty="0"/>
          </a:p>
        </p:txBody>
      </p:sp>
      <p:sp>
        <p:nvSpPr>
          <p:cNvPr id="3" name="Content Placeholder 2">
            <a:extLst>
              <a:ext uri="{FF2B5EF4-FFF2-40B4-BE49-F238E27FC236}">
                <a16:creationId xmlns:a16="http://schemas.microsoft.com/office/drawing/2014/main" id="{C2F53741-CA05-C008-622A-B41597FCE7F2}"/>
              </a:ext>
            </a:extLst>
          </p:cNvPr>
          <p:cNvSpPr>
            <a:spLocks noGrp="1"/>
          </p:cNvSpPr>
          <p:nvPr>
            <p:ph idx="1"/>
          </p:nvPr>
        </p:nvSpPr>
        <p:spPr/>
        <p:txBody>
          <a:bodyPr/>
          <a:lstStyle/>
          <a:p>
            <a:pPr>
              <a:buFont typeface="Wingdings" panose="05000000000000000000" pitchFamily="2" charset="2"/>
              <a:buChar char="Ø"/>
            </a:pPr>
            <a:r>
              <a:rPr lang="en-US" dirty="0">
                <a:solidFill>
                  <a:schemeClr val="bg1"/>
                </a:solidFill>
              </a:rPr>
              <a:t>Pir sensor and temperature sensor gets the input from the surroundings </a:t>
            </a:r>
          </a:p>
          <a:p>
            <a:pPr>
              <a:buFont typeface="Wingdings" panose="05000000000000000000" pitchFamily="2" charset="2"/>
              <a:buChar char="Ø"/>
            </a:pPr>
            <a:r>
              <a:rPr lang="en-US" dirty="0">
                <a:solidFill>
                  <a:schemeClr val="bg1"/>
                </a:solidFill>
              </a:rPr>
              <a:t>Then it sends the corresponding output to the Arduino board .</a:t>
            </a:r>
          </a:p>
          <a:p>
            <a:pPr>
              <a:buFont typeface="Wingdings" panose="05000000000000000000" pitchFamily="2" charset="2"/>
              <a:buChar char="Ø"/>
            </a:pPr>
            <a:r>
              <a:rPr lang="en-US" dirty="0">
                <a:solidFill>
                  <a:schemeClr val="bg1"/>
                </a:solidFill>
              </a:rPr>
              <a:t>Arduino board process the data which is driven from the sensors.</a:t>
            </a:r>
          </a:p>
          <a:p>
            <a:pPr>
              <a:buFont typeface="Wingdings" panose="05000000000000000000" pitchFamily="2" charset="2"/>
              <a:buChar char="Ø"/>
            </a:pPr>
            <a:r>
              <a:rPr lang="en-US" dirty="0">
                <a:solidFill>
                  <a:schemeClr val="bg1"/>
                </a:solidFill>
              </a:rPr>
              <a:t>Fan and light automatically turned on according to the processed data.</a:t>
            </a:r>
          </a:p>
          <a:p>
            <a:pPr>
              <a:buFont typeface="Wingdings" panose="05000000000000000000" pitchFamily="2" charset="2"/>
              <a:buChar char="Ø"/>
            </a:pPr>
            <a:r>
              <a:rPr lang="en-US" dirty="0">
                <a:solidFill>
                  <a:schemeClr val="bg1"/>
                </a:solidFill>
              </a:rPr>
              <a:t>When there is no change in the surrounding the fan and light automatically goes to off state </a:t>
            </a:r>
          </a:p>
        </p:txBody>
      </p:sp>
    </p:spTree>
    <p:extLst>
      <p:ext uri="{BB962C8B-B14F-4D97-AF65-F5344CB8AC3E}">
        <p14:creationId xmlns:p14="http://schemas.microsoft.com/office/powerpoint/2010/main" val="1769196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0E919-FA9F-66C8-B364-CB3366AB4051}"/>
              </a:ext>
            </a:extLst>
          </p:cNvPr>
          <p:cNvSpPr>
            <a:spLocks noGrp="1"/>
          </p:cNvSpPr>
          <p:nvPr>
            <p:ph type="title"/>
          </p:nvPr>
        </p:nvSpPr>
        <p:spPr/>
        <p:txBody>
          <a:bodyPr/>
          <a:lstStyle/>
          <a:p>
            <a:r>
              <a:rPr lang="en-IN" dirty="0" err="1"/>
              <a:t>Hardwares</a:t>
            </a:r>
            <a:r>
              <a:rPr lang="en-IN" dirty="0"/>
              <a:t> Components </a:t>
            </a:r>
            <a:endParaRPr lang="en-US" dirty="0"/>
          </a:p>
        </p:txBody>
      </p:sp>
      <p:sp>
        <p:nvSpPr>
          <p:cNvPr id="3" name="Content Placeholder 2">
            <a:extLst>
              <a:ext uri="{FF2B5EF4-FFF2-40B4-BE49-F238E27FC236}">
                <a16:creationId xmlns:a16="http://schemas.microsoft.com/office/drawing/2014/main" id="{B0F82D63-4CD3-B975-FE12-5E12D224D597}"/>
              </a:ext>
            </a:extLst>
          </p:cNvPr>
          <p:cNvSpPr>
            <a:spLocks noGrp="1"/>
          </p:cNvSpPr>
          <p:nvPr>
            <p:ph idx="1"/>
          </p:nvPr>
        </p:nvSpPr>
        <p:spPr>
          <a:xfrm>
            <a:off x="2709644" y="2249487"/>
            <a:ext cx="8337767" cy="3541714"/>
          </a:xfrm>
        </p:spPr>
        <p:txBody>
          <a:bodyPr>
            <a:normAutofit fontScale="92500" lnSpcReduction="10000"/>
          </a:bodyPr>
          <a:lstStyle/>
          <a:p>
            <a:r>
              <a:rPr lang="en-IN" dirty="0">
                <a:solidFill>
                  <a:schemeClr val="bg1"/>
                </a:solidFill>
              </a:rPr>
              <a:t>PIR-sensor </a:t>
            </a:r>
          </a:p>
          <a:p>
            <a:r>
              <a:rPr lang="en-IN" dirty="0" err="1">
                <a:solidFill>
                  <a:schemeClr val="bg1"/>
                </a:solidFill>
              </a:rPr>
              <a:t>Temparature</a:t>
            </a:r>
            <a:r>
              <a:rPr lang="en-IN" dirty="0">
                <a:solidFill>
                  <a:schemeClr val="bg1"/>
                </a:solidFill>
              </a:rPr>
              <a:t>-sensor</a:t>
            </a:r>
          </a:p>
          <a:p>
            <a:r>
              <a:rPr lang="en-IN" dirty="0">
                <a:solidFill>
                  <a:schemeClr val="bg1"/>
                </a:solidFill>
              </a:rPr>
              <a:t>Arduino board</a:t>
            </a:r>
          </a:p>
          <a:p>
            <a:r>
              <a:rPr lang="en-IN" dirty="0">
                <a:solidFill>
                  <a:schemeClr val="bg1"/>
                </a:solidFill>
              </a:rPr>
              <a:t>Relay</a:t>
            </a:r>
          </a:p>
          <a:p>
            <a:r>
              <a:rPr lang="en-IN" dirty="0">
                <a:solidFill>
                  <a:schemeClr val="bg1"/>
                </a:solidFill>
              </a:rPr>
              <a:t>Dc-motor(fan)</a:t>
            </a:r>
          </a:p>
          <a:p>
            <a:r>
              <a:rPr lang="en-IN" dirty="0">
                <a:solidFill>
                  <a:schemeClr val="bg1"/>
                </a:solidFill>
              </a:rPr>
              <a:t>Connecting Cables</a:t>
            </a:r>
          </a:p>
          <a:p>
            <a:pPr marL="0" indent="0">
              <a:buNone/>
            </a:pPr>
            <a:r>
              <a:rPr lang="en-IN" dirty="0"/>
              <a:t> </a:t>
            </a:r>
          </a:p>
        </p:txBody>
      </p:sp>
    </p:spTree>
    <p:extLst>
      <p:ext uri="{BB962C8B-B14F-4D97-AF65-F5344CB8AC3E}">
        <p14:creationId xmlns:p14="http://schemas.microsoft.com/office/powerpoint/2010/main" val="3065793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A888F-0D3C-4FA6-1AB6-DA19016D89AF}"/>
              </a:ext>
            </a:extLst>
          </p:cNvPr>
          <p:cNvSpPr>
            <a:spLocks noGrp="1"/>
          </p:cNvSpPr>
          <p:nvPr>
            <p:ph type="title"/>
          </p:nvPr>
        </p:nvSpPr>
        <p:spPr/>
        <p:txBody>
          <a:bodyPr/>
          <a:lstStyle/>
          <a:p>
            <a:r>
              <a:rPr lang="en-IN" dirty="0">
                <a:solidFill>
                  <a:schemeClr val="bg1"/>
                </a:solidFill>
              </a:rPr>
              <a:t>code</a:t>
            </a:r>
            <a:endParaRPr lang="en-US" dirty="0">
              <a:solidFill>
                <a:schemeClr val="bg1"/>
              </a:solidFill>
            </a:endParaRPr>
          </a:p>
        </p:txBody>
      </p:sp>
      <p:sp>
        <p:nvSpPr>
          <p:cNvPr id="3" name="Content Placeholder 2">
            <a:extLst>
              <a:ext uri="{FF2B5EF4-FFF2-40B4-BE49-F238E27FC236}">
                <a16:creationId xmlns:a16="http://schemas.microsoft.com/office/drawing/2014/main" id="{DEC8AA1C-55D6-C17E-7517-881DBAC329C4}"/>
              </a:ext>
            </a:extLst>
          </p:cNvPr>
          <p:cNvSpPr>
            <a:spLocks noGrp="1"/>
          </p:cNvSpPr>
          <p:nvPr>
            <p:ph idx="1"/>
          </p:nvPr>
        </p:nvSpPr>
        <p:spPr>
          <a:xfrm>
            <a:off x="1141412" y="2224320"/>
            <a:ext cx="9905999" cy="3541714"/>
          </a:xfrm>
        </p:spPr>
        <p:txBody>
          <a:bodyPr>
            <a:normAutofit fontScale="92500" lnSpcReduction="10000"/>
          </a:bodyPr>
          <a:lstStyle/>
          <a:p>
            <a:pPr marL="0" indent="0">
              <a:buNone/>
            </a:pPr>
            <a:r>
              <a:rPr lang="en-US" dirty="0"/>
              <a:t>void setup()</a:t>
            </a:r>
          </a:p>
          <a:p>
            <a:pPr marL="0" indent="0">
              <a:buNone/>
            </a:pPr>
            <a:r>
              <a:rPr lang="en-US" dirty="0"/>
              <a:t>{</a:t>
            </a:r>
          </a:p>
          <a:p>
            <a:pPr marL="0" indent="0">
              <a:buNone/>
            </a:pPr>
            <a:r>
              <a:rPr lang="en-US" dirty="0"/>
              <a:t>  </a:t>
            </a:r>
            <a:r>
              <a:rPr lang="en-US" dirty="0" err="1"/>
              <a:t>pinMode</a:t>
            </a:r>
            <a:r>
              <a:rPr lang="en-US" dirty="0"/>
              <a:t>(13,OUTPUT);  </a:t>
            </a:r>
          </a:p>
          <a:p>
            <a:pPr marL="0" indent="0">
              <a:buNone/>
            </a:pPr>
            <a:r>
              <a:rPr lang="en-US" dirty="0"/>
              <a:t>  </a:t>
            </a:r>
            <a:r>
              <a:rPr lang="en-US" dirty="0" err="1"/>
              <a:t>pinMode</a:t>
            </a:r>
            <a:r>
              <a:rPr lang="en-US" dirty="0"/>
              <a:t>(7,INPUT);</a:t>
            </a:r>
          </a:p>
          <a:p>
            <a:pPr marL="0" indent="0">
              <a:buNone/>
            </a:pPr>
            <a:r>
              <a:rPr lang="en-US" dirty="0"/>
              <a:t>  </a:t>
            </a:r>
            <a:r>
              <a:rPr lang="en-US" dirty="0" err="1"/>
              <a:t>pinMode</a:t>
            </a:r>
            <a:r>
              <a:rPr lang="en-US" dirty="0"/>
              <a:t>(12,OUTPUT);</a:t>
            </a:r>
          </a:p>
          <a:p>
            <a:pPr marL="0" indent="0">
              <a:buNone/>
            </a:pPr>
            <a:r>
              <a:rPr lang="en-US" dirty="0"/>
              <a:t>  </a:t>
            </a:r>
            <a:r>
              <a:rPr lang="en-US" dirty="0" err="1"/>
              <a:t>Serial.begin</a:t>
            </a:r>
            <a:r>
              <a:rPr lang="en-US" dirty="0"/>
              <a:t>(9600);</a:t>
            </a:r>
          </a:p>
          <a:p>
            <a:pPr marL="0" indent="0">
              <a:buNone/>
            </a:pPr>
            <a:r>
              <a:rPr lang="en-US" dirty="0"/>
              <a:t>}</a:t>
            </a:r>
          </a:p>
        </p:txBody>
      </p:sp>
    </p:spTree>
    <p:extLst>
      <p:ext uri="{BB962C8B-B14F-4D97-AF65-F5344CB8AC3E}">
        <p14:creationId xmlns:p14="http://schemas.microsoft.com/office/powerpoint/2010/main" val="3776947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7F07D1-1664-0D43-2FAB-E2AB4F64C337}"/>
              </a:ext>
            </a:extLst>
          </p:cNvPr>
          <p:cNvSpPr>
            <a:spLocks noGrp="1"/>
          </p:cNvSpPr>
          <p:nvPr>
            <p:ph sz="half" idx="1"/>
          </p:nvPr>
        </p:nvSpPr>
        <p:spPr>
          <a:xfrm>
            <a:off x="1141410" y="503339"/>
            <a:ext cx="4878389" cy="5287861"/>
          </a:xfrm>
        </p:spPr>
        <p:txBody>
          <a:bodyPr>
            <a:normAutofit fontScale="55000" lnSpcReduction="20000"/>
          </a:bodyPr>
          <a:lstStyle/>
          <a:p>
            <a:pPr marL="0" indent="0">
              <a:buNone/>
            </a:pPr>
            <a:r>
              <a:rPr lang="en-US" dirty="0">
                <a:solidFill>
                  <a:srgbClr val="FF0000"/>
                </a:solidFill>
              </a:rPr>
              <a:t>void loop()</a:t>
            </a:r>
          </a:p>
          <a:p>
            <a:pPr marL="0" indent="0">
              <a:buNone/>
            </a:pPr>
            <a:r>
              <a:rPr lang="en-US" dirty="0"/>
              <a:t>{  </a:t>
            </a:r>
          </a:p>
          <a:p>
            <a:pPr marL="0" indent="0">
              <a:buNone/>
            </a:pPr>
            <a:r>
              <a:rPr lang="en-US" dirty="0"/>
              <a:t>int </a:t>
            </a:r>
            <a:r>
              <a:rPr lang="en-US" dirty="0" err="1"/>
              <a:t>pirvalue</a:t>
            </a:r>
            <a:r>
              <a:rPr lang="en-US" dirty="0"/>
              <a:t>=</a:t>
            </a:r>
            <a:r>
              <a:rPr lang="en-US" dirty="0" err="1"/>
              <a:t>digitalRead</a:t>
            </a:r>
            <a:r>
              <a:rPr lang="en-US" dirty="0"/>
              <a:t>(7);</a:t>
            </a:r>
          </a:p>
          <a:p>
            <a:pPr marL="0" indent="0">
              <a:buNone/>
            </a:pPr>
            <a:r>
              <a:rPr lang="en-US" dirty="0"/>
              <a:t>int </a:t>
            </a:r>
            <a:r>
              <a:rPr lang="en-US" dirty="0" err="1"/>
              <a:t>tempvalue</a:t>
            </a:r>
            <a:r>
              <a:rPr lang="en-US" dirty="0"/>
              <a:t>=</a:t>
            </a:r>
            <a:r>
              <a:rPr lang="en-US" dirty="0" err="1"/>
              <a:t>analogRead</a:t>
            </a:r>
            <a:r>
              <a:rPr lang="en-US" dirty="0"/>
              <a:t>(A5);   </a:t>
            </a:r>
          </a:p>
          <a:p>
            <a:pPr marL="0" indent="0">
              <a:buNone/>
            </a:pPr>
            <a:r>
              <a:rPr lang="en-US" dirty="0"/>
              <a:t>if(</a:t>
            </a:r>
            <a:r>
              <a:rPr lang="en-US" dirty="0" err="1"/>
              <a:t>pirvalue</a:t>
            </a:r>
            <a:r>
              <a:rPr lang="en-US" dirty="0"/>
              <a:t>==1) </a:t>
            </a:r>
          </a:p>
          <a:p>
            <a:pPr marL="0" indent="0">
              <a:buNone/>
            </a:pPr>
            <a:r>
              <a:rPr lang="en-US" dirty="0"/>
              <a:t>{  </a:t>
            </a:r>
          </a:p>
          <a:p>
            <a:pPr marL="0" indent="0">
              <a:buNone/>
            </a:pPr>
            <a:r>
              <a:rPr lang="en-US" dirty="0" err="1"/>
              <a:t>digitalWrite</a:t>
            </a:r>
            <a:r>
              <a:rPr lang="en-US" dirty="0"/>
              <a:t>(13,1);    </a:t>
            </a:r>
          </a:p>
          <a:p>
            <a:pPr marL="0" indent="0">
              <a:buNone/>
            </a:pPr>
            <a:r>
              <a:rPr lang="en-US" dirty="0"/>
              <a:t>if(</a:t>
            </a:r>
            <a:r>
              <a:rPr lang="en-US" dirty="0" err="1"/>
              <a:t>tempvalue</a:t>
            </a:r>
            <a:r>
              <a:rPr lang="en-US" dirty="0"/>
              <a:t>&gt;0)  </a:t>
            </a:r>
          </a:p>
          <a:p>
            <a:pPr marL="0" indent="0">
              <a:buNone/>
            </a:pPr>
            <a:r>
              <a:rPr lang="en-US" dirty="0"/>
              <a:t>{    </a:t>
            </a:r>
          </a:p>
          <a:p>
            <a:pPr marL="0" indent="0">
              <a:buNone/>
            </a:pPr>
            <a:r>
              <a:rPr lang="en-US" dirty="0" err="1"/>
              <a:t>digitalWrite</a:t>
            </a:r>
            <a:r>
              <a:rPr lang="en-US" dirty="0"/>
              <a:t>(12,1);   </a:t>
            </a:r>
          </a:p>
          <a:p>
            <a:pPr marL="0" indent="0">
              <a:buNone/>
            </a:pPr>
            <a:r>
              <a:rPr lang="en-US" dirty="0"/>
              <a:t>}  </a:t>
            </a:r>
          </a:p>
          <a:p>
            <a:pPr marL="0" indent="0">
              <a:buNone/>
            </a:pPr>
            <a:r>
              <a:rPr lang="en-US" dirty="0"/>
              <a:t>else  </a:t>
            </a:r>
          </a:p>
          <a:p>
            <a:pPr marL="0" indent="0">
              <a:buNone/>
            </a:pPr>
            <a:r>
              <a:rPr lang="en-US" dirty="0"/>
              <a:t>{    </a:t>
            </a:r>
          </a:p>
          <a:p>
            <a:pPr marL="0" indent="0">
              <a:buNone/>
            </a:pPr>
            <a:r>
              <a:rPr lang="en-US" dirty="0" err="1"/>
              <a:t>digitalWrite</a:t>
            </a:r>
            <a:r>
              <a:rPr lang="en-US" dirty="0"/>
              <a:t>(12,0);  </a:t>
            </a:r>
          </a:p>
          <a:p>
            <a:pPr marL="0" indent="0">
              <a:buNone/>
            </a:pPr>
            <a:r>
              <a:rPr lang="en-US" dirty="0"/>
              <a:t>}     </a:t>
            </a:r>
          </a:p>
          <a:p>
            <a:pPr marL="0" indent="0">
              <a:buNone/>
            </a:pPr>
            <a:r>
              <a:rPr lang="en-US" dirty="0"/>
              <a:t>}</a:t>
            </a:r>
          </a:p>
        </p:txBody>
      </p:sp>
      <p:sp>
        <p:nvSpPr>
          <p:cNvPr id="5" name="Content Placeholder 4">
            <a:extLst>
              <a:ext uri="{FF2B5EF4-FFF2-40B4-BE49-F238E27FC236}">
                <a16:creationId xmlns:a16="http://schemas.microsoft.com/office/drawing/2014/main" id="{B47315B6-CC03-185D-2ACD-7DEAFE4B4CEB}"/>
              </a:ext>
            </a:extLst>
          </p:cNvPr>
          <p:cNvSpPr>
            <a:spLocks noGrp="1"/>
          </p:cNvSpPr>
          <p:nvPr>
            <p:ph sz="half" idx="2"/>
          </p:nvPr>
        </p:nvSpPr>
        <p:spPr>
          <a:xfrm>
            <a:off x="6172200" y="503339"/>
            <a:ext cx="4875211" cy="5287861"/>
          </a:xfrm>
        </p:spPr>
        <p:txBody>
          <a:bodyPr>
            <a:normAutofit fontScale="55000" lnSpcReduction="20000"/>
          </a:bodyPr>
          <a:lstStyle/>
          <a:p>
            <a:endParaRPr lang="en-US" dirty="0"/>
          </a:p>
          <a:p>
            <a:pPr marL="0" indent="0">
              <a:buNone/>
            </a:pPr>
            <a:r>
              <a:rPr lang="en-US" dirty="0"/>
              <a:t>if(</a:t>
            </a:r>
            <a:r>
              <a:rPr lang="en-US" dirty="0" err="1"/>
              <a:t>pirvalue</a:t>
            </a:r>
            <a:r>
              <a:rPr lang="en-US" dirty="0"/>
              <a:t>==1)     </a:t>
            </a:r>
          </a:p>
          <a:p>
            <a:pPr marL="0" indent="0">
              <a:buNone/>
            </a:pPr>
            <a:r>
              <a:rPr lang="en-US" dirty="0"/>
              <a:t>{     </a:t>
            </a:r>
          </a:p>
          <a:p>
            <a:pPr marL="0" indent="0">
              <a:buNone/>
            </a:pPr>
            <a:r>
              <a:rPr lang="en-US" dirty="0" err="1"/>
              <a:t>digitalWrite</a:t>
            </a:r>
            <a:r>
              <a:rPr lang="en-US" dirty="0"/>
              <a:t>(13,1);  </a:t>
            </a:r>
          </a:p>
          <a:p>
            <a:pPr marL="0" indent="0">
              <a:buNone/>
            </a:pPr>
            <a:r>
              <a:rPr lang="en-US" dirty="0"/>
              <a:t> }         </a:t>
            </a:r>
          </a:p>
          <a:p>
            <a:pPr marL="0" indent="0">
              <a:buNone/>
            </a:pPr>
            <a:r>
              <a:rPr lang="en-US" dirty="0"/>
              <a:t>else  </a:t>
            </a:r>
          </a:p>
          <a:p>
            <a:pPr marL="0" indent="0">
              <a:buNone/>
            </a:pPr>
            <a:r>
              <a:rPr lang="en-US" dirty="0"/>
              <a:t>{    </a:t>
            </a:r>
          </a:p>
          <a:p>
            <a:pPr marL="0" indent="0">
              <a:buNone/>
            </a:pPr>
            <a:r>
              <a:rPr lang="en-US" dirty="0" err="1"/>
              <a:t>digitalWrite</a:t>
            </a:r>
            <a:r>
              <a:rPr lang="en-US" dirty="0"/>
              <a:t>(13,0);    </a:t>
            </a:r>
          </a:p>
          <a:p>
            <a:pPr marL="0" indent="0">
              <a:buNone/>
            </a:pPr>
            <a:r>
              <a:rPr lang="en-US" dirty="0"/>
              <a:t> </a:t>
            </a:r>
            <a:r>
              <a:rPr lang="en-US" dirty="0" err="1"/>
              <a:t>digitalWrite</a:t>
            </a:r>
            <a:r>
              <a:rPr lang="en-US" dirty="0"/>
              <a:t>(12,0);  </a:t>
            </a:r>
          </a:p>
          <a:p>
            <a:pPr marL="0" indent="0">
              <a:buNone/>
            </a:pPr>
            <a:r>
              <a:rPr lang="en-US" dirty="0"/>
              <a:t>}  </a:t>
            </a:r>
          </a:p>
          <a:p>
            <a:pPr marL="0" indent="0">
              <a:buNone/>
            </a:pPr>
            <a:r>
              <a:rPr lang="en-US" dirty="0"/>
              <a:t>delay(100);   </a:t>
            </a:r>
          </a:p>
          <a:p>
            <a:pPr marL="0" indent="0">
              <a:buNone/>
            </a:pPr>
            <a:r>
              <a:rPr lang="en-US" dirty="0"/>
              <a:t>}</a:t>
            </a:r>
          </a:p>
          <a:p>
            <a:endParaRPr lang="en-US" dirty="0"/>
          </a:p>
        </p:txBody>
      </p:sp>
    </p:spTree>
    <p:extLst>
      <p:ext uri="{BB962C8B-B14F-4D97-AF65-F5344CB8AC3E}">
        <p14:creationId xmlns:p14="http://schemas.microsoft.com/office/powerpoint/2010/main" val="2201711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5AFB-025E-6ED4-9016-D74D410BF4B9}"/>
              </a:ext>
            </a:extLst>
          </p:cNvPr>
          <p:cNvSpPr>
            <a:spLocks noGrp="1"/>
          </p:cNvSpPr>
          <p:nvPr>
            <p:ph type="title"/>
          </p:nvPr>
        </p:nvSpPr>
        <p:spPr/>
        <p:txBody>
          <a:bodyPr/>
          <a:lstStyle/>
          <a:p>
            <a:r>
              <a:rPr lang="en-IN" dirty="0"/>
              <a:t>Circuit diagram</a:t>
            </a:r>
            <a:endParaRPr lang="en-US" dirty="0"/>
          </a:p>
        </p:txBody>
      </p:sp>
      <p:pic>
        <p:nvPicPr>
          <p:cNvPr id="5" name="Content Placeholder 4">
            <a:extLst>
              <a:ext uri="{FF2B5EF4-FFF2-40B4-BE49-F238E27FC236}">
                <a16:creationId xmlns:a16="http://schemas.microsoft.com/office/drawing/2014/main" id="{29F02B62-951F-CA2E-49D4-0BE06A0E3E3D}"/>
              </a:ext>
            </a:extLst>
          </p:cNvPr>
          <p:cNvPicPr>
            <a:picLocks noGrp="1" noChangeAspect="1"/>
          </p:cNvPicPr>
          <p:nvPr>
            <p:ph idx="1"/>
          </p:nvPr>
        </p:nvPicPr>
        <p:blipFill rotWithShape="1">
          <a:blip r:embed="rId2"/>
          <a:srcRect l="11361" t="9422" r="8562" b="16695"/>
          <a:stretch/>
        </p:blipFill>
        <p:spPr>
          <a:xfrm>
            <a:off x="2500009" y="2373549"/>
            <a:ext cx="7470842" cy="3239311"/>
          </a:xfrm>
        </p:spPr>
      </p:pic>
    </p:spTree>
    <p:extLst>
      <p:ext uri="{BB962C8B-B14F-4D97-AF65-F5344CB8AC3E}">
        <p14:creationId xmlns:p14="http://schemas.microsoft.com/office/powerpoint/2010/main" val="36501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937A-FDD2-8E5B-FEB4-59D7261B4047}"/>
              </a:ext>
            </a:extLst>
          </p:cNvPr>
          <p:cNvSpPr>
            <a:spLocks noGrp="1"/>
          </p:cNvSpPr>
          <p:nvPr>
            <p:ph type="title"/>
          </p:nvPr>
        </p:nvSpPr>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EE78F37F-F011-9AF1-CA11-B309A1CB3F6E}"/>
              </a:ext>
            </a:extLst>
          </p:cNvPr>
          <p:cNvSpPr>
            <a:spLocks noGrp="1"/>
          </p:cNvSpPr>
          <p:nvPr>
            <p:ph idx="1"/>
          </p:nvPr>
        </p:nvSpPr>
        <p:spPr/>
        <p:txBody>
          <a:bodyPr/>
          <a:lstStyle/>
          <a:p>
            <a:r>
              <a:rPr lang="en-US" dirty="0">
                <a:solidFill>
                  <a:schemeClr val="bg1"/>
                </a:solidFill>
              </a:rPr>
              <a:t>Thus by using this automation we are able to save energy consumption and our suggestion is to use </a:t>
            </a:r>
          </a:p>
          <a:p>
            <a:pPr marL="0" indent="0">
              <a:buNone/>
            </a:pPr>
            <a:r>
              <a:rPr lang="en-US" dirty="0">
                <a:solidFill>
                  <a:schemeClr val="bg1"/>
                </a:solidFill>
              </a:rPr>
              <a:t>                replace your normal bulb to led</a:t>
            </a:r>
          </a:p>
          <a:p>
            <a:pPr marL="0" indent="0">
              <a:buNone/>
            </a:pPr>
            <a:r>
              <a:rPr lang="en-US" dirty="0">
                <a:solidFill>
                  <a:schemeClr val="bg1"/>
                </a:solidFill>
              </a:rPr>
              <a:t>                use smart power strips</a:t>
            </a:r>
          </a:p>
          <a:p>
            <a:pPr marL="0" indent="0">
              <a:buNone/>
            </a:pPr>
            <a:r>
              <a:rPr lang="en-US" dirty="0">
                <a:solidFill>
                  <a:schemeClr val="bg1"/>
                </a:solidFill>
              </a:rPr>
              <a:t>                install thermostat</a:t>
            </a:r>
          </a:p>
        </p:txBody>
      </p:sp>
    </p:spTree>
    <p:extLst>
      <p:ext uri="{BB962C8B-B14F-4D97-AF65-F5344CB8AC3E}">
        <p14:creationId xmlns:p14="http://schemas.microsoft.com/office/powerpoint/2010/main" val="3803614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199</TotalTime>
  <Words>309</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 Antiqua</vt:lpstr>
      <vt:lpstr>Tw Cen MT</vt:lpstr>
      <vt:lpstr>Wingdings</vt:lpstr>
      <vt:lpstr>Circuit</vt:lpstr>
      <vt:lpstr>Smart power conservation  using pir</vt:lpstr>
      <vt:lpstr>PROBLEM STATEMENT</vt:lpstr>
      <vt:lpstr>PROPOSED SOLUTION</vt:lpstr>
      <vt:lpstr>Methodology</vt:lpstr>
      <vt:lpstr>Hardwares Components </vt:lpstr>
      <vt:lpstr>code</vt:lpstr>
      <vt:lpstr>PowerPoint Presentation</vt:lpstr>
      <vt:lpstr>Circuit diagram</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led race</dc:title>
  <dc:creator>sabari swaran</dc:creator>
  <cp:lastModifiedBy>Thirumalaivasan Selvarasu</cp:lastModifiedBy>
  <cp:revision>8</cp:revision>
  <dcterms:created xsi:type="dcterms:W3CDTF">2023-03-16T06:30:15Z</dcterms:created>
  <dcterms:modified xsi:type="dcterms:W3CDTF">2023-08-14T11:24:11Z</dcterms:modified>
</cp:coreProperties>
</file>