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9" r:id="rId6"/>
    <p:sldId id="260" r:id="rId7"/>
    <p:sldId id="284" r:id="rId8"/>
    <p:sldId id="261" r:id="rId9"/>
    <p:sldId id="287" r:id="rId10"/>
    <p:sldId id="282" r:id="rId11"/>
    <p:sldId id="262" r:id="rId12"/>
    <p:sldId id="263" r:id="rId13"/>
    <p:sldId id="283" r:id="rId14"/>
    <p:sldId id="264" r:id="rId15"/>
    <p:sldId id="285" r:id="rId16"/>
    <p:sldId id="270" r:id="rId17"/>
    <p:sldId id="271" r:id="rId18"/>
    <p:sldId id="286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297940" y="2482215"/>
            <a:ext cx="9355455" cy="1568450"/>
          </a:xfrm>
          <a:prstGeom prst="rect">
            <a:avLst/>
          </a:prstGeom>
          <a:noFill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 normalizeH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  APPLICATION  </a:t>
            </a:r>
            <a:endParaRPr lang="en-US" sz="4800" normalizeH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4800" normalizeH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ARCHITECHTURE</a:t>
            </a:r>
            <a:endParaRPr lang="en-US" sz="4800" normalizeH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advTm="2480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0260" y="1366520"/>
            <a:ext cx="100120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GET</a:t>
            </a:r>
            <a:endParaRPr lang="en-US" sz="2400" b="1"/>
          </a:p>
          <a:p>
            <a:r>
              <a:rPr lang="en-US" sz="2400"/>
              <a:t>A client can use the GET request to get a web resource from the server.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881380" y="2400935"/>
            <a:ext cx="9870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HEAD</a:t>
            </a:r>
            <a:endParaRPr lang="en-US" sz="2400" b="1"/>
          </a:p>
          <a:p>
            <a:r>
              <a:rPr lang="en-US" sz="2400"/>
              <a:t>The HEAD method asks for a response identical to that of a GET request, but without the response body.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95985" y="3999865"/>
            <a:ext cx="91090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POST</a:t>
            </a:r>
            <a:endParaRPr lang="en-US" sz="2400" b="1"/>
          </a:p>
          <a:p>
            <a:r>
              <a:rPr lang="en-US" sz="2400"/>
              <a:t>Used to post data up to the web server.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810260" y="5182870"/>
            <a:ext cx="9784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PUT</a:t>
            </a:r>
            <a:endParaRPr lang="en-US" sz="2400" b="1"/>
          </a:p>
          <a:p>
            <a:r>
              <a:rPr lang="en-US" sz="2400"/>
              <a:t>Ask the server to store the data..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63270" y="773430"/>
            <a:ext cx="5534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HTTP REQUEST METHODS:</a:t>
            </a:r>
            <a:endParaRPr 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1"/>
          <p:nvPr/>
        </p:nvSpPr>
        <p:spPr>
          <a:xfrm>
            <a:off x="838200" y="1041400"/>
            <a:ext cx="9625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OPTIONS</a:t>
            </a:r>
            <a:endParaRPr lang="en-US" sz="2400" b="1"/>
          </a:p>
          <a:p>
            <a:r>
              <a:rPr lang="en-US" sz="2400"/>
              <a:t>The OPTIONS method to query the server which request methods are supported. 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952500" y="2440940"/>
            <a:ext cx="90805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DELETE</a:t>
            </a:r>
            <a:endParaRPr lang="en-US" sz="2400" b="1"/>
          </a:p>
          <a:p>
            <a:r>
              <a:rPr lang="en-US" sz="2400"/>
              <a:t>The DELETE method deletes the specified resource.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952500" y="3484880"/>
            <a:ext cx="8936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TRACE</a:t>
            </a:r>
            <a:endParaRPr lang="en-US" sz="2400" b="1"/>
          </a:p>
          <a:p>
            <a:r>
              <a:rPr lang="en-US" sz="2400"/>
              <a:t>Ask the server to return a diagnostic trace of the actions it takes.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HTTP_ResponseMessageExa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9705" y="2693035"/>
            <a:ext cx="6598920" cy="3432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58265" y="758190"/>
            <a:ext cx="697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HTTP RESPONSE:</a:t>
            </a:r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1449705" y="1360805"/>
            <a:ext cx="78498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An example of the HTTP response message is as shown: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54555" y="1823085"/>
            <a:ext cx="26981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200 OK</a:t>
            </a:r>
            <a:endParaRPr lang="en-US" sz="2400"/>
          </a:p>
          <a:p>
            <a:r>
              <a:rPr lang="en-US" sz="2400"/>
              <a:t>300 Multiple Choices</a:t>
            </a:r>
            <a:endParaRPr lang="en-US" sz="2400"/>
          </a:p>
          <a:p>
            <a:r>
              <a:rPr lang="en-US" sz="2400"/>
              <a:t>301 Moved Permanently</a:t>
            </a:r>
            <a:endParaRPr lang="en-US" sz="2400"/>
          </a:p>
          <a:p>
            <a:r>
              <a:rPr lang="en-US" sz="2400">
                <a:sym typeface="+mn-ea"/>
              </a:rPr>
              <a:t>400 Bad Request</a:t>
            </a:r>
            <a:endParaRPr lang="en-US" sz="2400"/>
          </a:p>
          <a:p>
            <a:r>
              <a:rPr lang="en-US" sz="2400">
                <a:sym typeface="+mn-ea"/>
              </a:rPr>
              <a:t>401 Unauthorized</a:t>
            </a:r>
            <a:endParaRPr lang="en-US" sz="2400"/>
          </a:p>
          <a:p>
            <a:r>
              <a:rPr lang="en-US" sz="2400">
                <a:sym typeface="+mn-ea"/>
              </a:rPr>
              <a:t>403 Forbidden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6379845" y="1823085"/>
            <a:ext cx="36118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404 Not Found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407 Proxy Authentication Required</a:t>
            </a:r>
            <a:endParaRPr lang="en-US" sz="2400"/>
          </a:p>
          <a:p>
            <a:r>
              <a:rPr lang="en-US" sz="2400">
                <a:sym typeface="+mn-ea"/>
              </a:rPr>
              <a:t>417 Expectation Failed</a:t>
            </a:r>
            <a:endParaRPr lang="en-US" sz="2400"/>
          </a:p>
          <a:p>
            <a:r>
              <a:rPr lang="en-US" sz="2400"/>
              <a:t>500 Internal Server Error</a:t>
            </a:r>
            <a:endParaRPr lang="en-US" sz="2400"/>
          </a:p>
          <a:p>
            <a:r>
              <a:rPr lang="en-US" sz="2400"/>
              <a:t>501 Not Implemented</a:t>
            </a:r>
            <a:endParaRPr lang="en-US" sz="2400"/>
          </a:p>
          <a:p>
            <a:r>
              <a:rPr lang="en-US" sz="2400"/>
              <a:t>502 Bad Gateway</a:t>
            </a:r>
            <a:endParaRPr lang="en-US" sz="2400"/>
          </a:p>
          <a:p>
            <a:r>
              <a:rPr lang="en-US" sz="2400"/>
              <a:t>503 Service Unavailable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3272790" y="737870"/>
            <a:ext cx="5316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HTTP response status codes</a:t>
            </a:r>
            <a:endParaRPr 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0735"/>
            <a:ext cx="10972800" cy="582613"/>
          </a:xfrm>
        </p:spPr>
        <p:txBody>
          <a:bodyPr/>
          <a:p>
            <a:r>
              <a:rPr lang="en-US" sz="2400" b="1"/>
              <a:t>HTTP CACHE :</a:t>
            </a:r>
            <a:endParaRPr lang="en-US" sz="2400" b="1"/>
          </a:p>
        </p:txBody>
      </p:sp>
      <p:sp>
        <p:nvSpPr>
          <p:cNvPr id="4" name="Text Box 3"/>
          <p:cNvSpPr txBox="1"/>
          <p:nvPr/>
        </p:nvSpPr>
        <p:spPr>
          <a:xfrm>
            <a:off x="777875" y="1844675"/>
            <a:ext cx="9281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Private cache-  A private cache is dedicated to a single user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Shared cache- A shared cache is a cache that stores responses for reuse by more than one user</a:t>
            </a:r>
            <a:endParaRPr lang="en-US" sz="2400"/>
          </a:p>
        </p:txBody>
      </p:sp>
      <p:pic>
        <p:nvPicPr>
          <p:cNvPr id="5" name="Content Placeholder 4" descr="HTTPCachtTyp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4320" y="3768725"/>
            <a:ext cx="851535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3330" y="2909570"/>
            <a:ext cx="5710555" cy="3942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39825" y="849630"/>
            <a:ext cx="4254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400" b="1">
                <a:sym typeface="+mn-ea"/>
              </a:rPr>
              <a:t>DNS</a:t>
            </a:r>
            <a:r>
              <a:rPr lang="en-US" sz="2400" b="1">
                <a:latin typeface="Calibri" panose="020F0502020204030204" charset="0"/>
              </a:rPr>
              <a:t>:</a:t>
            </a:r>
            <a:endParaRPr lang="en-US" sz="2400" b="1">
              <a:latin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3600" y="1460500"/>
            <a:ext cx="9909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charset="0"/>
              </a:rPr>
              <a:t>The domain name system (or) Server (DNS) is the way that internet domain names are located and translated into internet protocol (IP) addresses</a:t>
            </a:r>
            <a:endParaRPr lang="en-US" sz="2400">
              <a:latin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39825" y="2545715"/>
            <a:ext cx="4099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DNS Cache :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990600" y="3067050"/>
            <a:ext cx="53327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charset="0"/>
              </a:rPr>
              <a:t>A DNS cache (sometimes called a DNS resolver cache) is a temporary database, maintained by a computer's operating system.</a:t>
            </a:r>
            <a:endParaRPr lang="en-US" sz="2400">
              <a:latin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charset="0"/>
              </a:rPr>
              <a:t>It contains records of all the recent visits and attempted visits to websites and other internet domains.</a:t>
            </a:r>
            <a:endParaRPr lang="en-US" sz="2400">
              <a:latin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charset="0"/>
            </a:endParaRPr>
          </a:p>
          <a:p>
            <a:pPr marL="342900" indent="-342900"/>
            <a:r>
              <a:rPr lang="en-US" sz="2400">
                <a:latin typeface="Calibri" panose="020F0502020204030204" charset="0"/>
              </a:rPr>
              <a:t> </a:t>
            </a:r>
            <a:endParaRPr lang="en-US" sz="24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94435" y="906780"/>
            <a:ext cx="88658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FTP</a:t>
            </a:r>
            <a:endParaRPr lang="en-US" sz="2400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File Transfer Protocol (FTP) is the commonly used  protocol for exchanging files over the Internet. FTP uses the Internet's TCP/IP protocols to enable data transfer.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FTP is most commonly used to download a file from a server using the Internet or to upload a file to a server 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3105" y="2632710"/>
            <a:ext cx="749744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 of Presentation.   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listening.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suggestions or comments?</a:t>
            </a:r>
            <a:endParaRPr 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38225" y="674370"/>
            <a:ext cx="10062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Agenda:</a:t>
            </a:r>
            <a:endParaRPr lang="en-US" sz="4000" b="1"/>
          </a:p>
        </p:txBody>
      </p:sp>
      <p:sp>
        <p:nvSpPr>
          <p:cNvPr id="5" name="Text Box 4"/>
          <p:cNvSpPr txBox="1"/>
          <p:nvPr/>
        </p:nvSpPr>
        <p:spPr>
          <a:xfrm>
            <a:off x="1110615" y="1690370"/>
            <a:ext cx="1041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Web Application 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110615" y="2264410"/>
            <a:ext cx="565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Server-side code - Client-side code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129665" y="3423285"/>
            <a:ext cx="5638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HTTP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 Request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 Response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1110615" y="4622165"/>
            <a:ext cx="5783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HTTP Cache</a:t>
            </a:r>
            <a:endParaRPr 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1149985" y="5186680"/>
            <a:ext cx="497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DNS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DNS Cache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129665" y="2844165"/>
            <a:ext cx="5013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TCP/IP Model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1265555" y="6162675"/>
            <a:ext cx="2152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sz="2400"/>
              <a:t>FTP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91210" y="2743835"/>
            <a:ext cx="93052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 web application is any computer program that performs a specific function by using a web browser as its client. 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91210" y="1383665"/>
            <a:ext cx="103346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/>
              <a:t>Web Application:</a:t>
            </a:r>
            <a:endParaRPr 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79170" y="2247265"/>
            <a:ext cx="4812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400"/>
              <a:t>There are basically two programs in web application running at the same time: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046480" y="3655060"/>
            <a:ext cx="46780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responds to requests(Server-side/Back-End).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responds to user input(Client-side/Front-End).</a:t>
            </a:r>
            <a:endParaRPr lang="en-US" sz="2400"/>
          </a:p>
        </p:txBody>
      </p:sp>
      <p:pic>
        <p:nvPicPr>
          <p:cNvPr id="7" name="Content Placeholder 6" descr="WEB APP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 l="2251" r="-2578"/>
          <a:stretch>
            <a:fillRect/>
          </a:stretch>
        </p:blipFill>
        <p:spPr>
          <a:xfrm>
            <a:off x="6169660" y="1784985"/>
            <a:ext cx="6111875" cy="4907915"/>
          </a:xfrm>
          <a:prstGeom prst="rect">
            <a:avLst/>
          </a:prstGeom>
          <a:noFill/>
        </p:spPr>
      </p:pic>
      <p:sp>
        <p:nvSpPr>
          <p:cNvPr id="8" name="Title 7"/>
          <p:cNvSpPr/>
          <p:nvPr>
            <p:ph type="title"/>
          </p:nvPr>
        </p:nvSpPr>
        <p:spPr>
          <a:xfrm>
            <a:off x="877570" y="1202055"/>
            <a:ext cx="10972800" cy="582613"/>
          </a:xfrm>
        </p:spPr>
        <p:txBody>
          <a:bodyPr/>
          <a:p>
            <a:r>
              <a:rPr lang="en-US" b="1"/>
              <a:t>Web Application Architecture: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60755" y="1220470"/>
            <a:ext cx="109747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/>
              <a:t>Server-Side Code</a:t>
            </a:r>
            <a:endParaRPr lang="en-US" sz="2400" b="1"/>
          </a:p>
          <a:p>
            <a:pPr marL="342900" indent="-342900"/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Languages/frameworks include but are not limited to Ruby (Rails), Javascript (Node.js), Python (Django), PHP, C#, and Java;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960755" y="3701415"/>
            <a:ext cx="102711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Client-Side Code</a:t>
            </a:r>
            <a:endParaRPr lang="en-US" sz="2400" b="1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Languages used include: HTML, CSS, and Javascript.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networking-osi_vs_tcp-ip_model_tab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61375" y="-19050"/>
            <a:ext cx="3733165" cy="6866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6435" y="252730"/>
            <a:ext cx="6263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TCP/IP Model:</a:t>
            </a:r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795020" y="713105"/>
            <a:ext cx="74339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Application layer is the top most layer of four layer TCP/IP model.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Application layer includes all the higher-level protocols  DNS (Domain Naming System), HTTP (Hypertext Transfer Protocol), Telnet, FTP (File Transfer Protocol),  SMTP (Simple Mail Transfer Protocol) ,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95020" y="3389630"/>
            <a:ext cx="6482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transport layer is responsible for end-to-end communications across the network.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795020" y="4334510"/>
            <a:ext cx="62439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Allow hosts to insert packets into any network and have them to deliver independently to the destination.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795020" y="5648960"/>
            <a:ext cx="6570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Physical connection between the computer and the network medium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1710" y="949960"/>
            <a:ext cx="1342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HTTP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784225" y="1905635"/>
            <a:ext cx="597725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Hypertext Transfer Protocol (HTTP) is designed to enable communications between clients and servers.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A client (browser) submits an HTTP request to the server; then the server returns a response to the client.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The response contains status information about the request and may also contain the requested content.</a:t>
            </a:r>
            <a:endParaRPr lang="en-US" sz="2400"/>
          </a:p>
        </p:txBody>
      </p:sp>
      <p:pic>
        <p:nvPicPr>
          <p:cNvPr id="2" name="Content Placeholder 1" descr="HTT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735" y="2586990"/>
            <a:ext cx="5311140" cy="243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853440"/>
            <a:ext cx="7896225" cy="2895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320" y="3749040"/>
            <a:ext cx="112185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A URL (Uniform Resource Locator)</a:t>
            </a:r>
            <a:r>
              <a:rPr lang="en-US"/>
              <a:t> : Uniquely identify a resource over the web. </a:t>
            </a:r>
            <a:endParaRPr lang="en-US"/>
          </a:p>
          <a:p>
            <a:endParaRPr lang="en-US" b="1"/>
          </a:p>
          <a:p>
            <a:r>
              <a:rPr lang="en-US" b="1"/>
              <a:t>Syntax:</a:t>
            </a:r>
            <a:endParaRPr lang="en-US"/>
          </a:p>
          <a:p>
            <a:r>
              <a:rPr lang="en-US"/>
              <a:t>protocol://hostname:port/path-and-file-name</a:t>
            </a:r>
            <a:endParaRPr lang="en-US"/>
          </a:p>
          <a:p>
            <a:endParaRPr lang="en-US"/>
          </a:p>
          <a:p>
            <a:r>
              <a:rPr lang="en-US" b="1"/>
              <a:t>Protocol:</a:t>
            </a:r>
            <a:r>
              <a:rPr lang="en-US"/>
              <a:t> The application-level protocol used by the client and server, e.g., HTTP, FTP.</a:t>
            </a:r>
            <a:endParaRPr lang="en-US"/>
          </a:p>
          <a:p>
            <a:r>
              <a:rPr lang="en-US" b="1"/>
              <a:t>Hostname:</a:t>
            </a:r>
            <a:r>
              <a:rPr lang="en-US"/>
              <a:t> The DNS domain name (e.g., www.nowhere123.com) or IP address (e.g., 192.128.1.2) of the server.</a:t>
            </a:r>
            <a:endParaRPr lang="en-US"/>
          </a:p>
          <a:p>
            <a:r>
              <a:rPr lang="en-US" b="1"/>
              <a:t>Port:</a:t>
            </a:r>
            <a:r>
              <a:rPr lang="en-US"/>
              <a:t> The TCP port number that the server is listening for incoming requests from the clients.</a:t>
            </a:r>
            <a:endParaRPr lang="en-US"/>
          </a:p>
          <a:p>
            <a:r>
              <a:rPr lang="en-US" b="1"/>
              <a:t>Path-and-file-name:</a:t>
            </a:r>
            <a:r>
              <a:rPr lang="en-US"/>
              <a:t> The name and location of the requested resource, under the server document base directory.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57555" y="332105"/>
            <a:ext cx="617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HTTP Process:</a:t>
            </a:r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HTTP_RequestMessageExa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715" y="3033395"/>
            <a:ext cx="9362440" cy="3154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5845" y="758190"/>
            <a:ext cx="6099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HTTP REQUEST:</a:t>
            </a:r>
            <a:endParaRPr lang="en-US" sz="3200" b="1"/>
          </a:p>
        </p:txBody>
      </p:sp>
      <p:sp>
        <p:nvSpPr>
          <p:cNvPr id="6" name="Text Box 5"/>
          <p:cNvSpPr txBox="1"/>
          <p:nvPr/>
        </p:nvSpPr>
        <p:spPr>
          <a:xfrm>
            <a:off x="1148715" y="1464945"/>
            <a:ext cx="80283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Example: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following shows a sample HTTP request message: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3877</Words>
  <Application>WPS Presentation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How Web Application Architecture 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thirumamagalm</dc:creator>
  <cp:lastModifiedBy>thirumamagalm</cp:lastModifiedBy>
  <cp:revision>10</cp:revision>
  <dcterms:created xsi:type="dcterms:W3CDTF">2018-07-02T16:33:00Z</dcterms:created>
  <dcterms:modified xsi:type="dcterms:W3CDTF">2018-07-10T10:40:17Z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