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7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type="body" idx="1"/>
          </p:nvPr>
        </p:nvSpPr>
        <p:spPr/>
        <p:txBody>
          <a:bodyPr lIns="0" tIns="0" rIns="0" bIns="0"/>
          <a:lstStyle/>
          <a:p>
            <a:endParaRPr/>
          </a:p>
        </p:txBody>
      </p:sp>
      <p:sp>
        <p:nvSpPr>
          <p:cNvPr id="104869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9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4"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5"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9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8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object 2"/>
          <p:cNvGrpSpPr/>
          <p:nvPr/>
        </p:nvGrpSpPr>
        <p:grpSpPr>
          <a:xfrm>
            <a:off x="742950" y="1104900"/>
            <a:ext cx="1743075" cy="1333500"/>
            <a:chOff x="742950" y="1104900"/>
            <a:chExt cx="1743075" cy="1333500"/>
          </a:xfrm>
        </p:grpSpPr>
        <p:sp>
          <p:nvSpPr>
            <p:cNvPr id="104862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30" name="object 7"/>
          <p:cNvSpPr txBox="1">
            <a:spLocks noGrp="1"/>
          </p:cNvSpPr>
          <p:nvPr>
            <p:ph type="ctrTitle"/>
          </p:nvPr>
        </p:nvSpPr>
        <p:spPr>
          <a:xfrm>
            <a:off x="3077936" y="1190625"/>
            <a:ext cx="5800851" cy="518160"/>
          </a:xfrm>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p>
        </p:txBody>
      </p:sp>
      <p:sp>
        <p:nvSpPr>
          <p:cNvPr id="1048631" name="object 8"/>
          <p:cNvSpPr txBox="1"/>
          <p:nvPr/>
        </p:nvSpPr>
        <p:spPr>
          <a:xfrm>
            <a:off x="6781800" y="3429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2097157" name="object 9"/>
          <p:cNvPicPr>
            <a:picLocks/>
          </p:cNvPicPr>
          <p:nvPr/>
        </p:nvPicPr>
        <p:blipFill>
          <a:blip r:embed="rId2" cstate="print"/>
          <a:stretch>
            <a:fillRect/>
          </a:stretch>
        </p:blipFill>
        <p:spPr>
          <a:xfrm>
            <a:off x="676275" y="6467475"/>
            <a:ext cx="2143125" cy="200025"/>
          </a:xfrm>
          <a:prstGeom prst="rect">
            <a:avLst/>
          </a:prstGeom>
        </p:spPr>
      </p:pic>
      <p:sp>
        <p:nvSpPr>
          <p:cNvPr id="1048633"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2" name="object 7">
            <a:extLst>
              <a:ext uri="{FF2B5EF4-FFF2-40B4-BE49-F238E27FC236}">
                <a16:creationId xmlns:a16="http://schemas.microsoft.com/office/drawing/2014/main" id="{8792550C-AECD-4768-C3AE-0AADFA791544}"/>
              </a:ext>
            </a:extLst>
          </p:cNvPr>
          <p:cNvSpPr txBox="1">
            <a:spLocks/>
          </p:cNvSpPr>
          <p:nvPr/>
        </p:nvSpPr>
        <p:spPr>
          <a:xfrm>
            <a:off x="4300474" y="2068114"/>
            <a:ext cx="5800851"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kern="0" spc="15" dirty="0"/>
              <a:t>THIRU MURUGAN.S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9" name="object 7"/>
          <p:cNvSpPr txBox="1">
            <a:spLocks noGrp="1"/>
          </p:cNvSpPr>
          <p:nvPr>
            <p:ph type="title"/>
          </p:nvPr>
        </p:nvSpPr>
        <p:spPr>
          <a:xfrm>
            <a:off x="755332" y="385444"/>
            <a:ext cx="2437130" cy="14865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713" name="TextBox 1048712"/>
          <p:cNvSpPr txBox="1"/>
          <p:nvPr/>
        </p:nvSpPr>
        <p:spPr>
          <a:xfrm>
            <a:off x="914400" y="2819400"/>
            <a:ext cx="7772400" cy="3046988"/>
          </a:xfrm>
          <a:prstGeom prst="rect">
            <a:avLst/>
          </a:prstGeom>
        </p:spPr>
        <p:txBody>
          <a:bodyPr wrap="square" rtlCol="0">
            <a:spAutoFit/>
          </a:bodyPr>
          <a:lstStyle/>
          <a:p>
            <a:r>
              <a:rPr lang="en-US" sz="3200" dirty="0">
                <a:solidFill>
                  <a:srgbClr val="000000"/>
                </a:solidFill>
              </a:rPr>
              <a:t>After training the models, we will evaluate their performance using metrics such as accuracy, precision, recall, and F1 score. We will also test the models on unseen data to assess their generalization ability and robustness.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6"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5"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8" name="object 17"/>
          <p:cNvSpPr txBox="1">
            <a:spLocks noGrp="1"/>
          </p:cNvSpPr>
          <p:nvPr>
            <p:ph type="title"/>
          </p:nvPr>
        </p:nvSpPr>
        <p:spPr>
          <a:xfrm>
            <a:off x="739775" y="829627"/>
            <a:ext cx="3909695" cy="13119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7" name="object 18"/>
          <p:cNvGrpSpPr/>
          <p:nvPr/>
        </p:nvGrpSpPr>
        <p:grpSpPr>
          <a:xfrm>
            <a:off x="466725" y="6410325"/>
            <a:ext cx="3705225" cy="295275"/>
            <a:chOff x="466725" y="6410325"/>
            <a:chExt cx="3705225" cy="295275"/>
          </a:xfrm>
        </p:grpSpPr>
        <p:pic>
          <p:nvPicPr>
            <p:cNvPr id="2097158" name="object 19"/>
            <p:cNvPicPr>
              <a:picLocks/>
            </p:cNvPicPr>
            <p:nvPr/>
          </p:nvPicPr>
          <p:blipFill>
            <a:blip r:embed="rId2" cstate="print"/>
            <a:stretch>
              <a:fillRect/>
            </a:stretch>
          </p:blipFill>
          <p:spPr>
            <a:xfrm>
              <a:off x="676275" y="6467475"/>
              <a:ext cx="2143125" cy="200025"/>
            </a:xfrm>
            <a:prstGeom prst="rect">
              <a:avLst/>
            </a:prstGeom>
          </p:spPr>
        </p:pic>
        <p:pic>
          <p:nvPicPr>
            <p:cNvPr id="2097159"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5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705" name="TextBox 1048704"/>
          <p:cNvSpPr txBox="1"/>
          <p:nvPr/>
        </p:nvSpPr>
        <p:spPr>
          <a:xfrm>
            <a:off x="1371599" y="3219450"/>
            <a:ext cx="7810155" cy="1569660"/>
          </a:xfrm>
          <a:prstGeom prst="rect">
            <a:avLst/>
          </a:prstGeom>
        </p:spPr>
        <p:txBody>
          <a:bodyPr wrap="square" rtlCol="0">
            <a:spAutoFit/>
          </a:bodyPr>
          <a:lstStyle/>
          <a:p>
            <a:r>
              <a:rPr lang="en-US" sz="4800" b="1" dirty="0">
                <a:solidFill>
                  <a:srgbClr val="000000"/>
                </a:solidFill>
              </a:rPr>
              <a:t>CLASSIFICATION OF TEXT DATA </a:t>
            </a:r>
            <a:r>
              <a:rPr lang="en-US" sz="4800" b="1">
                <a:solidFill>
                  <a:srgbClr val="000000"/>
                </a:solidFill>
              </a:rPr>
              <a:t>USING RNN </a:t>
            </a:r>
            <a:r>
              <a:rPr lang="en-US" sz="4800" b="1" dirty="0">
                <a:solidFill>
                  <a:srgbClr val="000000"/>
                </a:solidFill>
              </a:rPr>
              <a:t>AND CNN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1"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6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2"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3"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4"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60"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61" name="object 19"/>
            <p:cNvPicPr>
              <a:picLocks/>
            </p:cNvPicPr>
            <p:nvPr/>
          </p:nvPicPr>
          <p:blipFill>
            <a:blip r:embed="rId3" cstate="print"/>
            <a:stretch>
              <a:fillRect/>
            </a:stretch>
          </p:blipFill>
          <p:spPr>
            <a:xfrm>
              <a:off x="466725" y="6410325"/>
              <a:ext cx="3705225" cy="295275"/>
            </a:xfrm>
            <a:prstGeom prst="rect">
              <a:avLst/>
            </a:prstGeom>
          </p:spPr>
        </p:pic>
        <p:pic>
          <p:nvPicPr>
            <p:cNvPr id="2097162"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5" name="object 21"/>
          <p:cNvSpPr txBox="1">
            <a:spLocks noGrp="1"/>
          </p:cNvSpPr>
          <p:nvPr>
            <p:ph type="title"/>
          </p:nvPr>
        </p:nvSpPr>
        <p:spPr>
          <a:xfrm>
            <a:off x="739775" y="445388"/>
            <a:ext cx="2357120" cy="1486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706" name="TextBox 1048705"/>
          <p:cNvSpPr txBox="1"/>
          <p:nvPr/>
        </p:nvSpPr>
        <p:spPr>
          <a:xfrm>
            <a:off x="1888819" y="1881448"/>
            <a:ext cx="7505474" cy="5078313"/>
          </a:xfrm>
          <a:prstGeom prst="rect">
            <a:avLst/>
          </a:prstGeom>
        </p:spPr>
        <p:txBody>
          <a:bodyPr wrap="square" rtlCol="0">
            <a:spAutoFit/>
          </a:bodyPr>
          <a:lstStyle/>
          <a:p>
            <a:pPr marL="571500" indent="-571500">
              <a:buFont typeface="Arial" panose="020B0604020202020204" pitchFamily="34" charset="0"/>
              <a:buChar char="•"/>
            </a:pPr>
            <a:r>
              <a:rPr lang="en-US" sz="3600" spc="-20" dirty="0"/>
              <a:t>P</a:t>
            </a:r>
            <a:r>
              <a:rPr lang="en-US" sz="3600" spc="15" dirty="0"/>
              <a:t>ROB</a:t>
            </a:r>
            <a:r>
              <a:rPr lang="en-US" sz="3600" spc="55" dirty="0"/>
              <a:t>L</a:t>
            </a:r>
            <a:r>
              <a:rPr lang="en-US" sz="3600" spc="-20" dirty="0"/>
              <a:t>E</a:t>
            </a:r>
            <a:r>
              <a:rPr lang="en-US" sz="3600" spc="20" dirty="0"/>
              <a:t>M </a:t>
            </a:r>
            <a:r>
              <a:rPr lang="en-US" sz="3600" spc="10" dirty="0"/>
              <a:t>S</a:t>
            </a:r>
            <a:r>
              <a:rPr lang="en-US" sz="3600" spc="-370" dirty="0"/>
              <a:t>T </a:t>
            </a:r>
            <a:r>
              <a:rPr lang="en-US" sz="3600" spc="-375" dirty="0"/>
              <a:t>A </a:t>
            </a:r>
            <a:r>
              <a:rPr lang="en-US" sz="3600" spc="15" dirty="0"/>
              <a:t>T</a:t>
            </a:r>
            <a:r>
              <a:rPr lang="en-US" sz="3600" spc="-10" dirty="0"/>
              <a:t>E</a:t>
            </a:r>
            <a:r>
              <a:rPr lang="en-US" sz="3600" spc="-20" dirty="0"/>
              <a:t>ME</a:t>
            </a:r>
            <a:r>
              <a:rPr lang="en-US" sz="3600" spc="10" dirty="0"/>
              <a:t>NT</a:t>
            </a:r>
          </a:p>
          <a:p>
            <a:pPr marL="571500" indent="-571500">
              <a:buFont typeface="Arial" panose="020B0604020202020204" pitchFamily="34" charset="0"/>
              <a:buChar char="•"/>
            </a:pPr>
            <a:r>
              <a:rPr lang="en-US" sz="3600" spc="5" dirty="0"/>
              <a:t>PROJECT	</a:t>
            </a:r>
            <a:r>
              <a:rPr lang="en-US" sz="3600" spc="-20" dirty="0"/>
              <a:t>OVERVIEW</a:t>
            </a:r>
          </a:p>
          <a:p>
            <a:pPr marL="571500" indent="-571500">
              <a:buFont typeface="Arial" panose="020B0604020202020204" pitchFamily="34" charset="0"/>
              <a:buChar char="•"/>
            </a:pPr>
            <a:r>
              <a:rPr lang="en-US" sz="3600" spc="25" dirty="0"/>
              <a:t>W</a:t>
            </a:r>
            <a:r>
              <a:rPr lang="en-US" sz="3600" spc="-20" dirty="0"/>
              <a:t>H</a:t>
            </a:r>
            <a:r>
              <a:rPr lang="en-US" sz="3600" spc="20" dirty="0"/>
              <a:t>O</a:t>
            </a:r>
            <a:r>
              <a:rPr lang="en-US" sz="3600" spc="-235" dirty="0"/>
              <a:t> </a:t>
            </a:r>
            <a:r>
              <a:rPr lang="en-US" sz="3600" spc="-10" dirty="0"/>
              <a:t>AR</a:t>
            </a:r>
            <a:r>
              <a:rPr lang="en-US" sz="3600" spc="15" dirty="0"/>
              <a:t>E</a:t>
            </a:r>
            <a:r>
              <a:rPr lang="en-US" sz="3600" spc="-35" dirty="0"/>
              <a:t> </a:t>
            </a:r>
            <a:r>
              <a:rPr lang="en-US" sz="3600" spc="-10" dirty="0"/>
              <a:t>T</a:t>
            </a:r>
            <a:r>
              <a:rPr lang="en-US" sz="3600" spc="-15" dirty="0"/>
              <a:t>H</a:t>
            </a:r>
            <a:r>
              <a:rPr lang="en-US" sz="3600" spc="15" dirty="0"/>
              <a:t>E</a:t>
            </a:r>
            <a:r>
              <a:rPr lang="en-US" sz="3600" spc="-35" dirty="0"/>
              <a:t> </a:t>
            </a:r>
            <a:r>
              <a:rPr lang="en-US" sz="3600" spc="-20" dirty="0"/>
              <a:t>E</a:t>
            </a:r>
            <a:r>
              <a:rPr lang="en-US" sz="3600" spc="30" dirty="0"/>
              <a:t>N</a:t>
            </a:r>
            <a:r>
              <a:rPr lang="en-US" sz="3600" spc="15" dirty="0"/>
              <a:t>D</a:t>
            </a:r>
            <a:r>
              <a:rPr lang="en-US" sz="3600" spc="-45" dirty="0"/>
              <a:t> </a:t>
            </a:r>
            <a:r>
              <a:rPr lang="en-US" sz="3600" dirty="0"/>
              <a:t>U</a:t>
            </a:r>
            <a:r>
              <a:rPr lang="en-US" sz="3600" spc="10" dirty="0"/>
              <a:t>S</a:t>
            </a:r>
            <a:r>
              <a:rPr lang="en-US" sz="3600" spc="-25" dirty="0"/>
              <a:t>E</a:t>
            </a:r>
            <a:r>
              <a:rPr lang="en-US" sz="3600" spc="-10" dirty="0"/>
              <a:t>R</a:t>
            </a:r>
            <a:r>
              <a:rPr lang="en-US" sz="3600" spc="5" dirty="0"/>
              <a:t>S?</a:t>
            </a:r>
            <a:endParaRPr lang="en-US" sz="3600" spc="-20" dirty="0"/>
          </a:p>
          <a:p>
            <a:pPr marL="571500" indent="-571500">
              <a:buFont typeface="Arial" panose="020B0604020202020204" pitchFamily="34" charset="0"/>
              <a:buChar char="•"/>
            </a:pPr>
            <a:r>
              <a:rPr lang="en-US" sz="3600" spc="-40" dirty="0"/>
              <a:t>Y</a:t>
            </a: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p>
          <a:p>
            <a:pPr marL="571500" indent="-571500">
              <a:buFont typeface="Arial" panose="020B0604020202020204" pitchFamily="34" charset="0"/>
              <a:buChar char="•"/>
            </a:pPr>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YOUR</a:t>
            </a:r>
            <a:r>
              <a:rPr lang="en-US" sz="3600" spc="-10" dirty="0"/>
              <a:t> </a:t>
            </a:r>
            <a:r>
              <a:rPr lang="en-US" sz="3600" spc="20" dirty="0"/>
              <a:t>SOLUTION</a:t>
            </a:r>
            <a:endParaRPr lang="en-US" sz="3600" spc="10" dirty="0"/>
          </a:p>
          <a:p>
            <a:pPr marL="457200" indent="-457200">
              <a:buFont typeface="Arial" panose="020B0604020202020204" pitchFamily="34" charset="0"/>
              <a:buChar char="•"/>
            </a:pPr>
            <a:r>
              <a:rPr lang="en-US" sz="3600" b="1" spc="15" dirty="0">
                <a:cs typeface="Trebuchet MS"/>
              </a:rPr>
              <a:t> </a:t>
            </a:r>
            <a:r>
              <a:rPr lang="en-US" sz="3600" spc="15" dirty="0">
                <a:cs typeface="Trebuchet MS"/>
              </a:rPr>
              <a:t>M</a:t>
            </a:r>
            <a:r>
              <a:rPr lang="en-US" sz="3600" dirty="0">
                <a:cs typeface="Trebuchet MS"/>
              </a:rPr>
              <a:t>O</a:t>
            </a:r>
            <a:r>
              <a:rPr lang="en-US" sz="3600" spc="-15" dirty="0">
                <a:cs typeface="Trebuchet MS"/>
              </a:rPr>
              <a:t>D</a:t>
            </a:r>
            <a:r>
              <a:rPr lang="en-US" sz="3600" spc="-35" dirty="0">
                <a:cs typeface="Trebuchet MS"/>
              </a:rPr>
              <a:t>E</a:t>
            </a:r>
            <a:r>
              <a:rPr lang="en-US" sz="3600" spc="-30" dirty="0">
                <a:cs typeface="Trebuchet MS"/>
              </a:rPr>
              <a:t>LL</a:t>
            </a:r>
            <a:r>
              <a:rPr lang="en-US" sz="3600" spc="-5" dirty="0">
                <a:cs typeface="Trebuchet MS"/>
              </a:rPr>
              <a:t>I</a:t>
            </a:r>
            <a:r>
              <a:rPr lang="en-US" sz="3600" spc="30" dirty="0">
                <a:cs typeface="Trebuchet MS"/>
              </a:rPr>
              <a:t>N</a:t>
            </a:r>
            <a:r>
              <a:rPr lang="en-US" sz="3600" spc="5" dirty="0">
                <a:cs typeface="Trebuchet MS"/>
              </a:rPr>
              <a:t>G</a:t>
            </a:r>
          </a:p>
          <a:p>
            <a:pPr marL="571500" indent="-571500">
              <a:buFont typeface="Arial" panose="020B0604020202020204" pitchFamily="34" charset="0"/>
              <a:buChar char="•"/>
            </a:pPr>
            <a:r>
              <a:rPr lang="en-US" sz="3600" dirty="0"/>
              <a:t>R</a:t>
            </a:r>
            <a:r>
              <a:rPr lang="en-US" sz="3600" spc="-40" dirty="0"/>
              <a:t>E</a:t>
            </a:r>
            <a:r>
              <a:rPr lang="en-US" sz="3600" spc="15" dirty="0"/>
              <a:t>S</a:t>
            </a:r>
            <a:r>
              <a:rPr lang="en-US" sz="3600" spc="-30" dirty="0"/>
              <a:t>U</a:t>
            </a:r>
            <a:r>
              <a:rPr lang="en-US" sz="3600" spc="-405" dirty="0"/>
              <a:t>L </a:t>
            </a:r>
            <a:r>
              <a:rPr lang="en-US" sz="3600" dirty="0"/>
              <a:t>TS</a:t>
            </a:r>
            <a:endParaRPr lang="en-US" sz="3600" dirty="0">
              <a:cs typeface="Trebuchet MS"/>
            </a:endParaRPr>
          </a:p>
          <a:p>
            <a:pPr marL="457200" indent="-457200">
              <a:buFont typeface="Arial" panose="020B0604020202020204" pitchFamily="34" charset="0"/>
              <a:buChar char="•"/>
            </a:pPr>
            <a:endParaRPr lang="en-US" sz="36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311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707" name="TextBox 1048706"/>
          <p:cNvSpPr txBox="1"/>
          <p:nvPr/>
        </p:nvSpPr>
        <p:spPr>
          <a:xfrm>
            <a:off x="491921" y="2140792"/>
            <a:ext cx="7638800" cy="4524315"/>
          </a:xfrm>
          <a:prstGeom prst="rect">
            <a:avLst/>
          </a:prstGeom>
        </p:spPr>
        <p:txBody>
          <a:bodyPr wrap="square" rtlCol="0">
            <a:spAutoFit/>
          </a:bodyPr>
          <a:lstStyle/>
          <a:p>
            <a:r>
              <a:rPr lang="en-US" sz="3200" dirty="0">
                <a:solidFill>
                  <a:srgbClr val="000000"/>
                </a:solidFill>
              </a:rPr>
              <a:t>The problem we aim to solve is efficient and accurate text classification. Given a dataset of text documents, we need to develop a model that can automatically assign the correct label or category to each document. This is a common task in natural language processing (NLP) with applications in various domains such as customer feedback analysis, news categorization.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1311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6" name="object 8"/>
          <p:cNvPicPr>
            <a:picLocks/>
          </p:cNvPicPr>
          <p:nvPr/>
        </p:nvPicPr>
        <p:blipFill>
          <a:blip r:embed="rId3" cstate="print"/>
          <a:stretch>
            <a:fillRect/>
          </a:stretch>
        </p:blipFill>
        <p:spPr>
          <a:xfrm>
            <a:off x="676275" y="6467475"/>
            <a:ext cx="2143125" cy="200025"/>
          </a:xfrm>
          <a:prstGeom prst="rect">
            <a:avLst/>
          </a:prstGeom>
        </p:spPr>
      </p:pic>
      <p:sp>
        <p:nvSpPr>
          <p:cNvPr id="104867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708" name="TextBox 1048707"/>
          <p:cNvSpPr txBox="1"/>
          <p:nvPr/>
        </p:nvSpPr>
        <p:spPr>
          <a:xfrm>
            <a:off x="457200" y="2647950"/>
            <a:ext cx="7638800" cy="3539430"/>
          </a:xfrm>
          <a:prstGeom prst="rect">
            <a:avLst/>
          </a:prstGeom>
        </p:spPr>
        <p:txBody>
          <a:bodyPr wrap="square" rtlCol="0">
            <a:spAutoFit/>
          </a:bodyPr>
          <a:lstStyle/>
          <a:p>
            <a:r>
              <a:rPr lang="en-US" sz="3200" dirty="0">
                <a:solidFill>
                  <a:srgbClr val="000000"/>
                </a:solidFill>
              </a:rPr>
              <a:t>This project involves building a machine learning model that can accurately classify text data into multiple categories. The use of RNNs and CNNs allows us to capture sequential and spatial patterns in the text, respectively, enhancing the model's ability to understand and classify text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1007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7" name="object 6"/>
          <p:cNvPicPr>
            <a:picLocks/>
          </p:cNvPicPr>
          <p:nvPr/>
        </p:nvPicPr>
        <p:blipFill>
          <a:blip r:embed="rId2" cstate="print"/>
          <a:stretch>
            <a:fillRect/>
          </a:stretch>
        </p:blipFill>
        <p:spPr>
          <a:xfrm>
            <a:off x="723900" y="6172200"/>
            <a:ext cx="2181225" cy="485775"/>
          </a:xfrm>
          <a:prstGeom prst="rect">
            <a:avLst/>
          </a:prstGeom>
        </p:spPr>
      </p:pic>
      <p:sp>
        <p:nvSpPr>
          <p:cNvPr id="1048684"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709" name="TextBox 1048708"/>
          <p:cNvSpPr txBox="1"/>
          <p:nvPr/>
        </p:nvSpPr>
        <p:spPr>
          <a:xfrm>
            <a:off x="741929" y="2286124"/>
            <a:ext cx="7411471" cy="4031873"/>
          </a:xfrm>
          <a:prstGeom prst="rect">
            <a:avLst/>
          </a:prstGeom>
        </p:spPr>
        <p:txBody>
          <a:bodyPr wrap="square" rtlCol="0">
            <a:spAutoFit/>
          </a:bodyPr>
          <a:lstStyle/>
          <a:p>
            <a:pPr marL="457200" indent="-457200">
              <a:buFont typeface="Arial" panose="020B0604020202020204" pitchFamily="34" charset="0"/>
              <a:buChar char="•"/>
            </a:pPr>
            <a:r>
              <a:rPr lang="en-US" sz="3200" dirty="0">
                <a:solidFill>
                  <a:srgbClr val="000000"/>
                </a:solidFill>
              </a:rPr>
              <a:t>Businesses looking to automate document categorization.</a:t>
            </a:r>
          </a:p>
          <a:p>
            <a:pPr marL="457200" indent="-457200">
              <a:buFont typeface="Arial" panose="020B0604020202020204" pitchFamily="34" charset="0"/>
              <a:buChar char="•"/>
            </a:pPr>
            <a:r>
              <a:rPr lang="en-US" sz="3200" dirty="0">
                <a:solidFill>
                  <a:srgbClr val="000000"/>
                </a:solidFill>
              </a:rPr>
              <a:t>News organizations for topic classification.</a:t>
            </a:r>
          </a:p>
          <a:p>
            <a:pPr marL="457200" indent="-457200">
              <a:buFont typeface="Arial" panose="020B0604020202020204" pitchFamily="34" charset="0"/>
              <a:buChar char="•"/>
            </a:pPr>
            <a:r>
              <a:rPr lang="en-US" sz="3200" dirty="0">
                <a:solidFill>
                  <a:srgbClr val="000000"/>
                </a:solidFill>
              </a:rPr>
              <a:t>Social media platforms for sentiment analysis.</a:t>
            </a:r>
          </a:p>
          <a:p>
            <a:pPr marL="457200" indent="-457200">
              <a:buFont typeface="Arial" panose="020B0604020202020204" pitchFamily="34" charset="0"/>
              <a:buChar char="•"/>
            </a:pPr>
            <a:r>
              <a:rPr lang="en-US" sz="3200" dirty="0">
                <a:solidFill>
                  <a:srgbClr val="000000"/>
                </a:solidFill>
              </a:rPr>
              <a:t>Educational institutions for automated grading of essays,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object 2"/>
          <p:cNvPicPr>
            <a:picLocks/>
          </p:cNvPicPr>
          <p:nvPr/>
        </p:nvPicPr>
        <p:blipFill>
          <a:blip r:embed="rId2" cstate="print"/>
          <a:stretch>
            <a:fillRect/>
          </a:stretch>
        </p:blipFill>
        <p:spPr>
          <a:xfrm>
            <a:off x="0" y="1476375"/>
            <a:ext cx="2695574" cy="3248025"/>
          </a:xfrm>
          <a:prstGeom prst="rect">
            <a:avLst/>
          </a:prstGeom>
        </p:spPr>
      </p:pic>
      <p:sp>
        <p:nvSpPr>
          <p:cNvPr id="104862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3" name="object 6"/>
          <p:cNvSpPr txBox="1">
            <a:spLocks noGrp="1"/>
          </p:cNvSpPr>
          <p:nvPr>
            <p:ph type="title"/>
          </p:nvPr>
        </p:nvSpPr>
        <p:spPr>
          <a:xfrm>
            <a:off x="558165" y="857885"/>
            <a:ext cx="9763125" cy="1105535"/>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2097156" name="object 7"/>
          <p:cNvPicPr>
            <a:picLocks/>
          </p:cNvPicPr>
          <p:nvPr/>
        </p:nvPicPr>
        <p:blipFill>
          <a:blip r:embed="rId3" cstate="print"/>
          <a:stretch>
            <a:fillRect/>
          </a:stretch>
        </p:blipFill>
        <p:spPr>
          <a:xfrm>
            <a:off x="676275" y="6467475"/>
            <a:ext cx="2143125" cy="200025"/>
          </a:xfrm>
          <a:prstGeom prst="rect">
            <a:avLst/>
          </a:prstGeom>
        </p:spPr>
      </p:pic>
      <p:sp>
        <p:nvSpPr>
          <p:cNvPr id="104862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710" name="TextBox 1048709"/>
          <p:cNvSpPr txBox="1"/>
          <p:nvPr/>
        </p:nvSpPr>
        <p:spPr>
          <a:xfrm>
            <a:off x="2661104" y="1846489"/>
            <a:ext cx="7537835" cy="4401205"/>
          </a:xfrm>
          <a:prstGeom prst="rect">
            <a:avLst/>
          </a:prstGeom>
        </p:spPr>
        <p:txBody>
          <a:bodyPr wrap="square" rtlCol="0">
            <a:spAutoFit/>
          </a:bodyPr>
          <a:lstStyle/>
          <a:p>
            <a:pPr marL="457200" indent="-457200">
              <a:buFont typeface="Arial" panose="020B0604020202020204" pitchFamily="34" charset="0"/>
              <a:buChar char="•"/>
            </a:pPr>
            <a:r>
              <a:rPr lang="en-US" sz="2800" b="1" dirty="0">
                <a:solidFill>
                  <a:srgbClr val="000000"/>
                </a:solidFill>
              </a:rPr>
              <a:t>RNN</a:t>
            </a:r>
            <a:r>
              <a:rPr lang="en-US" sz="2800" dirty="0">
                <a:solidFill>
                  <a:srgbClr val="000000"/>
                </a:solidFill>
              </a:rPr>
              <a:t>: Utilize the sequential nature of text data for capturing dependencies and patterns over time.</a:t>
            </a:r>
          </a:p>
          <a:p>
            <a:pPr marL="457200" indent="-457200">
              <a:buFont typeface="Arial" panose="020B0604020202020204" pitchFamily="34" charset="0"/>
              <a:buChar char="•"/>
            </a:pPr>
            <a:r>
              <a:rPr lang="en-US" sz="2800" b="1" dirty="0">
                <a:solidFill>
                  <a:srgbClr val="000000"/>
                </a:solidFill>
              </a:rPr>
              <a:t>CNN</a:t>
            </a:r>
            <a:r>
              <a:rPr lang="en-US" sz="2800" dirty="0">
                <a:solidFill>
                  <a:srgbClr val="000000"/>
                </a:solidFill>
              </a:rPr>
              <a:t>: Extract features from text using convolutional layers to capture spatial patterns.</a:t>
            </a:r>
          </a:p>
          <a:p>
            <a:pPr marL="457200" indent="-457200">
              <a:buFont typeface="Arial" panose="020B0604020202020204" pitchFamily="34" charset="0"/>
              <a:buChar char="•"/>
            </a:pPr>
            <a:r>
              <a:rPr lang="en-US" sz="2800" b="1" dirty="0">
                <a:solidFill>
                  <a:srgbClr val="000000"/>
                </a:solidFill>
              </a:rPr>
              <a:t>Value Proposition</a:t>
            </a:r>
            <a:r>
              <a:rPr lang="en-US" sz="2800" dirty="0">
                <a:solidFill>
                  <a:srgbClr val="000000"/>
                </a:solidFill>
              </a:rPr>
              <a:t>: The system offers accurate and efficient text classification, enabling businesses and organizations to streamline processes, improve decision-making, and</a:t>
            </a:r>
          </a:p>
          <a:p>
            <a:r>
              <a:rPr lang="en-US" sz="2800" dirty="0">
                <a:solidFill>
                  <a:srgbClr val="000000"/>
                </a:solidFill>
              </a:rPr>
              <a:t>      gain valuable insights from textual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8" name="object 7"/>
          <p:cNvSpPr txBox="1">
            <a:spLocks noGrp="1"/>
          </p:cNvSpPr>
          <p:nvPr>
            <p:ph type="title"/>
          </p:nvPr>
        </p:nvSpPr>
        <p:spPr>
          <a:xfrm>
            <a:off x="739775" y="654938"/>
            <a:ext cx="7543165" cy="1311909"/>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104861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711" name="TextBox 1048710"/>
          <p:cNvSpPr txBox="1"/>
          <p:nvPr/>
        </p:nvSpPr>
        <p:spPr>
          <a:xfrm>
            <a:off x="2657475" y="2447032"/>
            <a:ext cx="7029200" cy="3539430"/>
          </a:xfrm>
          <a:prstGeom prst="rect">
            <a:avLst/>
          </a:prstGeom>
        </p:spPr>
        <p:txBody>
          <a:bodyPr wrap="square" rtlCol="0">
            <a:spAutoFit/>
          </a:bodyPr>
          <a:lstStyle/>
          <a:p>
            <a:r>
              <a:rPr lang="en-US" sz="2800" dirty="0">
                <a:solidFill>
                  <a:srgbClr val="000000"/>
                </a:solidFill>
              </a:rPr>
              <a:t>One aspect that sets our solution apart is the fusion of RNNs and CNNs. By leveraging the strengths of both architectures, we can create a more comprehensive and effective text classification system. Additionally, our solution is scalable and can be fine-tuned to specific domains or use cases, adding flexibility and customization options.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1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3" name="object 8"/>
          <p:cNvSpPr txBox="1"/>
          <p:nvPr/>
        </p:nvSpPr>
        <p:spPr>
          <a:xfrm>
            <a:off x="739775" y="291147"/>
            <a:ext cx="3303904" cy="14865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48712" name="TextBox 1048711"/>
          <p:cNvSpPr txBox="1"/>
          <p:nvPr/>
        </p:nvSpPr>
        <p:spPr>
          <a:xfrm>
            <a:off x="1143000" y="2507901"/>
            <a:ext cx="7409818" cy="3046988"/>
          </a:xfrm>
          <a:prstGeom prst="rect">
            <a:avLst/>
          </a:prstGeom>
        </p:spPr>
        <p:txBody>
          <a:bodyPr wrap="square" rtlCol="0">
            <a:spAutoFit/>
          </a:bodyPr>
          <a:lstStyle/>
          <a:p>
            <a:r>
              <a:rPr lang="en-US" sz="3200" dirty="0">
                <a:solidFill>
                  <a:srgbClr val="000000"/>
                </a:solidFill>
              </a:rPr>
              <a:t>For the modeling part, we will build and train both RNN and CNN models using TensorFlow and </a:t>
            </a:r>
            <a:r>
              <a:rPr lang="en-US" sz="3200" dirty="0" err="1">
                <a:solidFill>
                  <a:srgbClr val="000000"/>
                </a:solidFill>
              </a:rPr>
              <a:t>Keras</a:t>
            </a:r>
            <a:r>
              <a:rPr lang="en-US" sz="3200" dirty="0">
                <a:solidFill>
                  <a:srgbClr val="000000"/>
                </a:solidFill>
              </a:rPr>
              <a:t> in Python. We will preprocess the text data, tokenize it, and then feed it into the respective models for training.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Student Name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vivo 1714</dc:creator>
  <cp:lastModifiedBy>Vimal Kumar Venkatesan</cp:lastModifiedBy>
  <cp:revision>2</cp:revision>
  <dcterms:created xsi:type="dcterms:W3CDTF">2024-03-31T20:45:31Z</dcterms:created>
  <dcterms:modified xsi:type="dcterms:W3CDTF">2024-04-04T17:43:39Z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ICV">
    <vt:lpwstr>86984bf03c3c461182ff20029fa18634</vt:lpwstr>
  </property>
</Properties>
</file>