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3248" y="3101004"/>
            <a:ext cx="9515060" cy="1625688"/>
          </a:xfrm>
        </p:spPr>
        <p:txBody>
          <a:bodyPr/>
          <a:lstStyle/>
          <a:p>
            <a:pPr algn="ctr"/>
            <a:r>
              <a:rPr lang="en-US" sz="4500" b="1" dirty="0"/>
              <a:t>Enhancing Sustainability: Bioenergy Crops as Border </a:t>
            </a:r>
            <a:r>
              <a:rPr lang="en-US" sz="4500" b="1" dirty="0" smtClean="0"/>
              <a:t>Plants</a:t>
            </a:r>
            <a:endParaRPr lang="en-IN" sz="4500" dirty="0"/>
          </a:p>
        </p:txBody>
      </p:sp>
      <p:sp>
        <p:nvSpPr>
          <p:cNvPr id="3" name="Subtitle 2"/>
          <p:cNvSpPr>
            <a:spLocks noGrp="1"/>
          </p:cNvSpPr>
          <p:nvPr>
            <p:ph type="subTitle" idx="1"/>
          </p:nvPr>
        </p:nvSpPr>
        <p:spPr>
          <a:xfrm>
            <a:off x="7818783" y="4842391"/>
            <a:ext cx="1799776" cy="507915"/>
          </a:xfrm>
        </p:spPr>
        <p:txBody>
          <a:bodyPr/>
          <a:lstStyle/>
          <a:p>
            <a:r>
              <a:rPr lang="en-US" dirty="0" smtClean="0"/>
              <a:t>Chandrasekar.B</a:t>
            </a:r>
            <a:endParaRPr lang="en-IN" dirty="0"/>
          </a:p>
        </p:txBody>
      </p:sp>
      <p:pic>
        <p:nvPicPr>
          <p:cNvPr id="1026" name="Picture 2" descr="Environmental sustainability in industry tops consumers' care lists -  Confectionery Produ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8598" y="119569"/>
            <a:ext cx="4301292" cy="286573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5578" y="5899389"/>
            <a:ext cx="2608587" cy="916682"/>
          </a:xfrm>
          <a:prstGeom prst="rect">
            <a:avLst/>
          </a:prstGeom>
        </p:spPr>
      </p:pic>
    </p:spTree>
    <p:extLst>
      <p:ext uri="{BB962C8B-B14F-4D97-AF65-F5344CB8AC3E}">
        <p14:creationId xmlns:p14="http://schemas.microsoft.com/office/powerpoint/2010/main" val="3868332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a:xfrm>
            <a:off x="677334" y="1510749"/>
            <a:ext cx="9195536" cy="4530614"/>
          </a:xfrm>
        </p:spPr>
        <p:txBody>
          <a:bodyPr/>
          <a:lstStyle/>
          <a:p>
            <a:r>
              <a:rPr lang="en-US" dirty="0"/>
              <a:t>The Zha Foundation is committed to promoting sustainable agricultural practices that not only support food production but also contribute to environmental </a:t>
            </a:r>
            <a:r>
              <a:rPr lang="en-US" dirty="0" smtClean="0"/>
              <a:t>conservation</a:t>
            </a:r>
          </a:p>
          <a:p>
            <a:endParaRPr lang="en-US" dirty="0"/>
          </a:p>
          <a:p>
            <a:r>
              <a:rPr lang="en-US" dirty="0"/>
              <a:t>One innovative approach that aligns with this mission is the integration of bioenergy crops as border plants in agricultural fields</a:t>
            </a:r>
            <a:r>
              <a:rPr lang="en-US" dirty="0" smtClean="0"/>
              <a:t>.</a:t>
            </a:r>
          </a:p>
          <a:p>
            <a:endParaRPr lang="en-US" dirty="0"/>
          </a:p>
          <a:p>
            <a:r>
              <a:rPr lang="en-US" dirty="0"/>
              <a:t>This practice not only provides farmers with economic benefits but also contributes to the overall sustainability of their operations. In this content, we will explore the concept of bioenergy crops, their benefits, and how Zha Foundation is working with farmers to implement this practice effectively</a:t>
            </a:r>
            <a:endParaRPr lang="en-IN" dirty="0"/>
          </a:p>
        </p:txBody>
      </p:sp>
      <p:pic>
        <p:nvPicPr>
          <p:cNvPr id="4" name="Picture 3"/>
          <p:cNvPicPr>
            <a:picLocks noChangeAspect="1"/>
          </p:cNvPicPr>
          <p:nvPr/>
        </p:nvPicPr>
        <p:blipFill>
          <a:blip r:embed="rId2"/>
          <a:stretch>
            <a:fillRect/>
          </a:stretch>
        </p:blipFill>
        <p:spPr>
          <a:xfrm>
            <a:off x="-5578" y="5899389"/>
            <a:ext cx="2608587" cy="916682"/>
          </a:xfrm>
          <a:prstGeom prst="rect">
            <a:avLst/>
          </a:prstGeom>
        </p:spPr>
      </p:pic>
    </p:spTree>
    <p:extLst>
      <p:ext uri="{BB962C8B-B14F-4D97-AF65-F5344CB8AC3E}">
        <p14:creationId xmlns:p14="http://schemas.microsoft.com/office/powerpoint/2010/main" val="2596139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5466"/>
            <a:ext cx="6213796" cy="901149"/>
          </a:xfrm>
        </p:spPr>
        <p:txBody>
          <a:bodyPr/>
          <a:lstStyle/>
          <a:p>
            <a:r>
              <a:rPr lang="en-IN" b="1" dirty="0"/>
              <a:t>What are Bioenergy Crops?</a:t>
            </a:r>
            <a:endParaRPr lang="en-IN" dirty="0"/>
          </a:p>
        </p:txBody>
      </p:sp>
      <p:sp>
        <p:nvSpPr>
          <p:cNvPr id="3" name="Content Placeholder 2"/>
          <p:cNvSpPr>
            <a:spLocks noGrp="1"/>
          </p:cNvSpPr>
          <p:nvPr>
            <p:ph idx="1"/>
          </p:nvPr>
        </p:nvSpPr>
        <p:spPr>
          <a:xfrm>
            <a:off x="253265" y="1431237"/>
            <a:ext cx="9102771" cy="4280450"/>
          </a:xfrm>
        </p:spPr>
        <p:txBody>
          <a:bodyPr>
            <a:normAutofit/>
          </a:bodyPr>
          <a:lstStyle/>
          <a:p>
            <a:r>
              <a:rPr lang="en-US" dirty="0"/>
              <a:t>Bioenergy crops, often referred to as energy crops, are plant species specifically grown for the purpose of producing biofuels, biogas, and other forms of renewable energy</a:t>
            </a:r>
            <a:r>
              <a:rPr lang="en-US" dirty="0" smtClean="0"/>
              <a:t>.</a:t>
            </a:r>
          </a:p>
          <a:p>
            <a:endParaRPr lang="en-US" dirty="0"/>
          </a:p>
          <a:p>
            <a:r>
              <a:rPr lang="en-US" dirty="0"/>
              <a:t>Integrating bioenergy crops into agricultural landscapes offers a dual-purpose advantage of energy production and environmental enhancement</a:t>
            </a:r>
            <a:r>
              <a:rPr lang="en-US" dirty="0" smtClean="0"/>
              <a:t>.</a:t>
            </a:r>
          </a:p>
          <a:p>
            <a:endParaRPr lang="en-US" dirty="0"/>
          </a:p>
          <a:p>
            <a:r>
              <a:rPr lang="en-US" dirty="0"/>
              <a:t>Example : </a:t>
            </a:r>
            <a:r>
              <a:rPr lang="en-US" dirty="0" smtClean="0"/>
              <a:t>Jatropha</a:t>
            </a:r>
            <a:r>
              <a:rPr lang="en-US" dirty="0"/>
              <a:t>, </a:t>
            </a:r>
            <a:r>
              <a:rPr lang="en-US" dirty="0" smtClean="0"/>
              <a:t>Pongamia</a:t>
            </a:r>
            <a:r>
              <a:rPr lang="en-US" dirty="0"/>
              <a:t>, Oleander, </a:t>
            </a:r>
            <a:r>
              <a:rPr lang="en-US" dirty="0" smtClean="0"/>
              <a:t>Datura  etc</a:t>
            </a:r>
          </a:p>
          <a:p>
            <a:endParaRPr lang="en-US" dirty="0"/>
          </a:p>
        </p:txBody>
      </p:sp>
      <p:pic>
        <p:nvPicPr>
          <p:cNvPr id="4" name="Picture 3"/>
          <p:cNvPicPr>
            <a:picLocks noChangeAspect="1"/>
          </p:cNvPicPr>
          <p:nvPr/>
        </p:nvPicPr>
        <p:blipFill>
          <a:blip r:embed="rId2"/>
          <a:stretch>
            <a:fillRect/>
          </a:stretch>
        </p:blipFill>
        <p:spPr>
          <a:xfrm>
            <a:off x="-5578" y="5899389"/>
            <a:ext cx="2608587" cy="916682"/>
          </a:xfrm>
          <a:prstGeom prst="rect">
            <a:avLst/>
          </a:prstGeom>
        </p:spPr>
      </p:pic>
    </p:spTree>
    <p:extLst>
      <p:ext uri="{BB962C8B-B14F-4D97-AF65-F5344CB8AC3E}">
        <p14:creationId xmlns:p14="http://schemas.microsoft.com/office/powerpoint/2010/main" val="406733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265" y="205953"/>
            <a:ext cx="9089519" cy="901149"/>
          </a:xfrm>
        </p:spPr>
        <p:txBody>
          <a:bodyPr>
            <a:noAutofit/>
          </a:bodyPr>
          <a:lstStyle/>
          <a:p>
            <a:r>
              <a:rPr lang="en-US" sz="3000" b="1" dirty="0"/>
              <a:t>The Benefits of Bioenergy Crops as Border Plants:</a:t>
            </a:r>
            <a:endParaRPr lang="en-IN" sz="3000" dirty="0"/>
          </a:p>
        </p:txBody>
      </p:sp>
      <p:sp>
        <p:nvSpPr>
          <p:cNvPr id="3" name="Content Placeholder 2"/>
          <p:cNvSpPr>
            <a:spLocks noGrp="1"/>
          </p:cNvSpPr>
          <p:nvPr>
            <p:ph idx="1"/>
          </p:nvPr>
        </p:nvSpPr>
        <p:spPr>
          <a:xfrm>
            <a:off x="346030" y="993915"/>
            <a:ext cx="9261796" cy="4905474"/>
          </a:xfrm>
        </p:spPr>
        <p:txBody>
          <a:bodyPr>
            <a:normAutofit fontScale="92500" lnSpcReduction="20000"/>
          </a:bodyPr>
          <a:lstStyle/>
          <a:p>
            <a:r>
              <a:rPr lang="en-US" b="1" dirty="0"/>
              <a:t>Erosion Control</a:t>
            </a:r>
            <a:r>
              <a:rPr lang="en-US" dirty="0"/>
              <a:t>: Bioenergy crops have extensive root systems that help stabilize soil, preventing erosion and maintaining the integrity of farmland</a:t>
            </a:r>
            <a:r>
              <a:rPr lang="en-US" dirty="0" smtClean="0"/>
              <a:t>.</a:t>
            </a:r>
          </a:p>
          <a:p>
            <a:endParaRPr lang="en-US" dirty="0"/>
          </a:p>
          <a:p>
            <a:r>
              <a:rPr lang="en-US" b="1" dirty="0"/>
              <a:t>Biodiversity Promotion</a:t>
            </a:r>
            <a:r>
              <a:rPr lang="en-US" dirty="0"/>
              <a:t>: The cultivation of bioenergy crops can create new habitats for wildlife, insects, and beneficial microorganisms, enhancing overall biodiversity</a:t>
            </a:r>
            <a:r>
              <a:rPr lang="en-US" dirty="0" smtClean="0"/>
              <a:t>.</a:t>
            </a:r>
          </a:p>
          <a:p>
            <a:endParaRPr lang="en-US" dirty="0"/>
          </a:p>
          <a:p>
            <a:r>
              <a:rPr lang="en-US" b="1" dirty="0"/>
              <a:t>Carbon Sequestration</a:t>
            </a:r>
            <a:r>
              <a:rPr lang="en-US" dirty="0"/>
              <a:t>: These crops absorb and store carbon dioxide from the atmosphere, mitigating the effects of climate change and contributing to carbon sequestration efforts</a:t>
            </a:r>
            <a:r>
              <a:rPr lang="en-US" dirty="0" smtClean="0"/>
              <a:t>.</a:t>
            </a:r>
          </a:p>
          <a:p>
            <a:endParaRPr lang="en-US" dirty="0"/>
          </a:p>
          <a:p>
            <a:r>
              <a:rPr lang="en-US" b="1" dirty="0"/>
              <a:t>Water Quality Improvement</a:t>
            </a:r>
            <a:r>
              <a:rPr lang="en-US" dirty="0"/>
              <a:t>: Bioenergy crops act as natural filters, reducing the runoff of agricultural chemicals and pollutants into water bodies, thereby enhancing water quality</a:t>
            </a:r>
            <a:r>
              <a:rPr lang="en-US" dirty="0" smtClean="0"/>
              <a:t>.</a:t>
            </a:r>
          </a:p>
          <a:p>
            <a:endParaRPr lang="en-US" dirty="0"/>
          </a:p>
          <a:p>
            <a:r>
              <a:rPr lang="en-US" b="1" dirty="0"/>
              <a:t>Renewable Energy Generation</a:t>
            </a:r>
            <a:r>
              <a:rPr lang="en-US" dirty="0"/>
              <a:t>: By utilizing bioenergy crops for renewable energy production, farmers can diversify their income streams and contribute to local energy needs.</a:t>
            </a:r>
            <a:endParaRPr lang="en-US" dirty="0" smtClean="0"/>
          </a:p>
          <a:p>
            <a:endParaRPr lang="en-US" dirty="0"/>
          </a:p>
          <a:p>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5578" y="5899389"/>
            <a:ext cx="2608587" cy="916682"/>
          </a:xfrm>
          <a:prstGeom prst="rect">
            <a:avLst/>
          </a:prstGeom>
        </p:spPr>
      </p:pic>
    </p:spTree>
    <p:extLst>
      <p:ext uri="{BB962C8B-B14F-4D97-AF65-F5344CB8AC3E}">
        <p14:creationId xmlns:p14="http://schemas.microsoft.com/office/powerpoint/2010/main" val="2737645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265" y="205953"/>
            <a:ext cx="9089519" cy="901149"/>
          </a:xfrm>
        </p:spPr>
        <p:txBody>
          <a:bodyPr>
            <a:noAutofit/>
          </a:bodyPr>
          <a:lstStyle/>
          <a:p>
            <a:r>
              <a:rPr lang="en-IN" b="1" dirty="0"/>
              <a:t>Zha Foundation's Approach:</a:t>
            </a:r>
            <a:endParaRPr lang="en-IN" sz="3000" dirty="0"/>
          </a:p>
        </p:txBody>
      </p:sp>
      <p:sp>
        <p:nvSpPr>
          <p:cNvPr id="3" name="Content Placeholder 2"/>
          <p:cNvSpPr>
            <a:spLocks noGrp="1"/>
          </p:cNvSpPr>
          <p:nvPr>
            <p:ph idx="1"/>
          </p:nvPr>
        </p:nvSpPr>
        <p:spPr>
          <a:xfrm>
            <a:off x="253265" y="2080591"/>
            <a:ext cx="9971832" cy="3951318"/>
          </a:xfrm>
        </p:spPr>
        <p:txBody>
          <a:bodyPr>
            <a:normAutofit/>
          </a:bodyPr>
          <a:lstStyle/>
          <a:p>
            <a:r>
              <a:rPr lang="en-US" b="1" dirty="0"/>
              <a:t>Education and Training: </a:t>
            </a:r>
            <a:r>
              <a:rPr lang="en-US" dirty="0"/>
              <a:t>Zha Foundation offers workshops, seminars, and training sessions to educate farmers about the benefits and cultivation techniques of bioenergy crops.</a:t>
            </a:r>
          </a:p>
          <a:p>
            <a:r>
              <a:rPr lang="en-US" b="1" dirty="0"/>
              <a:t>Seed Distribution:</a:t>
            </a:r>
            <a:r>
              <a:rPr lang="en-US" dirty="0"/>
              <a:t> The foundation provides farmers with high-quality bioenergy crop seeds, helping them get started on the right foot.</a:t>
            </a:r>
          </a:p>
          <a:p>
            <a:r>
              <a:rPr lang="en-US" b="1" dirty="0"/>
              <a:t>Technical Support:</a:t>
            </a:r>
            <a:r>
              <a:rPr lang="en-US" dirty="0"/>
              <a:t> Zha Foundation's agricultural experts offer ongoing guidance and technical support to farmers throughout the cultivation process.</a:t>
            </a:r>
          </a:p>
          <a:p>
            <a:r>
              <a:rPr lang="en-US" b="1" dirty="0"/>
              <a:t>Monitoring and Evaluation:</a:t>
            </a:r>
            <a:r>
              <a:rPr lang="en-US" dirty="0"/>
              <a:t> The foundation collaborates with farmers to monitor the performance of bioenergy crops, ensuring optimal growth and impact on the farm's sustainability.</a:t>
            </a:r>
          </a:p>
          <a:p>
            <a:r>
              <a:rPr lang="en-US" b="1" dirty="0"/>
              <a:t>Networking:</a:t>
            </a:r>
            <a:r>
              <a:rPr lang="en-US" dirty="0"/>
              <a:t> Zha Foundation facilitates connections among farmers practicing bioenergy crop integration, fostering a supportive community for knowledge exchange</a:t>
            </a:r>
            <a:endParaRPr lang="en-US" dirty="0" smtClean="0"/>
          </a:p>
        </p:txBody>
      </p:sp>
      <p:pic>
        <p:nvPicPr>
          <p:cNvPr id="4" name="Picture 3"/>
          <p:cNvPicPr>
            <a:picLocks noChangeAspect="1"/>
          </p:cNvPicPr>
          <p:nvPr/>
        </p:nvPicPr>
        <p:blipFill>
          <a:blip r:embed="rId2"/>
          <a:stretch>
            <a:fillRect/>
          </a:stretch>
        </p:blipFill>
        <p:spPr>
          <a:xfrm>
            <a:off x="-5578" y="5899389"/>
            <a:ext cx="2608587" cy="916682"/>
          </a:xfrm>
          <a:prstGeom prst="rect">
            <a:avLst/>
          </a:prstGeom>
        </p:spPr>
      </p:pic>
      <p:sp>
        <p:nvSpPr>
          <p:cNvPr id="5" name="Rectangle 4"/>
          <p:cNvSpPr/>
          <p:nvPr/>
        </p:nvSpPr>
        <p:spPr>
          <a:xfrm>
            <a:off x="253265" y="891231"/>
            <a:ext cx="9261796" cy="923330"/>
          </a:xfrm>
          <a:prstGeom prst="rect">
            <a:avLst/>
          </a:prstGeom>
        </p:spPr>
        <p:txBody>
          <a:bodyPr wrap="square">
            <a:spAutoFit/>
          </a:bodyPr>
          <a:lstStyle/>
          <a:p>
            <a:r>
              <a:rPr lang="en-US" dirty="0"/>
              <a:t>The Zha Foundation recognizes the potential of bioenergy crops as border plants to promote sustainable agriculture. Here's how the foundation is working with farmers to implement this practice:</a:t>
            </a:r>
            <a:endParaRPr lang="en-IN" dirty="0"/>
          </a:p>
        </p:txBody>
      </p:sp>
    </p:spTree>
    <p:extLst>
      <p:ext uri="{BB962C8B-B14F-4D97-AF65-F5344CB8AC3E}">
        <p14:creationId xmlns:p14="http://schemas.microsoft.com/office/powerpoint/2010/main" val="4173186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265" y="205953"/>
            <a:ext cx="9089519" cy="901149"/>
          </a:xfrm>
        </p:spPr>
        <p:txBody>
          <a:bodyPr>
            <a:noAutofit/>
          </a:bodyPr>
          <a:lstStyle/>
          <a:p>
            <a:r>
              <a:rPr lang="en-IN" b="1" dirty="0" smtClean="0"/>
              <a:t>                     Conclusion</a:t>
            </a:r>
            <a:endParaRPr lang="en-IN" sz="3000" dirty="0"/>
          </a:p>
        </p:txBody>
      </p:sp>
      <p:pic>
        <p:nvPicPr>
          <p:cNvPr id="4" name="Picture 3"/>
          <p:cNvPicPr>
            <a:picLocks noChangeAspect="1"/>
          </p:cNvPicPr>
          <p:nvPr/>
        </p:nvPicPr>
        <p:blipFill>
          <a:blip r:embed="rId2"/>
          <a:stretch>
            <a:fillRect/>
          </a:stretch>
        </p:blipFill>
        <p:spPr>
          <a:xfrm>
            <a:off x="-5578" y="5899389"/>
            <a:ext cx="2608587" cy="916682"/>
          </a:xfrm>
          <a:prstGeom prst="rect">
            <a:avLst/>
          </a:prstGeom>
        </p:spPr>
      </p:pic>
      <p:sp>
        <p:nvSpPr>
          <p:cNvPr id="7" name="Rectangle 6"/>
          <p:cNvSpPr/>
          <p:nvPr/>
        </p:nvSpPr>
        <p:spPr>
          <a:xfrm>
            <a:off x="503583" y="1997839"/>
            <a:ext cx="9462052" cy="2862322"/>
          </a:xfrm>
          <a:prstGeom prst="rect">
            <a:avLst/>
          </a:prstGeom>
        </p:spPr>
        <p:txBody>
          <a:bodyPr wrap="square">
            <a:spAutoFit/>
          </a:bodyPr>
          <a:lstStyle/>
          <a:p>
            <a:pPr marL="285750" indent="-285750">
              <a:buFont typeface="Arial" panose="020B0604020202020204" pitchFamily="34" charset="0"/>
              <a:buChar char="•"/>
            </a:pPr>
            <a:r>
              <a:rPr lang="en-US" dirty="0"/>
              <a:t>Bioenergy crops as border plants offer a promising avenue for sustainable agriculture that aligns with Zha Foundation's mission.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By </a:t>
            </a:r>
            <a:r>
              <a:rPr lang="en-US" dirty="0"/>
              <a:t>promoting erosion control, biodiversity, carbon sequestration, water quality improvement, and renewable energy generation, this practice presents a win-win scenario for both farmers and the environment.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With </a:t>
            </a:r>
            <a:r>
              <a:rPr lang="en-US" dirty="0"/>
              <a:t>its comprehensive approach, Zha Foundation is leading the way in empowering farmers to adopt this innovative and impactful practice, contributing to a greener and more sustainable future.</a:t>
            </a:r>
            <a:endParaRPr lang="en-IN" dirty="0"/>
          </a:p>
        </p:txBody>
      </p:sp>
    </p:spTree>
    <p:extLst>
      <p:ext uri="{BB962C8B-B14F-4D97-AF65-F5344CB8AC3E}">
        <p14:creationId xmlns:p14="http://schemas.microsoft.com/office/powerpoint/2010/main" val="29400873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TotalTime>
  <Words>538</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Enhancing Sustainability: Bioenergy Crops as Border Plants</vt:lpstr>
      <vt:lpstr>Introduction:</vt:lpstr>
      <vt:lpstr>What are Bioenergy Crops?</vt:lpstr>
      <vt:lpstr>The Benefits of Bioenergy Crops as Border Plants:</vt:lpstr>
      <vt:lpstr>Zha Foundation's Approach:</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Sustainability: Bioenergy Crops as Border Plants</dc:title>
  <dc:creator>mkitadmin</dc:creator>
  <cp:lastModifiedBy>mkitadmin</cp:lastModifiedBy>
  <cp:revision>4</cp:revision>
  <dcterms:created xsi:type="dcterms:W3CDTF">2023-08-12T08:49:16Z</dcterms:created>
  <dcterms:modified xsi:type="dcterms:W3CDTF">2023-08-12T09:18:47Z</dcterms:modified>
</cp:coreProperties>
</file>