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3"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Franklin Gothic" panose="020B0604020202020204" charset="0"/>
      <p:bold r:id="rId20"/>
    </p:embeddedFont>
    <p:embeddedFont>
      <p:font typeface="Calibri" panose="020F0502020204030204" pitchFamily="34" charset="0"/>
      <p:regular r:id="rId21"/>
      <p:bold r:id="rId22"/>
      <p:italic r:id="rId23"/>
      <p:boldItalic r:id="rId24"/>
    </p:embeddedFont>
    <p:embeddedFont>
      <p:font typeface="Libre Franklin" panose="020B0604020202020204" charset="0"/>
      <p:regular r:id="rId25"/>
      <p:bold r:id="rId26"/>
      <p:italic r:id="rId27"/>
      <p:boldItalic r:id="rId28"/>
    </p:embeddedFont>
    <p:embeddedFont>
      <p:font typeface="Comic Sans MS" panose="030F0702030302020204" pitchFamily="66"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139" b="11358"/>
          <a:stretch/>
        </p:blipFill>
        <p:spPr>
          <a:xfrm>
            <a:off x="0" y="0"/>
            <a:ext cx="12359682" cy="6858000"/>
          </a:xfrm>
          <a:prstGeom prst="rect">
            <a:avLst/>
          </a:prstGeom>
        </p:spPr>
      </p:pic>
      <p:sp>
        <p:nvSpPr>
          <p:cNvPr id="7" name="Title 3"/>
          <p:cNvSpPr>
            <a:spLocks noGrp="1"/>
          </p:cNvSpPr>
          <p:nvPr>
            <p:ph type="ctrTitle"/>
          </p:nvPr>
        </p:nvSpPr>
        <p:spPr>
          <a:xfrm>
            <a:off x="5655320" y="1303866"/>
            <a:ext cx="7585306" cy="587904"/>
          </a:xfrm>
        </p:spPr>
        <p:txBody>
          <a:bodyPr>
            <a:normAutofit fontScale="90000"/>
          </a:bodyPr>
          <a:lstStyle/>
          <a:p>
            <a:r>
              <a:rPr lang="en-IN" b="1" dirty="0" smtClean="0">
                <a:solidFill>
                  <a:schemeClr val="accent1"/>
                </a:solidFill>
                <a:latin typeface="Comic Sans MS" panose="030F0702030302020204" pitchFamily="66" charset="0"/>
                <a:ea typeface="Arial"/>
                <a:cs typeface="Arial"/>
                <a:sym typeface="Arial"/>
              </a:rPr>
              <a:t>LOGGER</a:t>
            </a:r>
            <a:r>
              <a:rPr lang="en-IN" b="1" dirty="0" smtClean="0">
                <a:solidFill>
                  <a:schemeClr val="accent1"/>
                </a:solidFill>
                <a:latin typeface="Arial"/>
                <a:ea typeface="Arial"/>
                <a:cs typeface="Arial"/>
                <a:sym typeface="Arial"/>
              </a:rPr>
              <a:t> </a:t>
            </a:r>
            <a:endParaRPr lang="en-US" dirty="0"/>
          </a:p>
        </p:txBody>
      </p:sp>
      <p:sp>
        <p:nvSpPr>
          <p:cNvPr id="9" name="Title 3"/>
          <p:cNvSpPr txBox="1">
            <a:spLocks/>
          </p:cNvSpPr>
          <p:nvPr/>
        </p:nvSpPr>
        <p:spPr>
          <a:xfrm>
            <a:off x="1862667" y="715962"/>
            <a:ext cx="7585306" cy="58790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solidFill>
                  <a:schemeClr val="accent1"/>
                </a:solidFill>
                <a:latin typeface="Comic Sans MS" panose="030F0702030302020204" pitchFamily="66" charset="0"/>
                <a:ea typeface="Arial"/>
                <a:cs typeface="Arial"/>
                <a:sym typeface="Arial"/>
              </a:rPr>
              <a:t>KEY</a:t>
            </a:r>
            <a:r>
              <a:rPr lang="en-IN" b="1" dirty="0" smtClean="0">
                <a:solidFill>
                  <a:schemeClr val="accent1"/>
                </a:solidFill>
                <a:latin typeface="Arial"/>
                <a:ea typeface="Arial"/>
                <a:cs typeface="Arial"/>
                <a:sym typeface="Arial"/>
              </a:rPr>
              <a:t> </a:t>
            </a:r>
            <a:endParaRPr lang="en-US" dirty="0"/>
          </a:p>
        </p:txBody>
      </p:sp>
      <p:sp>
        <p:nvSpPr>
          <p:cNvPr id="10" name="Subtitle 4"/>
          <p:cNvSpPr>
            <a:spLocks noGrp="1"/>
          </p:cNvSpPr>
          <p:nvPr>
            <p:ph type="subTitle" idx="1"/>
          </p:nvPr>
        </p:nvSpPr>
        <p:spPr>
          <a:xfrm>
            <a:off x="5942773" y="5262417"/>
            <a:ext cx="9144000" cy="1715030"/>
          </a:xfrm>
        </p:spPr>
        <p:txBody>
          <a:bodyPr>
            <a:normAutofit/>
          </a:bodyPr>
          <a:lstStyle/>
          <a:p>
            <a:r>
              <a:rPr lang="en-IN" b="1" dirty="0">
                <a:solidFill>
                  <a:schemeClr val="tx2">
                    <a:lumMod val="90000"/>
                  </a:schemeClr>
                </a:solidFill>
              </a:rPr>
              <a:t>Presented </a:t>
            </a:r>
            <a:r>
              <a:rPr lang="en-IN" b="1" dirty="0" smtClean="0">
                <a:solidFill>
                  <a:schemeClr val="tx2">
                    <a:lumMod val="90000"/>
                  </a:schemeClr>
                </a:solidFill>
              </a:rPr>
              <a:t>By:</a:t>
            </a:r>
          </a:p>
          <a:p>
            <a:pPr lvl="0" indent="457200" algn="l">
              <a:spcBef>
                <a:spcPts val="0"/>
              </a:spcBef>
              <a:buClr>
                <a:schemeClr val="dk1"/>
              </a:buClr>
            </a:pPr>
            <a:r>
              <a:rPr lang="en-US" b="1" dirty="0">
                <a:solidFill>
                  <a:schemeClr val="tx2">
                    <a:lumMod val="90000"/>
                  </a:schemeClr>
                </a:solidFill>
              </a:rPr>
              <a:t> </a:t>
            </a:r>
            <a:r>
              <a:rPr lang="en-US" b="1" dirty="0" smtClean="0">
                <a:solidFill>
                  <a:schemeClr val="tx2">
                    <a:lumMod val="90000"/>
                  </a:schemeClr>
                </a:solidFill>
              </a:rPr>
              <a:t>              T</a:t>
            </a:r>
          </a:p>
          <a:p>
            <a:pPr lvl="0" indent="457200" algn="l">
              <a:spcBef>
                <a:spcPts val="0"/>
              </a:spcBef>
              <a:buClr>
                <a:schemeClr val="dk1"/>
              </a:buClr>
            </a:pPr>
            <a:r>
              <a:rPr lang="en-US" b="1" dirty="0">
                <a:solidFill>
                  <a:schemeClr val="tx2">
                    <a:lumMod val="90000"/>
                  </a:schemeClr>
                </a:solidFill>
              </a:rPr>
              <a:t>T</a:t>
            </a:r>
            <a:r>
              <a:rPr lang="en-US" b="1" dirty="0" smtClean="0">
                <a:solidFill>
                  <a:schemeClr val="tx2">
                    <a:lumMod val="90000"/>
                  </a:schemeClr>
                </a:solidFill>
              </a:rPr>
              <a:t>HIRUPATHI P</a:t>
            </a:r>
            <a:endParaRPr lang="en-US" b="1" dirty="0" smtClean="0">
              <a:solidFill>
                <a:schemeClr val="tx2">
                  <a:lumMod val="90000"/>
                </a:schemeClr>
              </a:solidFill>
            </a:endParaRPr>
          </a:p>
          <a:p>
            <a:pPr lvl="0" indent="457200" algn="l">
              <a:spcBef>
                <a:spcPts val="0"/>
              </a:spcBef>
              <a:buClr>
                <a:schemeClr val="dk1"/>
              </a:buClr>
            </a:pPr>
            <a:r>
              <a:rPr lang="en-US" b="1" dirty="0" smtClean="0">
                <a:solidFill>
                  <a:schemeClr val="tx2">
                    <a:lumMod val="90000"/>
                  </a:schemeClr>
                </a:solidFill>
              </a:rPr>
              <a:t>COMPUTER </a:t>
            </a:r>
            <a:r>
              <a:rPr lang="en-US" b="1" dirty="0">
                <a:solidFill>
                  <a:schemeClr val="tx2">
                    <a:lumMod val="90000"/>
                  </a:schemeClr>
                </a:solidFill>
              </a:rPr>
              <a:t>SCIENCE </a:t>
            </a:r>
            <a:r>
              <a:rPr lang="en-US" b="1" dirty="0" smtClean="0">
                <a:solidFill>
                  <a:schemeClr val="tx2">
                    <a:lumMod val="90000"/>
                  </a:schemeClr>
                </a:solidFill>
              </a:rPr>
              <a:t>ENGINEERING</a:t>
            </a:r>
          </a:p>
          <a:p>
            <a:pPr lvl="0" indent="457200" algn="l">
              <a:spcBef>
                <a:spcPts val="0"/>
              </a:spcBef>
              <a:buClr>
                <a:schemeClr val="dk1"/>
              </a:buClr>
            </a:pPr>
            <a:r>
              <a:rPr lang="en-US" b="1" dirty="0" smtClean="0">
                <a:solidFill>
                  <a:schemeClr val="tx2">
                    <a:lumMod val="90000"/>
                  </a:schemeClr>
                </a:solidFill>
              </a:rPr>
              <a:t>P.S.V </a:t>
            </a:r>
            <a:r>
              <a:rPr lang="en-US" b="1" dirty="0">
                <a:solidFill>
                  <a:schemeClr val="tx2">
                    <a:lumMod val="90000"/>
                  </a:schemeClr>
                </a:solidFill>
              </a:rPr>
              <a:t>COLLEGE OF ENGINEERING AND TECHNOLOGY</a:t>
            </a:r>
          </a:p>
          <a:p>
            <a:endParaRPr lang="en-IN" b="1" dirty="0">
              <a:solidFill>
                <a:srgbClr val="1482AB"/>
              </a:solidFill>
            </a:endParaRPr>
          </a:p>
          <a:p>
            <a:endParaRPr lang="en-US" dirty="0"/>
          </a:p>
        </p:txBody>
      </p:sp>
    </p:spTree>
    <p:extLst>
      <p:ext uri="{BB962C8B-B14F-4D97-AF65-F5344CB8AC3E}">
        <p14:creationId xmlns:p14="http://schemas.microsoft.com/office/powerpoint/2010/main" val="135227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Thank You Blue Images – Browse 29,865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294" y="2765425"/>
            <a:ext cx="5698258" cy="34102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5" name="Picture 2" descr="Security Chip Icons - Free SVG &amp; PNG Security Chip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132" y="1221249"/>
            <a:ext cx="4654461" cy="5366826"/>
          </a:xfrm>
          <a:prstGeom prst="rect">
            <a:avLst/>
          </a:prstGeom>
          <a:noFill/>
          <a:effectLst>
            <a:glow rad="127000">
              <a:srgbClr val="FFC000"/>
            </a:glo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488100" y="1773381"/>
            <a:ext cx="11029500" cy="413251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4"/>
        <p:cNvGrpSpPr/>
        <p:nvPr/>
      </p:nvGrpSpPr>
      <p:grpSpPr>
        <a:xfrm>
          <a:off x="0" y="0"/>
          <a:ext cx="0" cy="0"/>
          <a:chOff x="0" y="0"/>
          <a:chExt cx="0" cy="0"/>
        </a:xfrm>
      </p:grpSpPr>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dirty="0">
                <a:solidFill>
                  <a:schemeClr val="dk1"/>
                </a:solidFill>
                <a:highlight>
                  <a:schemeClr val="lt1"/>
                </a:highlight>
                <a:latin typeface="Roboto"/>
                <a:ea typeface="Roboto"/>
                <a:cs typeface="Roboto"/>
                <a:sym typeface="Roboto"/>
              </a:rPr>
              <a:t>A pr</a:t>
            </a:r>
            <a:r>
              <a:rPr lang="en-IN" sz="1900" dirty="0">
                <a:solidFill>
                  <a:schemeClr val="dk1"/>
                </a:solidFill>
                <a:highlight>
                  <a:schemeClr val="lt1"/>
                </a:highlight>
                <a:latin typeface="Roboto"/>
                <a:ea typeface="Roboto"/>
                <a:cs typeface="Roboto"/>
                <a:sym typeface="Roboto"/>
              </a:rPr>
              <a:t>oposed solution for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Software Implementation:</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Develop a software-based </a:t>
            </a:r>
            <a:r>
              <a:rPr lang="en-IN" sz="1900" dirty="0" err="1">
                <a:solidFill>
                  <a:schemeClr val="dk1"/>
                </a:solidFill>
                <a:highlight>
                  <a:schemeClr val="lt1"/>
                </a:highlight>
                <a:latin typeface="Roboto"/>
                <a:ea typeface="Roboto"/>
                <a:cs typeface="Roboto"/>
                <a:sym typeface="Roboto"/>
              </a:rPr>
              <a:t>keylogger</a:t>
            </a:r>
            <a:r>
              <a:rPr lang="en-IN" sz="1900" dirty="0">
                <a:solidFill>
                  <a:schemeClr val="dk1"/>
                </a:solidFill>
                <a:highlight>
                  <a:schemeClr val="lt1"/>
                </a:highlight>
                <a:latin typeface="Roboto"/>
                <a:ea typeface="Roboto"/>
                <a:cs typeface="Roboto"/>
                <a:sym typeface="Roboto"/>
              </a:rPr>
              <a:t> capable of running stealthily on target systems.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Ensure compatibility with various operating systems (Windows, </a:t>
            </a:r>
            <a:r>
              <a:rPr lang="en-IN" sz="1900" dirty="0" err="1">
                <a:solidFill>
                  <a:schemeClr val="dk1"/>
                </a:solidFill>
                <a:highlight>
                  <a:schemeClr val="lt1"/>
                </a:highlight>
                <a:latin typeface="Roboto"/>
                <a:ea typeface="Roboto"/>
                <a:cs typeface="Roboto"/>
                <a:sym typeface="Roboto"/>
              </a:rPr>
              <a:t>macOS</a:t>
            </a:r>
            <a:r>
              <a:rPr lang="en-IN" sz="1900" dirty="0">
                <a:solidFill>
                  <a:schemeClr val="dk1"/>
                </a:solidFill>
                <a:highlight>
                  <a:schemeClr val="lt1"/>
                </a:highlight>
                <a:latin typeface="Roboto"/>
                <a:ea typeface="Roboto"/>
                <a:cs typeface="Roboto"/>
                <a:sym typeface="Roboto"/>
              </a:rPr>
              <a:t>, Linux) and keyboard types.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Data Capture and Storage:</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Capture keystrokes and store them securely in encrypted files or databases.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algorithms to protect sensitive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dirty="0">
              <a:solidFill>
                <a:schemeClr val="lt1"/>
              </a:solidFill>
              <a:highlight>
                <a:schemeClr val="lt1"/>
              </a:highlight>
              <a:latin typeface="Roboto"/>
              <a:ea typeface="Roboto"/>
              <a:cs typeface="Roboto"/>
              <a:sym typeface="Roboto"/>
            </a:endParaRP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dirty="0">
                <a:solidFill>
                  <a:schemeClr val="dk1"/>
                </a:solidFill>
                <a:highlight>
                  <a:schemeClr val="lt1"/>
                </a:highlight>
                <a:latin typeface="Roboto"/>
                <a:ea typeface="Roboto"/>
                <a:cs typeface="Roboto"/>
                <a:sym typeface="Roboto"/>
              </a:rPr>
              <a:t>U</a:t>
            </a:r>
            <a:r>
              <a:rPr lang="en-IN" sz="1900" b="1" dirty="0">
                <a:solidFill>
                  <a:schemeClr val="dk1"/>
                </a:solidFill>
                <a:highlight>
                  <a:schemeClr val="lt1"/>
                </a:highlight>
                <a:latin typeface="Roboto"/>
                <a:ea typeface="Roboto"/>
                <a:cs typeface="Roboto"/>
                <a:sym typeface="Roboto"/>
              </a:rPr>
              <a:t>ser Interface: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Optionally include a user interface for configuration and data retrieval.</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Detection and Evasion:</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code obfuscation, polymorphism, and rootkit-like features to hide the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presence on the system.</a:t>
            </a:r>
            <a:endParaRPr sz="1900" dirty="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dirty="0">
                <a:solidFill>
                  <a:schemeClr val="dk1"/>
                </a:solidFill>
                <a:highlight>
                  <a:schemeClr val="lt1"/>
                </a:highlight>
                <a:latin typeface="Roboto"/>
                <a:ea typeface="Roboto"/>
                <a:cs typeface="Roboto"/>
                <a:sym typeface="Roboto"/>
              </a:rPr>
              <a:t>Remote Access and Control:</a:t>
            </a:r>
            <a:endParaRPr sz="1900" b="1"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Enable remote access to logged data for monitoring purposes.</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dirty="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641274" y="2576945"/>
            <a:ext cx="6969468" cy="36575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4"/>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1241</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Franklin Gothic</vt:lpstr>
      <vt:lpstr>Noto Sans Symbols</vt:lpstr>
      <vt:lpstr>Calibri</vt:lpstr>
      <vt:lpstr>Arial</vt:lpstr>
      <vt:lpstr>Libre Franklin</vt:lpstr>
      <vt:lpstr>Comic Sans MS</vt:lpstr>
      <vt:lpstr>Roboto</vt:lpstr>
      <vt:lpstr>DividendVTI</vt:lpstr>
      <vt:lpstr>LOGGER </vt:lpstr>
      <vt:lpstr>OUTLINE</vt:lpstr>
      <vt:lpstr>PowerPoint Presentation</vt:lpstr>
      <vt:lpstr>PowerPoint Presentation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PSVSTUDENT86</cp:lastModifiedBy>
  <cp:revision>18</cp:revision>
  <dcterms:created xsi:type="dcterms:W3CDTF">2021-05-26T16:50:10Z</dcterms:created>
  <dcterms:modified xsi:type="dcterms:W3CDTF">2024-04-02T05:55:50Z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