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3" r:id="rId3"/>
    <p:sldId id="264" r:id="rId4"/>
    <p:sldId id="265" r:id="rId5"/>
    <p:sldId id="266" r:id="rId6"/>
    <p:sldId id="268" r:id="rId7"/>
    <p:sldId id="257" r:id="rId8"/>
    <p:sldId id="258" r:id="rId9"/>
    <p:sldId id="259" r:id="rId10"/>
    <p:sldId id="260" r:id="rId11"/>
    <p:sldId id="261" r:id="rId12"/>
    <p:sldId id="262"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94660"/>
  </p:normalViewPr>
  <p:slideViewPr>
    <p:cSldViewPr>
      <p:cViewPr varScale="1">
        <p:scale>
          <a:sx n="70" d="100"/>
          <a:sy n="70" d="100"/>
        </p:scale>
        <p:origin x="139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D39CFD2-CDBB-4ADB-9479-66B31EBC7C77}" type="datetimeFigureOut">
              <a:rPr lang="en-IN" smtClean="0"/>
              <a:t>19-03-2019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4749383-1B45-457A-A646-77F80AAB40B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39CFD2-CDBB-4ADB-9479-66B31EBC7C77}" type="datetimeFigureOut">
              <a:rPr lang="en-IN" smtClean="0"/>
              <a:t>19-03-2019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749383-1B45-457A-A646-77F80AAB40B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39CFD2-CDBB-4ADB-9479-66B31EBC7C77}" type="datetimeFigureOut">
              <a:rPr lang="en-IN" smtClean="0"/>
              <a:t>19-03-2019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749383-1B45-457A-A646-77F80AAB40B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39CFD2-CDBB-4ADB-9479-66B31EBC7C77}" type="datetimeFigureOut">
              <a:rPr lang="en-IN" smtClean="0"/>
              <a:t>19-03-2019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749383-1B45-457A-A646-77F80AAB40B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D39CFD2-CDBB-4ADB-9479-66B31EBC7C77}" type="datetimeFigureOut">
              <a:rPr lang="en-IN" smtClean="0"/>
              <a:t>19-03-2019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749383-1B45-457A-A646-77F80AAB40B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39CFD2-CDBB-4ADB-9479-66B31EBC7C77}" type="datetimeFigureOut">
              <a:rPr lang="en-IN" smtClean="0"/>
              <a:t>19-03-2019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749383-1B45-457A-A646-77F80AAB40B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D39CFD2-CDBB-4ADB-9479-66B31EBC7C77}" type="datetimeFigureOut">
              <a:rPr lang="en-IN" smtClean="0"/>
              <a:t>19-03-2019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749383-1B45-457A-A646-77F80AAB40B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D39CFD2-CDBB-4ADB-9479-66B31EBC7C77}" type="datetimeFigureOut">
              <a:rPr lang="en-IN" smtClean="0"/>
              <a:t>19-03-2019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749383-1B45-457A-A646-77F80AAB40B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9CFD2-CDBB-4ADB-9479-66B31EBC7C77}" type="datetimeFigureOut">
              <a:rPr lang="en-IN" smtClean="0"/>
              <a:t>19-03-2019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749383-1B45-457A-A646-77F80AAB40B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39CFD2-CDBB-4ADB-9479-66B31EBC7C77}" type="datetimeFigureOut">
              <a:rPr lang="en-IN" smtClean="0"/>
              <a:t>19-03-2019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749383-1B45-457A-A646-77F80AAB40B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D39CFD2-CDBB-4ADB-9479-66B31EBC7C77}" type="datetimeFigureOut">
              <a:rPr lang="en-IN" smtClean="0"/>
              <a:t>19-03-2019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94749383-1B45-457A-A646-77F80AAB40B4}"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D39CFD2-CDBB-4ADB-9479-66B31EBC7C77}" type="datetimeFigureOut">
              <a:rPr lang="en-IN" smtClean="0"/>
              <a:t>19-03-2019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4749383-1B45-457A-A646-77F80AAB40B4}"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9"/>
            <a:ext cx="7772400" cy="936104"/>
          </a:xfrm>
        </p:spPr>
        <p:txBody>
          <a:bodyPr>
            <a:normAutofit/>
          </a:bodyPr>
          <a:lstStyle/>
          <a:p>
            <a:pPr algn="ctr"/>
            <a:r>
              <a:rPr lang="en-IN" sz="5400" dirty="0">
                <a:solidFill>
                  <a:schemeClr val="bg1"/>
                </a:solidFill>
              </a:rPr>
              <a:t>SPRING JDBC</a:t>
            </a:r>
            <a:endParaRPr lang="en-IN" sz="5400" b="1" dirty="0"/>
          </a:p>
        </p:txBody>
      </p:sp>
      <p:sp>
        <p:nvSpPr>
          <p:cNvPr id="3" name="Subtitle 2"/>
          <p:cNvSpPr>
            <a:spLocks noGrp="1"/>
          </p:cNvSpPr>
          <p:nvPr>
            <p:ph type="subTitle" idx="1"/>
          </p:nvPr>
        </p:nvSpPr>
        <p:spPr>
          <a:xfrm>
            <a:off x="6444208" y="3573016"/>
            <a:ext cx="2592288" cy="4176464"/>
          </a:xfrm>
        </p:spPr>
        <p:txBody>
          <a:bodyPr>
            <a:normAutofit/>
          </a:bodyPr>
          <a:lstStyle/>
          <a:p>
            <a:pPr algn="ctr"/>
            <a:r>
              <a:rPr lang="en-IN" b="1" u="sng" dirty="0" smtClean="0">
                <a:solidFill>
                  <a:schemeClr val="bg1"/>
                </a:solidFill>
              </a:rPr>
              <a:t>TEAM</a:t>
            </a:r>
            <a:endParaRPr lang="en-IN" b="1" u="sng" dirty="0">
              <a:solidFill>
                <a:schemeClr val="bg1"/>
              </a:solidFill>
            </a:endParaRPr>
          </a:p>
          <a:p>
            <a:pPr algn="l"/>
            <a:r>
              <a:rPr lang="en-IN" b="1" dirty="0">
                <a:solidFill>
                  <a:schemeClr val="bg1"/>
                </a:solidFill>
              </a:rPr>
              <a:t>B.Thirupathi</a:t>
            </a:r>
          </a:p>
          <a:p>
            <a:pPr algn="l"/>
            <a:r>
              <a:rPr lang="en-IN" b="1" dirty="0">
                <a:solidFill>
                  <a:schemeClr val="bg1"/>
                </a:solidFill>
              </a:rPr>
              <a:t>Sudha</a:t>
            </a:r>
          </a:p>
          <a:p>
            <a:pPr algn="l"/>
            <a:r>
              <a:rPr lang="en-IN" b="1" dirty="0">
                <a:solidFill>
                  <a:schemeClr val="bg1"/>
                </a:solidFill>
              </a:rPr>
              <a:t>Koormisha</a:t>
            </a:r>
          </a:p>
          <a:p>
            <a:pPr algn="l"/>
            <a:r>
              <a:rPr lang="en-IN" b="1" dirty="0">
                <a:solidFill>
                  <a:schemeClr val="bg1"/>
                </a:solidFill>
              </a:rPr>
              <a:t>Akshay</a:t>
            </a:r>
          </a:p>
          <a:p>
            <a:pPr algn="l"/>
            <a:r>
              <a:rPr lang="en-IN" b="1" dirty="0" smtClean="0">
                <a:solidFill>
                  <a:schemeClr val="bg1"/>
                </a:solidFill>
              </a:rPr>
              <a:t>Ramesh</a:t>
            </a:r>
            <a:endParaRPr lang="en-IN" b="1" dirty="0">
              <a:solidFill>
                <a:schemeClr val="bg1"/>
              </a:solidFill>
            </a:endParaRPr>
          </a:p>
          <a:p>
            <a:pPr algn="l"/>
            <a:endParaRPr lang="en-IN" b="1"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63" y="908720"/>
            <a:ext cx="8229600" cy="434312"/>
          </a:xfrm>
        </p:spPr>
        <p:txBody>
          <a:bodyPr>
            <a:noAutofit/>
          </a:bodyPr>
          <a:lstStyle/>
          <a:p>
            <a:r>
              <a:rPr lang="en-US" sz="4400" b="1" dirty="0" smtClean="0"/>
              <a:t>Syntax</a:t>
            </a:r>
            <a:endParaRPr lang="en-IN" sz="4400" b="1" dirty="0"/>
          </a:p>
        </p:txBody>
      </p:sp>
      <p:sp>
        <p:nvSpPr>
          <p:cNvPr id="3" name="Content Placeholder 2"/>
          <p:cNvSpPr>
            <a:spLocks noGrp="1"/>
          </p:cNvSpPr>
          <p:nvPr>
            <p:ph idx="1"/>
          </p:nvPr>
        </p:nvSpPr>
        <p:spPr>
          <a:xfrm>
            <a:off x="444463" y="1484784"/>
            <a:ext cx="8229600" cy="4389120"/>
          </a:xfrm>
        </p:spPr>
        <p:txBody>
          <a:bodyPr/>
          <a:lstStyle/>
          <a:p>
            <a:pPr>
              <a:buFont typeface="Wingdings" panose="05000000000000000000" pitchFamily="2" charset="2"/>
              <a:buChar char="q"/>
            </a:pPr>
            <a:r>
              <a:rPr lang="en-US" b="1" dirty="0"/>
              <a:t>public</a:t>
            </a:r>
            <a:r>
              <a:rPr lang="en-US" dirty="0"/>
              <a:t> T </a:t>
            </a:r>
            <a:r>
              <a:rPr lang="en-US" dirty="0" smtClean="0"/>
              <a:t>query(String</a:t>
            </a:r>
            <a:r>
              <a:rPr lang="en-US" dirty="0"/>
              <a:t> sql,RowMapper&lt;T&gt; rm)  </a:t>
            </a:r>
            <a:endParaRPr lang="en-US" dirty="0" smtClean="0"/>
          </a:p>
          <a:p>
            <a:endParaRPr lang="en-US" dirty="0"/>
          </a:p>
          <a:p>
            <a:pPr marL="0" indent="0">
              <a:buNone/>
            </a:pPr>
            <a:r>
              <a:rPr lang="en-US" sz="2400" b="1" u="sng" dirty="0"/>
              <a:t>Advantage of RowMapper over </a:t>
            </a:r>
            <a:r>
              <a:rPr lang="en-US" sz="2400" b="1" u="sng" dirty="0" smtClean="0"/>
              <a:t>ResultSetExtractor:</a:t>
            </a:r>
          </a:p>
          <a:p>
            <a:pPr>
              <a:buFont typeface="Wingdings" panose="05000000000000000000" pitchFamily="2" charset="2"/>
              <a:buChar char="q"/>
            </a:pPr>
            <a:r>
              <a:rPr lang="en-US" sz="2400" dirty="0"/>
              <a:t>RowMapper saves a lot of code becuase it internally adds the data of ResultSet into the collection.</a:t>
            </a:r>
            <a:endParaRPr lang="en-US" sz="2400" b="1" u="sng" dirty="0"/>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710952"/>
          </a:xfrm>
        </p:spPr>
        <p:txBody>
          <a:bodyPr>
            <a:noAutofit/>
          </a:bodyPr>
          <a:lstStyle/>
          <a:p>
            <a:r>
              <a:rPr lang="en-US" sz="4400" b="1" dirty="0"/>
              <a:t>RowMapper </a:t>
            </a:r>
            <a:r>
              <a:rPr lang="en-US" sz="4400" b="1" dirty="0" smtClean="0"/>
              <a:t>Interface</a:t>
            </a:r>
            <a:endParaRPr lang="en-IN" sz="44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b="1" dirty="0"/>
              <a:t>RowMapper</a:t>
            </a:r>
            <a:r>
              <a:rPr lang="en-US" sz="2400" dirty="0"/>
              <a:t> interface allows to map a row of the relations with the instance of user-defined class. It iterates the ResultSet internally and adds it into the collection. So we don't need to write a lot of code to fetch the records as ResultSetExtractor.</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38944"/>
          </a:xfrm>
        </p:spPr>
        <p:txBody>
          <a:bodyPr>
            <a:normAutofit fontScale="90000"/>
          </a:bodyPr>
          <a:lstStyle/>
          <a:p>
            <a:r>
              <a:rPr lang="en-US" sz="4400" b="1" dirty="0"/>
              <a:t>Spring </a:t>
            </a:r>
            <a:r>
              <a:rPr lang="en-US" sz="4400" b="1" dirty="0" smtClean="0"/>
              <a:t>NamedParameter</a:t>
            </a:r>
            <a:endParaRPr lang="en-US" sz="4400" b="1" dirty="0"/>
          </a:p>
        </p:txBody>
      </p:sp>
      <p:sp>
        <p:nvSpPr>
          <p:cNvPr id="3" name="Content Placeholder 2"/>
          <p:cNvSpPr>
            <a:spLocks noGrp="1"/>
          </p:cNvSpPr>
          <p:nvPr>
            <p:ph idx="1"/>
          </p:nvPr>
        </p:nvSpPr>
        <p:spPr>
          <a:xfrm>
            <a:off x="457200" y="1556792"/>
            <a:ext cx="8229600" cy="4389120"/>
          </a:xfrm>
        </p:spPr>
        <p:txBody>
          <a:bodyPr>
            <a:normAutofit/>
          </a:bodyPr>
          <a:lstStyle/>
          <a:p>
            <a:pPr>
              <a:buFont typeface="Wingdings" panose="05000000000000000000" pitchFamily="2" charset="2"/>
              <a:buChar char="q"/>
            </a:pPr>
            <a:r>
              <a:rPr lang="en-US" sz="2400" dirty="0"/>
              <a:t>Spring provides another way to insert data by named parameter. In such way, we use names instead of ?(question mark). So it is better to remember the data for the column</a:t>
            </a:r>
            <a:r>
              <a:rPr lang="en-US" sz="2400" dirty="0" smtClean="0"/>
              <a:t>.</a:t>
            </a:r>
          </a:p>
          <a:p>
            <a:pPr>
              <a:buFont typeface="Wingdings" panose="05000000000000000000" pitchFamily="2" charset="2"/>
              <a:buChar char="q"/>
            </a:pPr>
            <a:endParaRPr lang="en-US" sz="2400" dirty="0"/>
          </a:p>
          <a:p>
            <a:pPr marL="0" indent="0">
              <a:buNone/>
            </a:pPr>
            <a:r>
              <a:rPr lang="en-US" sz="2400" b="1" dirty="0"/>
              <a:t>Simple example of named parameter </a:t>
            </a:r>
            <a:r>
              <a:rPr lang="en-US" sz="2400" b="1" dirty="0" smtClean="0"/>
              <a:t>query:</a:t>
            </a:r>
          </a:p>
          <a:p>
            <a:pPr>
              <a:buFont typeface="Wingdings" panose="05000000000000000000" pitchFamily="2" charset="2"/>
              <a:buChar char="q"/>
            </a:pPr>
            <a:r>
              <a:rPr lang="en-US" sz="2400" dirty="0" smtClean="0"/>
              <a:t>-&gt;insert</a:t>
            </a:r>
            <a:r>
              <a:rPr lang="en-US" sz="2400" dirty="0"/>
              <a:t> into employee values (:id,:name,:salary)  </a:t>
            </a:r>
          </a:p>
          <a:p>
            <a:pPr>
              <a:buFont typeface="Wingdings" panose="05000000000000000000" pitchFamily="2" charset="2"/>
              <a:buChar char="q"/>
            </a:pPr>
            <a:endParaRPr lang="en-US" sz="2400" b="1" dirty="0"/>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2721382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173" y="260648"/>
            <a:ext cx="8229600" cy="1143000"/>
          </a:xfrm>
        </p:spPr>
        <p:txBody>
          <a:bodyPr>
            <a:normAutofit/>
          </a:bodyPr>
          <a:lstStyle/>
          <a:p>
            <a:r>
              <a:rPr lang="en-US" sz="4400" b="1" dirty="0" smtClean="0"/>
              <a:t>Example:</a:t>
            </a:r>
            <a:endParaRPr lang="en-US" sz="4400" b="1" dirty="0"/>
          </a:p>
        </p:txBody>
      </p:sp>
      <p:sp>
        <p:nvSpPr>
          <p:cNvPr id="3" name="Content Placeholder 2"/>
          <p:cNvSpPr>
            <a:spLocks noGrp="1"/>
          </p:cNvSpPr>
          <p:nvPr>
            <p:ph idx="1"/>
          </p:nvPr>
        </p:nvSpPr>
        <p:spPr>
          <a:xfrm>
            <a:off x="479173" y="1511509"/>
            <a:ext cx="8229600" cy="5328592"/>
          </a:xfrm>
        </p:spPr>
        <p:txBody>
          <a:bodyPr>
            <a:normAutofit/>
          </a:bodyPr>
          <a:lstStyle/>
          <a:p>
            <a:pPr marL="0" indent="0">
              <a:buNone/>
            </a:pPr>
            <a:r>
              <a:rPr lang="en-US" sz="2400" b="1" dirty="0"/>
              <a:t>public</a:t>
            </a:r>
            <a:r>
              <a:rPr lang="en-US" sz="2400" dirty="0"/>
              <a:t> </a:t>
            </a:r>
            <a:r>
              <a:rPr lang="en-US" sz="2400" b="1" dirty="0"/>
              <a:t>class</a:t>
            </a:r>
            <a:r>
              <a:rPr lang="en-US" sz="2400" dirty="0"/>
              <a:t> EmpDao </a:t>
            </a:r>
            <a:endParaRPr lang="en-US" sz="2400" dirty="0" smtClean="0"/>
          </a:p>
          <a:p>
            <a:pPr marL="0" indent="0">
              <a:buNone/>
            </a:pPr>
            <a:r>
              <a:rPr lang="en-US" sz="2400" dirty="0" smtClean="0"/>
              <a:t>{</a:t>
            </a:r>
            <a:r>
              <a:rPr lang="en-US" sz="2400" dirty="0"/>
              <a:t>  </a:t>
            </a:r>
          </a:p>
          <a:p>
            <a:pPr marL="0" indent="0">
              <a:buNone/>
            </a:pPr>
            <a:r>
              <a:rPr lang="en-US" sz="2400" dirty="0"/>
              <a:t>NamedParameterJdbcTemplate template;  </a:t>
            </a:r>
          </a:p>
          <a:p>
            <a:pPr marL="0" indent="0">
              <a:buNone/>
            </a:pPr>
            <a:r>
              <a:rPr lang="en-US" sz="2400" dirty="0"/>
              <a:t>  </a:t>
            </a:r>
          </a:p>
          <a:p>
            <a:pPr marL="0" indent="0">
              <a:buNone/>
            </a:pPr>
            <a:r>
              <a:rPr lang="en-US" sz="2400" b="1" dirty="0"/>
              <a:t>public</a:t>
            </a:r>
            <a:r>
              <a:rPr lang="en-US" sz="2400" dirty="0"/>
              <a:t> EmpDao(NamedParameterJdbcTemplate template) {  </a:t>
            </a:r>
          </a:p>
          <a:p>
            <a:pPr marL="0" indent="0">
              <a:buNone/>
            </a:pPr>
            <a:r>
              <a:rPr lang="en-US" sz="2400" dirty="0"/>
              <a:t>        </a:t>
            </a:r>
            <a:r>
              <a:rPr lang="en-US" sz="2400" b="1" dirty="0"/>
              <a:t>this</a:t>
            </a:r>
            <a:r>
              <a:rPr lang="en-US" sz="2400" dirty="0"/>
              <a:t>.template = template;  </a:t>
            </a:r>
          </a:p>
          <a:p>
            <a:pPr marL="0" indent="0">
              <a:buNone/>
            </a:pPr>
            <a:r>
              <a:rPr lang="en-US" sz="2400" dirty="0"/>
              <a:t>}  </a:t>
            </a:r>
            <a:endParaRPr lang="en-US" sz="2400" dirty="0" smtClean="0"/>
          </a:p>
          <a:p>
            <a:pPr marL="0" indent="0">
              <a:buNone/>
            </a:pPr>
            <a:r>
              <a:rPr lang="en-US" sz="2400" dirty="0" smtClean="0"/>
              <a:t>//sql operations…</a:t>
            </a:r>
          </a:p>
          <a:p>
            <a:pPr marL="0" indent="0">
              <a:buNone/>
            </a:pPr>
            <a:r>
              <a:rPr lang="en-US" sz="2400" dirty="0"/>
              <a:t>}</a:t>
            </a:r>
            <a:endParaRPr lang="en-US" sz="2400" dirty="0" smtClean="0"/>
          </a:p>
          <a:p>
            <a:endParaRPr lang="en-US" sz="2400" dirty="0"/>
          </a:p>
          <a:p>
            <a:endParaRPr lang="en-US" sz="2400" dirty="0"/>
          </a:p>
        </p:txBody>
      </p:sp>
    </p:spTree>
    <p:extLst>
      <p:ext uri="{BB962C8B-B14F-4D97-AF65-F5344CB8AC3E}">
        <p14:creationId xmlns:p14="http://schemas.microsoft.com/office/powerpoint/2010/main" val="2886759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Pojo Class</a:t>
            </a:r>
            <a:endParaRPr lang="en-US" sz="4400" b="1" dirty="0"/>
          </a:p>
        </p:txBody>
      </p:sp>
      <p:sp>
        <p:nvSpPr>
          <p:cNvPr id="3" name="Content Placeholder 2"/>
          <p:cNvSpPr>
            <a:spLocks noGrp="1"/>
          </p:cNvSpPr>
          <p:nvPr>
            <p:ph idx="1"/>
          </p:nvPr>
        </p:nvSpPr>
        <p:spPr/>
        <p:txBody>
          <a:bodyPr>
            <a:normAutofit/>
          </a:bodyPr>
          <a:lstStyle/>
          <a:p>
            <a:pPr marL="0" indent="0">
              <a:buNone/>
            </a:pPr>
            <a:r>
              <a:rPr lang="en-US" sz="2400" dirty="0"/>
              <a:t>public class </a:t>
            </a:r>
            <a:r>
              <a:rPr lang="en-US" sz="2400" dirty="0" smtClean="0"/>
              <a:t>Employee{</a:t>
            </a:r>
            <a:endParaRPr lang="en-US" sz="2400" dirty="0"/>
          </a:p>
          <a:p>
            <a:pPr marL="0" indent="0">
              <a:buNone/>
            </a:pPr>
            <a:r>
              <a:rPr lang="en-US" sz="2400" dirty="0"/>
              <a:t>private int id;  </a:t>
            </a:r>
          </a:p>
          <a:p>
            <a:pPr marL="0" indent="0">
              <a:buNone/>
            </a:pPr>
            <a:r>
              <a:rPr lang="en-US" sz="2400" dirty="0"/>
              <a:t>private String name;  </a:t>
            </a:r>
          </a:p>
          <a:p>
            <a:pPr marL="0" indent="0">
              <a:buNone/>
            </a:pPr>
            <a:r>
              <a:rPr lang="en-US" sz="2400" dirty="0"/>
              <a:t>private float salary;</a:t>
            </a:r>
          </a:p>
          <a:p>
            <a:pPr marL="0" indent="0">
              <a:buNone/>
            </a:pPr>
            <a:r>
              <a:rPr lang="en-US" sz="2400" dirty="0" smtClean="0"/>
              <a:t>public </a:t>
            </a:r>
            <a:r>
              <a:rPr lang="en-US" sz="2400" dirty="0"/>
              <a:t>Employee() {</a:t>
            </a:r>
          </a:p>
          <a:p>
            <a:pPr marL="0" indent="0">
              <a:buNone/>
            </a:pPr>
            <a:r>
              <a:rPr lang="en-US" sz="2400" dirty="0"/>
              <a:t>super();</a:t>
            </a:r>
          </a:p>
          <a:p>
            <a:pPr marL="0" indent="0">
              <a:buNone/>
            </a:pPr>
            <a:r>
              <a:rPr lang="en-US" sz="2400" dirty="0" smtClean="0"/>
              <a:t>}</a:t>
            </a:r>
          </a:p>
          <a:p>
            <a:pPr marL="0" indent="0">
              <a:buNone/>
            </a:pPr>
            <a:r>
              <a:rPr lang="en-US" sz="2400" dirty="0" smtClean="0"/>
              <a:t>//setters &amp; getters</a:t>
            </a:r>
          </a:p>
          <a:p>
            <a:pPr marL="0" indent="0">
              <a:buNone/>
            </a:pPr>
            <a:r>
              <a:rPr lang="en-US" sz="2400" dirty="0"/>
              <a:t>}</a:t>
            </a:r>
          </a:p>
        </p:txBody>
      </p:sp>
    </p:spTree>
    <p:extLst>
      <p:ext uri="{BB962C8B-B14F-4D97-AF65-F5344CB8AC3E}">
        <p14:creationId xmlns:p14="http://schemas.microsoft.com/office/powerpoint/2010/main" val="1003427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DAO Interface:</a:t>
            </a:r>
            <a:endParaRPr lang="en-US" sz="4400" b="1" dirty="0"/>
          </a:p>
        </p:txBody>
      </p:sp>
      <p:sp>
        <p:nvSpPr>
          <p:cNvPr id="3" name="Content Placeholder 2"/>
          <p:cNvSpPr>
            <a:spLocks noGrp="1"/>
          </p:cNvSpPr>
          <p:nvPr>
            <p:ph idx="1"/>
          </p:nvPr>
        </p:nvSpPr>
        <p:spPr/>
        <p:txBody>
          <a:bodyPr>
            <a:normAutofit/>
          </a:bodyPr>
          <a:lstStyle/>
          <a:p>
            <a:pPr marL="0" indent="0">
              <a:buNone/>
            </a:pPr>
            <a:r>
              <a:rPr lang="en-US" sz="2400" dirty="0"/>
              <a:t>public interface </a:t>
            </a:r>
            <a:r>
              <a:rPr lang="en-US" sz="2400" dirty="0" smtClean="0"/>
              <a:t>EmpDAO</a:t>
            </a:r>
          </a:p>
          <a:p>
            <a:pPr marL="0" indent="0">
              <a:buNone/>
            </a:pPr>
            <a:r>
              <a:rPr lang="en-US" sz="2400" dirty="0" smtClean="0"/>
              <a:t> {</a:t>
            </a:r>
            <a:endParaRPr lang="en-US" sz="2400" dirty="0"/>
          </a:p>
          <a:p>
            <a:pPr marL="0" indent="0">
              <a:buNone/>
            </a:pPr>
            <a:r>
              <a:rPr lang="en-US" sz="2400" dirty="0"/>
              <a:t>public int saveEmployee(Employee e);</a:t>
            </a:r>
          </a:p>
          <a:p>
            <a:pPr marL="0" indent="0">
              <a:buNone/>
            </a:pPr>
            <a:r>
              <a:rPr lang="en-US" sz="2400" dirty="0"/>
              <a:t>public int updateEmployee(Employee e);</a:t>
            </a:r>
          </a:p>
          <a:p>
            <a:pPr marL="0" indent="0">
              <a:buNone/>
            </a:pPr>
            <a:r>
              <a:rPr lang="en-US" sz="2400" dirty="0"/>
              <a:t>public int deleteEmployee(Employee e</a:t>
            </a:r>
            <a:r>
              <a:rPr lang="en-US" sz="2400" dirty="0" smtClean="0"/>
              <a:t>);</a:t>
            </a:r>
            <a:endParaRPr lang="en-US" sz="2400" dirty="0"/>
          </a:p>
          <a:p>
            <a:pPr marL="0" indent="0">
              <a:buNone/>
            </a:pPr>
            <a:r>
              <a:rPr lang="en-US" sz="2400" dirty="0"/>
              <a:t>}</a:t>
            </a:r>
          </a:p>
          <a:p>
            <a:pPr marL="0" indent="0">
              <a:buNone/>
            </a:pPr>
            <a:endParaRPr lang="en-US" sz="2400" dirty="0"/>
          </a:p>
        </p:txBody>
      </p:sp>
    </p:spTree>
    <p:extLst>
      <p:ext uri="{BB962C8B-B14F-4D97-AF65-F5344CB8AC3E}">
        <p14:creationId xmlns:p14="http://schemas.microsoft.com/office/powerpoint/2010/main" val="1370346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46" y="260648"/>
            <a:ext cx="8229600" cy="1143000"/>
          </a:xfrm>
        </p:spPr>
        <p:txBody>
          <a:bodyPr>
            <a:normAutofit/>
          </a:bodyPr>
          <a:lstStyle/>
          <a:p>
            <a:r>
              <a:rPr lang="en-US" sz="4400" dirty="0" smtClean="0"/>
              <a:t>DAOImpl Class:</a:t>
            </a:r>
            <a:endParaRPr lang="en-US" sz="4400" dirty="0"/>
          </a:p>
        </p:txBody>
      </p:sp>
      <p:sp>
        <p:nvSpPr>
          <p:cNvPr id="3" name="Content Placeholder 2"/>
          <p:cNvSpPr>
            <a:spLocks noGrp="1"/>
          </p:cNvSpPr>
          <p:nvPr>
            <p:ph idx="1"/>
          </p:nvPr>
        </p:nvSpPr>
        <p:spPr>
          <a:xfrm>
            <a:off x="457200" y="1935480"/>
            <a:ext cx="8229600" cy="4922520"/>
          </a:xfrm>
        </p:spPr>
        <p:txBody>
          <a:bodyPr>
            <a:normAutofit fontScale="92500" lnSpcReduction="10000"/>
          </a:bodyPr>
          <a:lstStyle/>
          <a:p>
            <a:pPr marL="0" indent="0">
              <a:buNone/>
            </a:pPr>
            <a:r>
              <a:rPr lang="en-US" dirty="0"/>
              <a:t>public class EmployeeDAOImpl implements EmpDAO</a:t>
            </a:r>
          </a:p>
          <a:p>
            <a:pPr marL="0" indent="0">
              <a:buNone/>
            </a:pPr>
            <a:r>
              <a:rPr lang="en-US" dirty="0" smtClean="0"/>
              <a:t>{</a:t>
            </a:r>
            <a:endParaRPr lang="en-US" dirty="0"/>
          </a:p>
          <a:p>
            <a:pPr marL="0" indent="0">
              <a:buNone/>
            </a:pPr>
            <a:r>
              <a:rPr lang="en-US" dirty="0"/>
              <a:t>private JdbcTemplate </a:t>
            </a:r>
            <a:r>
              <a:rPr lang="en-US" dirty="0"/>
              <a:t>jdbcTemplate</a:t>
            </a:r>
            <a:r>
              <a:rPr lang="en-US" dirty="0"/>
              <a:t>;  </a:t>
            </a:r>
          </a:p>
          <a:p>
            <a:pPr marL="0" indent="0">
              <a:buNone/>
            </a:pPr>
            <a:r>
              <a:rPr lang="en-US" dirty="0"/>
              <a:t>public void setJdbcTemplate(JdbcTemplate jdbcTemplate) </a:t>
            </a:r>
            <a:r>
              <a:rPr lang="en-US" dirty="0" smtClean="0"/>
              <a:t>{  </a:t>
            </a:r>
            <a:endParaRPr lang="en-US" dirty="0"/>
          </a:p>
          <a:p>
            <a:pPr marL="0" indent="0">
              <a:buNone/>
            </a:pPr>
            <a:r>
              <a:rPr lang="en-US" dirty="0"/>
              <a:t>    this.jdbcTemplate = jdbcTemplate;  </a:t>
            </a:r>
          </a:p>
          <a:p>
            <a:pPr marL="0" indent="0">
              <a:buNone/>
            </a:pPr>
            <a:r>
              <a:rPr lang="en-US" dirty="0"/>
              <a:t>}  </a:t>
            </a:r>
          </a:p>
          <a:p>
            <a:pPr marL="0" indent="0">
              <a:buNone/>
            </a:pPr>
            <a:r>
              <a:rPr lang="en-US" dirty="0"/>
              <a:t>public int saveEmployee(Employee e)</a:t>
            </a:r>
          </a:p>
          <a:p>
            <a:pPr marL="0" indent="0">
              <a:buNone/>
            </a:pPr>
            <a:r>
              <a:rPr lang="en-US" dirty="0"/>
              <a:t>{  </a:t>
            </a:r>
          </a:p>
          <a:p>
            <a:pPr marL="0" indent="0">
              <a:buNone/>
            </a:pPr>
            <a:r>
              <a:rPr lang="en-US" dirty="0"/>
              <a:t>    String query="insert into employee values('"+e.getId()+"','"+e.getName()+"','"+e.getSalary()+"')";  </a:t>
            </a:r>
          </a:p>
          <a:p>
            <a:pPr marL="0" indent="0">
              <a:buNone/>
            </a:pPr>
            <a:r>
              <a:rPr lang="en-US" dirty="0"/>
              <a:t>    return jdbcTemplate.update(query);  </a:t>
            </a:r>
          </a:p>
          <a:p>
            <a:pPr marL="0" indent="0">
              <a:buNone/>
            </a:pPr>
            <a:r>
              <a:rPr lang="en-US" dirty="0"/>
              <a:t>} </a:t>
            </a:r>
            <a:endParaRPr lang="en-US" dirty="0"/>
          </a:p>
        </p:txBody>
      </p:sp>
    </p:spTree>
    <p:extLst>
      <p:ext uri="{BB962C8B-B14F-4D97-AF65-F5344CB8AC3E}">
        <p14:creationId xmlns:p14="http://schemas.microsoft.com/office/powerpoint/2010/main" val="2738474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650336"/>
          </a:xfrm>
        </p:spPr>
        <p:txBody>
          <a:bodyPr>
            <a:normAutofit fontScale="90000"/>
          </a:bodyPr>
          <a:lstStyle/>
          <a:p>
            <a:r>
              <a:rPr lang="en-US" sz="4400" b="1" dirty="0" smtClean="0"/>
              <a:t>Main Class:</a:t>
            </a:r>
            <a:endParaRPr lang="en-US" sz="4400" b="1" dirty="0"/>
          </a:p>
        </p:txBody>
      </p:sp>
      <p:sp>
        <p:nvSpPr>
          <p:cNvPr id="3" name="Content Placeholder 2"/>
          <p:cNvSpPr>
            <a:spLocks noGrp="1"/>
          </p:cNvSpPr>
          <p:nvPr>
            <p:ph idx="1"/>
          </p:nvPr>
        </p:nvSpPr>
        <p:spPr>
          <a:xfrm>
            <a:off x="457200" y="1935480"/>
            <a:ext cx="8229600" cy="4922520"/>
          </a:xfrm>
        </p:spPr>
        <p:txBody>
          <a:bodyPr>
            <a:noAutofit/>
          </a:bodyPr>
          <a:lstStyle/>
          <a:p>
            <a:pPr marL="0" indent="0">
              <a:buNone/>
            </a:pPr>
            <a:r>
              <a:rPr lang="en-US" sz="2000" dirty="0"/>
              <a:t>public class </a:t>
            </a:r>
            <a:r>
              <a:rPr lang="en-US" sz="2000" dirty="0" smtClean="0"/>
              <a:t>TestJDBC{</a:t>
            </a:r>
            <a:endParaRPr lang="en-US" sz="2000" dirty="0"/>
          </a:p>
          <a:p>
            <a:pPr marL="0" indent="0">
              <a:buNone/>
            </a:pPr>
            <a:r>
              <a:rPr lang="en-US" sz="2000" dirty="0"/>
              <a:t>public static void main(String[] args) </a:t>
            </a:r>
          </a:p>
          <a:p>
            <a:pPr marL="0" indent="0">
              <a:buNone/>
            </a:pPr>
            <a:r>
              <a:rPr lang="en-US" sz="2000" dirty="0"/>
              <a:t>{</a:t>
            </a:r>
          </a:p>
          <a:p>
            <a:pPr marL="0" indent="0">
              <a:buNone/>
            </a:pPr>
            <a:r>
              <a:rPr lang="en-US" sz="2000" dirty="0"/>
              <a:t>ApplicationContext ctx=new ClassPathXmlApplicationContext("Jdbc.xml");  </a:t>
            </a:r>
          </a:p>
          <a:p>
            <a:pPr marL="0" indent="0">
              <a:buNone/>
            </a:pPr>
            <a:r>
              <a:rPr lang="en-US" sz="2000" dirty="0"/>
              <a:t> </a:t>
            </a:r>
            <a:r>
              <a:rPr lang="en-US" sz="2000" dirty="0" smtClean="0"/>
              <a:t>EmployeeDAOImpl</a:t>
            </a:r>
            <a:r>
              <a:rPr lang="en-US" sz="2000" dirty="0"/>
              <a:t> </a:t>
            </a:r>
            <a:r>
              <a:rPr lang="en-US" sz="2000" dirty="0" smtClean="0"/>
              <a:t>dao</a:t>
            </a:r>
            <a:r>
              <a:rPr lang="en-US" sz="2000" dirty="0"/>
              <a:t>=(EmployeeDAOImpl)</a:t>
            </a:r>
            <a:r>
              <a:rPr lang="en-US" sz="2000" dirty="0" err="1"/>
              <a:t>ctx.getBean</a:t>
            </a:r>
            <a:r>
              <a:rPr lang="en-US" sz="2000" dirty="0"/>
              <a:t>("edao");  </a:t>
            </a:r>
          </a:p>
          <a:p>
            <a:pPr marL="0" indent="0">
              <a:buNone/>
            </a:pPr>
            <a:r>
              <a:rPr lang="en-US" sz="2000" dirty="0" smtClean="0"/>
              <a:t>int </a:t>
            </a:r>
            <a:r>
              <a:rPr lang="en-US" sz="2000" dirty="0"/>
              <a:t>status=</a:t>
            </a:r>
            <a:r>
              <a:rPr lang="en-US" sz="2000" dirty="0" err="1"/>
              <a:t>dao.saveEmployee</a:t>
            </a:r>
            <a:r>
              <a:rPr lang="en-US" sz="2000" dirty="0"/>
              <a:t>(new Employee(102,"Rahul",350));  </a:t>
            </a:r>
          </a:p>
          <a:p>
            <a:pPr marL="0" indent="0">
              <a:buNone/>
            </a:pPr>
            <a:r>
              <a:rPr lang="en-US" sz="2000" dirty="0" err="1" smtClean="0"/>
              <a:t>System.</a:t>
            </a:r>
            <a:r>
              <a:rPr lang="en-US" sz="2000" i="1" dirty="0" err="1" smtClean="0"/>
              <a:t>out.println</a:t>
            </a:r>
            <a:r>
              <a:rPr lang="en-US" sz="2000" i="1" dirty="0" smtClean="0"/>
              <a:t>(status</a:t>
            </a:r>
            <a:r>
              <a:rPr lang="en-US" sz="2000" i="1" dirty="0"/>
              <a:t>);</a:t>
            </a:r>
          </a:p>
          <a:p>
            <a:pPr marL="0" indent="0">
              <a:buNone/>
            </a:pPr>
            <a:r>
              <a:rPr lang="en-US" sz="2000" dirty="0" smtClean="0"/>
              <a:t>int </a:t>
            </a:r>
            <a:r>
              <a:rPr lang="en-US" sz="2000" dirty="0"/>
              <a:t>status1=</a:t>
            </a:r>
            <a:r>
              <a:rPr lang="en-US" sz="2000" dirty="0" err="1"/>
              <a:t>dao.updateEmployee</a:t>
            </a:r>
            <a:r>
              <a:rPr lang="en-US" sz="2000" dirty="0"/>
              <a:t>(new Employee(102,"Sonoo",15000));</a:t>
            </a:r>
          </a:p>
          <a:p>
            <a:pPr marL="0" indent="0">
              <a:buNone/>
            </a:pPr>
            <a:r>
              <a:rPr lang="en-US" sz="2000" dirty="0"/>
              <a:t>System.</a:t>
            </a:r>
            <a:r>
              <a:rPr lang="en-US" sz="2000" i="1" dirty="0"/>
              <a:t>out.println(status1);</a:t>
            </a:r>
          </a:p>
          <a:p>
            <a:pPr marL="0" indent="0">
              <a:buNone/>
            </a:pPr>
            <a:r>
              <a:rPr lang="en-US" sz="2000" dirty="0" smtClean="0"/>
              <a:t>  }</a:t>
            </a:r>
            <a:endParaRPr lang="en-US" sz="2000" dirty="0"/>
          </a:p>
          <a:p>
            <a:pPr marL="0" indent="0">
              <a:buNone/>
            </a:pPr>
            <a:r>
              <a:rPr lang="en-US" sz="2000" dirty="0" smtClean="0"/>
              <a:t>}</a:t>
            </a:r>
            <a:endParaRPr lang="en-US" sz="2000" dirty="0"/>
          </a:p>
          <a:p>
            <a:pPr marL="0" indent="0">
              <a:buNone/>
            </a:pPr>
            <a:endParaRPr lang="en-US" sz="2000" dirty="0"/>
          </a:p>
        </p:txBody>
      </p:sp>
    </p:spTree>
    <p:extLst>
      <p:ext uri="{BB962C8B-B14F-4D97-AF65-F5344CB8AC3E}">
        <p14:creationId xmlns:p14="http://schemas.microsoft.com/office/powerpoint/2010/main" val="4027062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638944"/>
          </a:xfrm>
        </p:spPr>
        <p:txBody>
          <a:bodyPr>
            <a:normAutofit fontScale="90000"/>
          </a:bodyPr>
          <a:lstStyle/>
          <a:p>
            <a:r>
              <a:rPr lang="en-US" sz="4400" b="1" dirty="0" smtClean="0"/>
              <a:t>XML Configuration:</a:t>
            </a:r>
            <a:endParaRPr lang="en-US" sz="4400" b="1" dirty="0"/>
          </a:p>
        </p:txBody>
      </p:sp>
      <p:sp>
        <p:nvSpPr>
          <p:cNvPr id="3" name="Content Placeholder 2"/>
          <p:cNvSpPr>
            <a:spLocks noGrp="1"/>
          </p:cNvSpPr>
          <p:nvPr>
            <p:ph idx="1"/>
          </p:nvPr>
        </p:nvSpPr>
        <p:spPr>
          <a:xfrm>
            <a:off x="457200" y="1475656"/>
            <a:ext cx="8229600" cy="5625752"/>
          </a:xfrm>
        </p:spPr>
        <p:txBody>
          <a:bodyPr>
            <a:noAutofit/>
          </a:bodyPr>
          <a:lstStyle/>
          <a:p>
            <a:pPr marL="0" indent="0">
              <a:buNone/>
            </a:pPr>
            <a:r>
              <a:rPr lang="en-US" sz="1800" dirty="0"/>
              <a:t>&lt;beans</a:t>
            </a:r>
            <a:r>
              <a:rPr lang="en-US" sz="1800" dirty="0" smtClean="0"/>
              <a:t>&gt;</a:t>
            </a:r>
            <a:endParaRPr lang="en-US" sz="1800" dirty="0"/>
          </a:p>
          <a:p>
            <a:pPr marL="0" indent="0">
              <a:buNone/>
            </a:pPr>
            <a:r>
              <a:rPr lang="en-US" sz="1800" dirty="0"/>
              <a:t>&lt;bean id=</a:t>
            </a:r>
            <a:r>
              <a:rPr lang="en-US" sz="1800" i="1" dirty="0"/>
              <a:t>"ds" class="org.springframework.jdbc.datasource.DriverManagerDataSource"&gt;  </a:t>
            </a:r>
          </a:p>
          <a:p>
            <a:pPr marL="0" indent="0">
              <a:buNone/>
            </a:pPr>
            <a:r>
              <a:rPr lang="en-US" sz="1800" dirty="0"/>
              <a:t>&lt;property name=</a:t>
            </a:r>
            <a:r>
              <a:rPr lang="en-US" sz="1800" i="1" dirty="0"/>
              <a:t>"driverClassName" value="oracle.jdbc.driver.OracleDriver" /&gt;  </a:t>
            </a:r>
          </a:p>
          <a:p>
            <a:pPr marL="0" indent="0">
              <a:buNone/>
            </a:pPr>
            <a:r>
              <a:rPr lang="en-US" sz="1800" dirty="0"/>
              <a:t>&lt;property name=</a:t>
            </a:r>
            <a:r>
              <a:rPr lang="en-US" sz="1800" i="1" dirty="0"/>
              <a:t>"url" value="jdbc:oracle:thin:@localhost:1521:xe" /&gt;  </a:t>
            </a:r>
          </a:p>
          <a:p>
            <a:pPr marL="0" indent="0">
              <a:buNone/>
            </a:pPr>
            <a:r>
              <a:rPr lang="en-US" sz="1800" dirty="0"/>
              <a:t>&lt;property name=</a:t>
            </a:r>
            <a:r>
              <a:rPr lang="en-US" sz="1800" i="1" dirty="0"/>
              <a:t>"username" value="system" /&gt;  </a:t>
            </a:r>
          </a:p>
          <a:p>
            <a:pPr marL="0" indent="0">
              <a:buNone/>
            </a:pPr>
            <a:r>
              <a:rPr lang="en-US" sz="1800" dirty="0"/>
              <a:t>&lt;property name=</a:t>
            </a:r>
            <a:r>
              <a:rPr lang="en-US" sz="1800" i="1" dirty="0"/>
              <a:t>"password" value="orcl11g" /&gt;  </a:t>
            </a:r>
          </a:p>
          <a:p>
            <a:pPr marL="0" indent="0">
              <a:buNone/>
            </a:pPr>
            <a:r>
              <a:rPr lang="en-US" sz="1800" dirty="0"/>
              <a:t>&lt;/bean&gt;  </a:t>
            </a:r>
          </a:p>
          <a:p>
            <a:pPr marL="0" indent="0">
              <a:buNone/>
            </a:pPr>
            <a:r>
              <a:rPr lang="en-US" sz="1800" dirty="0"/>
              <a:t>  </a:t>
            </a:r>
          </a:p>
          <a:p>
            <a:pPr marL="0" indent="0">
              <a:buNone/>
            </a:pPr>
            <a:r>
              <a:rPr lang="en-US" sz="1800" dirty="0"/>
              <a:t>&lt;bean id=</a:t>
            </a:r>
            <a:r>
              <a:rPr lang="en-US" sz="1800" i="1" dirty="0"/>
              <a:t>"jdbcTemplate" class="org.springframework.jdbc.core.JdbcTemplate"&gt;  </a:t>
            </a:r>
          </a:p>
          <a:p>
            <a:pPr marL="0" indent="0">
              <a:buNone/>
            </a:pPr>
            <a:r>
              <a:rPr lang="en-US" sz="1800" dirty="0"/>
              <a:t>&lt;property name=</a:t>
            </a:r>
            <a:r>
              <a:rPr lang="en-US" sz="1800" i="1" dirty="0"/>
              <a:t>"dataSource" ref="ds"&gt;&lt;/property&gt;  </a:t>
            </a:r>
          </a:p>
          <a:p>
            <a:pPr marL="0" indent="0">
              <a:buNone/>
            </a:pPr>
            <a:r>
              <a:rPr lang="en-US" sz="1800" dirty="0"/>
              <a:t>&lt;/bean&gt;  </a:t>
            </a:r>
          </a:p>
          <a:p>
            <a:pPr marL="0" indent="0">
              <a:buNone/>
            </a:pPr>
            <a:r>
              <a:rPr lang="en-US" sz="1800" dirty="0"/>
              <a:t>&lt;bean id=</a:t>
            </a:r>
            <a:r>
              <a:rPr lang="en-US" sz="1800" i="1" dirty="0"/>
              <a:t>"edao" class=" </a:t>
            </a:r>
            <a:r>
              <a:rPr lang="en-US" sz="1800" i="1" dirty="0" err="1"/>
              <a:t>com.spring.Employee.EmployeeDAO</a:t>
            </a:r>
            <a:r>
              <a:rPr lang="en-US" sz="1800" i="1" dirty="0"/>
              <a:t>"&gt;  </a:t>
            </a:r>
          </a:p>
          <a:p>
            <a:pPr marL="0" indent="0">
              <a:buNone/>
            </a:pPr>
            <a:r>
              <a:rPr lang="en-US" sz="1800" dirty="0"/>
              <a:t>&lt;property name=</a:t>
            </a:r>
            <a:r>
              <a:rPr lang="en-US" sz="1800" i="1" dirty="0"/>
              <a:t>"jdbcTemplate" ref="jdbcTemplate"&gt;&lt;/property&gt;  </a:t>
            </a:r>
          </a:p>
          <a:p>
            <a:pPr marL="0" indent="0">
              <a:buNone/>
            </a:pPr>
            <a:r>
              <a:rPr lang="en-US" sz="1800" dirty="0"/>
              <a:t>&lt;/bean&gt;  </a:t>
            </a:r>
            <a:endParaRPr lang="en-US" sz="1800" dirty="0" smtClean="0"/>
          </a:p>
          <a:p>
            <a:pPr marL="0" indent="0">
              <a:buNone/>
            </a:pPr>
            <a:r>
              <a:rPr lang="en-US" sz="1800" dirty="0" smtClean="0"/>
              <a:t>&lt;/beans&gt;</a:t>
            </a:r>
            <a:endParaRPr lang="en-US" sz="1800" dirty="0"/>
          </a:p>
          <a:p>
            <a:pPr marL="0" indent="0">
              <a:buNone/>
            </a:pPr>
            <a:r>
              <a:rPr lang="en-US" sz="1800" dirty="0"/>
              <a:t> </a:t>
            </a:r>
            <a:endParaRPr lang="en-US" sz="1800" dirty="0"/>
          </a:p>
        </p:txBody>
      </p:sp>
    </p:spTree>
    <p:extLst>
      <p:ext uri="{BB962C8B-B14F-4D97-AF65-F5344CB8AC3E}">
        <p14:creationId xmlns:p14="http://schemas.microsoft.com/office/powerpoint/2010/main" val="151726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924944"/>
            <a:ext cx="8305800" cy="1143000"/>
          </a:xfrm>
        </p:spPr>
        <p:txBody>
          <a:bodyPr>
            <a:normAutofit/>
          </a:bodyPr>
          <a:lstStyle/>
          <a:p>
            <a:pPr algn="ctr"/>
            <a:r>
              <a:rPr lang="en-US" sz="6000" b="1" dirty="0" smtClean="0"/>
              <a:t>THANK YOU</a:t>
            </a:r>
            <a:endParaRPr lang="en-US" sz="6000" b="1" dirty="0"/>
          </a:p>
        </p:txBody>
      </p:sp>
    </p:spTree>
    <p:extLst>
      <p:ext uri="{BB962C8B-B14F-4D97-AF65-F5344CB8AC3E}">
        <p14:creationId xmlns:p14="http://schemas.microsoft.com/office/powerpoint/2010/main" val="375182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836712"/>
            <a:ext cx="8229600" cy="578328"/>
          </a:xfrm>
        </p:spPr>
        <p:txBody>
          <a:bodyPr>
            <a:normAutofit fontScale="90000"/>
          </a:bodyPr>
          <a:lstStyle/>
          <a:p>
            <a:r>
              <a:rPr lang="en-US" sz="4000" b="1" dirty="0" smtClean="0"/>
              <a:t>About Spring JDBC</a:t>
            </a:r>
            <a:endParaRPr lang="en-US" sz="4000" b="1" dirty="0"/>
          </a:p>
        </p:txBody>
      </p:sp>
      <p:sp>
        <p:nvSpPr>
          <p:cNvPr id="3" name="Content Placeholder 2"/>
          <p:cNvSpPr>
            <a:spLocks noGrp="1"/>
          </p:cNvSpPr>
          <p:nvPr>
            <p:ph idx="1"/>
          </p:nvPr>
        </p:nvSpPr>
        <p:spPr>
          <a:xfrm>
            <a:off x="395536" y="1556792"/>
            <a:ext cx="8229600" cy="4389120"/>
          </a:xfrm>
        </p:spPr>
        <p:txBody>
          <a:bodyPr>
            <a:normAutofit/>
          </a:bodyPr>
          <a:lstStyle/>
          <a:p>
            <a:pPr>
              <a:buFont typeface="Wingdings" panose="05000000000000000000" pitchFamily="2" charset="2"/>
              <a:buChar char="q"/>
            </a:pPr>
            <a:r>
              <a:rPr lang="en-IN" sz="2400" dirty="0"/>
              <a:t>Spring </a:t>
            </a:r>
            <a:r>
              <a:rPr lang="en-IN" sz="2400" b="1" dirty="0"/>
              <a:t>JdbcTemplate</a:t>
            </a:r>
            <a:r>
              <a:rPr lang="en-IN" sz="2400" dirty="0"/>
              <a:t> is a powerful mechanism to connect to the database and execute SQL queries. </a:t>
            </a:r>
          </a:p>
          <a:p>
            <a:pPr>
              <a:buFont typeface="Wingdings" panose="05000000000000000000" pitchFamily="2" charset="2"/>
              <a:buChar char="q"/>
            </a:pPr>
            <a:r>
              <a:rPr lang="en-IN" sz="2400" dirty="0"/>
              <a:t>It internally uses JDBC api, but eliminates a lot of problems of JDBC API</a:t>
            </a:r>
            <a:r>
              <a:rPr lang="en-IN" sz="2400" dirty="0" smtClean="0"/>
              <a:t>.</a:t>
            </a:r>
          </a:p>
          <a:p>
            <a:pPr>
              <a:buFont typeface="Wingdings" panose="05000000000000000000" pitchFamily="2" charset="2"/>
              <a:buChar char="q"/>
            </a:pPr>
            <a:r>
              <a:rPr lang="en-IN" sz="2400" dirty="0"/>
              <a:t>While working with database using plain old JDBC, it becomes cumbersome to write unnecessary code to handle exceptions, opening and closing database connections, etc.</a:t>
            </a:r>
          </a:p>
          <a:p>
            <a:pPr>
              <a:buFont typeface="Wingdings" panose="05000000000000000000" pitchFamily="2" charset="2"/>
              <a:buChar char="q"/>
            </a:pPr>
            <a:endParaRPr lang="en-IN" sz="2400" dirty="0"/>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371676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idx="1"/>
          </p:nvPr>
        </p:nvSpPr>
        <p:spPr>
          <a:xfrm>
            <a:off x="179512" y="908720"/>
            <a:ext cx="8229600" cy="5949280"/>
          </a:xfrm>
        </p:spPr>
        <p:txBody>
          <a:bodyPr>
            <a:normAutofit fontScale="97500"/>
          </a:bodyPr>
          <a:lstStyle/>
          <a:p>
            <a:pPr>
              <a:buFont typeface="Wingdings" panose="05000000000000000000" pitchFamily="2" charset="2"/>
              <a:buChar char="q"/>
            </a:pPr>
            <a:r>
              <a:rPr lang="en-IN" sz="2400" dirty="0"/>
              <a:t> However, Spring JDBC Framework takes care of all the low-level details starting from opening the connection, preparing and executing the SQL statement, processing exceptions, handling transactions, and finally closing the connection</a:t>
            </a:r>
            <a:r>
              <a:rPr lang="en-IN" sz="2400" dirty="0" smtClean="0"/>
              <a:t>.</a:t>
            </a:r>
          </a:p>
          <a:p>
            <a:pPr>
              <a:buFont typeface="Wingdings" panose="05000000000000000000" pitchFamily="2" charset="2"/>
              <a:buChar char="q"/>
            </a:pPr>
            <a:r>
              <a:rPr lang="en-IN" sz="2400" dirty="0"/>
              <a:t>What you have do is just define connection parameters and specify the SQL statement to be executed and do the required work for each iteration while fetching data from the database.</a:t>
            </a:r>
          </a:p>
          <a:p>
            <a:pPr>
              <a:buFont typeface="Wingdings" panose="05000000000000000000" pitchFamily="2" charset="2"/>
              <a:buChar char="q"/>
            </a:pPr>
            <a:endParaRPr lang="en-IN" sz="2400" dirty="0"/>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2918670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92696"/>
            <a:ext cx="8229600" cy="782960"/>
          </a:xfrm>
        </p:spPr>
        <p:txBody>
          <a:bodyPr>
            <a:normAutofit/>
          </a:bodyPr>
          <a:lstStyle/>
          <a:p>
            <a:r>
              <a:rPr lang="en-IN" sz="4800" b="1" dirty="0"/>
              <a:t>The problems of JDBC API</a:t>
            </a:r>
            <a:endParaRPr lang="en-US" sz="4800" b="1" dirty="0"/>
          </a:p>
        </p:txBody>
      </p:sp>
      <p:sp>
        <p:nvSpPr>
          <p:cNvPr id="3" name="Content Placeholder 2"/>
          <p:cNvSpPr>
            <a:spLocks noGrp="1"/>
          </p:cNvSpPr>
          <p:nvPr>
            <p:ph idx="1"/>
          </p:nvPr>
        </p:nvSpPr>
        <p:spPr>
          <a:xfrm>
            <a:off x="395536" y="1628800"/>
            <a:ext cx="8229600" cy="4752528"/>
          </a:xfrm>
        </p:spPr>
        <p:txBody>
          <a:bodyPr>
            <a:normAutofit/>
          </a:bodyPr>
          <a:lstStyle/>
          <a:p>
            <a:pPr>
              <a:buFont typeface="Wingdings" panose="05000000000000000000" pitchFamily="2" charset="2"/>
              <a:buChar char="q"/>
            </a:pPr>
            <a:r>
              <a:rPr lang="en-IN" sz="2400" dirty="0"/>
              <a:t>We need to write a lot of code before and after executing the query, such as creating connection, statement, closing resultset, connection etc</a:t>
            </a:r>
            <a:r>
              <a:rPr lang="en-IN" sz="2400" dirty="0" smtClean="0"/>
              <a:t>.</a:t>
            </a:r>
            <a:endParaRPr lang="en-IN" sz="2400" dirty="0"/>
          </a:p>
          <a:p>
            <a:pPr>
              <a:buFont typeface="Wingdings" panose="05000000000000000000" pitchFamily="2" charset="2"/>
              <a:buChar char="q"/>
            </a:pPr>
            <a:r>
              <a:rPr lang="en-IN" sz="2400" dirty="0"/>
              <a:t>We need to perform exception handling code on the database logic</a:t>
            </a:r>
            <a:r>
              <a:rPr lang="en-IN" sz="2400" dirty="0" smtClean="0"/>
              <a:t>.</a:t>
            </a:r>
            <a:endParaRPr lang="en-IN" sz="2400" dirty="0"/>
          </a:p>
          <a:p>
            <a:pPr>
              <a:buFont typeface="Wingdings" panose="05000000000000000000" pitchFamily="2" charset="2"/>
              <a:buChar char="q"/>
            </a:pPr>
            <a:r>
              <a:rPr lang="en-IN" sz="2400" dirty="0"/>
              <a:t>We need to handle transaction</a:t>
            </a:r>
            <a:r>
              <a:rPr lang="en-IN" sz="2400" dirty="0" smtClean="0"/>
              <a:t>.</a:t>
            </a:r>
            <a:endParaRPr lang="en-IN" sz="2400" dirty="0"/>
          </a:p>
          <a:p>
            <a:pPr>
              <a:buFont typeface="Wingdings" panose="05000000000000000000" pitchFamily="2" charset="2"/>
              <a:buChar char="q"/>
            </a:pPr>
            <a:r>
              <a:rPr lang="en-IN" sz="2400" dirty="0"/>
              <a:t>Repetition of all these codes from one to another database logic is a time consuming task.</a:t>
            </a:r>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44252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764704"/>
            <a:ext cx="8229600" cy="650336"/>
          </a:xfrm>
        </p:spPr>
        <p:txBody>
          <a:bodyPr>
            <a:noAutofit/>
          </a:bodyPr>
          <a:lstStyle/>
          <a:p>
            <a:r>
              <a:rPr lang="en-IN" sz="4400" b="1" dirty="0"/>
              <a:t>Advantage of Spring </a:t>
            </a:r>
            <a:r>
              <a:rPr lang="en-IN" sz="4400" b="1" dirty="0" smtClean="0"/>
              <a:t>JdbcTemplate</a:t>
            </a:r>
            <a:endParaRPr lang="en-US" sz="4400" dirty="0"/>
          </a:p>
        </p:txBody>
      </p:sp>
      <p:sp>
        <p:nvSpPr>
          <p:cNvPr id="3" name="Content Placeholder 2"/>
          <p:cNvSpPr>
            <a:spLocks noGrp="1"/>
          </p:cNvSpPr>
          <p:nvPr>
            <p:ph idx="1"/>
          </p:nvPr>
        </p:nvSpPr>
        <p:spPr>
          <a:xfrm>
            <a:off x="323528" y="1556792"/>
            <a:ext cx="8229600" cy="5085184"/>
          </a:xfrm>
        </p:spPr>
        <p:txBody>
          <a:bodyPr>
            <a:normAutofit/>
          </a:bodyPr>
          <a:lstStyle/>
          <a:p>
            <a:pPr>
              <a:buFont typeface="Wingdings" panose="05000000000000000000" pitchFamily="2" charset="2"/>
              <a:buChar char="q"/>
            </a:pPr>
            <a:r>
              <a:rPr lang="en-IN" sz="2400" dirty="0"/>
              <a:t>Spring JdbcTemplate eliminates all the above mentioned problems of JDBC API. </a:t>
            </a:r>
            <a:endParaRPr lang="en-IN" sz="2400" dirty="0" smtClean="0"/>
          </a:p>
          <a:p>
            <a:pPr>
              <a:buFont typeface="Wingdings" panose="05000000000000000000" pitchFamily="2" charset="2"/>
              <a:buChar char="q"/>
            </a:pPr>
            <a:r>
              <a:rPr lang="en-IN" sz="2400" dirty="0" smtClean="0"/>
              <a:t>It </a:t>
            </a:r>
            <a:r>
              <a:rPr lang="en-IN" sz="2400" dirty="0"/>
              <a:t>provides you methods to write the queries directly, so it saves a lot of work and time</a:t>
            </a:r>
            <a:r>
              <a:rPr lang="en-IN" sz="2400" dirty="0" smtClean="0"/>
              <a:t>.</a:t>
            </a:r>
          </a:p>
          <a:p>
            <a:pPr fontAlgn="base">
              <a:buFont typeface="Wingdings" panose="05000000000000000000" pitchFamily="2" charset="2"/>
              <a:buChar char="q"/>
            </a:pPr>
            <a:r>
              <a:rPr lang="en-IN" sz="2400" dirty="0"/>
              <a:t>Define connection parameters</a:t>
            </a:r>
          </a:p>
          <a:p>
            <a:pPr fontAlgn="base">
              <a:buFont typeface="Wingdings" panose="05000000000000000000" pitchFamily="2" charset="2"/>
              <a:buChar char="q"/>
            </a:pPr>
            <a:r>
              <a:rPr lang="en-IN" sz="2400" dirty="0"/>
              <a:t>Open the connection</a:t>
            </a:r>
          </a:p>
          <a:p>
            <a:pPr fontAlgn="base">
              <a:buFont typeface="Wingdings" panose="05000000000000000000" pitchFamily="2" charset="2"/>
              <a:buChar char="q"/>
            </a:pPr>
            <a:r>
              <a:rPr lang="en-IN" sz="2400" dirty="0"/>
              <a:t>Specify the </a:t>
            </a:r>
            <a:r>
              <a:rPr lang="en-IN" sz="2400" dirty="0" smtClean="0"/>
              <a:t>statement</a:t>
            </a:r>
            <a:endParaRPr lang="en-IN" sz="2400" dirty="0"/>
          </a:p>
          <a:p>
            <a:pPr fontAlgn="base">
              <a:buFont typeface="Wingdings" panose="05000000000000000000" pitchFamily="2" charset="2"/>
              <a:buChar char="q"/>
            </a:pPr>
            <a:r>
              <a:rPr lang="en-IN" sz="2400" dirty="0"/>
              <a:t>Process any exception</a:t>
            </a:r>
          </a:p>
          <a:p>
            <a:pPr fontAlgn="base">
              <a:buFont typeface="Wingdings" panose="05000000000000000000" pitchFamily="2" charset="2"/>
              <a:buChar char="q"/>
            </a:pPr>
            <a:r>
              <a:rPr lang="en-IN" sz="2400" dirty="0"/>
              <a:t>Handle transactions</a:t>
            </a:r>
          </a:p>
          <a:p>
            <a:pPr fontAlgn="base">
              <a:buFont typeface="Wingdings" panose="05000000000000000000" pitchFamily="2" charset="2"/>
              <a:buChar char="q"/>
            </a:pPr>
            <a:r>
              <a:rPr lang="en-IN" sz="2400" dirty="0"/>
              <a:t>Close the connection</a:t>
            </a:r>
          </a:p>
          <a:p>
            <a:pPr>
              <a:buFont typeface="Wingdings" panose="05000000000000000000" pitchFamily="2" charset="2"/>
              <a:buChar char="q"/>
            </a:pPr>
            <a:endParaRPr lang="en-IN" sz="2400" dirty="0" smtClean="0"/>
          </a:p>
          <a:p>
            <a:pPr>
              <a:buFont typeface="Wingdings" panose="05000000000000000000" pitchFamily="2" charset="2"/>
              <a:buChar char="q"/>
            </a:pPr>
            <a:endParaRPr lang="en-IN" sz="2400" dirty="0" smtClean="0"/>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3759816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t>JDBC Template</a:t>
            </a:r>
            <a:endParaRPr lang="en-US" sz="48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sz="2400" dirty="0"/>
              <a:t>Spring </a:t>
            </a:r>
            <a:r>
              <a:rPr lang="en-IN" sz="2400" b="1" dirty="0"/>
              <a:t>JdbcTemplate</a:t>
            </a:r>
            <a:r>
              <a:rPr lang="en-IN" sz="2400" dirty="0"/>
              <a:t> is a powerful mechanism to connect to    the database and execute SQL queries. It internally uses JDBC api, but eliminates a lot of problems of JDBC API.</a:t>
            </a:r>
          </a:p>
          <a:p>
            <a:pPr marL="0" indent="0">
              <a:buNone/>
            </a:pPr>
            <a:endParaRPr lang="en-IN" sz="2400" dirty="0"/>
          </a:p>
          <a:p>
            <a:pPr marL="0" indent="0">
              <a:buNone/>
            </a:pPr>
            <a:r>
              <a:rPr lang="en-IN" sz="2400" b="1" dirty="0"/>
              <a:t>JDBCTemplate class:</a:t>
            </a:r>
          </a:p>
          <a:p>
            <a:pPr>
              <a:buFont typeface="Wingdings" panose="05000000000000000000" pitchFamily="2" charset="2"/>
              <a:buChar char="q"/>
            </a:pPr>
            <a:r>
              <a:rPr lang="en-IN" sz="2400" dirty="0"/>
              <a:t>It is the central class in the Spring JDBC support classes. It takes care of creation and release of resources such as creating and closing of connection object etc. So it will not lead to any problem if you forget to close the connection.</a:t>
            </a:r>
            <a:endParaRPr lang="en-IN" sz="2400" b="1" dirty="0"/>
          </a:p>
          <a:p>
            <a:pPr>
              <a:buFont typeface="Wingdings" panose="05000000000000000000" pitchFamily="2" charset="2"/>
              <a:buChar char="q"/>
            </a:pPr>
            <a:endParaRPr lang="en-IN" sz="2400" b="1" dirty="0"/>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3499266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a:t>
            </a:r>
            <a:endParaRPr lang="en-IN"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IN" dirty="0" smtClean="0"/>
              <a:t>It has the following methods() to perform SQL operations on database</a:t>
            </a:r>
            <a:r>
              <a:rPr lang="en-IN" dirty="0" smtClean="0"/>
              <a:t>.</a:t>
            </a:r>
            <a:endParaRPr lang="en-IN" dirty="0" smtClean="0"/>
          </a:p>
          <a:p>
            <a:pPr>
              <a:buFont typeface="Wingdings" panose="05000000000000000000" pitchFamily="2" charset="2"/>
              <a:buChar char="q"/>
            </a:pPr>
            <a:r>
              <a:rPr lang="en-IN" dirty="0" smtClean="0"/>
              <a:t>public void execute(String query)</a:t>
            </a:r>
          </a:p>
          <a:p>
            <a:pPr>
              <a:buFont typeface="Wingdings" panose="05000000000000000000" pitchFamily="2" charset="2"/>
              <a:buChar char="q"/>
            </a:pPr>
            <a:r>
              <a:rPr lang="en-IN" dirty="0" smtClean="0"/>
              <a:t>queryMethods()</a:t>
            </a:r>
          </a:p>
          <a:p>
            <a:pPr>
              <a:buFont typeface="Wingdings" panose="05000000000000000000" pitchFamily="2" charset="2"/>
              <a:buChar char="q"/>
            </a:pPr>
            <a:r>
              <a:rPr lang="en-IN" dirty="0" smtClean="0"/>
              <a:t>public int update(String query)</a:t>
            </a:r>
          </a:p>
          <a:p>
            <a:pPr>
              <a:buFont typeface="Wingdings" panose="05000000000000000000" pitchFamily="2" charset="2"/>
              <a:buChar char="q"/>
            </a:pPr>
            <a:r>
              <a:rPr lang="en-IN" dirty="0" smtClean="0"/>
              <a:t>public int update(String query,Object... args)</a:t>
            </a:r>
          </a:p>
          <a:p>
            <a:pPr>
              <a:buFont typeface="Wingdings" panose="05000000000000000000" pitchFamily="2" charset="2"/>
              <a:buChar char="q"/>
            </a:pPr>
            <a:r>
              <a:rPr lang="en-IN" dirty="0" smtClean="0"/>
              <a:t>public T execute(String sql, PreparedStatementCallback action)</a:t>
            </a:r>
          </a:p>
          <a:p>
            <a:pPr>
              <a:buFont typeface="Wingdings" panose="05000000000000000000" pitchFamily="2" charset="2"/>
              <a:buChar char="q"/>
            </a:pPr>
            <a:r>
              <a:rPr lang="en-IN" dirty="0" smtClean="0"/>
              <a:t>public T query(String sql, ResultSetExtractor rse)</a:t>
            </a:r>
            <a:br>
              <a:rPr lang="en-IN" dirty="0" smtClean="0"/>
            </a:br>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229600" cy="1143000"/>
          </a:xfrm>
        </p:spPr>
        <p:txBody>
          <a:bodyPr/>
          <a:lstStyle/>
          <a:p>
            <a:r>
              <a:rPr lang="en-IN" dirty="0" smtClean="0"/>
              <a:t>Example:</a:t>
            </a:r>
            <a:endParaRPr lang="en-IN" dirty="0"/>
          </a:p>
        </p:txBody>
      </p:sp>
      <p:sp>
        <p:nvSpPr>
          <p:cNvPr id="3" name="Content Placeholder 2"/>
          <p:cNvSpPr>
            <a:spLocks noGrp="1"/>
          </p:cNvSpPr>
          <p:nvPr>
            <p:ph idx="1"/>
          </p:nvPr>
        </p:nvSpPr>
        <p:spPr>
          <a:xfrm>
            <a:off x="395536" y="1484784"/>
            <a:ext cx="8229600" cy="4389120"/>
          </a:xfrm>
        </p:spPr>
        <p:txBody>
          <a:bodyPr>
            <a:normAutofit/>
          </a:bodyPr>
          <a:lstStyle/>
          <a:p>
            <a:pPr>
              <a:buNone/>
            </a:pPr>
            <a:r>
              <a:rPr lang="en-IN" sz="2400" b="1" dirty="0" smtClean="0"/>
              <a:t>public</a:t>
            </a:r>
            <a:r>
              <a:rPr lang="en-IN" sz="2400" dirty="0" smtClean="0"/>
              <a:t> </a:t>
            </a:r>
            <a:r>
              <a:rPr lang="en-IN" sz="2400" b="1" dirty="0" smtClean="0"/>
              <a:t>class</a:t>
            </a:r>
            <a:r>
              <a:rPr lang="en-IN" sz="2400" dirty="0" smtClean="0"/>
              <a:t> EmployeeDao </a:t>
            </a:r>
          </a:p>
          <a:p>
            <a:pPr>
              <a:buNone/>
            </a:pPr>
            <a:r>
              <a:rPr lang="en-IN" sz="2400" dirty="0" smtClean="0"/>
              <a:t>{  </a:t>
            </a:r>
          </a:p>
          <a:p>
            <a:pPr>
              <a:buNone/>
            </a:pPr>
            <a:r>
              <a:rPr lang="en-IN" sz="2400" b="1" dirty="0" smtClean="0"/>
              <a:t>private</a:t>
            </a:r>
            <a:r>
              <a:rPr lang="en-IN" sz="2400" dirty="0" smtClean="0"/>
              <a:t> JdbcTemplate   </a:t>
            </a:r>
            <a:r>
              <a:rPr lang="en-IN" sz="2400" dirty="0" smtClean="0"/>
              <a:t>jdbcTemplate</a:t>
            </a:r>
            <a:r>
              <a:rPr lang="en-IN" sz="2400" dirty="0" smtClean="0"/>
              <a:t>;  </a:t>
            </a:r>
          </a:p>
          <a:p>
            <a:pPr>
              <a:buNone/>
            </a:pPr>
            <a:r>
              <a:rPr lang="en-IN" sz="2400" dirty="0" smtClean="0"/>
              <a:t>  </a:t>
            </a:r>
            <a:r>
              <a:rPr lang="en-IN" sz="2400" b="1" dirty="0" smtClean="0"/>
              <a:t>public</a:t>
            </a:r>
            <a:r>
              <a:rPr lang="en-IN" sz="2400" dirty="0" smtClean="0"/>
              <a:t> </a:t>
            </a:r>
            <a:r>
              <a:rPr lang="en-IN" sz="2400" b="1" dirty="0" smtClean="0"/>
              <a:t>void</a:t>
            </a:r>
            <a:r>
              <a:rPr lang="en-IN" sz="2400" dirty="0" smtClean="0"/>
              <a:t> setJdbcTemplate(JdbcTemplate jdbcTemplate) </a:t>
            </a:r>
          </a:p>
          <a:p>
            <a:pPr>
              <a:buNone/>
            </a:pPr>
            <a:r>
              <a:rPr lang="en-IN" sz="2400" dirty="0" smtClean="0"/>
              <a:t>{  </a:t>
            </a:r>
          </a:p>
          <a:p>
            <a:pPr>
              <a:buNone/>
            </a:pPr>
            <a:r>
              <a:rPr lang="en-IN" sz="2400" dirty="0" smtClean="0"/>
              <a:t>    </a:t>
            </a:r>
            <a:r>
              <a:rPr lang="en-IN" sz="2400" b="1" dirty="0" smtClean="0"/>
              <a:t>this</a:t>
            </a:r>
            <a:r>
              <a:rPr lang="en-IN" sz="2400" dirty="0" smtClean="0"/>
              <a:t>.jdbcTemplate = jdbcTemplate;  </a:t>
            </a:r>
          </a:p>
          <a:p>
            <a:pPr>
              <a:buNone/>
            </a:pPr>
            <a:r>
              <a:rPr lang="en-IN" sz="2400" dirty="0" smtClean="0"/>
              <a:t>}  </a:t>
            </a:r>
          </a:p>
          <a:p>
            <a:pPr>
              <a:buNone/>
            </a:pPr>
            <a:r>
              <a:rPr lang="en-IN" sz="2400" dirty="0" smtClean="0"/>
              <a:t>//sql operations</a:t>
            </a:r>
          </a:p>
          <a:p>
            <a:pPr>
              <a:buNone/>
            </a:pPr>
            <a:r>
              <a:rPr lang="en-IN" sz="2400" dirty="0" smtClean="0"/>
              <a:t>}</a:t>
            </a:r>
          </a:p>
          <a:p>
            <a:pPr>
              <a:buNone/>
            </a:pP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782960"/>
          </a:xfrm>
        </p:spPr>
        <p:txBody>
          <a:bodyPr>
            <a:normAutofit/>
          </a:bodyPr>
          <a:lstStyle/>
          <a:p>
            <a:r>
              <a:rPr lang="en-US" sz="4400" b="1" dirty="0" smtClean="0"/>
              <a:t>RowMapper</a:t>
            </a:r>
            <a:endParaRPr lang="en-IN" sz="44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Like ResultSetExtractor, we can use RowMapper interface to fetch the records from the database using </a:t>
            </a:r>
            <a:r>
              <a:rPr lang="en-US" sz="2400" b="1" dirty="0"/>
              <a:t>query()</a:t>
            </a:r>
            <a:r>
              <a:rPr lang="en-US" sz="2400" dirty="0"/>
              <a:t> method of </a:t>
            </a:r>
            <a:r>
              <a:rPr lang="en-US" sz="2400" b="1" dirty="0"/>
              <a:t>JdbcTemplate</a:t>
            </a:r>
            <a:r>
              <a:rPr lang="en-US" sz="2400" dirty="0"/>
              <a:t> class. In the execute of we need to pass the instance of RowMapper now.</a:t>
            </a:r>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206</TotalTime>
  <Words>595</Words>
  <Application>Microsoft Office PowerPoint</Application>
  <PresentationFormat>On-screen Show (4:3)</PresentationFormat>
  <Paragraphs>134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Constantia</vt:lpstr>
      <vt:lpstr>Wingdings</vt:lpstr>
      <vt:lpstr>Wingdings 2</vt:lpstr>
      <vt:lpstr>Flow</vt:lpstr>
      <vt:lpstr>SPRING JDBC</vt:lpstr>
      <vt:lpstr>About Spring JDBC</vt:lpstr>
      <vt:lpstr>PowerPoint Presentation</vt:lpstr>
      <vt:lpstr>The problems of JDBC API</vt:lpstr>
      <vt:lpstr>Advantage of Spring JdbcTemplate</vt:lpstr>
      <vt:lpstr>JDBC Template</vt:lpstr>
      <vt:lpstr>Methods()</vt:lpstr>
      <vt:lpstr>Example:</vt:lpstr>
      <vt:lpstr>RowMapper</vt:lpstr>
      <vt:lpstr>Syntax</vt:lpstr>
      <vt:lpstr>RowMapper Interface</vt:lpstr>
      <vt:lpstr>Spring NamedParameter</vt:lpstr>
      <vt:lpstr>Example:</vt:lpstr>
      <vt:lpstr>Pojo Class</vt:lpstr>
      <vt:lpstr>DAO Interface:</vt:lpstr>
      <vt:lpstr>DAOImpl Class:</vt:lpstr>
      <vt:lpstr>Main Class:</vt:lpstr>
      <vt:lpstr>XML Configuration: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Template</dc:title>
  <dc:creator>THIRUPATHI RAJ</dc:creator>
  <cp:lastModifiedBy>Bommishetty, Thirupathi</cp:lastModifiedBy>
  <cp:revision>23</cp:revision>
  <dcterms:created xsi:type="dcterms:W3CDTF">2019-03-19T00:25:12Z</dcterms:created>
  <dcterms:modified xsi:type="dcterms:W3CDTF">2019-03-19T04:31:28Z</dcterms:modified>
</cp:coreProperties>
</file>