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86"/>
  </p:notesMasterIdLst>
  <p:sldIdLst>
    <p:sldId id="256" r:id="rId2"/>
    <p:sldId id="257" r:id="rId3"/>
    <p:sldId id="316" r:id="rId4"/>
    <p:sldId id="317" r:id="rId5"/>
    <p:sldId id="320" r:id="rId6"/>
    <p:sldId id="318" r:id="rId7"/>
    <p:sldId id="321" r:id="rId8"/>
    <p:sldId id="319" r:id="rId9"/>
    <p:sldId id="322" r:id="rId10"/>
    <p:sldId id="323" r:id="rId11"/>
    <p:sldId id="324" r:id="rId12"/>
    <p:sldId id="329" r:id="rId13"/>
    <p:sldId id="330" r:id="rId14"/>
    <p:sldId id="332" r:id="rId15"/>
    <p:sldId id="388" r:id="rId16"/>
    <p:sldId id="391" r:id="rId17"/>
    <p:sldId id="392" r:id="rId18"/>
    <p:sldId id="393" r:id="rId19"/>
    <p:sldId id="394" r:id="rId20"/>
    <p:sldId id="395" r:id="rId21"/>
    <p:sldId id="333" r:id="rId22"/>
    <p:sldId id="389" r:id="rId23"/>
    <p:sldId id="336" r:id="rId24"/>
    <p:sldId id="337" r:id="rId25"/>
    <p:sldId id="396" r:id="rId26"/>
    <p:sldId id="338" r:id="rId27"/>
    <p:sldId id="339" r:id="rId28"/>
    <p:sldId id="340" r:id="rId29"/>
    <p:sldId id="397" r:id="rId30"/>
    <p:sldId id="341" r:id="rId31"/>
    <p:sldId id="398" r:id="rId32"/>
    <p:sldId id="342" r:id="rId33"/>
    <p:sldId id="343" r:id="rId34"/>
    <p:sldId id="344" r:id="rId35"/>
    <p:sldId id="345" r:id="rId36"/>
    <p:sldId id="346" r:id="rId37"/>
    <p:sldId id="399" r:id="rId38"/>
    <p:sldId id="347" r:id="rId39"/>
    <p:sldId id="348" r:id="rId40"/>
    <p:sldId id="400" r:id="rId41"/>
    <p:sldId id="349" r:id="rId42"/>
    <p:sldId id="350" r:id="rId43"/>
    <p:sldId id="402" r:id="rId44"/>
    <p:sldId id="401" r:id="rId45"/>
    <p:sldId id="351" r:id="rId46"/>
    <p:sldId id="353" r:id="rId47"/>
    <p:sldId id="354" r:id="rId48"/>
    <p:sldId id="355" r:id="rId49"/>
    <p:sldId id="356" r:id="rId50"/>
    <p:sldId id="357" r:id="rId51"/>
    <p:sldId id="358" r:id="rId52"/>
    <p:sldId id="403"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404" r:id="rId66"/>
    <p:sldId id="371" r:id="rId67"/>
    <p:sldId id="405"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 id="387" r:id="rId84"/>
    <p:sldId id="42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479" autoAdjust="0"/>
  </p:normalViewPr>
  <p:slideViewPr>
    <p:cSldViewPr>
      <p:cViewPr varScale="1">
        <p:scale>
          <a:sx n="62" d="100"/>
          <a:sy n="62" d="100"/>
        </p:scale>
        <p:origin x="800" y="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10CA5-C5D8-409A-B162-83551124C39E}" type="datetimeFigureOut">
              <a:rPr lang="en-US" smtClean="0"/>
              <a:t>10/26/2018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9DC93-ECBF-437F-89E3-01F41BA776E8}" type="slidenum">
              <a:rPr lang="en-US" smtClean="0"/>
              <a:t>‹#›</a:t>
            </a:fld>
            <a:endParaRPr lang="en-US"/>
          </a:p>
        </p:txBody>
      </p:sp>
    </p:spTree>
    <p:extLst>
      <p:ext uri="{BB962C8B-B14F-4D97-AF65-F5344CB8AC3E}">
        <p14:creationId xmlns:p14="http://schemas.microsoft.com/office/powerpoint/2010/main" val="262234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RCS (Revision Control System) is a popular local VCS tool used on Mac OS.</a:t>
            </a:r>
          </a:p>
        </p:txBody>
      </p:sp>
      <p:sp>
        <p:nvSpPr>
          <p:cNvPr id="4" name="Slide Number Placeholder 3"/>
          <p:cNvSpPr>
            <a:spLocks noGrp="1"/>
          </p:cNvSpPr>
          <p:nvPr>
            <p:ph type="sldNum" sz="quarter" idx="10"/>
          </p:nvPr>
        </p:nvSpPr>
        <p:spPr/>
        <p:txBody>
          <a:bodyPr/>
          <a:lstStyle/>
          <a:p>
            <a:fld id="{8AE9DC93-ECBF-437F-89E3-01F41BA776E8}" type="slidenum">
              <a:rPr lang="en-US" smtClean="0"/>
              <a:t>4</a:t>
            </a:fld>
            <a:endParaRPr lang="en-US"/>
          </a:p>
        </p:txBody>
      </p:sp>
    </p:spTree>
    <p:extLst>
      <p:ext uri="{BB962C8B-B14F-4D97-AF65-F5344CB8AC3E}">
        <p14:creationId xmlns:p14="http://schemas.microsoft.com/office/powerpoint/2010/main" val="2986911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https://www.git-tower.com/learn/git/ebook/en/command-line/basics/basic-workflow</a:t>
            </a:r>
          </a:p>
        </p:txBody>
      </p:sp>
      <p:sp>
        <p:nvSpPr>
          <p:cNvPr id="4" name="Slide Number Placeholder 3"/>
          <p:cNvSpPr>
            <a:spLocks noGrp="1"/>
          </p:cNvSpPr>
          <p:nvPr>
            <p:ph type="sldNum" sz="quarter" idx="10"/>
          </p:nvPr>
        </p:nvSpPr>
        <p:spPr/>
        <p:txBody>
          <a:bodyPr/>
          <a:lstStyle/>
          <a:p>
            <a:fld id="{8AE9DC93-ECBF-437F-89E3-01F41BA776E8}" type="slidenum">
              <a:rPr lang="en-US" smtClean="0"/>
              <a:t>18</a:t>
            </a:fld>
            <a:endParaRPr lang="en-US"/>
          </a:p>
        </p:txBody>
      </p:sp>
    </p:spTree>
    <p:extLst>
      <p:ext uri="{BB962C8B-B14F-4D97-AF65-F5344CB8AC3E}">
        <p14:creationId xmlns:p14="http://schemas.microsoft.com/office/powerpoint/2010/main" val="241651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https://www.git-tower.com/learn/git/ebook/en/command-line/basics/basic-workflow</a:t>
            </a:r>
          </a:p>
          <a:p>
            <a:endParaRPr lang="en-US" dirty="0"/>
          </a:p>
        </p:txBody>
      </p:sp>
      <p:sp>
        <p:nvSpPr>
          <p:cNvPr id="4" name="Slide Number Placeholder 3"/>
          <p:cNvSpPr>
            <a:spLocks noGrp="1"/>
          </p:cNvSpPr>
          <p:nvPr>
            <p:ph type="sldNum" sz="quarter" idx="10"/>
          </p:nvPr>
        </p:nvSpPr>
        <p:spPr/>
        <p:txBody>
          <a:bodyPr/>
          <a:lstStyle/>
          <a:p>
            <a:fld id="{8AE9DC93-ECBF-437F-89E3-01F41BA776E8}" type="slidenum">
              <a:rPr lang="en-US" smtClean="0"/>
              <a:t>19</a:t>
            </a:fld>
            <a:endParaRPr lang="en-US"/>
          </a:p>
        </p:txBody>
      </p:sp>
    </p:spTree>
    <p:extLst>
      <p:ext uri="{BB962C8B-B14F-4D97-AF65-F5344CB8AC3E}">
        <p14:creationId xmlns:p14="http://schemas.microsoft.com/office/powerpoint/2010/main" val="241651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20</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23</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24</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25</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26</a:t>
            </a:fld>
            <a:endParaRPr lang="en-US"/>
          </a:p>
        </p:txBody>
      </p:sp>
    </p:spTree>
    <p:extLst>
      <p:ext uri="{BB962C8B-B14F-4D97-AF65-F5344CB8AC3E}">
        <p14:creationId xmlns:p14="http://schemas.microsoft.com/office/powerpoint/2010/main" val="1507955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27</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28</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29</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example of Centralized VCS is CVS, SVN, Perforce, </a:t>
            </a:r>
            <a:r>
              <a:rPr lang="en-US" dirty="0" err="1"/>
              <a:t>ClearCase</a:t>
            </a:r>
            <a:r>
              <a:rPr lang="en-US" dirty="0"/>
              <a:t> etc.</a:t>
            </a:r>
          </a:p>
          <a:p>
            <a:r>
              <a:rPr lang="en-US" dirty="0"/>
              <a:t>Disadvantages:</a:t>
            </a:r>
          </a:p>
        </p:txBody>
      </p:sp>
      <p:sp>
        <p:nvSpPr>
          <p:cNvPr id="4" name="Slide Number Placeholder 3"/>
          <p:cNvSpPr>
            <a:spLocks noGrp="1"/>
          </p:cNvSpPr>
          <p:nvPr>
            <p:ph type="sldNum" sz="quarter" idx="10"/>
          </p:nvPr>
        </p:nvSpPr>
        <p:spPr/>
        <p:txBody>
          <a:bodyPr/>
          <a:lstStyle/>
          <a:p>
            <a:fld id="{8AE9DC93-ECBF-437F-89E3-01F41BA776E8}" type="slidenum">
              <a:rPr lang="en-US" smtClean="0"/>
              <a:t>6</a:t>
            </a:fld>
            <a:endParaRPr lang="en-US"/>
          </a:p>
        </p:txBody>
      </p:sp>
    </p:spTree>
    <p:extLst>
      <p:ext uri="{BB962C8B-B14F-4D97-AF65-F5344CB8AC3E}">
        <p14:creationId xmlns:p14="http://schemas.microsoft.com/office/powerpoint/2010/main" val="2986911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30</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31</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Steps:</a:t>
            </a:r>
          </a:p>
          <a:p>
            <a:r>
              <a:rPr lang="en-US" dirty="0"/>
              <a:t>Create a new file hello.html</a:t>
            </a:r>
          </a:p>
          <a:p>
            <a:r>
              <a:rPr lang="en-US" dirty="0"/>
              <a:t>&gt;</a:t>
            </a:r>
            <a:r>
              <a:rPr lang="en-US" dirty="0" err="1"/>
              <a:t>git</a:t>
            </a:r>
            <a:r>
              <a:rPr lang="en-US" dirty="0"/>
              <a:t> add hello.html</a:t>
            </a:r>
          </a:p>
          <a:p>
            <a:r>
              <a:rPr lang="en-US" dirty="0"/>
              <a:t>Make some change in the file.</a:t>
            </a:r>
          </a:p>
          <a:p>
            <a:r>
              <a:rPr lang="en-US" dirty="0"/>
              <a:t>&gt;</a:t>
            </a:r>
            <a:r>
              <a:rPr lang="en-US" dirty="0" err="1"/>
              <a:t>git</a:t>
            </a:r>
            <a:r>
              <a:rPr lang="en-US" dirty="0"/>
              <a:t> checkout hello.html</a:t>
            </a:r>
          </a:p>
          <a:p>
            <a:r>
              <a:rPr lang="en-US" dirty="0"/>
              <a:t>Observe that previous version of hello.html is overwritten.</a:t>
            </a:r>
          </a:p>
          <a:p>
            <a:r>
              <a:rPr lang="en-US" dirty="0"/>
              <a:t>&gt;</a:t>
            </a:r>
            <a:r>
              <a:rPr lang="en-US" dirty="0" err="1"/>
              <a:t>git</a:t>
            </a:r>
            <a:r>
              <a:rPr lang="en-US" dirty="0"/>
              <a:t> status</a:t>
            </a:r>
          </a:p>
          <a:p>
            <a:r>
              <a:rPr lang="en-US" dirty="0"/>
              <a:t>Observe that it is showing hello.html is green color.</a:t>
            </a:r>
          </a:p>
          <a:p>
            <a:r>
              <a:rPr lang="en-US" dirty="0"/>
              <a:t>&gt;</a:t>
            </a:r>
            <a:r>
              <a:rPr lang="en-US" dirty="0" err="1"/>
              <a:t>git</a:t>
            </a:r>
            <a:r>
              <a:rPr lang="en-US" dirty="0"/>
              <a:t> reset</a:t>
            </a:r>
          </a:p>
          <a:p>
            <a:r>
              <a:rPr lang="en-US" dirty="0"/>
              <a:t>Observe that it is not showing hello.html.</a:t>
            </a:r>
          </a:p>
          <a:p>
            <a:r>
              <a:rPr lang="en-US" dirty="0"/>
              <a:t>&gt;</a:t>
            </a:r>
            <a:r>
              <a:rPr lang="en-US" dirty="0" err="1"/>
              <a:t>git</a:t>
            </a:r>
            <a:r>
              <a:rPr lang="en-US" dirty="0"/>
              <a:t> revert HEAD</a:t>
            </a:r>
          </a:p>
          <a:p>
            <a:r>
              <a:rPr lang="en-US" dirty="0"/>
              <a:t>Revert last committed changes.</a:t>
            </a:r>
          </a:p>
          <a:p>
            <a:endParaRPr lang="en-US" dirty="0"/>
          </a:p>
        </p:txBody>
      </p:sp>
      <p:sp>
        <p:nvSpPr>
          <p:cNvPr id="4" name="Slide Number Placeholder 3"/>
          <p:cNvSpPr>
            <a:spLocks noGrp="1"/>
          </p:cNvSpPr>
          <p:nvPr>
            <p:ph type="sldNum" sz="quarter" idx="10"/>
          </p:nvPr>
        </p:nvSpPr>
        <p:spPr/>
        <p:txBody>
          <a:bodyPr/>
          <a:lstStyle/>
          <a:p>
            <a:fld id="{8AE9DC93-ECBF-437F-89E3-01F41BA776E8}" type="slidenum">
              <a:rPr lang="en-US" smtClean="0"/>
              <a:t>32</a:t>
            </a:fld>
            <a:endParaRPr lang="en-US"/>
          </a:p>
        </p:txBody>
      </p:sp>
    </p:spTree>
    <p:extLst>
      <p:ext uri="{BB962C8B-B14F-4D97-AF65-F5344CB8AC3E}">
        <p14:creationId xmlns:p14="http://schemas.microsoft.com/office/powerpoint/2010/main" val="2018559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33</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34</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35</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36</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37</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38</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39</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example of Distributed VCS is GIT, </a:t>
            </a:r>
            <a:r>
              <a:rPr lang="en-US" sz="1200" b="0" i="0" kern="1200" dirty="0">
                <a:solidFill>
                  <a:schemeClr val="tx1"/>
                </a:solidFill>
                <a:effectLst/>
                <a:latin typeface="+mn-lt"/>
                <a:ea typeface="+mn-ea"/>
                <a:cs typeface="+mn-cs"/>
              </a:rPr>
              <a:t>Mercurial, Bazaar or </a:t>
            </a:r>
            <a:r>
              <a:rPr lang="en-US" sz="1200" b="0" i="0" kern="1200" dirty="0" err="1">
                <a:solidFill>
                  <a:schemeClr val="tx1"/>
                </a:solidFill>
                <a:effectLst/>
                <a:latin typeface="+mn-lt"/>
                <a:ea typeface="+mn-ea"/>
                <a:cs typeface="+mn-cs"/>
              </a:rPr>
              <a:t>Darcs</a:t>
            </a:r>
            <a:r>
              <a:rPr lang="en-US" dirty="0"/>
              <a:t> etc.</a:t>
            </a:r>
          </a:p>
        </p:txBody>
      </p:sp>
      <p:sp>
        <p:nvSpPr>
          <p:cNvPr id="4" name="Slide Number Placeholder 3"/>
          <p:cNvSpPr>
            <a:spLocks noGrp="1"/>
          </p:cNvSpPr>
          <p:nvPr>
            <p:ph type="sldNum" sz="quarter" idx="10"/>
          </p:nvPr>
        </p:nvSpPr>
        <p:spPr/>
        <p:txBody>
          <a:bodyPr/>
          <a:lstStyle/>
          <a:p>
            <a:fld id="{8AE9DC93-ECBF-437F-89E3-01F41BA776E8}" type="slidenum">
              <a:rPr lang="en-US" smtClean="0"/>
              <a:t>8</a:t>
            </a:fld>
            <a:endParaRPr lang="en-US"/>
          </a:p>
        </p:txBody>
      </p:sp>
    </p:spTree>
    <p:extLst>
      <p:ext uri="{BB962C8B-B14F-4D97-AF65-F5344CB8AC3E}">
        <p14:creationId xmlns:p14="http://schemas.microsoft.com/office/powerpoint/2010/main" val="2986911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40</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41</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42</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43</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44</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Steps: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checkout –b new-branch3</a:t>
            </a:r>
            <a:endParaRPr lang="en-US" sz="2100" dirty="0">
              <a:ea typeface="Verdana" panose="020B0604030504040204" pitchFamily="34" charset="0"/>
              <a:cs typeface="Verdana" panose="020B0604030504040204" pitchFamily="34" charset="0"/>
            </a:endParaRPr>
          </a:p>
          <a:p>
            <a:pPr marL="0" indent="0">
              <a:buNone/>
            </a:pPr>
            <a:r>
              <a:rPr lang="en-US" sz="1200" dirty="0" err="1">
                <a:ea typeface="Verdana" panose="020B0604030504040204" pitchFamily="34" charset="0"/>
                <a:cs typeface="Courier New" panose="02070309020205020404" pitchFamily="49" charset="0"/>
              </a:rPr>
              <a:t>git</a:t>
            </a:r>
            <a:r>
              <a:rPr lang="en-US" sz="1200" dirty="0">
                <a:ea typeface="Verdana" panose="020B0604030504040204" pitchFamily="34" charset="0"/>
                <a:cs typeface="Courier New" panose="02070309020205020404" pitchFamily="49" charset="0"/>
              </a:rPr>
              <a:t> checkout master</a:t>
            </a:r>
            <a:endParaRPr lang="en-US" sz="1200" dirty="0">
              <a:ea typeface="Verdana" panose="020B0604030504040204" pitchFamily="34" charset="0"/>
              <a:cs typeface="Verdana" panose="020B0604030504040204" pitchFamily="34" charset="0"/>
            </a:endParaRPr>
          </a:p>
          <a:p>
            <a:pPr marL="0" indent="0">
              <a:buNone/>
            </a:pPr>
            <a:r>
              <a:rPr lang="en-US" sz="1200" dirty="0" err="1">
                <a:ea typeface="Verdana" panose="020B0604030504040204" pitchFamily="34" charset="0"/>
                <a:cs typeface="Courier New" panose="02070309020205020404" pitchFamily="49" charset="0"/>
              </a:rPr>
              <a:t>git</a:t>
            </a:r>
            <a:r>
              <a:rPr lang="en-US" sz="1200" dirty="0">
                <a:ea typeface="Verdana" panose="020B0604030504040204" pitchFamily="34" charset="0"/>
                <a:cs typeface="Courier New" panose="02070309020205020404" pitchFamily="49" charset="0"/>
              </a:rPr>
              <a:t> add urgent_fix.html</a:t>
            </a:r>
          </a:p>
          <a:p>
            <a:pPr marL="0" indent="0">
              <a:buNone/>
            </a:pPr>
            <a:r>
              <a:rPr lang="en-US" sz="1200" dirty="0" err="1">
                <a:ea typeface="Verdana" panose="020B0604030504040204" pitchFamily="34" charset="0"/>
                <a:cs typeface="Courier New" panose="02070309020205020404" pitchFamily="49" charset="0"/>
              </a:rPr>
              <a:t>git</a:t>
            </a:r>
            <a:r>
              <a:rPr lang="en-US" sz="1200" dirty="0">
                <a:ea typeface="Verdana" panose="020B0604030504040204" pitchFamily="34" charset="0"/>
                <a:cs typeface="Courier New" panose="02070309020205020404" pitchFamily="49" charset="0"/>
              </a:rPr>
              <a:t> commit –m “made an urgent fix”</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45</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46</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47</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48</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49</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GIT means ‘Global Information Tracker’</a:t>
            </a:r>
          </a:p>
        </p:txBody>
      </p:sp>
      <p:sp>
        <p:nvSpPr>
          <p:cNvPr id="4" name="Slide Number Placeholder 3"/>
          <p:cNvSpPr>
            <a:spLocks noGrp="1"/>
          </p:cNvSpPr>
          <p:nvPr>
            <p:ph type="sldNum" sz="quarter" idx="10"/>
          </p:nvPr>
        </p:nvSpPr>
        <p:spPr/>
        <p:txBody>
          <a:bodyPr/>
          <a:lstStyle/>
          <a:p>
            <a:fld id="{8AE9DC93-ECBF-437F-89E3-01F41BA776E8}" type="slidenum">
              <a:rPr lang="en-US" smtClean="0"/>
              <a:t>10</a:t>
            </a:fld>
            <a:endParaRPr lang="en-US"/>
          </a:p>
        </p:txBody>
      </p:sp>
    </p:spTree>
    <p:extLst>
      <p:ext uri="{BB962C8B-B14F-4D97-AF65-F5344CB8AC3E}">
        <p14:creationId xmlns:p14="http://schemas.microsoft.com/office/powerpoint/2010/main" val="1964379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50</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51</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52</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53</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54</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55</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56</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57</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58</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59</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a:t>
            </a:r>
            <a:r>
              <a:rPr lang="en-US" baseline="0" dirty="0"/>
              <a:t>n from http://www.phpclasses.org/blog/post/309-The-Benefits-of-Using-Git-in-Your-Software-Projects-Part-1-Important-Advantages.html</a:t>
            </a:r>
          </a:p>
          <a:p>
            <a:endParaRPr lang="en-US" dirty="0"/>
          </a:p>
        </p:txBody>
      </p:sp>
      <p:sp>
        <p:nvSpPr>
          <p:cNvPr id="4" name="Slide Number Placeholder 3"/>
          <p:cNvSpPr>
            <a:spLocks noGrp="1"/>
          </p:cNvSpPr>
          <p:nvPr>
            <p:ph type="sldNum" sz="quarter" idx="10"/>
          </p:nvPr>
        </p:nvSpPr>
        <p:spPr/>
        <p:txBody>
          <a:bodyPr/>
          <a:lstStyle/>
          <a:p>
            <a:fld id="{8AE9DC93-ECBF-437F-89E3-01F41BA776E8}" type="slidenum">
              <a:rPr lang="en-US" smtClean="0"/>
              <a:t>11</a:t>
            </a:fld>
            <a:endParaRPr lang="en-US"/>
          </a:p>
        </p:txBody>
      </p:sp>
    </p:spTree>
    <p:extLst>
      <p:ext uri="{BB962C8B-B14F-4D97-AF65-F5344CB8AC3E}">
        <p14:creationId xmlns:p14="http://schemas.microsoft.com/office/powerpoint/2010/main" val="2416516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60</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61</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62</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63</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64</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65</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revert stash, use &gt;</a:t>
            </a:r>
            <a:r>
              <a:rPr lang="en-US" dirty="0" err="1"/>
              <a:t>git</a:t>
            </a:r>
            <a:r>
              <a:rPr lang="en-US" dirty="0"/>
              <a:t> stash list   &amp;  &gt;</a:t>
            </a:r>
            <a:r>
              <a:rPr lang="en-US" dirty="0" err="1"/>
              <a:t>git</a:t>
            </a:r>
            <a:r>
              <a:rPr lang="en-US" dirty="0"/>
              <a:t> stash apply stash@{0}</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66</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67</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68</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69</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9DC93-ECBF-437F-89E3-01F41BA776E8}" type="slidenum">
              <a:rPr lang="en-US" smtClean="0"/>
              <a:t>12</a:t>
            </a:fld>
            <a:endParaRPr lang="en-US"/>
          </a:p>
        </p:txBody>
      </p:sp>
    </p:spTree>
    <p:extLst>
      <p:ext uri="{BB962C8B-B14F-4D97-AF65-F5344CB8AC3E}">
        <p14:creationId xmlns:p14="http://schemas.microsoft.com/office/powerpoint/2010/main" val="24165162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70</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71</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72</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73</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74</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75</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76</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77</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78</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79</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https://www.git-tower.com/learn/git/ebook/en/command-line/basics/basic-workflow</a:t>
            </a:r>
          </a:p>
        </p:txBody>
      </p:sp>
      <p:sp>
        <p:nvSpPr>
          <p:cNvPr id="4" name="Slide Number Placeholder 3"/>
          <p:cNvSpPr>
            <a:spLocks noGrp="1"/>
          </p:cNvSpPr>
          <p:nvPr>
            <p:ph type="sldNum" sz="quarter" idx="10"/>
          </p:nvPr>
        </p:nvSpPr>
        <p:spPr/>
        <p:txBody>
          <a:bodyPr/>
          <a:lstStyle/>
          <a:p>
            <a:fld id="{8AE9DC93-ECBF-437F-89E3-01F41BA776E8}" type="slidenum">
              <a:rPr lang="en-US" smtClean="0"/>
              <a:t>13</a:t>
            </a:fld>
            <a:endParaRPr lang="en-US"/>
          </a:p>
        </p:txBody>
      </p:sp>
    </p:spTree>
    <p:extLst>
      <p:ext uri="{BB962C8B-B14F-4D97-AF65-F5344CB8AC3E}">
        <p14:creationId xmlns:p14="http://schemas.microsoft.com/office/powerpoint/2010/main" val="24165162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80</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81</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82</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649BFFF-5AFF-4B5A-B0C0-B475B8C97E2D}" type="slidenum">
              <a:rPr lang="en-US" smtClean="0"/>
              <a:t>83</a:t>
            </a:fld>
            <a:endParaRPr lang="en-US"/>
          </a:p>
        </p:txBody>
      </p:sp>
    </p:spTree>
    <p:extLst>
      <p:ext uri="{BB962C8B-B14F-4D97-AF65-F5344CB8AC3E}">
        <p14:creationId xmlns:p14="http://schemas.microsoft.com/office/powerpoint/2010/main" val="230550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https://www.git-tower.com/learn/git/ebook/en/command-line/basics/basic-workflow</a:t>
            </a:r>
          </a:p>
        </p:txBody>
      </p:sp>
      <p:sp>
        <p:nvSpPr>
          <p:cNvPr id="4" name="Slide Number Placeholder 3"/>
          <p:cNvSpPr>
            <a:spLocks noGrp="1"/>
          </p:cNvSpPr>
          <p:nvPr>
            <p:ph type="sldNum" sz="quarter" idx="10"/>
          </p:nvPr>
        </p:nvSpPr>
        <p:spPr/>
        <p:txBody>
          <a:bodyPr/>
          <a:lstStyle/>
          <a:p>
            <a:fld id="{8AE9DC93-ECBF-437F-89E3-01F41BA776E8}" type="slidenum">
              <a:rPr lang="en-US" smtClean="0"/>
              <a:t>16</a:t>
            </a:fld>
            <a:endParaRPr lang="en-US"/>
          </a:p>
        </p:txBody>
      </p:sp>
    </p:spTree>
    <p:extLst>
      <p:ext uri="{BB962C8B-B14F-4D97-AF65-F5344CB8AC3E}">
        <p14:creationId xmlns:p14="http://schemas.microsoft.com/office/powerpoint/2010/main" val="2416516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https://www.git-tower.com/learn/git/ebook/en/command-line/basics/basic-workflow</a:t>
            </a:r>
          </a:p>
        </p:txBody>
      </p:sp>
      <p:sp>
        <p:nvSpPr>
          <p:cNvPr id="4" name="Slide Number Placeholder 3"/>
          <p:cNvSpPr>
            <a:spLocks noGrp="1"/>
          </p:cNvSpPr>
          <p:nvPr>
            <p:ph type="sldNum" sz="quarter" idx="10"/>
          </p:nvPr>
        </p:nvSpPr>
        <p:spPr/>
        <p:txBody>
          <a:bodyPr/>
          <a:lstStyle/>
          <a:p>
            <a:fld id="{8AE9DC93-ECBF-437F-89E3-01F41BA776E8}" type="slidenum">
              <a:rPr lang="en-US" smtClean="0"/>
              <a:t>17</a:t>
            </a:fld>
            <a:endParaRPr lang="en-US"/>
          </a:p>
        </p:txBody>
      </p:sp>
    </p:spTree>
    <p:extLst>
      <p:ext uri="{BB962C8B-B14F-4D97-AF65-F5344CB8AC3E}">
        <p14:creationId xmlns:p14="http://schemas.microsoft.com/office/powerpoint/2010/main" val="241651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2345-345B-4D24-9A1C-1BCB54F318DF}"/>
              </a:ext>
            </a:extLst>
          </p:cNvPr>
          <p:cNvSpPr>
            <a:spLocks noGrp="1"/>
          </p:cNvSpPr>
          <p:nvPr>
            <p:ph type="ctrTitle"/>
          </p:nvPr>
        </p:nvSpPr>
        <p:spPr>
          <a:xfrm>
            <a:off x="1524000" y="1122363"/>
            <a:ext cx="9144000" cy="2387600"/>
          </a:xfrm>
          <a:ln>
            <a:noFill/>
          </a:ln>
        </p:spPr>
        <p:txBody>
          <a:bodyPr anchor="b"/>
          <a:lstStyle>
            <a:lvl1pPr algn="ctr">
              <a:defRPr sz="45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BC459253-3E7E-4216-B46D-6168ABA8762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322DE7E9-B123-4CA4-8532-E9073643E257}"/>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6" name="Slide Number Placeholder 5">
            <a:extLst>
              <a:ext uri="{FF2B5EF4-FFF2-40B4-BE49-F238E27FC236}">
                <a16:creationId xmlns:a16="http://schemas.microsoft.com/office/drawing/2014/main" id="{6500EC8D-ABCB-4EC5-A033-6EC8ADF43744}"/>
              </a:ext>
            </a:extLst>
          </p:cNvPr>
          <p:cNvSpPr>
            <a:spLocks noGrp="1"/>
          </p:cNvSpPr>
          <p:nvPr>
            <p:ph type="sldNum" sz="quarter" idx="12"/>
          </p:nvPr>
        </p:nvSpPr>
        <p:spPr/>
        <p:txBody>
          <a:bodyPr/>
          <a:lstStyle/>
          <a:p>
            <a:fld id="{86AD7BD0-0A49-48F5-89B4-C3CCCFCEAC9B}" type="slidenum">
              <a:rPr lang="en-US" smtClean="0"/>
              <a:t>‹#›</a:t>
            </a:fld>
            <a:endParaRPr lang="en-US"/>
          </a:p>
        </p:txBody>
      </p:sp>
    </p:spTree>
    <p:extLst>
      <p:ext uri="{BB962C8B-B14F-4D97-AF65-F5344CB8AC3E}">
        <p14:creationId xmlns:p14="http://schemas.microsoft.com/office/powerpoint/2010/main" val="98039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19EB-1F0A-44F2-8A19-EE3EB517FA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7AEAC9-8465-4F6C-BBC0-33F45ADB16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8E0EB-C15B-47C4-BA9A-491605AAD6CD}"/>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6" name="Slide Number Placeholder 5">
            <a:extLst>
              <a:ext uri="{FF2B5EF4-FFF2-40B4-BE49-F238E27FC236}">
                <a16:creationId xmlns:a16="http://schemas.microsoft.com/office/drawing/2014/main" id="{CF9FACC3-F4E9-4463-ACDC-A2F60C7991E3}"/>
              </a:ext>
            </a:extLst>
          </p:cNvPr>
          <p:cNvSpPr>
            <a:spLocks noGrp="1"/>
          </p:cNvSpPr>
          <p:nvPr>
            <p:ph type="sldNum" sz="quarter" idx="12"/>
          </p:nvPr>
        </p:nvSpPr>
        <p:spPr/>
        <p:txBody>
          <a:bodyPr/>
          <a:lstStyle/>
          <a:p>
            <a:fld id="{86AD7BD0-0A49-48F5-89B4-C3CCCFCEAC9B}" type="slidenum">
              <a:rPr lang="en-US" smtClean="0"/>
              <a:t>‹#›</a:t>
            </a:fld>
            <a:endParaRPr lang="en-US"/>
          </a:p>
        </p:txBody>
      </p:sp>
      <p:cxnSp>
        <p:nvCxnSpPr>
          <p:cNvPr id="7" name="Straight Connector 6">
            <a:extLst>
              <a:ext uri="{FF2B5EF4-FFF2-40B4-BE49-F238E27FC236}">
                <a16:creationId xmlns:a16="http://schemas.microsoft.com/office/drawing/2014/main" id="{3218FF83-77C8-4B7D-9E2C-D74691B0D198}"/>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4497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3607B-72E3-464C-9D93-349643D5849B}"/>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5EAEBE-5C7D-4D0A-91B4-06F4012525F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5745A-A39B-4C1F-8932-BBD0BECB81C5}"/>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6" name="Slide Number Placeholder 5">
            <a:extLst>
              <a:ext uri="{FF2B5EF4-FFF2-40B4-BE49-F238E27FC236}">
                <a16:creationId xmlns:a16="http://schemas.microsoft.com/office/drawing/2014/main" id="{A3D07569-4CB4-48A1-9A67-BED71E127CAD}"/>
              </a:ext>
            </a:extLst>
          </p:cNvPr>
          <p:cNvSpPr>
            <a:spLocks noGrp="1"/>
          </p:cNvSpPr>
          <p:nvPr>
            <p:ph type="sldNum" sz="quarter" idx="12"/>
          </p:nvPr>
        </p:nvSpPr>
        <p:spPr/>
        <p:txBody>
          <a:bodyPr/>
          <a:lstStyle/>
          <a:p>
            <a:fld id="{86AD7BD0-0A49-48F5-89B4-C3CCCFCEAC9B}" type="slidenum">
              <a:rPr lang="en-US" smtClean="0"/>
              <a:t>‹#›</a:t>
            </a:fld>
            <a:endParaRPr lang="en-US"/>
          </a:p>
        </p:txBody>
      </p:sp>
    </p:spTree>
    <p:extLst>
      <p:ext uri="{BB962C8B-B14F-4D97-AF65-F5344CB8AC3E}">
        <p14:creationId xmlns:p14="http://schemas.microsoft.com/office/powerpoint/2010/main" val="109422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A7DA-A98C-4B66-8101-B93109A75B95}"/>
              </a:ext>
            </a:extLst>
          </p:cNvPr>
          <p:cNvSpPr>
            <a:spLocks noGrp="1"/>
          </p:cNvSpPr>
          <p:nvPr>
            <p:ph type="title"/>
          </p:nvPr>
        </p:nvSpPr>
        <p:spPr>
          <a:xfrm>
            <a:off x="838200" y="193676"/>
            <a:ext cx="10515600" cy="911224"/>
          </a:xfrm>
        </p:spPr>
        <p:txBody>
          <a:bodyPr>
            <a:normAutofit/>
          </a:bodyPr>
          <a:lstStyle>
            <a:lvl1pPr>
              <a:defRPr sz="40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86F9DAC-111C-4C37-88C3-3E4EFC8F7E3A}"/>
              </a:ext>
            </a:extLst>
          </p:cNvPr>
          <p:cNvSpPr>
            <a:spLocks noGrp="1"/>
          </p:cNvSpPr>
          <p:nvPr>
            <p:ph idx="1"/>
          </p:nvPr>
        </p:nvSpPr>
        <p:spPr>
          <a:xfrm>
            <a:off x="838200" y="1209680"/>
            <a:ext cx="10515600" cy="4967284"/>
          </a:xfrm>
        </p:spPr>
        <p:txBody>
          <a:bodyPr/>
          <a:lstStyle>
            <a:lvl1pPr marL="342900" indent="-342900">
              <a:buFontTx/>
              <a:buBlip>
                <a:blip r:embed="rId2"/>
              </a:buBlip>
              <a:defRPr/>
            </a:lvl1pPr>
            <a:lvl2pPr marL="600075" indent="-257175">
              <a:buFontTx/>
              <a:buBlip>
                <a:blip r:embed="rId2"/>
              </a:buBlip>
              <a:defRPr/>
            </a:lvl2pPr>
            <a:lvl3pPr marL="942975" indent="-257175">
              <a:buFontTx/>
              <a:buBlip>
                <a:blip r:embed="rId2"/>
              </a:buBlip>
              <a:defRPr/>
            </a:lvl3pPr>
            <a:lvl4pPr marL="1243013" indent="-214313">
              <a:buFontTx/>
              <a:buBlip>
                <a:blip r:embed="rId2"/>
              </a:buBlip>
              <a:defRPr/>
            </a:lvl4pPr>
            <a:lvl5pPr marL="1585913" indent="-214313">
              <a:buFontTx/>
              <a:buBlip>
                <a:blip r:embed="rId2"/>
              </a:buBlip>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BDA62B2-43FE-4E57-9C35-BC055BE8C54A}"/>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6" name="Slide Number Placeholder 5">
            <a:extLst>
              <a:ext uri="{FF2B5EF4-FFF2-40B4-BE49-F238E27FC236}">
                <a16:creationId xmlns:a16="http://schemas.microsoft.com/office/drawing/2014/main" id="{46FF9593-BA38-427F-8B7F-18372E372F87}"/>
              </a:ext>
            </a:extLst>
          </p:cNvPr>
          <p:cNvSpPr>
            <a:spLocks noGrp="1"/>
          </p:cNvSpPr>
          <p:nvPr>
            <p:ph type="sldNum" sz="quarter" idx="12"/>
          </p:nvPr>
        </p:nvSpPr>
        <p:spPr/>
        <p:txBody>
          <a:bodyPr/>
          <a:lstStyle/>
          <a:p>
            <a:fld id="{86AD7BD0-0A49-48F5-89B4-C3CCCFCEAC9B}" type="slidenum">
              <a:rPr lang="en-US" smtClean="0"/>
              <a:t>‹#›</a:t>
            </a:fld>
            <a:endParaRPr lang="en-US"/>
          </a:p>
        </p:txBody>
      </p:sp>
      <p:cxnSp>
        <p:nvCxnSpPr>
          <p:cNvPr id="14" name="Straight Connector 13">
            <a:extLst>
              <a:ext uri="{FF2B5EF4-FFF2-40B4-BE49-F238E27FC236}">
                <a16:creationId xmlns:a16="http://schemas.microsoft.com/office/drawing/2014/main" id="{6E867892-82CB-433E-B280-CA4C62AD3EDF}"/>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B18BDF8F-C590-4530-A567-06507CD3ED7D}"/>
              </a:ext>
            </a:extLst>
          </p:cNvPr>
          <p:cNvCxnSpPr/>
          <p:nvPr/>
        </p:nvCxnSpPr>
        <p:spPr>
          <a:xfrm>
            <a:off x="838200" y="6176964"/>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351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EF27-6722-49FC-AA3E-C58C0861B38F}"/>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0FC881-D615-4CB9-A23E-75ED1822E54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EE6CD1-45A1-4BF6-80E3-3E898FD8AA85}"/>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6" name="Slide Number Placeholder 5">
            <a:extLst>
              <a:ext uri="{FF2B5EF4-FFF2-40B4-BE49-F238E27FC236}">
                <a16:creationId xmlns:a16="http://schemas.microsoft.com/office/drawing/2014/main" id="{3C62EE38-6391-418F-ABB8-6E67DFAABB3A}"/>
              </a:ext>
            </a:extLst>
          </p:cNvPr>
          <p:cNvSpPr>
            <a:spLocks noGrp="1"/>
          </p:cNvSpPr>
          <p:nvPr>
            <p:ph type="sldNum" sz="quarter" idx="12"/>
          </p:nvPr>
        </p:nvSpPr>
        <p:spPr/>
        <p:txBody>
          <a:bodyPr/>
          <a:lstStyle/>
          <a:p>
            <a:fld id="{86AD7BD0-0A49-48F5-89B4-C3CCCFCEAC9B}" type="slidenum">
              <a:rPr lang="en-US" smtClean="0"/>
              <a:t>‹#›</a:t>
            </a:fld>
            <a:endParaRPr lang="en-US"/>
          </a:p>
        </p:txBody>
      </p:sp>
    </p:spTree>
    <p:extLst>
      <p:ext uri="{BB962C8B-B14F-4D97-AF65-F5344CB8AC3E}">
        <p14:creationId xmlns:p14="http://schemas.microsoft.com/office/powerpoint/2010/main" val="176146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A149-83F1-4DCF-B3CA-6904A7D276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BED8F-AFF7-4672-8360-D85DA09D187A}"/>
              </a:ext>
            </a:extLst>
          </p:cNvPr>
          <p:cNvSpPr>
            <a:spLocks noGrp="1"/>
          </p:cNvSpPr>
          <p:nvPr>
            <p:ph sz="half" idx="1"/>
          </p:nvPr>
        </p:nvSpPr>
        <p:spPr>
          <a:xfrm>
            <a:off x="838200" y="1257304"/>
            <a:ext cx="5181600" cy="4919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6F5902-7395-4D11-9A33-F0B62A4ABF4F}"/>
              </a:ext>
            </a:extLst>
          </p:cNvPr>
          <p:cNvSpPr>
            <a:spLocks noGrp="1"/>
          </p:cNvSpPr>
          <p:nvPr>
            <p:ph sz="half" idx="2"/>
          </p:nvPr>
        </p:nvSpPr>
        <p:spPr>
          <a:xfrm>
            <a:off x="6172200" y="1257304"/>
            <a:ext cx="5181600" cy="4919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598D24-CABD-4F6B-BA89-BBC718C28CE2}"/>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7" name="Slide Number Placeholder 6">
            <a:extLst>
              <a:ext uri="{FF2B5EF4-FFF2-40B4-BE49-F238E27FC236}">
                <a16:creationId xmlns:a16="http://schemas.microsoft.com/office/drawing/2014/main" id="{DCA1ED43-9798-4CEB-A513-9BE9A4C00870}"/>
              </a:ext>
            </a:extLst>
          </p:cNvPr>
          <p:cNvSpPr>
            <a:spLocks noGrp="1"/>
          </p:cNvSpPr>
          <p:nvPr>
            <p:ph type="sldNum" sz="quarter" idx="12"/>
          </p:nvPr>
        </p:nvSpPr>
        <p:spPr/>
        <p:txBody>
          <a:bodyPr/>
          <a:lstStyle/>
          <a:p>
            <a:fld id="{86AD7BD0-0A49-48F5-89B4-C3CCCFCEAC9B}" type="slidenum">
              <a:rPr lang="en-US" smtClean="0"/>
              <a:t>‹#›</a:t>
            </a:fld>
            <a:endParaRPr lang="en-US"/>
          </a:p>
        </p:txBody>
      </p:sp>
      <p:cxnSp>
        <p:nvCxnSpPr>
          <p:cNvPr id="8" name="Straight Connector 7">
            <a:extLst>
              <a:ext uri="{FF2B5EF4-FFF2-40B4-BE49-F238E27FC236}">
                <a16:creationId xmlns:a16="http://schemas.microsoft.com/office/drawing/2014/main" id="{0481FE0A-92AF-4ED8-A4A1-E561D554625F}"/>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6837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2350-AA8D-4A6C-9FC3-9C81669ACC54}"/>
              </a:ext>
            </a:extLst>
          </p:cNvPr>
          <p:cNvSpPr>
            <a:spLocks noGrp="1"/>
          </p:cNvSpPr>
          <p:nvPr>
            <p:ph type="title"/>
          </p:nvPr>
        </p:nvSpPr>
        <p:spPr>
          <a:xfrm>
            <a:off x="839788" y="279401"/>
            <a:ext cx="10515600" cy="82391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1044EF-B8CB-457D-9F4D-F8EEBD0BA3F1}"/>
              </a:ext>
            </a:extLst>
          </p:cNvPr>
          <p:cNvSpPr>
            <a:spLocks noGrp="1"/>
          </p:cNvSpPr>
          <p:nvPr>
            <p:ph type="body" idx="1"/>
          </p:nvPr>
        </p:nvSpPr>
        <p:spPr>
          <a:xfrm>
            <a:off x="839789" y="1214440"/>
            <a:ext cx="5157787" cy="65245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C429E1C-17A5-472D-97CA-E9B06FBC19CD}"/>
              </a:ext>
            </a:extLst>
          </p:cNvPr>
          <p:cNvSpPr>
            <a:spLocks noGrp="1"/>
          </p:cNvSpPr>
          <p:nvPr>
            <p:ph sz="half" idx="2"/>
          </p:nvPr>
        </p:nvSpPr>
        <p:spPr>
          <a:xfrm>
            <a:off x="839789" y="1966909"/>
            <a:ext cx="5157787" cy="42227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A38F39-9D2C-4003-B721-563DA8D1FE33}"/>
              </a:ext>
            </a:extLst>
          </p:cNvPr>
          <p:cNvSpPr>
            <a:spLocks noGrp="1"/>
          </p:cNvSpPr>
          <p:nvPr>
            <p:ph type="body" sz="quarter" idx="3"/>
          </p:nvPr>
        </p:nvSpPr>
        <p:spPr>
          <a:xfrm>
            <a:off x="6172201" y="1233490"/>
            <a:ext cx="5183188" cy="63340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094EEEB-052E-4E6E-9CBB-15D9A78935E1}"/>
              </a:ext>
            </a:extLst>
          </p:cNvPr>
          <p:cNvSpPr>
            <a:spLocks noGrp="1"/>
          </p:cNvSpPr>
          <p:nvPr>
            <p:ph sz="quarter" idx="4"/>
          </p:nvPr>
        </p:nvSpPr>
        <p:spPr>
          <a:xfrm>
            <a:off x="6172201" y="1966909"/>
            <a:ext cx="5183188" cy="42227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0DFB23-25CA-417A-AD45-502D5D2DD3DC}"/>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9" name="Slide Number Placeholder 8">
            <a:extLst>
              <a:ext uri="{FF2B5EF4-FFF2-40B4-BE49-F238E27FC236}">
                <a16:creationId xmlns:a16="http://schemas.microsoft.com/office/drawing/2014/main" id="{826F5D43-157D-411A-9979-66E1C12257A2}"/>
              </a:ext>
            </a:extLst>
          </p:cNvPr>
          <p:cNvSpPr>
            <a:spLocks noGrp="1"/>
          </p:cNvSpPr>
          <p:nvPr>
            <p:ph type="sldNum" sz="quarter" idx="12"/>
          </p:nvPr>
        </p:nvSpPr>
        <p:spPr/>
        <p:txBody>
          <a:bodyPr/>
          <a:lstStyle/>
          <a:p>
            <a:fld id="{86AD7BD0-0A49-48F5-89B4-C3CCCFCEAC9B}" type="slidenum">
              <a:rPr lang="en-US" smtClean="0"/>
              <a:t>‹#›</a:t>
            </a:fld>
            <a:endParaRPr lang="en-US"/>
          </a:p>
        </p:txBody>
      </p:sp>
      <p:cxnSp>
        <p:nvCxnSpPr>
          <p:cNvPr id="10" name="Straight Connector 9">
            <a:extLst>
              <a:ext uri="{FF2B5EF4-FFF2-40B4-BE49-F238E27FC236}">
                <a16:creationId xmlns:a16="http://schemas.microsoft.com/office/drawing/2014/main" id="{3AD9FACB-8107-4AD7-BFFD-174199A3B82E}"/>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05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B7F0-480E-41FB-8E49-039349B23B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A2DB7A-C828-477E-A84F-3814AD54CB0B}"/>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5" name="Slide Number Placeholder 4">
            <a:extLst>
              <a:ext uri="{FF2B5EF4-FFF2-40B4-BE49-F238E27FC236}">
                <a16:creationId xmlns:a16="http://schemas.microsoft.com/office/drawing/2014/main" id="{BDBC1957-A637-4701-AF2B-0EB00C49E777}"/>
              </a:ext>
            </a:extLst>
          </p:cNvPr>
          <p:cNvSpPr>
            <a:spLocks noGrp="1"/>
          </p:cNvSpPr>
          <p:nvPr>
            <p:ph type="sldNum" sz="quarter" idx="12"/>
          </p:nvPr>
        </p:nvSpPr>
        <p:spPr/>
        <p:txBody>
          <a:bodyPr/>
          <a:lstStyle/>
          <a:p>
            <a:fld id="{86AD7BD0-0A49-48F5-89B4-C3CCCFCEAC9B}" type="slidenum">
              <a:rPr lang="en-US" smtClean="0"/>
              <a:t>‹#›</a:t>
            </a:fld>
            <a:endParaRPr lang="en-US"/>
          </a:p>
        </p:txBody>
      </p:sp>
      <p:cxnSp>
        <p:nvCxnSpPr>
          <p:cNvPr id="6" name="Straight Connector 5">
            <a:extLst>
              <a:ext uri="{FF2B5EF4-FFF2-40B4-BE49-F238E27FC236}">
                <a16:creationId xmlns:a16="http://schemas.microsoft.com/office/drawing/2014/main" id="{6689F78F-DEF0-4F61-A180-8D98ADF88BAD}"/>
              </a:ext>
            </a:extLst>
          </p:cNvPr>
          <p:cNvCxnSpPr/>
          <p:nvPr/>
        </p:nvCxnSpPr>
        <p:spPr>
          <a:xfrm>
            <a:off x="838200" y="1114425"/>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733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8868E-1097-4901-9A6D-3BADD6AD2841}"/>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4" name="Slide Number Placeholder 3">
            <a:extLst>
              <a:ext uri="{FF2B5EF4-FFF2-40B4-BE49-F238E27FC236}">
                <a16:creationId xmlns:a16="http://schemas.microsoft.com/office/drawing/2014/main" id="{8910D660-26CA-43DA-85DE-C8055883D594}"/>
              </a:ext>
            </a:extLst>
          </p:cNvPr>
          <p:cNvSpPr>
            <a:spLocks noGrp="1"/>
          </p:cNvSpPr>
          <p:nvPr>
            <p:ph type="sldNum" sz="quarter" idx="12"/>
          </p:nvPr>
        </p:nvSpPr>
        <p:spPr/>
        <p:txBody>
          <a:bodyPr/>
          <a:lstStyle/>
          <a:p>
            <a:fld id="{86AD7BD0-0A49-48F5-89B4-C3CCCFCEAC9B}" type="slidenum">
              <a:rPr lang="en-US" smtClean="0"/>
              <a:t>‹#›</a:t>
            </a:fld>
            <a:endParaRPr lang="en-US"/>
          </a:p>
        </p:txBody>
      </p:sp>
    </p:spTree>
    <p:extLst>
      <p:ext uri="{BB962C8B-B14F-4D97-AF65-F5344CB8AC3E}">
        <p14:creationId xmlns:p14="http://schemas.microsoft.com/office/powerpoint/2010/main" val="18375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2DEA-3A01-4C23-BBE6-DE5F9DF24D7B}"/>
              </a:ext>
            </a:extLst>
          </p:cNvPr>
          <p:cNvSpPr>
            <a:spLocks noGrp="1"/>
          </p:cNvSpPr>
          <p:nvPr>
            <p:ph type="title"/>
          </p:nvPr>
        </p:nvSpPr>
        <p:spPr>
          <a:xfrm>
            <a:off x="839788" y="457202"/>
            <a:ext cx="3932237" cy="1457325"/>
          </a:xfrm>
        </p:spPr>
        <p:txBody>
          <a:bodyPr anchor="b"/>
          <a:lstStyle>
            <a:lvl1pPr>
              <a:defRPr sz="240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3E94A86A-CE38-4E16-B805-E2153F503742}"/>
              </a:ext>
            </a:extLst>
          </p:cNvPr>
          <p:cNvSpPr>
            <a:spLocks noGrp="1"/>
          </p:cNvSpPr>
          <p:nvPr>
            <p:ph idx="1"/>
          </p:nvPr>
        </p:nvSpPr>
        <p:spPr>
          <a:xfrm>
            <a:off x="5183188" y="457201"/>
            <a:ext cx="6172200" cy="54038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C264CF-ABE1-44E3-B73B-6B3322D12699}"/>
              </a:ext>
            </a:extLst>
          </p:cNvPr>
          <p:cNvSpPr>
            <a:spLocks noGrp="1"/>
          </p:cNvSpPr>
          <p:nvPr>
            <p:ph type="body" sz="half" idx="2"/>
          </p:nvPr>
        </p:nvSpPr>
        <p:spPr>
          <a:xfrm>
            <a:off x="839788" y="2143124"/>
            <a:ext cx="3932237" cy="37258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B63CED1-7886-455A-84B1-6BA6F1D64D57}"/>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7" name="Slide Number Placeholder 6">
            <a:extLst>
              <a:ext uri="{FF2B5EF4-FFF2-40B4-BE49-F238E27FC236}">
                <a16:creationId xmlns:a16="http://schemas.microsoft.com/office/drawing/2014/main" id="{DB25F605-4F1F-4545-B4BE-AE14E43231A5}"/>
              </a:ext>
            </a:extLst>
          </p:cNvPr>
          <p:cNvSpPr>
            <a:spLocks noGrp="1"/>
          </p:cNvSpPr>
          <p:nvPr>
            <p:ph type="sldNum" sz="quarter" idx="12"/>
          </p:nvPr>
        </p:nvSpPr>
        <p:spPr/>
        <p:txBody>
          <a:bodyPr/>
          <a:lstStyle/>
          <a:p>
            <a:fld id="{86AD7BD0-0A49-48F5-89B4-C3CCCFCEAC9B}" type="slidenum">
              <a:rPr lang="en-US" smtClean="0"/>
              <a:t>‹#›</a:t>
            </a:fld>
            <a:endParaRPr lang="en-US"/>
          </a:p>
        </p:txBody>
      </p:sp>
    </p:spTree>
    <p:extLst>
      <p:ext uri="{BB962C8B-B14F-4D97-AF65-F5344CB8AC3E}">
        <p14:creationId xmlns:p14="http://schemas.microsoft.com/office/powerpoint/2010/main" val="140630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7D65-D115-4C18-B25F-5D85FB9829D6}"/>
              </a:ext>
            </a:extLst>
          </p:cNvPr>
          <p:cNvSpPr>
            <a:spLocks noGrp="1"/>
          </p:cNvSpPr>
          <p:nvPr>
            <p:ph type="title"/>
          </p:nvPr>
        </p:nvSpPr>
        <p:spPr>
          <a:xfrm>
            <a:off x="839788" y="457202"/>
            <a:ext cx="3932237" cy="1533525"/>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4EF681-AE9B-4598-9A95-414AA7EF8271}"/>
              </a:ext>
            </a:extLst>
          </p:cNvPr>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52597E01-677A-4A6C-AC12-D8B55A678F49}"/>
              </a:ext>
            </a:extLst>
          </p:cNvPr>
          <p:cNvSpPr>
            <a:spLocks noGrp="1"/>
          </p:cNvSpPr>
          <p:nvPr>
            <p:ph type="body" sz="half" idx="2"/>
          </p:nvPr>
        </p:nvSpPr>
        <p:spPr>
          <a:xfrm>
            <a:off x="839788" y="2171700"/>
            <a:ext cx="3932237" cy="36972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9FB0C10-60E5-4475-A98F-02212E806409}"/>
              </a:ext>
            </a:extLst>
          </p:cNvPr>
          <p:cNvSpPr>
            <a:spLocks noGrp="1"/>
          </p:cNvSpPr>
          <p:nvPr>
            <p:ph type="dt" sz="half" idx="10"/>
          </p:nvPr>
        </p:nvSpPr>
        <p:spPr/>
        <p:txBody>
          <a:bodyPr/>
          <a:lstStyle/>
          <a:p>
            <a:fld id="{864DDC46-0E6E-4DF5-842A-7B39A8F0DE5F}" type="datetimeFigureOut">
              <a:rPr lang="en-IN" smtClean="0"/>
              <a:t>26-10-2018</a:t>
            </a:fld>
            <a:endParaRPr lang="en-IN"/>
          </a:p>
        </p:txBody>
      </p:sp>
      <p:sp>
        <p:nvSpPr>
          <p:cNvPr id="7" name="Slide Number Placeholder 6">
            <a:extLst>
              <a:ext uri="{FF2B5EF4-FFF2-40B4-BE49-F238E27FC236}">
                <a16:creationId xmlns:a16="http://schemas.microsoft.com/office/drawing/2014/main" id="{DA93E526-93B9-495D-8A76-C834EA18D27A}"/>
              </a:ext>
            </a:extLst>
          </p:cNvPr>
          <p:cNvSpPr>
            <a:spLocks noGrp="1"/>
          </p:cNvSpPr>
          <p:nvPr>
            <p:ph type="sldNum" sz="quarter" idx="12"/>
          </p:nvPr>
        </p:nvSpPr>
        <p:spPr/>
        <p:txBody>
          <a:bodyPr/>
          <a:lstStyle/>
          <a:p>
            <a:fld id="{86AD7BD0-0A49-48F5-89B4-C3CCCFCEAC9B}" type="slidenum">
              <a:rPr lang="en-US" smtClean="0"/>
              <a:t>‹#›</a:t>
            </a:fld>
            <a:endParaRPr lang="en-US"/>
          </a:p>
        </p:txBody>
      </p:sp>
    </p:spTree>
    <p:extLst>
      <p:ext uri="{BB962C8B-B14F-4D97-AF65-F5344CB8AC3E}">
        <p14:creationId xmlns:p14="http://schemas.microsoft.com/office/powerpoint/2010/main" val="306365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D18D-7852-4FA5-93D9-D00347EBC6C7}"/>
              </a:ext>
            </a:extLst>
          </p:cNvPr>
          <p:cNvSpPr>
            <a:spLocks noGrp="1"/>
          </p:cNvSpPr>
          <p:nvPr>
            <p:ph type="title"/>
          </p:nvPr>
        </p:nvSpPr>
        <p:spPr>
          <a:xfrm>
            <a:off x="838200" y="268416"/>
            <a:ext cx="10515600" cy="846011"/>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9EF857-5606-4ECE-8A60-E85B692FA16C}"/>
              </a:ext>
            </a:extLst>
          </p:cNvPr>
          <p:cNvSpPr>
            <a:spLocks noGrp="1"/>
          </p:cNvSpPr>
          <p:nvPr>
            <p:ph type="body" idx="1"/>
          </p:nvPr>
        </p:nvSpPr>
        <p:spPr>
          <a:xfrm>
            <a:off x="838200" y="1213338"/>
            <a:ext cx="10515600" cy="49636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058AD4-8CBD-4A05-BAC1-F5988AB8654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64DDC46-0E6E-4DF5-842A-7B39A8F0DE5F}" type="datetimeFigureOut">
              <a:rPr lang="en-IN" smtClean="0"/>
              <a:t>26-10-2018</a:t>
            </a:fld>
            <a:endParaRPr lang="en-IN"/>
          </a:p>
        </p:txBody>
      </p:sp>
      <p:sp>
        <p:nvSpPr>
          <p:cNvPr id="6" name="Slide Number Placeholder 5">
            <a:extLst>
              <a:ext uri="{FF2B5EF4-FFF2-40B4-BE49-F238E27FC236}">
                <a16:creationId xmlns:a16="http://schemas.microsoft.com/office/drawing/2014/main" id="{3B294985-C96B-43EA-97BA-C3005E6A50E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AD7BD0-0A49-48F5-89B4-C3CCCFCEAC9B}" type="slidenum">
              <a:rPr lang="en-US" smtClean="0"/>
              <a:t>‹#›</a:t>
            </a:fld>
            <a:endParaRPr lang="en-US"/>
          </a:p>
        </p:txBody>
      </p:sp>
      <p:cxnSp>
        <p:nvCxnSpPr>
          <p:cNvPr id="9" name="Straight Connector 8">
            <a:extLst>
              <a:ext uri="{FF2B5EF4-FFF2-40B4-BE49-F238E27FC236}">
                <a16:creationId xmlns:a16="http://schemas.microsoft.com/office/drawing/2014/main" id="{FB9E9A40-A1B6-4878-9E9D-B920DD52EA8F}"/>
              </a:ext>
            </a:extLst>
          </p:cNvPr>
          <p:cNvCxnSpPr/>
          <p:nvPr/>
        </p:nvCxnSpPr>
        <p:spPr>
          <a:xfrm>
            <a:off x="838200" y="6168903"/>
            <a:ext cx="10515600"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9973320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Tx/>
        <a:buBlip>
          <a:blip r:embed="rId13"/>
        </a:buBlip>
        <a:defRPr sz="21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FontTx/>
        <a:buBlip>
          <a:blip r:embed="rId13"/>
        </a:buBlip>
        <a:defRPr sz="1800" kern="1200">
          <a:solidFill>
            <a:schemeClr val="tx1"/>
          </a:solidFill>
          <a:latin typeface="+mn-lt"/>
          <a:ea typeface="+mn-ea"/>
          <a:cs typeface="+mn-cs"/>
        </a:defRPr>
      </a:lvl2pPr>
      <a:lvl3pPr marL="942975" indent="-257175" algn="l" defTabSz="685800" rtl="0" eaLnBrk="1" latinLnBrk="0" hangingPunct="1">
        <a:lnSpc>
          <a:spcPct val="90000"/>
        </a:lnSpc>
        <a:spcBef>
          <a:spcPts val="375"/>
        </a:spcBef>
        <a:buFontTx/>
        <a:buBlip>
          <a:blip r:embed="rId13"/>
        </a:buBlip>
        <a:defRPr sz="1500" kern="1200">
          <a:solidFill>
            <a:schemeClr val="tx1"/>
          </a:solidFill>
          <a:latin typeface="+mn-lt"/>
          <a:ea typeface="+mn-ea"/>
          <a:cs typeface="+mn-cs"/>
        </a:defRPr>
      </a:lvl3pPr>
      <a:lvl4pPr marL="1243013" indent="-214313" algn="l" defTabSz="685800" rtl="0" eaLnBrk="1" latinLnBrk="0" hangingPunct="1">
        <a:lnSpc>
          <a:spcPct val="90000"/>
        </a:lnSpc>
        <a:spcBef>
          <a:spcPts val="375"/>
        </a:spcBef>
        <a:buFontTx/>
        <a:buBlip>
          <a:blip r:embed="rId13"/>
        </a:buBlip>
        <a:defRPr sz="1350" kern="1200">
          <a:solidFill>
            <a:schemeClr val="tx1"/>
          </a:solidFill>
          <a:latin typeface="+mn-lt"/>
          <a:ea typeface="+mn-ea"/>
          <a:cs typeface="+mn-cs"/>
        </a:defRPr>
      </a:lvl4pPr>
      <a:lvl5pPr marL="1585913" indent="-214313" algn="l" defTabSz="685800" rtl="0" eaLnBrk="1" latinLnBrk="0" hangingPunct="1">
        <a:lnSpc>
          <a:spcPct val="90000"/>
        </a:lnSpc>
        <a:spcBef>
          <a:spcPts val="375"/>
        </a:spcBef>
        <a:buFontTx/>
        <a:buBlip>
          <a:blip r:embed="rId13"/>
        </a:buBlip>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mockingbirdz/gitcourse"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hyperlink" Target="http://ftp.newartisans.com/pub/git.from.bottom.up.pdf" TargetMode="External"/><Relationship Id="rId3" Type="http://schemas.openxmlformats.org/officeDocument/2006/relationships/hyperlink" Target="https://git-scm.com/book/en/v2" TargetMode="External"/><Relationship Id="rId7" Type="http://schemas.openxmlformats.org/officeDocument/2006/relationships/hyperlink" Target="http://gitimmersion.com/"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hyperlink" Target="http://think-like-a-git.net/" TargetMode="External"/><Relationship Id="rId5" Type="http://schemas.openxmlformats.org/officeDocument/2006/relationships/hyperlink" Target="https://try.github.io/" TargetMode="External"/><Relationship Id="rId4" Type="http://schemas.openxmlformats.org/officeDocument/2006/relationships/hyperlink" Target="https://www.atlassian.com/git/tutorials/" TargetMode="External"/><Relationship Id="rId9" Type="http://schemas.openxmlformats.org/officeDocument/2006/relationships/hyperlink" Target="https://www.youtube.com/watch?v=4XpnKHJAok8"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mailto:onkar.java@gmail.com" TargetMode="External"/><Relationship Id="rId2" Type="http://schemas.openxmlformats.org/officeDocument/2006/relationships/hyperlink" Target="https://tinyurl.com/onkarProfil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B5EC90-CD60-434F-A169-497FABDC7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990600"/>
            <a:ext cx="8667750" cy="3619500"/>
          </a:xfrm>
          <a:prstGeom prst="rect">
            <a:avLst/>
          </a:prstGeom>
        </p:spPr>
      </p:pic>
    </p:spTree>
    <p:extLst>
      <p:ext uri="{BB962C8B-B14F-4D97-AF65-F5344CB8AC3E}">
        <p14:creationId xmlns:p14="http://schemas.microsoft.com/office/powerpoint/2010/main" val="1804694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History</a:t>
            </a:r>
          </a:p>
        </p:txBody>
      </p:sp>
      <p:sp>
        <p:nvSpPr>
          <p:cNvPr id="3" name="Content Placeholder 2"/>
          <p:cNvSpPr>
            <a:spLocks noGrp="1"/>
          </p:cNvSpPr>
          <p:nvPr>
            <p:ph idx="1"/>
          </p:nvPr>
        </p:nvSpPr>
        <p:spPr>
          <a:xfrm>
            <a:off x="838200" y="1209680"/>
            <a:ext cx="7010400" cy="4967284"/>
          </a:xfrm>
        </p:spPr>
        <p:txBody>
          <a:bodyPr/>
          <a:lstStyle/>
          <a:p>
            <a:r>
              <a:rPr lang="en-US" sz="2800" dirty="0"/>
              <a:t>Linux kernel was developed in 1991 &amp; its code was committed in a proprietary DVCS called ‘</a:t>
            </a:r>
            <a:r>
              <a:rPr lang="en-US" sz="2800" dirty="0" err="1"/>
              <a:t>BitKeeper</a:t>
            </a:r>
            <a:r>
              <a:rPr lang="en-US" sz="2800" dirty="0"/>
              <a:t>’.</a:t>
            </a:r>
          </a:p>
          <a:p>
            <a:r>
              <a:rPr lang="en-US" sz="2800" dirty="0"/>
              <a:t>In 2005 since the relationship between Linux kernel &amp; </a:t>
            </a:r>
            <a:r>
              <a:rPr lang="en-US" sz="2800" dirty="0" err="1"/>
              <a:t>BitKeeper</a:t>
            </a:r>
            <a:r>
              <a:rPr lang="en-US" sz="2800" dirty="0"/>
              <a:t> was broken down, Linus Torvalds developed GIT.</a:t>
            </a:r>
          </a:p>
          <a:p>
            <a:r>
              <a:rPr lang="en-US" sz="2800" dirty="0"/>
              <a:t>GIT is a free software &amp; distributed under GPL.</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508378"/>
            <a:ext cx="2395000" cy="1841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78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Advantages of GIT</a:t>
            </a:r>
          </a:p>
        </p:txBody>
      </p:sp>
      <p:sp>
        <p:nvSpPr>
          <p:cNvPr id="3" name="Content Placeholder 2"/>
          <p:cNvSpPr>
            <a:spLocks noGrp="1"/>
          </p:cNvSpPr>
          <p:nvPr>
            <p:ph idx="1"/>
          </p:nvPr>
        </p:nvSpPr>
        <p:spPr/>
        <p:txBody>
          <a:bodyPr>
            <a:normAutofit/>
          </a:bodyPr>
          <a:lstStyle/>
          <a:p>
            <a:r>
              <a:rPr lang="en-US" sz="2800" dirty="0"/>
              <a:t>Most of operations are local. Hence you can work offline most of the times.</a:t>
            </a:r>
          </a:p>
          <a:p>
            <a:r>
              <a:rPr lang="en-US" sz="2800" dirty="0"/>
              <a:t>Faster in performing operations since most of operations happen on local repository.</a:t>
            </a:r>
          </a:p>
          <a:p>
            <a:r>
              <a:rPr lang="en-US" sz="2800" dirty="0"/>
              <a:t>Smaller repository space requirement. For example </a:t>
            </a:r>
            <a:r>
              <a:rPr lang="en-US" sz="2800" dirty="0" err="1"/>
              <a:t>mozilla</a:t>
            </a:r>
            <a:r>
              <a:rPr lang="en-US" sz="2800" dirty="0"/>
              <a:t> repository takes around 12 GB space in SVN where as in GIT it takes hardly 420 MB.</a:t>
            </a:r>
          </a:p>
          <a:p>
            <a:r>
              <a:rPr lang="en-US" sz="2800" dirty="0"/>
              <a:t>Moving files inside your repository is easier since GIT automatically tracks the moves. Whereas in other VCS you need to create a new file &amp; then delete the old one.</a:t>
            </a:r>
          </a:p>
        </p:txBody>
      </p:sp>
    </p:spTree>
    <p:extLst>
      <p:ext uri="{BB962C8B-B14F-4D97-AF65-F5344CB8AC3E}">
        <p14:creationId xmlns:p14="http://schemas.microsoft.com/office/powerpoint/2010/main" val="192164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GIT installation on windows</a:t>
            </a:r>
          </a:p>
        </p:txBody>
      </p:sp>
      <p:sp>
        <p:nvSpPr>
          <p:cNvPr id="3" name="Content Placeholder 2"/>
          <p:cNvSpPr>
            <a:spLocks noGrp="1"/>
          </p:cNvSpPr>
          <p:nvPr>
            <p:ph idx="1"/>
          </p:nvPr>
        </p:nvSpPr>
        <p:spPr/>
        <p:txBody>
          <a:bodyPr>
            <a:normAutofit/>
          </a:bodyPr>
          <a:lstStyle/>
          <a:p>
            <a:r>
              <a:rPr lang="en-US" sz="2800" dirty="0"/>
              <a:t>Visit </a:t>
            </a:r>
            <a:r>
              <a:rPr lang="en-US" sz="2800" dirty="0">
                <a:hlinkClick r:id="rId3"/>
              </a:rPr>
              <a:t>https://git-scm.com/downloads</a:t>
            </a:r>
            <a:endParaRPr lang="en-US" sz="2800" dirty="0"/>
          </a:p>
          <a:p>
            <a:r>
              <a:rPr lang="en-US" sz="2800" dirty="0"/>
              <a:t>Download GIT latest version for windows OS.</a:t>
            </a:r>
          </a:p>
          <a:p>
            <a:r>
              <a:rPr lang="en-US" sz="2800" dirty="0"/>
              <a:t>Install the GIT executable file.</a:t>
            </a:r>
          </a:p>
          <a:p>
            <a:r>
              <a:rPr lang="en-US" sz="2800" dirty="0"/>
              <a:t>Make sure that git.exe file is added in the PATH. If not then please add it manually.</a:t>
            </a:r>
          </a:p>
          <a:p>
            <a:r>
              <a:rPr lang="en-US" sz="2800" dirty="0"/>
              <a:t>Open command prompt &amp; run the command ‘</a:t>
            </a:r>
            <a:r>
              <a:rPr lang="en-US" sz="2800" dirty="0" err="1"/>
              <a:t>git</a:t>
            </a:r>
            <a:r>
              <a:rPr lang="en-US" sz="2800" dirty="0"/>
              <a:t>’. If it is working, it means GIT has been installed successfully.</a:t>
            </a:r>
          </a:p>
        </p:txBody>
      </p:sp>
    </p:spTree>
    <p:extLst>
      <p:ext uri="{BB962C8B-B14F-4D97-AF65-F5344CB8AC3E}">
        <p14:creationId xmlns:p14="http://schemas.microsoft.com/office/powerpoint/2010/main" val="200740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362201"/>
            <a:ext cx="8229600" cy="1210011"/>
          </a:xfrm>
        </p:spPr>
        <p:txBody>
          <a:bodyPr>
            <a:spAutoFit/>
          </a:bodyPr>
          <a:lstStyle/>
          <a:p>
            <a:pPr marL="0" indent="0" algn="ctr">
              <a:lnSpc>
                <a:spcPct val="150000"/>
              </a:lnSpc>
              <a:buNone/>
            </a:pPr>
            <a:r>
              <a:rPr lang="en-US" sz="5400" i="1" dirty="0"/>
              <a:t>Let us practice</a:t>
            </a:r>
          </a:p>
        </p:txBody>
      </p:sp>
    </p:spTree>
    <p:extLst>
      <p:ext uri="{BB962C8B-B14F-4D97-AF65-F5344CB8AC3E}">
        <p14:creationId xmlns:p14="http://schemas.microsoft.com/office/powerpoint/2010/main" val="338933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Initialize GIT repository</a:t>
            </a:r>
          </a:p>
        </p:txBody>
      </p:sp>
      <p:sp>
        <p:nvSpPr>
          <p:cNvPr id="3" name="Content Placeholder 2"/>
          <p:cNvSpPr>
            <a:spLocks noGrp="1"/>
          </p:cNvSpPr>
          <p:nvPr>
            <p:ph idx="1"/>
          </p:nvPr>
        </p:nvSpPr>
        <p:spPr/>
        <p:txBody>
          <a:bodyPr>
            <a:normAutofit/>
          </a:bodyPr>
          <a:lstStyle/>
          <a:p>
            <a:r>
              <a:rPr lang="en-US" sz="2800" dirty="0"/>
              <a:t>In your working directory, make an empty directory called ‘</a:t>
            </a:r>
            <a:r>
              <a:rPr lang="en-US" sz="2800" dirty="0" err="1"/>
              <a:t>project_dir</a:t>
            </a:r>
            <a:r>
              <a:rPr lang="en-US" sz="2800" dirty="0"/>
              <a:t>’.</a:t>
            </a:r>
          </a:p>
          <a:p>
            <a:pPr lvl="1"/>
            <a:r>
              <a:rPr lang="en-US" sz="2400" dirty="0"/>
              <a:t>&gt;cd </a:t>
            </a:r>
            <a:r>
              <a:rPr lang="en-US" sz="2400" dirty="0" err="1"/>
              <a:t>project_dir</a:t>
            </a:r>
            <a:endParaRPr lang="en-US" sz="2400" dirty="0"/>
          </a:p>
          <a:p>
            <a:pPr lvl="1"/>
            <a:r>
              <a:rPr lang="en-US" sz="2400" dirty="0"/>
              <a:t>&gt;</a:t>
            </a:r>
            <a:r>
              <a:rPr lang="en-US" sz="2400" dirty="0" err="1"/>
              <a:t>git</a:t>
            </a:r>
            <a:r>
              <a:rPr lang="en-US" sz="2400" dirty="0"/>
              <a:t> </a:t>
            </a:r>
            <a:r>
              <a:rPr lang="en-US" sz="2400" dirty="0" err="1"/>
              <a:t>init</a:t>
            </a:r>
            <a:endParaRPr lang="en-US" sz="2400" dirty="0"/>
          </a:p>
          <a:p>
            <a:pPr lvl="1"/>
            <a:r>
              <a:rPr lang="en-US" sz="2400" dirty="0"/>
              <a:t>&gt;</a:t>
            </a:r>
            <a:r>
              <a:rPr lang="en-US" sz="2400" dirty="0" err="1"/>
              <a:t>git</a:t>
            </a:r>
            <a:r>
              <a:rPr lang="en-US" sz="2400" dirty="0"/>
              <a:t> status</a:t>
            </a:r>
          </a:p>
        </p:txBody>
      </p:sp>
    </p:spTree>
    <p:extLst>
      <p:ext uri="{BB962C8B-B14F-4D97-AF65-F5344CB8AC3E}">
        <p14:creationId xmlns:p14="http://schemas.microsoft.com/office/powerpoint/2010/main" val="20980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Add a file into GIT repository</a:t>
            </a:r>
          </a:p>
        </p:txBody>
      </p:sp>
      <p:sp>
        <p:nvSpPr>
          <p:cNvPr id="3" name="Content Placeholder 2"/>
          <p:cNvSpPr>
            <a:spLocks noGrp="1"/>
          </p:cNvSpPr>
          <p:nvPr>
            <p:ph idx="1"/>
          </p:nvPr>
        </p:nvSpPr>
        <p:spPr/>
        <p:txBody>
          <a:bodyPr>
            <a:normAutofit/>
          </a:bodyPr>
          <a:lstStyle/>
          <a:p>
            <a:r>
              <a:rPr lang="en-US" sz="2800" dirty="0"/>
              <a:t>Make a file called hello.html using notepad++ and save it in the </a:t>
            </a:r>
            <a:r>
              <a:rPr lang="en-US" sz="2800" dirty="0" err="1"/>
              <a:t>project_dir</a:t>
            </a:r>
            <a:r>
              <a:rPr lang="en-US" sz="2800" dirty="0"/>
              <a:t> directory. Add this as the content of hello.html</a:t>
            </a:r>
          </a:p>
          <a:p>
            <a:pPr lvl="1"/>
            <a:r>
              <a:rPr lang="en-US" sz="2400" dirty="0"/>
              <a:t>&lt;!DOCTYPE html&gt;&lt;html&gt;&lt;body&gt;Hello World&lt;/body&gt;&lt;/html&gt;</a:t>
            </a:r>
          </a:p>
          <a:p>
            <a:pPr lvl="1"/>
            <a:r>
              <a:rPr lang="en-US" sz="2400" dirty="0" err="1"/>
              <a:t>git</a:t>
            </a:r>
            <a:r>
              <a:rPr lang="en-US" sz="2400" dirty="0"/>
              <a:t> status </a:t>
            </a:r>
          </a:p>
          <a:p>
            <a:pPr lvl="1"/>
            <a:r>
              <a:rPr lang="en-US" sz="2400" dirty="0" err="1"/>
              <a:t>git</a:t>
            </a:r>
            <a:r>
              <a:rPr lang="en-US" sz="2400" dirty="0"/>
              <a:t> add hello.html</a:t>
            </a:r>
          </a:p>
          <a:p>
            <a:pPr lvl="1"/>
            <a:r>
              <a:rPr lang="en-US" sz="2400" dirty="0" err="1"/>
              <a:t>git</a:t>
            </a:r>
            <a:r>
              <a:rPr lang="en-US" sz="2400" dirty="0"/>
              <a:t> commit –m “my first commit”</a:t>
            </a:r>
          </a:p>
          <a:p>
            <a:pPr lvl="1"/>
            <a:r>
              <a:rPr lang="en-US" sz="2400" dirty="0" err="1"/>
              <a:t>git</a:t>
            </a:r>
            <a:r>
              <a:rPr lang="en-US" sz="2400" dirty="0"/>
              <a:t> status</a:t>
            </a:r>
          </a:p>
          <a:p>
            <a:pPr lvl="1"/>
            <a:r>
              <a:rPr lang="en-US" sz="2400" dirty="0" err="1"/>
              <a:t>git</a:t>
            </a:r>
            <a:r>
              <a:rPr lang="en-US" sz="2400" dirty="0"/>
              <a:t> branch</a:t>
            </a:r>
          </a:p>
        </p:txBody>
      </p:sp>
    </p:spTree>
    <p:extLst>
      <p:ext uri="{BB962C8B-B14F-4D97-AF65-F5344CB8AC3E}">
        <p14:creationId xmlns:p14="http://schemas.microsoft.com/office/powerpoint/2010/main" val="314654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GIT repository</a:t>
            </a:r>
          </a:p>
        </p:txBody>
      </p:sp>
      <p:sp>
        <p:nvSpPr>
          <p:cNvPr id="3" name="Content Placeholder 2"/>
          <p:cNvSpPr>
            <a:spLocks noGrp="1"/>
          </p:cNvSpPr>
          <p:nvPr>
            <p:ph idx="1"/>
          </p:nvPr>
        </p:nvSpPr>
        <p:spPr/>
        <p:txBody>
          <a:bodyPr>
            <a:normAutofit lnSpcReduction="10000"/>
          </a:bodyPr>
          <a:lstStyle/>
          <a:p>
            <a:r>
              <a:rPr lang="en-US" sz="3200" dirty="0"/>
              <a:t>GIT repository as a kind of database where you store all the versions and metadata of your project.</a:t>
            </a:r>
          </a:p>
          <a:p>
            <a:pPr marL="0" indent="0">
              <a:buNone/>
            </a:pPr>
            <a:endParaRPr lang="en-US" sz="3200" dirty="0"/>
          </a:p>
          <a:p>
            <a:r>
              <a:rPr lang="en-US" sz="3200" dirty="0"/>
              <a:t>In GIT, the repository is just a simple hidden folder named ".</a:t>
            </a:r>
            <a:r>
              <a:rPr lang="en-US" sz="3200" dirty="0" err="1"/>
              <a:t>git</a:t>
            </a:r>
            <a:r>
              <a:rPr lang="en-US" sz="3200" dirty="0"/>
              <a:t>" in the root directory of your project. Knowing that this folder exists is more than enough. You don't have to and you should not touch anything inside this magical folder.</a:t>
            </a:r>
          </a:p>
          <a:p>
            <a:pPr marL="0" indent="0">
              <a:buNone/>
            </a:pPr>
            <a:endParaRPr lang="en-US" sz="3200" dirty="0"/>
          </a:p>
          <a:p>
            <a:r>
              <a:rPr lang="en-US" sz="3200" dirty="0"/>
              <a:t>There are 2 types of repositories:</a:t>
            </a:r>
          </a:p>
          <a:p>
            <a:pPr lvl="1"/>
            <a:r>
              <a:rPr lang="en-US" sz="2800" dirty="0"/>
              <a:t>Local repository</a:t>
            </a:r>
          </a:p>
          <a:p>
            <a:pPr lvl="1"/>
            <a:r>
              <a:rPr lang="en-US" sz="2800" dirty="0"/>
              <a:t>Remote repository</a:t>
            </a:r>
          </a:p>
        </p:txBody>
      </p:sp>
    </p:spTree>
    <p:extLst>
      <p:ext uri="{BB962C8B-B14F-4D97-AF65-F5344CB8AC3E}">
        <p14:creationId xmlns:p14="http://schemas.microsoft.com/office/powerpoint/2010/main" val="14572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Local repository</a:t>
            </a:r>
          </a:p>
        </p:txBody>
      </p:sp>
      <p:sp>
        <p:nvSpPr>
          <p:cNvPr id="3" name="Content Placeholder 2"/>
          <p:cNvSpPr>
            <a:spLocks noGrp="1"/>
          </p:cNvSpPr>
          <p:nvPr>
            <p:ph idx="1"/>
          </p:nvPr>
        </p:nvSpPr>
        <p:spPr/>
        <p:txBody>
          <a:bodyPr>
            <a:normAutofit/>
          </a:bodyPr>
          <a:lstStyle/>
          <a:p>
            <a:r>
              <a:rPr lang="en-US" sz="2800" dirty="0"/>
              <a:t>A "local" repository resides on your local computer, as a ".</a:t>
            </a:r>
            <a:r>
              <a:rPr lang="en-US" sz="2800" dirty="0" err="1"/>
              <a:t>git</a:t>
            </a:r>
            <a:r>
              <a:rPr lang="en-US" sz="2800" dirty="0"/>
              <a:t>" folder inside your project's root folder.</a:t>
            </a:r>
          </a:p>
          <a:p>
            <a:r>
              <a:rPr lang="en-US" sz="2800" dirty="0"/>
              <a:t>You are the only person that can work with this repository, by committing changes to it.</a:t>
            </a:r>
          </a:p>
        </p:txBody>
      </p:sp>
    </p:spTree>
    <p:extLst>
      <p:ext uri="{BB962C8B-B14F-4D97-AF65-F5344CB8AC3E}">
        <p14:creationId xmlns:p14="http://schemas.microsoft.com/office/powerpoint/2010/main" val="160964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Remote repository</a:t>
            </a:r>
          </a:p>
        </p:txBody>
      </p:sp>
      <p:sp>
        <p:nvSpPr>
          <p:cNvPr id="3" name="Content Placeholder 2"/>
          <p:cNvSpPr>
            <a:spLocks noGrp="1"/>
          </p:cNvSpPr>
          <p:nvPr>
            <p:ph idx="1"/>
          </p:nvPr>
        </p:nvSpPr>
        <p:spPr/>
        <p:txBody>
          <a:bodyPr>
            <a:normAutofit/>
          </a:bodyPr>
          <a:lstStyle/>
          <a:p>
            <a:r>
              <a:rPr lang="en-US" sz="2800" dirty="0"/>
              <a:t>A "remote" repository is located on a remote server on the internet or in your local network.</a:t>
            </a:r>
          </a:p>
          <a:p>
            <a:r>
              <a:rPr lang="en-US" sz="2800" dirty="0"/>
              <a:t>No actual working files are associated with a remote repository.</a:t>
            </a:r>
          </a:p>
          <a:p>
            <a:r>
              <a:rPr lang="en-US" sz="2800" dirty="0"/>
              <a:t>It has no working directory but it exclusively consists of the ".</a:t>
            </a:r>
            <a:r>
              <a:rPr lang="en-US" sz="2800" dirty="0" err="1"/>
              <a:t>git</a:t>
            </a:r>
            <a:r>
              <a:rPr lang="en-US" sz="2800" dirty="0"/>
              <a:t>" repository folder.</a:t>
            </a:r>
          </a:p>
          <a:p>
            <a:r>
              <a:rPr lang="en-US" sz="2800" dirty="0"/>
              <a:t>Teams are using remote repositories to share &amp; exchange data.</a:t>
            </a:r>
          </a:p>
          <a:p>
            <a:r>
              <a:rPr lang="en-US" sz="2800" dirty="0"/>
              <a:t>It serves as a common base where everybody can publish their own changes and receive changes from their teammates.</a:t>
            </a:r>
          </a:p>
          <a:p>
            <a:pPr lvl="1"/>
            <a:endParaRPr lang="en-US" sz="2400" dirty="0"/>
          </a:p>
        </p:txBody>
      </p:sp>
    </p:spTree>
    <p:extLst>
      <p:ext uri="{BB962C8B-B14F-4D97-AF65-F5344CB8AC3E}">
        <p14:creationId xmlns:p14="http://schemas.microsoft.com/office/powerpoint/2010/main" val="25815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GIT workflow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71600"/>
            <a:ext cx="6477000" cy="4355937"/>
          </a:xfrm>
          <a:prstGeom prst="rect">
            <a:avLst/>
          </a:prstGeom>
          <a:solidFill>
            <a:schemeClr val="tx1"/>
          </a:solidFill>
          <a:ln>
            <a:solidFill>
              <a:schemeClr val="tx1">
                <a:alpha val="61000"/>
              </a:schemeClr>
            </a:solidFill>
          </a:ln>
        </p:spPr>
      </p:pic>
    </p:spTree>
    <p:extLst>
      <p:ext uri="{BB962C8B-B14F-4D97-AF65-F5344CB8AC3E}">
        <p14:creationId xmlns:p14="http://schemas.microsoft.com/office/powerpoint/2010/main" val="56284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is VCS? (Version Control System)</a:t>
            </a:r>
          </a:p>
        </p:txBody>
      </p:sp>
      <p:sp>
        <p:nvSpPr>
          <p:cNvPr id="3" name="Content Placeholder 2"/>
          <p:cNvSpPr>
            <a:spLocks noGrp="1"/>
          </p:cNvSpPr>
          <p:nvPr>
            <p:ph idx="1"/>
          </p:nvPr>
        </p:nvSpPr>
        <p:spPr/>
        <p:txBody>
          <a:bodyPr>
            <a:normAutofit/>
          </a:bodyPr>
          <a:lstStyle/>
          <a:p>
            <a:r>
              <a:rPr lang="en-US" sz="3200" dirty="0"/>
              <a:t>Version control is a system that records changes to a file or set of files over time so that you can recall specific versions later.</a:t>
            </a:r>
          </a:p>
          <a:p>
            <a:r>
              <a:rPr lang="en-US" sz="3200" dirty="0"/>
              <a:t>VCS allows you to revert files back to a previous state, revert the entire project back to a previous state, compare changes over time, see who last modified something that might be causing a problem, who introduced an issue and when, and more.</a:t>
            </a:r>
          </a:p>
        </p:txBody>
      </p:sp>
    </p:spTree>
    <p:extLst>
      <p:ext uri="{BB962C8B-B14F-4D97-AF65-F5344CB8AC3E}">
        <p14:creationId xmlns:p14="http://schemas.microsoft.com/office/powerpoint/2010/main" val="133398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Basic </a:t>
            </a:r>
            <a:r>
              <a:rPr lang="en-US" sz="4000" b="1" dirty="0" err="1"/>
              <a:t>Git</a:t>
            </a:r>
            <a:r>
              <a:rPr lang="en-US" sz="4000" b="1" dirty="0"/>
              <a:t> Workflow</a:t>
            </a:r>
          </a:p>
        </p:txBody>
      </p:sp>
      <p:sp>
        <p:nvSpPr>
          <p:cNvPr id="3" name="Content Placeholder 2"/>
          <p:cNvSpPr>
            <a:spLocks noGrp="1"/>
          </p:cNvSpPr>
          <p:nvPr>
            <p:ph idx="1"/>
          </p:nvPr>
        </p:nvSpPr>
        <p:spPr/>
        <p:txBody>
          <a:bodyPr>
            <a:normAutofit/>
          </a:bodyPr>
          <a:lstStyle/>
          <a:p>
            <a:r>
              <a:rPr lang="en-US" sz="2800" dirty="0"/>
              <a:t>You modify files in your working directory.</a:t>
            </a:r>
          </a:p>
          <a:p>
            <a:r>
              <a:rPr lang="en-US" sz="2800" dirty="0"/>
              <a:t>You stage the files, adding snapshots of them to your staging area.</a:t>
            </a:r>
          </a:p>
          <a:p>
            <a:r>
              <a:rPr lang="en-US" sz="2800" dirty="0"/>
              <a:t>You do a commit, which takes the files as they are in the staging area and stores that snapshot permanently to your </a:t>
            </a:r>
            <a:r>
              <a:rPr lang="en-US" sz="2800" dirty="0" err="1"/>
              <a:t>Git</a:t>
            </a:r>
            <a:r>
              <a:rPr lang="en-US" sz="2800" dirty="0"/>
              <a:t> directory.</a:t>
            </a:r>
          </a:p>
        </p:txBody>
      </p:sp>
    </p:spTree>
    <p:extLst>
      <p:ext uri="{BB962C8B-B14F-4D97-AF65-F5344CB8AC3E}">
        <p14:creationId xmlns:p14="http://schemas.microsoft.com/office/powerpoint/2010/main" val="26773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Terminology</a:t>
            </a:r>
          </a:p>
        </p:txBody>
      </p:sp>
      <p:sp>
        <p:nvSpPr>
          <p:cNvPr id="3" name="Content Placeholder 2"/>
          <p:cNvSpPr>
            <a:spLocks noGrp="1"/>
          </p:cNvSpPr>
          <p:nvPr>
            <p:ph idx="1"/>
          </p:nvPr>
        </p:nvSpPr>
        <p:spPr/>
        <p:txBody>
          <a:bodyPr>
            <a:normAutofit/>
          </a:bodyPr>
          <a:lstStyle/>
          <a:p>
            <a:r>
              <a:rPr lang="en-US" sz="2800" dirty="0"/>
              <a:t>The .</a:t>
            </a:r>
            <a:r>
              <a:rPr lang="en-US" sz="2800" dirty="0" err="1"/>
              <a:t>git</a:t>
            </a:r>
            <a:r>
              <a:rPr lang="en-US" sz="2800" dirty="0"/>
              <a:t> Directory</a:t>
            </a:r>
          </a:p>
          <a:p>
            <a:pPr lvl="1"/>
            <a:r>
              <a:rPr lang="en-US" sz="2400" dirty="0"/>
              <a:t>This directory might be hidden. You will need to do ls –a to see it or in Windows Explorer you will need to turn on the option to see hidden files and folders.</a:t>
            </a:r>
          </a:p>
          <a:p>
            <a:pPr lvl="1"/>
            <a:r>
              <a:rPr lang="en-US" sz="2400" dirty="0"/>
              <a:t>The .</a:t>
            </a:r>
            <a:r>
              <a:rPr lang="en-US" sz="2400" dirty="0" err="1"/>
              <a:t>git</a:t>
            </a:r>
            <a:r>
              <a:rPr lang="en-US" sz="2400" dirty="0"/>
              <a:t> directory is where </a:t>
            </a:r>
            <a:r>
              <a:rPr lang="en-US" sz="2400" dirty="0" err="1"/>
              <a:t>Git</a:t>
            </a:r>
            <a:r>
              <a:rPr lang="en-US" sz="2400" dirty="0"/>
              <a:t> stores the metadata and object database for your project. This is the most important part of </a:t>
            </a:r>
            <a:r>
              <a:rPr lang="en-US" sz="2400" dirty="0" err="1"/>
              <a:t>Git</a:t>
            </a:r>
            <a:r>
              <a:rPr lang="en-US" sz="2400" dirty="0"/>
              <a:t>, and it is what is copied when you clone a repository from another computer.</a:t>
            </a:r>
          </a:p>
          <a:p>
            <a:endParaRPr lang="en-US" sz="2800" dirty="0"/>
          </a:p>
          <a:p>
            <a:endParaRPr lang="en-US" sz="2800" dirty="0"/>
          </a:p>
        </p:txBody>
      </p:sp>
    </p:spTree>
    <p:extLst>
      <p:ext uri="{BB962C8B-B14F-4D97-AF65-F5344CB8AC3E}">
        <p14:creationId xmlns:p14="http://schemas.microsoft.com/office/powerpoint/2010/main" val="10121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Terminology</a:t>
            </a:r>
          </a:p>
        </p:txBody>
      </p:sp>
      <p:sp>
        <p:nvSpPr>
          <p:cNvPr id="3" name="Content Placeholder 2"/>
          <p:cNvSpPr>
            <a:spLocks noGrp="1"/>
          </p:cNvSpPr>
          <p:nvPr>
            <p:ph idx="1"/>
          </p:nvPr>
        </p:nvSpPr>
        <p:spPr/>
        <p:txBody>
          <a:bodyPr>
            <a:normAutofit/>
          </a:bodyPr>
          <a:lstStyle/>
          <a:p>
            <a:r>
              <a:rPr lang="en-US" sz="2800" dirty="0"/>
              <a:t>The Working Directory</a:t>
            </a:r>
          </a:p>
          <a:p>
            <a:pPr lvl="1"/>
            <a:r>
              <a:rPr lang="en-US" sz="2400" dirty="0"/>
              <a:t>The working directory is a single checkout of one version of the project. These files are pulled out of the compressed database in the </a:t>
            </a:r>
            <a:r>
              <a:rPr lang="en-US" sz="2400" dirty="0" err="1"/>
              <a:t>Git</a:t>
            </a:r>
            <a:r>
              <a:rPr lang="en-US" sz="2400" dirty="0"/>
              <a:t> directory and placed on disk for you to use or modify.</a:t>
            </a:r>
          </a:p>
          <a:p>
            <a:r>
              <a:rPr lang="en-US" sz="2800" dirty="0"/>
              <a:t>The Staging Area</a:t>
            </a:r>
          </a:p>
          <a:p>
            <a:pPr lvl="1"/>
            <a:r>
              <a:rPr lang="en-US" sz="2400" dirty="0"/>
              <a:t>The staging area is a file, generally contained in your </a:t>
            </a:r>
            <a:r>
              <a:rPr lang="en-US" sz="2400" dirty="0" err="1"/>
              <a:t>Git</a:t>
            </a:r>
            <a:r>
              <a:rPr lang="en-US" sz="2400" dirty="0"/>
              <a:t> directory, that stores information about what will go into your next commit. It’s sometimes referred to as the “index”, but it’s also common to refer to it as the staging area.</a:t>
            </a:r>
          </a:p>
        </p:txBody>
      </p:sp>
    </p:spTree>
    <p:extLst>
      <p:ext uri="{BB962C8B-B14F-4D97-AF65-F5344CB8AC3E}">
        <p14:creationId xmlns:p14="http://schemas.microsoft.com/office/powerpoint/2010/main" val="56519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Making changes</a:t>
            </a:r>
          </a:p>
        </p:txBody>
      </p:sp>
      <p:sp>
        <p:nvSpPr>
          <p:cNvPr id="3" name="Content Placeholder 2"/>
          <p:cNvSpPr>
            <a:spLocks noGrp="1"/>
          </p:cNvSpPr>
          <p:nvPr>
            <p:ph idx="1"/>
          </p:nvPr>
        </p:nvSpPr>
        <p:spPr/>
        <p:txBody>
          <a:bodyPr>
            <a:noAutofit/>
          </a:bodyPr>
          <a:lstStyle/>
          <a:p>
            <a:r>
              <a:rPr lang="en-US" sz="2800" dirty="0"/>
              <a:t>Make changes in  the hello.html file and save the changes.</a:t>
            </a:r>
          </a:p>
          <a:p>
            <a:pPr lvl="1"/>
            <a:r>
              <a:rPr lang="en-US" sz="2400" dirty="0"/>
              <a:t>&gt;</a:t>
            </a:r>
            <a:r>
              <a:rPr lang="en-US" sz="2400" dirty="0" err="1"/>
              <a:t>git</a:t>
            </a:r>
            <a:r>
              <a:rPr lang="en-US" sz="2400" dirty="0"/>
              <a:t> status</a:t>
            </a:r>
          </a:p>
          <a:p>
            <a:endParaRPr lang="en-US" sz="2800" dirty="0"/>
          </a:p>
          <a:p>
            <a:r>
              <a:rPr lang="en-US" sz="2800" dirty="0"/>
              <a:t>Make a file called hello_again.html and save it.</a:t>
            </a:r>
          </a:p>
          <a:p>
            <a:pPr lvl="1"/>
            <a:r>
              <a:rPr lang="en-US" sz="2400" dirty="0"/>
              <a:t>&gt;</a:t>
            </a:r>
            <a:r>
              <a:rPr lang="en-US" sz="2400" dirty="0" err="1"/>
              <a:t>git</a:t>
            </a:r>
            <a:r>
              <a:rPr lang="en-US" sz="2400" dirty="0"/>
              <a:t> status </a:t>
            </a:r>
          </a:p>
          <a:p>
            <a:pPr lvl="1"/>
            <a:r>
              <a:rPr lang="en-US" sz="2400" dirty="0"/>
              <a:t>&gt;</a:t>
            </a:r>
            <a:r>
              <a:rPr lang="en-US" sz="2400" dirty="0" err="1"/>
              <a:t>git</a:t>
            </a:r>
            <a:r>
              <a:rPr lang="en-US" sz="2400" dirty="0"/>
              <a:t> add hello_again.html</a:t>
            </a:r>
          </a:p>
          <a:p>
            <a:pPr lvl="1"/>
            <a:r>
              <a:rPr lang="en-US" sz="2400" dirty="0"/>
              <a:t>&gt;</a:t>
            </a:r>
            <a:r>
              <a:rPr lang="en-US" sz="2400" dirty="0" err="1"/>
              <a:t>git</a:t>
            </a:r>
            <a:r>
              <a:rPr lang="en-US" sz="2400" dirty="0"/>
              <a:t> commit –m “my second commit”</a:t>
            </a:r>
          </a:p>
          <a:p>
            <a:pPr lvl="1"/>
            <a:r>
              <a:rPr lang="en-US" sz="2400" dirty="0"/>
              <a:t>&gt;git status</a:t>
            </a:r>
            <a:endParaRPr lang="en-US" sz="2800" dirty="0"/>
          </a:p>
          <a:p>
            <a:r>
              <a:rPr lang="en-US" sz="2800" dirty="0"/>
              <a:t>You will notice that the changes to hello.html are not committed because it wasn’t added to the staging area after changes.</a:t>
            </a:r>
          </a:p>
          <a:p>
            <a:pPr lvl="1"/>
            <a:r>
              <a:rPr lang="en-US" sz="2400" dirty="0"/>
              <a:t>&gt;</a:t>
            </a:r>
            <a:r>
              <a:rPr lang="en-US" sz="2400" dirty="0" err="1"/>
              <a:t>git</a:t>
            </a:r>
            <a:r>
              <a:rPr lang="en-US" sz="2400" dirty="0"/>
              <a:t> log</a:t>
            </a:r>
          </a:p>
        </p:txBody>
      </p:sp>
    </p:spTree>
    <p:extLst>
      <p:ext uri="{BB962C8B-B14F-4D97-AF65-F5344CB8AC3E}">
        <p14:creationId xmlns:p14="http://schemas.microsoft.com/office/powerpoint/2010/main" val="413816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Staging and Committing</a:t>
            </a:r>
          </a:p>
        </p:txBody>
      </p:sp>
      <p:sp>
        <p:nvSpPr>
          <p:cNvPr id="3" name="Content Placeholder 2"/>
          <p:cNvSpPr>
            <a:spLocks noGrp="1"/>
          </p:cNvSpPr>
          <p:nvPr>
            <p:ph idx="1"/>
          </p:nvPr>
        </p:nvSpPr>
        <p:spPr/>
        <p:txBody>
          <a:bodyPr>
            <a:normAutofit/>
          </a:bodyPr>
          <a:lstStyle/>
          <a:p>
            <a:r>
              <a:rPr lang="en-US" sz="2800" dirty="0"/>
              <a:t>Make a new file called hello3.html &amp; run</a:t>
            </a:r>
          </a:p>
          <a:p>
            <a:pPr lvl="1"/>
            <a:r>
              <a:rPr lang="en-US" sz="2400" dirty="0"/>
              <a:t>&gt;</a:t>
            </a:r>
            <a:r>
              <a:rPr lang="en-US" sz="2400" dirty="0" err="1"/>
              <a:t>git</a:t>
            </a:r>
            <a:r>
              <a:rPr lang="en-US" sz="2400" dirty="0"/>
              <a:t> add .</a:t>
            </a:r>
          </a:p>
          <a:p>
            <a:pPr lvl="1"/>
            <a:r>
              <a:rPr lang="en-US" sz="2400" dirty="0"/>
              <a:t>&gt;</a:t>
            </a:r>
            <a:r>
              <a:rPr lang="en-US" sz="2400" dirty="0" err="1"/>
              <a:t>git</a:t>
            </a:r>
            <a:r>
              <a:rPr lang="en-US" sz="2400" dirty="0"/>
              <a:t> status</a:t>
            </a:r>
          </a:p>
          <a:p>
            <a:r>
              <a:rPr lang="en-US" sz="2800" dirty="0"/>
              <a:t>The . is a shortcut that says add all files in this directory and below. This particular command will add the </a:t>
            </a:r>
            <a:r>
              <a:rPr lang="en-US" sz="2800" dirty="0" err="1"/>
              <a:t>unstaged</a:t>
            </a:r>
            <a:r>
              <a:rPr lang="en-US" sz="2800" dirty="0"/>
              <a:t> hello.html (from earlier) as well as hello3.html to the staging area. Now make a change in the file hello3.html. Add a line and save it for example.</a:t>
            </a:r>
          </a:p>
          <a:p>
            <a:pPr lvl="1"/>
            <a:r>
              <a:rPr lang="en-US" sz="2400" dirty="0"/>
              <a:t>&gt;</a:t>
            </a:r>
            <a:r>
              <a:rPr lang="en-US" sz="2400" dirty="0" err="1"/>
              <a:t>git</a:t>
            </a:r>
            <a:r>
              <a:rPr lang="en-US" sz="2400" dirty="0"/>
              <a:t> status</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6468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Staging and Committing continue…</a:t>
            </a:r>
          </a:p>
        </p:txBody>
      </p:sp>
      <p:sp>
        <p:nvSpPr>
          <p:cNvPr id="3" name="Content Placeholder 2"/>
          <p:cNvSpPr>
            <a:spLocks noGrp="1"/>
          </p:cNvSpPr>
          <p:nvPr>
            <p:ph idx="1"/>
          </p:nvPr>
        </p:nvSpPr>
        <p:spPr/>
        <p:txBody>
          <a:bodyPr>
            <a:normAutofit/>
          </a:bodyPr>
          <a:lstStyle/>
          <a:p>
            <a:r>
              <a:rPr lang="en-US" sz="3200" dirty="0"/>
              <a:t>Now there will be the same hello3.html file visible as staged as well as </a:t>
            </a:r>
            <a:r>
              <a:rPr lang="en-US" sz="3200" dirty="0" err="1"/>
              <a:t>unstaged</a:t>
            </a:r>
            <a:r>
              <a:rPr lang="en-US" sz="3200" dirty="0"/>
              <a:t>. If you commit, only the staged version will be committed.</a:t>
            </a:r>
          </a:p>
          <a:p>
            <a:pPr lvl="1"/>
            <a:r>
              <a:rPr lang="en-US" sz="2800" dirty="0"/>
              <a:t>&gt;</a:t>
            </a:r>
            <a:r>
              <a:rPr lang="en-US" sz="2800" dirty="0" err="1"/>
              <a:t>git</a:t>
            </a:r>
            <a:r>
              <a:rPr lang="en-US" sz="2800" dirty="0"/>
              <a:t> add . </a:t>
            </a:r>
          </a:p>
          <a:p>
            <a:pPr lvl="1"/>
            <a:r>
              <a:rPr lang="en-US" sz="2800" dirty="0"/>
              <a:t>&gt;</a:t>
            </a:r>
            <a:r>
              <a:rPr lang="en-US" sz="2800" dirty="0" err="1"/>
              <a:t>git</a:t>
            </a:r>
            <a:r>
              <a:rPr lang="en-US" sz="2800" dirty="0"/>
              <a:t> commit</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790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Ignoring files (.</a:t>
            </a:r>
            <a:r>
              <a:rPr lang="en-US" sz="4000" b="1" dirty="0" err="1"/>
              <a:t>gitignore</a:t>
            </a:r>
            <a:r>
              <a:rPr lang="en-US" sz="4000" b="1" dirty="0"/>
              <a:t>)</a:t>
            </a:r>
          </a:p>
        </p:txBody>
      </p:sp>
      <p:sp>
        <p:nvSpPr>
          <p:cNvPr id="3" name="Content Placeholder 2"/>
          <p:cNvSpPr>
            <a:spLocks noGrp="1"/>
          </p:cNvSpPr>
          <p:nvPr>
            <p:ph idx="1"/>
          </p:nvPr>
        </p:nvSpPr>
        <p:spPr/>
        <p:txBody>
          <a:bodyPr/>
          <a:lstStyle/>
          <a:p>
            <a:r>
              <a:rPr lang="en-US" dirty="0"/>
              <a:t>The purpose of </a:t>
            </a:r>
            <a:r>
              <a:rPr lang="en-US" dirty="0" err="1"/>
              <a:t>gitignore</a:t>
            </a:r>
            <a:r>
              <a:rPr lang="en-US" dirty="0"/>
              <a:t> files is to ensure that certain </a:t>
            </a:r>
            <a:r>
              <a:rPr lang="en-US"/>
              <a:t>files are not </a:t>
            </a:r>
            <a:r>
              <a:rPr lang="en-US" dirty="0"/>
              <a:t>tracked. A .</a:t>
            </a:r>
            <a:r>
              <a:rPr lang="en-US" dirty="0" err="1"/>
              <a:t>gitignore</a:t>
            </a:r>
            <a:r>
              <a:rPr lang="en-US" dirty="0"/>
              <a:t> file has one pattern per line. </a:t>
            </a:r>
          </a:p>
          <a:p>
            <a:r>
              <a:rPr lang="en-US" dirty="0"/>
              <a:t>Patterns can have </a:t>
            </a:r>
            <a:r>
              <a:rPr lang="en-US" dirty="0" err="1"/>
              <a:t>filepaths</a:t>
            </a:r>
            <a:r>
              <a:rPr lang="en-US" dirty="0"/>
              <a:t> and wildcards. For example:</a:t>
            </a:r>
          </a:p>
          <a:p>
            <a:endParaRPr lang="en-US" dirty="0"/>
          </a:p>
          <a:p>
            <a:r>
              <a:rPr lang="en-US" dirty="0"/>
              <a:t># Ignore configuration files that may contain sensitive information.</a:t>
            </a:r>
          </a:p>
          <a:p>
            <a:r>
              <a:rPr lang="en-US" dirty="0"/>
              <a:t>sites/*/settings*.</a:t>
            </a:r>
            <a:r>
              <a:rPr lang="en-US" dirty="0" err="1"/>
              <a:t>php</a:t>
            </a:r>
            <a:endParaRPr lang="en-US" dirty="0"/>
          </a:p>
          <a:p>
            <a:endParaRPr lang="en-US" dirty="0"/>
          </a:p>
          <a:p>
            <a:r>
              <a:rPr lang="en-US" dirty="0"/>
              <a:t># Ignore paths that contain user-generated content.</a:t>
            </a:r>
          </a:p>
          <a:p>
            <a:r>
              <a:rPr lang="en-US" dirty="0"/>
              <a:t>sites/*/files</a:t>
            </a:r>
          </a:p>
          <a:p>
            <a:r>
              <a:rPr lang="en-US" dirty="0"/>
              <a:t>sites/*/private</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8243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History</a:t>
            </a:r>
          </a:p>
        </p:txBody>
      </p:sp>
      <p:sp>
        <p:nvSpPr>
          <p:cNvPr id="3" name="Content Placeholder 2"/>
          <p:cNvSpPr>
            <a:spLocks noGrp="1"/>
          </p:cNvSpPr>
          <p:nvPr>
            <p:ph idx="1"/>
          </p:nvPr>
        </p:nvSpPr>
        <p:spPr/>
        <p:txBody>
          <a:bodyPr>
            <a:normAutofit/>
          </a:bodyPr>
          <a:lstStyle/>
          <a:p>
            <a:r>
              <a:rPr lang="en-US" sz="2800" dirty="0"/>
              <a:t>To see history, you can see use the following command</a:t>
            </a:r>
          </a:p>
          <a:p>
            <a:pPr lvl="1"/>
            <a:r>
              <a:rPr lang="en-US" sz="2400" dirty="0"/>
              <a:t>&gt;</a:t>
            </a:r>
            <a:r>
              <a:rPr lang="en-US" sz="2400" dirty="0" err="1"/>
              <a:t>git</a:t>
            </a:r>
            <a:r>
              <a:rPr lang="en-US" sz="2400" dirty="0"/>
              <a:t> log</a:t>
            </a:r>
          </a:p>
          <a:p>
            <a:endParaRPr lang="en-US" sz="2800" dirty="0"/>
          </a:p>
          <a:p>
            <a:r>
              <a:rPr lang="en-US" sz="2800" dirty="0"/>
              <a:t>The command comes with many options:</a:t>
            </a:r>
          </a:p>
          <a:p>
            <a:pPr lvl="1"/>
            <a:r>
              <a:rPr lang="en-US" sz="2400" dirty="0"/>
              <a:t>&gt;</a:t>
            </a:r>
            <a:r>
              <a:rPr lang="en-US" sz="2400" dirty="0" err="1"/>
              <a:t>git</a:t>
            </a:r>
            <a:r>
              <a:rPr lang="en-US" sz="2400" dirty="0"/>
              <a:t> log --pretty=</a:t>
            </a:r>
            <a:r>
              <a:rPr lang="en-US" sz="2400" dirty="0" err="1"/>
              <a:t>oneline</a:t>
            </a:r>
            <a:endParaRPr lang="en-US" sz="2400" dirty="0"/>
          </a:p>
          <a:p>
            <a:pPr lvl="1"/>
            <a:r>
              <a:rPr lang="en-US" sz="2400" dirty="0"/>
              <a:t>&gt;</a:t>
            </a:r>
            <a:r>
              <a:rPr lang="en-US" sz="2400" dirty="0" err="1"/>
              <a:t>git</a:t>
            </a:r>
            <a:r>
              <a:rPr lang="en-US" sz="2400" dirty="0"/>
              <a:t> log --pretty=</a:t>
            </a:r>
            <a:r>
              <a:rPr lang="en-US" sz="2400" dirty="0" err="1"/>
              <a:t>oneline</a:t>
            </a:r>
            <a:r>
              <a:rPr lang="en-US" sz="2400" dirty="0"/>
              <a:t> --max-count=2</a:t>
            </a:r>
          </a:p>
          <a:p>
            <a:pPr lvl="1"/>
            <a:r>
              <a:rPr lang="en-US" sz="2400" dirty="0"/>
              <a:t>&gt;</a:t>
            </a:r>
            <a:r>
              <a:rPr lang="en-US" sz="2400" dirty="0" err="1"/>
              <a:t>git</a:t>
            </a:r>
            <a:r>
              <a:rPr lang="en-US" sz="2400" dirty="0"/>
              <a:t> log --pretty=</a:t>
            </a:r>
            <a:r>
              <a:rPr lang="en-US" sz="2400" dirty="0" err="1"/>
              <a:t>oneline</a:t>
            </a:r>
            <a:r>
              <a:rPr lang="en-US" sz="2400" dirty="0"/>
              <a:t> --since=“5 minutes ago”</a:t>
            </a:r>
          </a:p>
          <a:p>
            <a:pPr lvl="1"/>
            <a:r>
              <a:rPr lang="en-US" sz="2400" dirty="0"/>
              <a:t>&gt;</a:t>
            </a:r>
            <a:r>
              <a:rPr lang="en-US" sz="2400" dirty="0" err="1"/>
              <a:t>git</a:t>
            </a:r>
            <a:r>
              <a:rPr lang="en-US" sz="2400" dirty="0"/>
              <a:t> log --pretty=</a:t>
            </a:r>
            <a:r>
              <a:rPr lang="en-US" sz="2400" dirty="0" err="1"/>
              <a:t>oneline</a:t>
            </a:r>
            <a:r>
              <a:rPr lang="en-US" sz="2400" dirty="0"/>
              <a:t> --until='5 minutes ago‘</a:t>
            </a:r>
          </a:p>
          <a:p>
            <a:pPr lvl="1"/>
            <a:r>
              <a:rPr lang="en-US" sz="2400" dirty="0"/>
              <a:t>&gt;</a:t>
            </a:r>
            <a:r>
              <a:rPr lang="en-US" sz="2400" dirty="0" err="1"/>
              <a:t>git</a:t>
            </a:r>
            <a:r>
              <a:rPr lang="en-US" sz="2400" dirty="0"/>
              <a:t> log --pretty=</a:t>
            </a:r>
            <a:r>
              <a:rPr lang="en-US" sz="2400" dirty="0" err="1"/>
              <a:t>oneline</a:t>
            </a:r>
            <a:r>
              <a:rPr lang="en-US" sz="2400" dirty="0"/>
              <a:t> --author=&lt;your name&gt;</a:t>
            </a:r>
          </a:p>
          <a:p>
            <a:pPr lvl="1"/>
            <a:r>
              <a:rPr lang="en-US" sz="2400" dirty="0"/>
              <a:t>&gt;</a:t>
            </a:r>
            <a:r>
              <a:rPr lang="en-US" sz="2400" dirty="0" err="1"/>
              <a:t>git</a:t>
            </a:r>
            <a:r>
              <a:rPr lang="en-US" sz="2400" dirty="0"/>
              <a:t> log --pretty=</a:t>
            </a:r>
            <a:r>
              <a:rPr lang="en-US" sz="2400" dirty="0" err="1"/>
              <a:t>oneline</a:t>
            </a:r>
            <a:r>
              <a:rPr lang="en-US" sz="2400" dirty="0"/>
              <a:t> --all</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863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Aliases</a:t>
            </a:r>
          </a:p>
        </p:txBody>
      </p:sp>
      <p:sp>
        <p:nvSpPr>
          <p:cNvPr id="3" name="Content Placeholder 2"/>
          <p:cNvSpPr>
            <a:spLocks noGrp="1"/>
          </p:cNvSpPr>
          <p:nvPr>
            <p:ph idx="1"/>
          </p:nvPr>
        </p:nvSpPr>
        <p:spPr/>
        <p:txBody>
          <a:bodyPr>
            <a:normAutofit/>
          </a:bodyPr>
          <a:lstStyle/>
          <a:p>
            <a:r>
              <a:rPr lang="en-US" sz="2800" dirty="0"/>
              <a:t>Sometimes its useful to have shortcuts for frequently used commands or long command line options. </a:t>
            </a:r>
          </a:p>
          <a:p>
            <a:r>
              <a:rPr lang="en-US" sz="2800" dirty="0"/>
              <a:t>This is done by adding aliases to the .</a:t>
            </a:r>
            <a:r>
              <a:rPr lang="en-US" sz="2800" dirty="0" err="1"/>
              <a:t>gitconfig</a:t>
            </a:r>
            <a:r>
              <a:rPr lang="en-US" sz="2800" dirty="0"/>
              <a:t> file in your home directory. In Windows it is usually C:\users\username</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948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Aliases continue…</a:t>
            </a:r>
          </a:p>
        </p:txBody>
      </p:sp>
      <p:sp>
        <p:nvSpPr>
          <p:cNvPr id="3" name="Content Placeholder 2"/>
          <p:cNvSpPr>
            <a:spLocks noGrp="1"/>
          </p:cNvSpPr>
          <p:nvPr>
            <p:ph idx="1"/>
          </p:nvPr>
        </p:nvSpPr>
        <p:spPr/>
        <p:txBody>
          <a:bodyPr>
            <a:normAutofit/>
          </a:bodyPr>
          <a:lstStyle/>
          <a:p>
            <a:r>
              <a:rPr lang="en-US" sz="2800" dirty="0"/>
              <a:t>Try adding the following in the .</a:t>
            </a:r>
            <a:r>
              <a:rPr lang="en-US" sz="2800" dirty="0" err="1"/>
              <a:t>gitconfig</a:t>
            </a:r>
            <a:r>
              <a:rPr lang="en-US" sz="2800" dirty="0"/>
              <a:t> file. Again this might be a hidden file. Find it and change this . The last line </a:t>
            </a:r>
            <a:r>
              <a:rPr lang="en-US" sz="2800" dirty="0" err="1"/>
              <a:t>hist</a:t>
            </a:r>
            <a:r>
              <a:rPr lang="en-US" sz="2800" dirty="0"/>
              <a:t> is useful. So add it exactly as given </a:t>
            </a:r>
          </a:p>
          <a:p>
            <a:pPr lvl="1"/>
            <a:r>
              <a:rPr lang="en-US" sz="2400" dirty="0"/>
              <a:t>[alias] </a:t>
            </a:r>
          </a:p>
          <a:p>
            <a:pPr lvl="1"/>
            <a:r>
              <a:rPr lang="en-US" sz="2400" dirty="0"/>
              <a:t>co = checkout </a:t>
            </a:r>
          </a:p>
          <a:p>
            <a:pPr lvl="1"/>
            <a:r>
              <a:rPr lang="en-US" sz="2400" dirty="0"/>
              <a:t>ci = commit </a:t>
            </a:r>
          </a:p>
          <a:p>
            <a:pPr lvl="1"/>
            <a:r>
              <a:rPr lang="en-US" sz="2400" dirty="0" err="1"/>
              <a:t>st</a:t>
            </a:r>
            <a:r>
              <a:rPr lang="en-US" sz="2400" dirty="0"/>
              <a:t> = status </a:t>
            </a:r>
          </a:p>
          <a:p>
            <a:pPr lvl="1"/>
            <a:r>
              <a:rPr lang="en-US" sz="2400" dirty="0" err="1"/>
              <a:t>br</a:t>
            </a:r>
            <a:r>
              <a:rPr lang="en-US" sz="2400" dirty="0"/>
              <a:t> = branch </a:t>
            </a:r>
          </a:p>
          <a:p>
            <a:pPr lvl="1"/>
            <a:r>
              <a:rPr lang="en-US" sz="2400" dirty="0" err="1"/>
              <a:t>hist</a:t>
            </a:r>
            <a:r>
              <a:rPr lang="en-US" sz="2400" dirty="0"/>
              <a:t> = log --pretty=format:'%h %ad | %</a:t>
            </a:r>
            <a:r>
              <a:rPr lang="en-US" sz="2400" dirty="0" err="1"/>
              <a:t>s%d</a:t>
            </a:r>
            <a:r>
              <a:rPr lang="en-US" sz="2400" dirty="0"/>
              <a:t> [%an]' --graph --date=short</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145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Types of VCS</a:t>
            </a:r>
          </a:p>
        </p:txBody>
      </p:sp>
      <p:sp>
        <p:nvSpPr>
          <p:cNvPr id="3" name="Content Placeholder 2"/>
          <p:cNvSpPr>
            <a:spLocks noGrp="1"/>
          </p:cNvSpPr>
          <p:nvPr>
            <p:ph idx="1"/>
          </p:nvPr>
        </p:nvSpPr>
        <p:spPr/>
        <p:txBody>
          <a:bodyPr>
            <a:normAutofit/>
          </a:bodyPr>
          <a:lstStyle/>
          <a:p>
            <a:r>
              <a:rPr lang="en-US" sz="3200" dirty="0"/>
              <a:t>Local VCS</a:t>
            </a:r>
          </a:p>
          <a:p>
            <a:r>
              <a:rPr lang="en-US" sz="3200" dirty="0"/>
              <a:t>Centralized VCS</a:t>
            </a:r>
          </a:p>
          <a:p>
            <a:r>
              <a:rPr lang="en-US" sz="3200" dirty="0"/>
              <a:t>Distributed VCS</a:t>
            </a:r>
          </a:p>
        </p:txBody>
      </p:sp>
    </p:spTree>
    <p:extLst>
      <p:ext uri="{BB962C8B-B14F-4D97-AF65-F5344CB8AC3E}">
        <p14:creationId xmlns:p14="http://schemas.microsoft.com/office/powerpoint/2010/main" val="141163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Changing a commit</a:t>
            </a:r>
          </a:p>
        </p:txBody>
      </p:sp>
      <p:sp>
        <p:nvSpPr>
          <p:cNvPr id="3" name="Content Placeholder 2"/>
          <p:cNvSpPr>
            <a:spLocks noGrp="1"/>
          </p:cNvSpPr>
          <p:nvPr>
            <p:ph idx="1"/>
          </p:nvPr>
        </p:nvSpPr>
        <p:spPr/>
        <p:txBody>
          <a:bodyPr>
            <a:normAutofit/>
          </a:bodyPr>
          <a:lstStyle/>
          <a:p>
            <a:r>
              <a:rPr lang="en-US" sz="2800" dirty="0"/>
              <a:t>Once you make a commit and you realize you left out something. You forgot something in the file or you realized that the commit message wasn’t correct. </a:t>
            </a:r>
            <a:r>
              <a:rPr lang="en-US" sz="2800" dirty="0" err="1"/>
              <a:t>Git</a:t>
            </a:r>
            <a:r>
              <a:rPr lang="en-US" sz="2800" dirty="0"/>
              <a:t> allows you to edit your previous commit – either change or add files that you left out and change the commit message also.</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1800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Steps for changing a commit</a:t>
            </a:r>
          </a:p>
        </p:txBody>
      </p:sp>
      <p:sp>
        <p:nvSpPr>
          <p:cNvPr id="3" name="Content Placeholder 2"/>
          <p:cNvSpPr>
            <a:spLocks noGrp="1"/>
          </p:cNvSpPr>
          <p:nvPr>
            <p:ph idx="1"/>
          </p:nvPr>
        </p:nvSpPr>
        <p:spPr/>
        <p:txBody>
          <a:bodyPr/>
          <a:lstStyle/>
          <a:p>
            <a:r>
              <a:rPr lang="en-US" sz="2800" dirty="0"/>
              <a:t>Change a file, stage it and commit it. </a:t>
            </a:r>
          </a:p>
          <a:p>
            <a:pPr lvl="1"/>
            <a:r>
              <a:rPr lang="en-US" sz="2400" dirty="0"/>
              <a:t>&gt;</a:t>
            </a:r>
            <a:r>
              <a:rPr lang="en-US" sz="2400" dirty="0" err="1"/>
              <a:t>git</a:t>
            </a:r>
            <a:r>
              <a:rPr lang="en-US" sz="2400" dirty="0"/>
              <a:t> </a:t>
            </a:r>
            <a:r>
              <a:rPr lang="en-US" sz="2400" dirty="0" err="1"/>
              <a:t>hist</a:t>
            </a:r>
            <a:endParaRPr lang="en-US" sz="2400" dirty="0"/>
          </a:p>
          <a:p>
            <a:pPr lvl="1"/>
            <a:endParaRPr lang="en-US" sz="2400" dirty="0"/>
          </a:p>
          <a:p>
            <a:r>
              <a:rPr lang="en-US" sz="2800" dirty="0"/>
              <a:t>Make another change  and then </a:t>
            </a:r>
          </a:p>
          <a:p>
            <a:pPr lvl="1"/>
            <a:r>
              <a:rPr lang="en-US" sz="2400" dirty="0"/>
              <a:t>&gt;</a:t>
            </a:r>
            <a:r>
              <a:rPr lang="en-US" sz="2400" dirty="0" err="1"/>
              <a:t>git</a:t>
            </a:r>
            <a:r>
              <a:rPr lang="en-US" sz="2400" dirty="0"/>
              <a:t> add hello.html</a:t>
            </a:r>
          </a:p>
          <a:p>
            <a:pPr lvl="1"/>
            <a:r>
              <a:rPr lang="en-US" sz="2400" dirty="0"/>
              <a:t>&gt;</a:t>
            </a:r>
            <a:r>
              <a:rPr lang="en-US" sz="2400" dirty="0" err="1"/>
              <a:t>git</a:t>
            </a:r>
            <a:r>
              <a:rPr lang="en-US" sz="2400" dirty="0"/>
              <a:t> commit -–amend –m “oops forgot to add this line in the commit”</a:t>
            </a:r>
          </a:p>
          <a:p>
            <a:pPr lvl="1"/>
            <a:r>
              <a:rPr lang="en-US" sz="2400" dirty="0"/>
              <a:t>&gt;</a:t>
            </a:r>
            <a:r>
              <a:rPr lang="en-US" sz="2400" dirty="0" err="1"/>
              <a:t>git</a:t>
            </a:r>
            <a:r>
              <a:rPr lang="en-US" sz="2400" dirty="0"/>
              <a:t> status</a:t>
            </a:r>
          </a:p>
          <a:p>
            <a:pPr lvl="1"/>
            <a:r>
              <a:rPr lang="en-US" sz="2400" dirty="0"/>
              <a:t>&gt;</a:t>
            </a:r>
            <a:r>
              <a:rPr lang="en-US" sz="2400" dirty="0" err="1"/>
              <a:t>git</a:t>
            </a:r>
            <a:r>
              <a:rPr lang="en-US" sz="2400" dirty="0"/>
              <a:t> </a:t>
            </a:r>
            <a:r>
              <a:rPr lang="en-US" sz="2400" dirty="0" err="1"/>
              <a:t>hist</a:t>
            </a:r>
            <a:endParaRPr lang="en-US" sz="2400"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673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Undoing changes</a:t>
            </a:r>
          </a:p>
        </p:txBody>
      </p:sp>
      <p:sp>
        <p:nvSpPr>
          <p:cNvPr id="3" name="Content Placeholder 2"/>
          <p:cNvSpPr>
            <a:spLocks noGrp="1"/>
          </p:cNvSpPr>
          <p:nvPr>
            <p:ph idx="1"/>
          </p:nvPr>
        </p:nvSpPr>
        <p:spPr/>
        <p:txBody>
          <a:bodyPr>
            <a:normAutofit/>
          </a:bodyPr>
          <a:lstStyle/>
          <a:p>
            <a:r>
              <a:rPr lang="en-US" sz="3600" dirty="0"/>
              <a:t>There are methods to undo your changes:</a:t>
            </a:r>
          </a:p>
          <a:p>
            <a:pPr lvl="1"/>
            <a:r>
              <a:rPr lang="en-US" sz="3200" dirty="0"/>
              <a:t>Before staging by using </a:t>
            </a:r>
            <a:br>
              <a:rPr lang="en-US" sz="3200" dirty="0"/>
            </a:br>
            <a:r>
              <a:rPr lang="en-US" sz="3200" dirty="0"/>
              <a:t>	&gt;</a:t>
            </a:r>
            <a:r>
              <a:rPr lang="en-US" sz="3200" dirty="0" err="1"/>
              <a:t>git</a:t>
            </a:r>
            <a:r>
              <a:rPr lang="en-US" sz="3200" dirty="0"/>
              <a:t> checkout hello.html</a:t>
            </a:r>
          </a:p>
          <a:p>
            <a:pPr lvl="1"/>
            <a:r>
              <a:rPr lang="en-US" sz="3200" dirty="0"/>
              <a:t>After staging by using </a:t>
            </a:r>
          </a:p>
          <a:p>
            <a:pPr lvl="2"/>
            <a:r>
              <a:rPr lang="en-US" sz="2400" dirty="0"/>
              <a:t>&gt;</a:t>
            </a:r>
            <a:r>
              <a:rPr lang="en-US" sz="2400" dirty="0" err="1"/>
              <a:t>git</a:t>
            </a:r>
            <a:r>
              <a:rPr lang="en-US" sz="2400" dirty="0"/>
              <a:t> reset</a:t>
            </a:r>
          </a:p>
          <a:p>
            <a:pPr lvl="1"/>
            <a:r>
              <a:rPr lang="en-US" sz="3200" dirty="0"/>
              <a:t>After committing by using </a:t>
            </a:r>
          </a:p>
          <a:p>
            <a:pPr lvl="2"/>
            <a:r>
              <a:rPr lang="en-US" sz="2400" dirty="0"/>
              <a:t>&gt;</a:t>
            </a:r>
            <a:r>
              <a:rPr lang="en-US" sz="2400" dirty="0" err="1"/>
              <a:t>git</a:t>
            </a:r>
            <a:r>
              <a:rPr lang="en-US" sz="2400" dirty="0"/>
              <a:t> revert</a:t>
            </a:r>
          </a:p>
        </p:txBody>
      </p:sp>
    </p:spTree>
    <p:extLst>
      <p:ext uri="{BB962C8B-B14F-4D97-AF65-F5344CB8AC3E}">
        <p14:creationId xmlns:p14="http://schemas.microsoft.com/office/powerpoint/2010/main" val="416090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Branching</a:t>
            </a:r>
          </a:p>
        </p:txBody>
      </p:sp>
      <p:sp>
        <p:nvSpPr>
          <p:cNvPr id="3" name="Content Placeholder 2"/>
          <p:cNvSpPr>
            <a:spLocks noGrp="1"/>
          </p:cNvSpPr>
          <p:nvPr>
            <p:ph idx="1"/>
          </p:nvPr>
        </p:nvSpPr>
        <p:spPr/>
        <p:txBody>
          <a:bodyPr>
            <a:normAutofit/>
          </a:bodyPr>
          <a:lstStyle/>
          <a:p>
            <a:r>
              <a:rPr lang="en-US" sz="2400" dirty="0"/>
              <a:t>A branch represents an independent line of development. </a:t>
            </a:r>
          </a:p>
          <a:p>
            <a:r>
              <a:rPr lang="en-US" sz="2400" dirty="0"/>
              <a:t>Every branch has a brand new working directory, staging area and project history.</a:t>
            </a:r>
          </a:p>
          <a:p>
            <a:r>
              <a:rPr lang="en-US" sz="2400" dirty="0"/>
              <a:t>You can make changes, discard changes, make commits, record history, all without losing your original work.</a:t>
            </a:r>
          </a:p>
          <a:p>
            <a:r>
              <a:rPr lang="en-US" sz="2400" dirty="0"/>
              <a:t>A typical scenario is keeping your production code on master branch and each feature on a separate, new branch.</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76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Branching Diagram</a:t>
            </a:r>
          </a:p>
        </p:txBody>
      </p:sp>
      <p:pic>
        <p:nvPicPr>
          <p:cNvPr id="8194" name="Picture 2"/>
          <p:cNvPicPr>
            <a:picLocks noGrp="1" noChangeAspect="1" noChangeArrowheads="1"/>
          </p:cNvPicPr>
          <p:nvPr>
            <p:ph idx="1"/>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bwMode="auto">
          <a:xfrm>
            <a:off x="2514600" y="1371600"/>
            <a:ext cx="6934200" cy="39698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5165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Branching commands</a:t>
            </a:r>
          </a:p>
        </p:txBody>
      </p:sp>
      <p:sp>
        <p:nvSpPr>
          <p:cNvPr id="3" name="Content Placeholder 2"/>
          <p:cNvSpPr>
            <a:spLocks noGrp="1"/>
          </p:cNvSpPr>
          <p:nvPr>
            <p:ph idx="1"/>
          </p:nvPr>
        </p:nvSpPr>
        <p:spPr/>
        <p:txBody>
          <a:bodyPr>
            <a:noAutofit/>
          </a:bodyPr>
          <a:lstStyle/>
          <a:p>
            <a:r>
              <a:rPr lang="en-US" sz="2200" dirty="0"/>
              <a:t>To create a new branch</a:t>
            </a:r>
          </a:p>
          <a:p>
            <a:pPr lvl="1"/>
            <a:r>
              <a:rPr lang="en-US" sz="2200" dirty="0" err="1"/>
              <a:t>git</a:t>
            </a:r>
            <a:r>
              <a:rPr lang="en-US" sz="2200" dirty="0"/>
              <a:t> branch my-new-branch</a:t>
            </a:r>
          </a:p>
          <a:p>
            <a:endParaRPr lang="en-US" sz="2200" dirty="0"/>
          </a:p>
          <a:p>
            <a:r>
              <a:rPr lang="en-US" sz="2200" dirty="0"/>
              <a:t>To list all branches</a:t>
            </a:r>
          </a:p>
          <a:p>
            <a:pPr lvl="1"/>
            <a:r>
              <a:rPr lang="en-US" sz="2200" dirty="0" err="1"/>
              <a:t>git</a:t>
            </a:r>
            <a:r>
              <a:rPr lang="en-US" sz="2200" dirty="0"/>
              <a:t> branch</a:t>
            </a:r>
          </a:p>
          <a:p>
            <a:endParaRPr lang="en-US" sz="2200" dirty="0"/>
          </a:p>
          <a:p>
            <a:r>
              <a:rPr lang="en-US" sz="2200" dirty="0"/>
              <a:t>To move to a branch</a:t>
            </a:r>
          </a:p>
          <a:p>
            <a:pPr lvl="1"/>
            <a:r>
              <a:rPr lang="en-US" sz="2200" dirty="0" err="1"/>
              <a:t>git</a:t>
            </a:r>
            <a:r>
              <a:rPr lang="en-US" sz="2200" dirty="0"/>
              <a:t> checkout my-new-branch</a:t>
            </a:r>
          </a:p>
          <a:p>
            <a:endParaRPr lang="en-US" sz="2200" dirty="0"/>
          </a:p>
          <a:p>
            <a:r>
              <a:rPr lang="en-US" sz="2200" dirty="0"/>
              <a:t>To create a new branch and move to it (short-cut for the two steps above)</a:t>
            </a:r>
          </a:p>
          <a:p>
            <a:pPr lvl="1"/>
            <a:r>
              <a:rPr lang="en-US" sz="2200" dirty="0" err="1"/>
              <a:t>git</a:t>
            </a:r>
            <a:r>
              <a:rPr lang="en-US" sz="2200" dirty="0"/>
              <a:t> checkout –b my-new-branch2</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593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Branching Exercise</a:t>
            </a:r>
          </a:p>
        </p:txBody>
      </p:sp>
      <p:sp>
        <p:nvSpPr>
          <p:cNvPr id="3" name="Content Placeholder 2"/>
          <p:cNvSpPr>
            <a:spLocks noGrp="1"/>
          </p:cNvSpPr>
          <p:nvPr>
            <p:ph idx="1"/>
          </p:nvPr>
        </p:nvSpPr>
        <p:spPr/>
        <p:txBody>
          <a:bodyPr>
            <a:normAutofit/>
          </a:bodyPr>
          <a:lstStyle/>
          <a:p>
            <a:r>
              <a:rPr lang="en-US" sz="2800" dirty="0"/>
              <a:t>Create a new branch called dev-branch </a:t>
            </a:r>
          </a:p>
          <a:p>
            <a:pPr lvl="1"/>
            <a:r>
              <a:rPr lang="en-US" sz="2400" dirty="0" err="1"/>
              <a:t>git</a:t>
            </a:r>
            <a:r>
              <a:rPr lang="en-US" sz="2400" dirty="0"/>
              <a:t> checkout –b </a:t>
            </a:r>
            <a:r>
              <a:rPr lang="en-US" sz="2400" dirty="0" err="1"/>
              <a:t>dev_branch</a:t>
            </a:r>
            <a:endParaRPr lang="en-US" sz="2400" dirty="0"/>
          </a:p>
          <a:p>
            <a:pPr lvl="1"/>
            <a:r>
              <a:rPr lang="en-US" sz="2400" dirty="0" err="1"/>
              <a:t>git</a:t>
            </a:r>
            <a:r>
              <a:rPr lang="en-US" sz="2400" dirty="0"/>
              <a:t> branch</a:t>
            </a:r>
          </a:p>
          <a:p>
            <a:r>
              <a:rPr lang="en-US" sz="2800" dirty="0"/>
              <a:t>Open the existing file hello3.html and make a change. Create a new file hello4.html. Add both to the staging area and commit both.</a:t>
            </a:r>
          </a:p>
          <a:p>
            <a:pPr lvl="1"/>
            <a:r>
              <a:rPr lang="en-US" sz="2400" dirty="0" err="1"/>
              <a:t>git</a:t>
            </a:r>
            <a:r>
              <a:rPr lang="en-US" sz="2400" dirty="0"/>
              <a:t> status</a:t>
            </a:r>
          </a:p>
          <a:p>
            <a:pPr lvl="1"/>
            <a:r>
              <a:rPr lang="en-US" sz="2400" dirty="0" err="1"/>
              <a:t>git</a:t>
            </a:r>
            <a:r>
              <a:rPr lang="en-US" sz="2400" dirty="0"/>
              <a:t> add .</a:t>
            </a:r>
          </a:p>
          <a:p>
            <a:pPr lvl="1"/>
            <a:r>
              <a:rPr lang="en-US" sz="2400" dirty="0" err="1"/>
              <a:t>git</a:t>
            </a:r>
            <a:r>
              <a:rPr lang="en-US" sz="2400" dirty="0"/>
              <a:t> commit –m “checking how branches work”</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85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Branching Exercise continue…</a:t>
            </a:r>
          </a:p>
        </p:txBody>
      </p:sp>
      <p:sp>
        <p:nvSpPr>
          <p:cNvPr id="3" name="Content Placeholder 2"/>
          <p:cNvSpPr>
            <a:spLocks noGrp="1"/>
          </p:cNvSpPr>
          <p:nvPr>
            <p:ph idx="1"/>
          </p:nvPr>
        </p:nvSpPr>
        <p:spPr/>
        <p:txBody>
          <a:bodyPr>
            <a:normAutofit/>
          </a:bodyPr>
          <a:lstStyle/>
          <a:p>
            <a:r>
              <a:rPr lang="en-US" sz="2800" dirty="0"/>
              <a:t>Now navigate back to the  master branch. What happens to the file? Navigate back to the dev-branch. What happens now?</a:t>
            </a:r>
          </a:p>
          <a:p>
            <a:r>
              <a:rPr lang="en-US" sz="2800" dirty="0"/>
              <a:t>If you notice, the working tree changes to reflect the branch.</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254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Merging</a:t>
            </a:r>
          </a:p>
        </p:txBody>
      </p:sp>
      <p:sp>
        <p:nvSpPr>
          <p:cNvPr id="3" name="Content Placeholder 2"/>
          <p:cNvSpPr>
            <a:spLocks noGrp="1"/>
          </p:cNvSpPr>
          <p:nvPr>
            <p:ph idx="1"/>
          </p:nvPr>
        </p:nvSpPr>
        <p:spPr/>
        <p:txBody>
          <a:bodyPr>
            <a:normAutofit/>
          </a:bodyPr>
          <a:lstStyle/>
          <a:p>
            <a:r>
              <a:rPr lang="en-US" sz="2800" dirty="0"/>
              <a:t>You have a development branch. This got tested and deployed to production. How do you now bring your master branch up to date?</a:t>
            </a:r>
          </a:p>
          <a:p>
            <a:r>
              <a:rPr lang="en-US" sz="2800" dirty="0"/>
              <a:t>This can be done with a merge or a rebase. We will discuss merging now and rebasing later.</a:t>
            </a:r>
          </a:p>
          <a:p>
            <a:r>
              <a:rPr lang="en-US" sz="2800" dirty="0"/>
              <a:t>Remember the steps for  merging</a:t>
            </a:r>
          </a:p>
          <a:p>
            <a:r>
              <a:rPr lang="en-US" sz="2800" dirty="0"/>
              <a:t>Move to the main branch </a:t>
            </a:r>
          </a:p>
          <a:p>
            <a:r>
              <a:rPr lang="en-US" sz="2800" dirty="0"/>
              <a:t>Merge the side branch into the main branch. </a:t>
            </a:r>
          </a:p>
          <a:p>
            <a:r>
              <a:rPr lang="en-US" sz="2800" dirty="0"/>
              <a:t>After the side branch has been merged, you can delete it.</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712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Merging (contd.)</a:t>
            </a:r>
          </a:p>
        </p:txBody>
      </p:sp>
      <p:sp>
        <p:nvSpPr>
          <p:cNvPr id="3" name="Content Placeholder 2"/>
          <p:cNvSpPr>
            <a:spLocks noGrp="1"/>
          </p:cNvSpPr>
          <p:nvPr>
            <p:ph idx="1"/>
          </p:nvPr>
        </p:nvSpPr>
        <p:spPr/>
        <p:txBody>
          <a:bodyPr>
            <a:normAutofit/>
          </a:bodyPr>
          <a:lstStyle/>
          <a:p>
            <a:r>
              <a:rPr lang="en-US" sz="2800" dirty="0"/>
              <a:t>git checkout master</a:t>
            </a:r>
          </a:p>
          <a:p>
            <a:r>
              <a:rPr lang="en-US" sz="2800" dirty="0"/>
              <a:t>git merge dev-branch	</a:t>
            </a:r>
          </a:p>
          <a:p>
            <a:r>
              <a:rPr lang="en-US" sz="2800" dirty="0"/>
              <a:t>git branch –d dev-branch</a:t>
            </a:r>
          </a:p>
          <a:p>
            <a:r>
              <a:rPr lang="en-US" sz="2800" dirty="0"/>
              <a:t>If you try to delete an un-merged branch, Git won’t let you…unless you force it with a -D</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6971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Local VCS</a:t>
            </a:r>
          </a:p>
        </p:txBody>
      </p:sp>
      <p:pic>
        <p:nvPicPr>
          <p:cNvPr id="1026" name="Picture 2" descr="Local version contro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371600"/>
            <a:ext cx="5181600" cy="442379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Image result for git logo">
            <a:extLst>
              <a:ext uri="{FF2B5EF4-FFF2-40B4-BE49-F238E27FC236}">
                <a16:creationId xmlns:a16="http://schemas.microsoft.com/office/drawing/2014/main" id="{4B79A7BC-22C6-4F23-A072-31B1215871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961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Types of Merging</a:t>
            </a:r>
          </a:p>
        </p:txBody>
      </p:sp>
      <p:sp>
        <p:nvSpPr>
          <p:cNvPr id="3" name="Content Placeholder 2"/>
          <p:cNvSpPr>
            <a:spLocks noGrp="1"/>
          </p:cNvSpPr>
          <p:nvPr>
            <p:ph idx="1"/>
          </p:nvPr>
        </p:nvSpPr>
        <p:spPr/>
        <p:txBody>
          <a:bodyPr>
            <a:normAutofit/>
          </a:bodyPr>
          <a:lstStyle/>
          <a:p>
            <a:r>
              <a:rPr lang="en-US" sz="3200" dirty="0"/>
              <a:t>Fast forward merging</a:t>
            </a:r>
          </a:p>
          <a:p>
            <a:pPr lvl="1"/>
            <a:r>
              <a:rPr lang="en-US" sz="2800" dirty="0"/>
              <a:t>In fast forward merging, parent does not move ahead while branch merging.</a:t>
            </a:r>
          </a:p>
          <a:p>
            <a:r>
              <a:rPr lang="en-US" sz="3200" dirty="0"/>
              <a:t>True merging or 3-way merging</a:t>
            </a:r>
          </a:p>
          <a:p>
            <a:pPr lvl="1"/>
            <a:r>
              <a:rPr lang="en-US" sz="2800" dirty="0"/>
              <a:t>In true merging or 3-way merging, parent moves ahead while branch merging.</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75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Fast Forward Merging </a:t>
            </a:r>
          </a:p>
        </p:txBody>
      </p:sp>
      <p:sp>
        <p:nvSpPr>
          <p:cNvPr id="3" name="Content Placeholder 2"/>
          <p:cNvSpPr>
            <a:spLocks noGrp="1"/>
          </p:cNvSpPr>
          <p:nvPr>
            <p:ph idx="1"/>
          </p:nvPr>
        </p:nvSpPr>
        <p:spPr/>
        <p:txBody>
          <a:bodyPr/>
          <a:lstStyle/>
          <a:p>
            <a:r>
              <a:rPr lang="en-US" dirty="0"/>
              <a:t>When the parent branch hasn’t moved ahead from when you branched off. </a:t>
            </a:r>
          </a:p>
          <a:p>
            <a:endParaRPr lang="en-US" dirty="0"/>
          </a:p>
          <a:p>
            <a:endParaRPr lang="en-US" dirty="0"/>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52600"/>
            <a:ext cx="5486399" cy="3812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704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wipe(down)">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Fast Forward Merging</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0"/>
            <a:ext cx="5791200" cy="3486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77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down)">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a typeface="Verdana" panose="020B0604030504040204" pitchFamily="34" charset="0"/>
                <a:cs typeface="Verdana" panose="020B0604030504040204" pitchFamily="34" charset="0"/>
              </a:rPr>
              <a:t>True Merging or 3-way margin</a:t>
            </a:r>
            <a:endParaRPr lang="en-US" sz="4000" b="1"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421020"/>
            <a:ext cx="6172200" cy="4691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62200" y="3048000"/>
            <a:ext cx="1447800" cy="461665"/>
          </a:xfrm>
          <a:prstGeom prst="rect">
            <a:avLst/>
          </a:prstGeom>
          <a:noFill/>
        </p:spPr>
        <p:txBody>
          <a:bodyPr wrap="square" rtlCol="0">
            <a:spAutoFit/>
          </a:bodyPr>
          <a:lstStyle/>
          <a:p>
            <a:r>
              <a:rPr lang="en-US" sz="1200" dirty="0"/>
              <a:t>Original branching point</a:t>
            </a:r>
          </a:p>
        </p:txBody>
      </p:sp>
      <p:cxnSp>
        <p:nvCxnSpPr>
          <p:cNvPr id="8" name="Straight Arrow Connector 7"/>
          <p:cNvCxnSpPr>
            <a:stCxn id="4" idx="2"/>
          </p:cNvCxnSpPr>
          <p:nvPr/>
        </p:nvCxnSpPr>
        <p:spPr>
          <a:xfrm>
            <a:off x="3086101" y="3509664"/>
            <a:ext cx="340971" cy="376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39100" y="3048000"/>
            <a:ext cx="1790700" cy="307777"/>
          </a:xfrm>
          <a:prstGeom prst="rect">
            <a:avLst/>
          </a:prstGeom>
          <a:noFill/>
        </p:spPr>
        <p:txBody>
          <a:bodyPr wrap="square" rtlCol="0">
            <a:spAutoFit/>
          </a:bodyPr>
          <a:lstStyle/>
          <a:p>
            <a:r>
              <a:rPr lang="en-US" sz="1400" dirty="0"/>
              <a:t>Tip of new branch3</a:t>
            </a:r>
          </a:p>
        </p:txBody>
      </p:sp>
      <p:cxnSp>
        <p:nvCxnSpPr>
          <p:cNvPr id="14" name="Straight Arrow Connector 13"/>
          <p:cNvCxnSpPr/>
          <p:nvPr/>
        </p:nvCxnSpPr>
        <p:spPr>
          <a:xfrm flipH="1">
            <a:off x="7620000" y="3278832"/>
            <a:ext cx="457200" cy="30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934200" y="40386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5200" y="4093029"/>
            <a:ext cx="1066800" cy="276999"/>
          </a:xfrm>
          <a:prstGeom prst="rect">
            <a:avLst/>
          </a:prstGeom>
          <a:noFill/>
        </p:spPr>
        <p:txBody>
          <a:bodyPr wrap="square" rtlCol="0">
            <a:spAutoFit/>
          </a:bodyPr>
          <a:lstStyle/>
          <a:p>
            <a:r>
              <a:rPr lang="en-US" sz="1200" dirty="0"/>
              <a:t>Tip of master</a:t>
            </a:r>
          </a:p>
        </p:txBody>
      </p:sp>
    </p:spTree>
    <p:extLst>
      <p:ext uri="{BB962C8B-B14F-4D97-AF65-F5344CB8AC3E}">
        <p14:creationId xmlns:p14="http://schemas.microsoft.com/office/powerpoint/2010/main" val="149013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True Merging or 3-way merging</a:t>
            </a:r>
          </a:p>
        </p:txBody>
      </p:sp>
      <p:sp>
        <p:nvSpPr>
          <p:cNvPr id="3" name="Content Placeholder 2"/>
          <p:cNvSpPr>
            <a:spLocks noGrp="1"/>
          </p:cNvSpPr>
          <p:nvPr>
            <p:ph idx="1"/>
          </p:nvPr>
        </p:nvSpPr>
        <p:spPr/>
        <p:txBody>
          <a:bodyPr>
            <a:normAutofit/>
          </a:bodyPr>
          <a:lstStyle/>
          <a:p>
            <a:r>
              <a:rPr lang="en-US" sz="2800" dirty="0"/>
              <a:t>True Merging – When the parent branch has moved ahead. We can divide true merging under 3 different cases:</a:t>
            </a:r>
          </a:p>
          <a:p>
            <a:r>
              <a:rPr lang="en-US" sz="2800" dirty="0"/>
              <a:t>Different files changed.</a:t>
            </a:r>
          </a:p>
          <a:p>
            <a:r>
              <a:rPr lang="en-US" sz="2800" dirty="0"/>
              <a:t>Same file has been changed but different line.</a:t>
            </a:r>
          </a:p>
          <a:p>
            <a:r>
              <a:rPr lang="en-US" sz="2800" dirty="0"/>
              <a:t>Same file is changed on same line.</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6581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Case 1: Different files changed</a:t>
            </a:r>
          </a:p>
        </p:txBody>
      </p:sp>
      <p:sp>
        <p:nvSpPr>
          <p:cNvPr id="3" name="Content Placeholder 2"/>
          <p:cNvSpPr>
            <a:spLocks noGrp="1"/>
          </p:cNvSpPr>
          <p:nvPr>
            <p:ph idx="1"/>
          </p:nvPr>
        </p:nvSpPr>
        <p:spPr/>
        <p:txBody>
          <a:bodyPr>
            <a:normAutofit/>
          </a:bodyPr>
          <a:lstStyle/>
          <a:p>
            <a:r>
              <a:rPr lang="en-US" sz="2800" dirty="0"/>
              <a:t>Make a new branch called new-branch3 and navigate to it.</a:t>
            </a:r>
          </a:p>
          <a:p>
            <a:r>
              <a:rPr lang="en-US" sz="2800" dirty="0"/>
              <a:t>Add a new file hello-newbranch.html in the new branch. Stage and commit it.</a:t>
            </a:r>
          </a:p>
          <a:p>
            <a:r>
              <a:rPr lang="en-US" sz="2800" dirty="0"/>
              <a:t>In the meanwhile there needs to be an urgent commit on the production branch. So go back to the master branch and make a new file called urgent_fix.html and add it to the staging and commit it.</a:t>
            </a:r>
          </a:p>
          <a:p>
            <a:r>
              <a:rPr lang="en-US" sz="2800" dirty="0"/>
              <a:t>Now navigate back to the new-branch3 make another change in hello-newbranch.html. Stage and commit.</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685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Case 1: Different files changed</a:t>
            </a:r>
          </a:p>
        </p:txBody>
      </p:sp>
      <p:sp>
        <p:nvSpPr>
          <p:cNvPr id="3" name="Content Placeholder 2"/>
          <p:cNvSpPr>
            <a:spLocks noGrp="1"/>
          </p:cNvSpPr>
          <p:nvPr>
            <p:ph idx="1"/>
          </p:nvPr>
        </p:nvSpPr>
        <p:spPr/>
        <p:txBody>
          <a:bodyPr>
            <a:normAutofit/>
          </a:bodyPr>
          <a:lstStyle/>
          <a:p>
            <a:r>
              <a:rPr lang="en-US" sz="2800" dirty="0"/>
              <a:t>Now that you have completed development on your new feature on new-branch3, you want to merge it back to the master branch. How will you do this?</a:t>
            </a:r>
          </a:p>
          <a:p>
            <a:r>
              <a:rPr lang="en-US" sz="2800" dirty="0"/>
              <a:t>Move to the main branch (</a:t>
            </a:r>
            <a:r>
              <a:rPr lang="en-US" sz="2800" dirty="0" err="1"/>
              <a:t>git</a:t>
            </a:r>
            <a:r>
              <a:rPr lang="en-US" sz="2800" dirty="0"/>
              <a:t> checkout master)</a:t>
            </a:r>
          </a:p>
          <a:p>
            <a:r>
              <a:rPr lang="en-US" sz="2800" dirty="0"/>
              <a:t>Merge the side branch into the main branch. (</a:t>
            </a:r>
            <a:r>
              <a:rPr lang="en-US" sz="2800" dirty="0" err="1"/>
              <a:t>git</a:t>
            </a:r>
            <a:r>
              <a:rPr lang="en-US" sz="2800" dirty="0"/>
              <a:t> merge new-branch3)</a:t>
            </a:r>
          </a:p>
          <a:p>
            <a:r>
              <a:rPr lang="en-US" sz="2800" dirty="0"/>
              <a:t>After the side branch has been merged, you may delete it. (</a:t>
            </a:r>
            <a:r>
              <a:rPr lang="en-US" sz="2800" dirty="0" err="1"/>
              <a:t>git</a:t>
            </a:r>
            <a:r>
              <a:rPr lang="en-US" sz="2800" dirty="0"/>
              <a:t> branch –d new-branch3)</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316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911224"/>
          </a:xfrm>
        </p:spPr>
        <p:txBody>
          <a:bodyPr>
            <a:normAutofit/>
          </a:bodyPr>
          <a:lstStyle/>
          <a:p>
            <a:r>
              <a:rPr lang="en-US" sz="4000" b="1" dirty="0"/>
              <a:t>True Merging or 3-way merging</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386" y="1447800"/>
            <a:ext cx="6327227"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down)">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Case 2: Same File has changed but in different lines</a:t>
            </a:r>
          </a:p>
        </p:txBody>
      </p:sp>
      <p:sp>
        <p:nvSpPr>
          <p:cNvPr id="3" name="Content Placeholder 2"/>
          <p:cNvSpPr>
            <a:spLocks noGrp="1"/>
          </p:cNvSpPr>
          <p:nvPr>
            <p:ph idx="1"/>
          </p:nvPr>
        </p:nvSpPr>
        <p:spPr/>
        <p:txBody>
          <a:bodyPr>
            <a:normAutofit/>
          </a:bodyPr>
          <a:lstStyle/>
          <a:p>
            <a:r>
              <a:rPr lang="en-US" sz="3200" dirty="0"/>
              <a:t>Make a new branch called new-branch4 and navigate to it.</a:t>
            </a:r>
          </a:p>
          <a:p>
            <a:pPr lvl="1"/>
            <a:r>
              <a:rPr lang="en-US" sz="2800" dirty="0" err="1"/>
              <a:t>git</a:t>
            </a:r>
            <a:r>
              <a:rPr lang="en-US" sz="2800" dirty="0"/>
              <a:t> checkout –b new-branch4</a:t>
            </a:r>
          </a:p>
          <a:p>
            <a:r>
              <a:rPr lang="en-US" sz="3200" dirty="0"/>
              <a:t>Change our original hello.html in the new branch in a part in the beginning of the file. Stage and commit it. </a:t>
            </a:r>
          </a:p>
          <a:p>
            <a:pPr lvl="1"/>
            <a:r>
              <a:rPr lang="en-US" sz="2800" dirty="0" err="1"/>
              <a:t>git</a:t>
            </a:r>
            <a:r>
              <a:rPr lang="en-US" sz="2800" dirty="0"/>
              <a:t> add hello.html</a:t>
            </a:r>
          </a:p>
          <a:p>
            <a:pPr lvl="1"/>
            <a:r>
              <a:rPr lang="en-US" sz="2800" dirty="0" err="1"/>
              <a:t>git</a:t>
            </a:r>
            <a:r>
              <a:rPr lang="en-US" sz="2800" dirty="0"/>
              <a:t> commit –m “added a new feature”</a:t>
            </a:r>
          </a:p>
          <a:p>
            <a:r>
              <a:rPr lang="en-US" sz="3200" dirty="0"/>
              <a:t>Now checkout to the master branch</a:t>
            </a:r>
          </a:p>
          <a:p>
            <a:pPr lvl="1"/>
            <a:r>
              <a:rPr lang="en-US" sz="2800" dirty="0" err="1"/>
              <a:t>git</a:t>
            </a:r>
            <a:r>
              <a:rPr lang="en-US" sz="2800" dirty="0"/>
              <a:t> checkout master</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375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2: Same File has changed but in different lines</a:t>
            </a:r>
          </a:p>
        </p:txBody>
      </p:sp>
      <p:sp>
        <p:nvSpPr>
          <p:cNvPr id="3" name="Content Placeholder 2"/>
          <p:cNvSpPr>
            <a:spLocks noGrp="1"/>
          </p:cNvSpPr>
          <p:nvPr>
            <p:ph idx="1"/>
          </p:nvPr>
        </p:nvSpPr>
        <p:spPr/>
        <p:txBody>
          <a:bodyPr/>
          <a:lstStyle/>
          <a:p>
            <a:r>
              <a:rPr lang="en-US" dirty="0"/>
              <a:t>Change hello.html again but at the end of the file.</a:t>
            </a:r>
          </a:p>
          <a:p>
            <a:pPr lvl="1"/>
            <a:r>
              <a:rPr lang="en-US" dirty="0" err="1"/>
              <a:t>git</a:t>
            </a:r>
            <a:r>
              <a:rPr lang="en-US" dirty="0"/>
              <a:t> add hello.html</a:t>
            </a:r>
          </a:p>
          <a:p>
            <a:pPr lvl="1"/>
            <a:r>
              <a:rPr lang="en-US" dirty="0" err="1"/>
              <a:t>git</a:t>
            </a:r>
            <a:r>
              <a:rPr lang="en-US" dirty="0"/>
              <a:t> commit –m “made another urgent fix”.</a:t>
            </a:r>
          </a:p>
          <a:p>
            <a:r>
              <a:rPr lang="en-US" dirty="0"/>
              <a:t>Finally merge the new-branch4 into master.</a:t>
            </a:r>
          </a:p>
          <a:p>
            <a:pPr lvl="1"/>
            <a:r>
              <a:rPr lang="en-US" dirty="0"/>
              <a:t>Move to the main branch </a:t>
            </a:r>
          </a:p>
          <a:p>
            <a:pPr lvl="1"/>
            <a:r>
              <a:rPr lang="en-US" dirty="0"/>
              <a:t>Merge the side branch into the main branch. </a:t>
            </a:r>
          </a:p>
          <a:p>
            <a:pPr lvl="1"/>
            <a:r>
              <a:rPr lang="en-US" dirty="0" err="1"/>
              <a:t>git</a:t>
            </a:r>
            <a:r>
              <a:rPr lang="en-US" dirty="0"/>
              <a:t> checkout master</a:t>
            </a:r>
          </a:p>
          <a:p>
            <a:pPr lvl="1"/>
            <a:r>
              <a:rPr lang="en-US" dirty="0" err="1"/>
              <a:t>git</a:t>
            </a:r>
            <a:r>
              <a:rPr lang="en-US" dirty="0"/>
              <a:t> merge new-branch4 –m “merging both changes in the same file”</a:t>
            </a:r>
          </a:p>
          <a:p>
            <a:r>
              <a:rPr lang="en-US" dirty="0"/>
              <a:t>Confirm both branch changes are automatically merged.</a:t>
            </a:r>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319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Local VCS</a:t>
            </a:r>
          </a:p>
        </p:txBody>
      </p:sp>
      <p:sp>
        <p:nvSpPr>
          <p:cNvPr id="3" name="Content Placeholder 2"/>
          <p:cNvSpPr>
            <a:spLocks noGrp="1"/>
          </p:cNvSpPr>
          <p:nvPr>
            <p:ph idx="1"/>
          </p:nvPr>
        </p:nvSpPr>
        <p:spPr/>
        <p:txBody>
          <a:bodyPr>
            <a:normAutofit/>
          </a:bodyPr>
          <a:lstStyle/>
          <a:p>
            <a:r>
              <a:rPr lang="en-US" sz="2800" dirty="0"/>
              <a:t>Programmers maintain versions of file on local machine.</a:t>
            </a:r>
          </a:p>
          <a:p>
            <a:r>
              <a:rPr lang="en-US" sz="2800" dirty="0"/>
              <a:t>Revision Control System (RCS) is a popular local version control system.</a:t>
            </a:r>
          </a:p>
          <a:p>
            <a:r>
              <a:rPr lang="en-US" sz="2800" dirty="0"/>
              <a:t>In single-user scenarios, such as server configuration files or automation scripts, RCS will be the preferred as it is simple &amp; no central repository needs to be accessible for it to save revisions.</a:t>
            </a:r>
          </a:p>
        </p:txBody>
      </p:sp>
    </p:spTree>
    <p:extLst>
      <p:ext uri="{BB962C8B-B14F-4D97-AF65-F5344CB8AC3E}">
        <p14:creationId xmlns:p14="http://schemas.microsoft.com/office/powerpoint/2010/main" val="216627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ea typeface="Verdana" panose="020B0604030504040204" pitchFamily="34" charset="0"/>
                <a:cs typeface="Verdana" panose="020B0604030504040204" pitchFamily="34" charset="0"/>
              </a:rPr>
              <a:t>Case 3. Same File has changed but in the same line</a:t>
            </a:r>
          </a:p>
        </p:txBody>
      </p:sp>
      <p:sp>
        <p:nvSpPr>
          <p:cNvPr id="3" name="Content Placeholder 2"/>
          <p:cNvSpPr>
            <a:spLocks noGrp="1"/>
          </p:cNvSpPr>
          <p:nvPr>
            <p:ph idx="1"/>
          </p:nvPr>
        </p:nvSpPr>
        <p:spPr>
          <a:xfrm>
            <a:off x="1981200" y="1219200"/>
            <a:ext cx="8229600" cy="5257800"/>
          </a:xfrm>
        </p:spPr>
        <p:txBody>
          <a:bodyPr>
            <a:normAutofit fontScale="85000" lnSpcReduction="10000"/>
          </a:bodyPr>
          <a:lstStyle/>
          <a:p>
            <a:pPr>
              <a:lnSpc>
                <a:spcPct val="160000"/>
              </a:lnSpc>
            </a:pPr>
            <a:r>
              <a:rPr lang="en-US" sz="2800" dirty="0">
                <a:ea typeface="Verdana" panose="020B0604030504040204" pitchFamily="34" charset="0"/>
                <a:cs typeface="Verdana" panose="020B0604030504040204" pitchFamily="34" charset="0"/>
              </a:rPr>
              <a:t>Make a new branch called new-branch5 and navigate to it.</a:t>
            </a:r>
          </a:p>
          <a:p>
            <a:pPr marL="274320" lvl="1" indent="0">
              <a:lnSpc>
                <a:spcPct val="160000"/>
              </a:lnSpc>
              <a:buNone/>
            </a:pPr>
            <a:r>
              <a:rPr lang="en-US" sz="2500" dirty="0" err="1">
                <a:ea typeface="Verdana" panose="020B0604030504040204" pitchFamily="34" charset="0"/>
                <a:cs typeface="Courier New" panose="02070309020205020404" pitchFamily="49" charset="0"/>
              </a:rPr>
              <a:t>git</a:t>
            </a:r>
            <a:r>
              <a:rPr lang="en-US" sz="2500" dirty="0">
                <a:ea typeface="Verdana" panose="020B0604030504040204" pitchFamily="34" charset="0"/>
                <a:cs typeface="Courier New" panose="02070309020205020404" pitchFamily="49" charset="0"/>
              </a:rPr>
              <a:t> checkout –b new-branch5</a:t>
            </a:r>
            <a:endParaRPr lang="en-US" sz="2500" dirty="0">
              <a:ea typeface="Verdana" panose="020B0604030504040204" pitchFamily="34" charset="0"/>
              <a:cs typeface="Verdana" panose="020B0604030504040204" pitchFamily="34" charset="0"/>
            </a:endParaRPr>
          </a:p>
          <a:p>
            <a:pPr>
              <a:lnSpc>
                <a:spcPct val="160000"/>
              </a:lnSpc>
            </a:pPr>
            <a:r>
              <a:rPr lang="en-US" sz="2800" dirty="0">
                <a:ea typeface="Verdana" panose="020B0604030504040204" pitchFamily="34" charset="0"/>
                <a:cs typeface="Verdana" panose="020B0604030504040204" pitchFamily="34" charset="0"/>
              </a:rPr>
              <a:t>Change our hello.html on the 10</a:t>
            </a:r>
            <a:r>
              <a:rPr lang="en-US" sz="2800" baseline="30000" dirty="0">
                <a:ea typeface="Verdana" panose="020B0604030504040204" pitchFamily="34" charset="0"/>
                <a:cs typeface="Verdana" panose="020B0604030504040204" pitchFamily="34" charset="0"/>
              </a:rPr>
              <a:t>th</a:t>
            </a:r>
            <a:r>
              <a:rPr lang="en-US" sz="2800" dirty="0">
                <a:ea typeface="Verdana" panose="020B0604030504040204" pitchFamily="34" charset="0"/>
                <a:cs typeface="Verdana" panose="020B0604030504040204" pitchFamily="34" charset="0"/>
              </a:rPr>
              <a:t> line. Stage and commit it. </a:t>
            </a:r>
          </a:p>
          <a:p>
            <a:pPr marL="274320" lvl="1" indent="0">
              <a:lnSpc>
                <a:spcPct val="160000"/>
              </a:lnSpc>
              <a:buNone/>
            </a:pPr>
            <a:r>
              <a:rPr lang="en-US" sz="2500" dirty="0" err="1">
                <a:ea typeface="Verdana" panose="020B0604030504040204" pitchFamily="34" charset="0"/>
                <a:cs typeface="Courier New" panose="02070309020205020404" pitchFamily="49" charset="0"/>
              </a:rPr>
              <a:t>git</a:t>
            </a:r>
            <a:r>
              <a:rPr lang="en-US" sz="2500" dirty="0">
                <a:ea typeface="Verdana" panose="020B0604030504040204" pitchFamily="34" charset="0"/>
                <a:cs typeface="Courier New" panose="02070309020205020404" pitchFamily="49" charset="0"/>
              </a:rPr>
              <a:t> add hello.html.</a:t>
            </a:r>
          </a:p>
          <a:p>
            <a:pPr marL="274320" lvl="1" indent="0">
              <a:lnSpc>
                <a:spcPct val="160000"/>
              </a:lnSpc>
              <a:buNone/>
            </a:pPr>
            <a:r>
              <a:rPr lang="en-US" sz="2500" dirty="0" err="1">
                <a:ea typeface="Verdana" panose="020B0604030504040204" pitchFamily="34" charset="0"/>
                <a:cs typeface="Courier New" panose="02070309020205020404" pitchFamily="49" charset="0"/>
              </a:rPr>
              <a:t>git</a:t>
            </a:r>
            <a:r>
              <a:rPr lang="en-US" sz="2500" dirty="0">
                <a:ea typeface="Verdana" panose="020B0604030504040204" pitchFamily="34" charset="0"/>
                <a:cs typeface="Courier New" panose="02070309020205020404" pitchFamily="49" charset="0"/>
              </a:rPr>
              <a:t> commit –m “added a new feature on line 10”.</a:t>
            </a:r>
          </a:p>
          <a:p>
            <a:pPr>
              <a:lnSpc>
                <a:spcPct val="160000"/>
              </a:lnSpc>
            </a:pPr>
            <a:r>
              <a:rPr lang="en-US" sz="2800" dirty="0">
                <a:ea typeface="Verdana" panose="020B0604030504040204" pitchFamily="34" charset="0"/>
                <a:cs typeface="Verdana" panose="020B0604030504040204" pitchFamily="34" charset="0"/>
              </a:rPr>
              <a:t>Now checkout to the master branch (</a:t>
            </a:r>
            <a:r>
              <a:rPr lang="en-US" sz="2500" dirty="0" err="1">
                <a:ea typeface="Verdana" panose="020B0604030504040204" pitchFamily="34" charset="0"/>
                <a:cs typeface="Courier New" panose="02070309020205020404" pitchFamily="49" charset="0"/>
              </a:rPr>
              <a:t>git</a:t>
            </a:r>
            <a:r>
              <a:rPr lang="en-US" sz="2500" dirty="0">
                <a:ea typeface="Verdana" panose="020B0604030504040204" pitchFamily="34" charset="0"/>
                <a:cs typeface="Courier New" panose="02070309020205020404" pitchFamily="49" charset="0"/>
              </a:rPr>
              <a:t> checkout master).</a:t>
            </a:r>
          </a:p>
          <a:p>
            <a:pPr>
              <a:lnSpc>
                <a:spcPct val="160000"/>
              </a:lnSpc>
            </a:pPr>
            <a:r>
              <a:rPr lang="en-US" sz="2800" dirty="0">
                <a:ea typeface="Verdana" panose="020B0604030504040204" pitchFamily="34" charset="0"/>
                <a:cs typeface="Verdana" panose="020B0604030504040204" pitchFamily="34" charset="0"/>
              </a:rPr>
              <a:t>Change hello.html again but again on the 10</a:t>
            </a:r>
            <a:r>
              <a:rPr lang="en-US" sz="2800" baseline="30000" dirty="0">
                <a:ea typeface="Verdana" panose="020B0604030504040204" pitchFamily="34" charset="0"/>
                <a:cs typeface="Verdana" panose="020B0604030504040204" pitchFamily="34" charset="0"/>
              </a:rPr>
              <a:t>th</a:t>
            </a:r>
            <a:r>
              <a:rPr lang="en-US" sz="2800" dirty="0">
                <a:ea typeface="Verdana" panose="020B0604030504040204" pitchFamily="34" charset="0"/>
                <a:cs typeface="Verdana" panose="020B0604030504040204" pitchFamily="34" charset="0"/>
              </a:rPr>
              <a:t> line.</a:t>
            </a:r>
          </a:p>
          <a:p>
            <a:pPr marL="274320" lvl="1" indent="0">
              <a:lnSpc>
                <a:spcPct val="160000"/>
              </a:lnSpc>
              <a:buNone/>
            </a:pPr>
            <a:r>
              <a:rPr lang="en-US" sz="2500" dirty="0" err="1">
                <a:ea typeface="Verdana" panose="020B0604030504040204" pitchFamily="34" charset="0"/>
                <a:cs typeface="Courier New" panose="02070309020205020404" pitchFamily="49" charset="0"/>
              </a:rPr>
              <a:t>git</a:t>
            </a:r>
            <a:r>
              <a:rPr lang="en-US" sz="2500" dirty="0">
                <a:ea typeface="Verdana" panose="020B0604030504040204" pitchFamily="34" charset="0"/>
                <a:cs typeface="Courier New" panose="02070309020205020404" pitchFamily="49" charset="0"/>
              </a:rPr>
              <a:t> add hello.html.</a:t>
            </a:r>
          </a:p>
          <a:p>
            <a:pPr marL="274320" lvl="1" indent="0">
              <a:lnSpc>
                <a:spcPct val="160000"/>
              </a:lnSpc>
              <a:buNone/>
            </a:pPr>
            <a:r>
              <a:rPr lang="en-US" sz="2500" dirty="0" err="1">
                <a:ea typeface="Verdana" panose="020B0604030504040204" pitchFamily="34" charset="0"/>
                <a:cs typeface="Courier New" panose="02070309020205020404" pitchFamily="49" charset="0"/>
              </a:rPr>
              <a:t>git</a:t>
            </a:r>
            <a:r>
              <a:rPr lang="en-US" sz="2500" dirty="0">
                <a:ea typeface="Verdana" panose="020B0604030504040204" pitchFamily="34" charset="0"/>
                <a:cs typeface="Courier New" panose="02070309020205020404" pitchFamily="49" charset="0"/>
              </a:rPr>
              <a:t> commit –m “refactored on line 10”.</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432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Verdana" panose="020B0604030504040204" pitchFamily="34" charset="0"/>
                <a:cs typeface="Verdana" panose="020B0604030504040204" pitchFamily="34" charset="0"/>
              </a:rPr>
              <a:t>Case 3. Same File has changed but in the same line</a:t>
            </a:r>
            <a:endParaRPr lang="en-US" dirty="0"/>
          </a:p>
        </p:txBody>
      </p:sp>
      <p:sp>
        <p:nvSpPr>
          <p:cNvPr id="3" name="Content Placeholder 2"/>
          <p:cNvSpPr>
            <a:spLocks noGrp="1"/>
          </p:cNvSpPr>
          <p:nvPr>
            <p:ph idx="1"/>
          </p:nvPr>
        </p:nvSpPr>
        <p:spPr/>
        <p:txBody>
          <a:bodyPr>
            <a:noAutofit/>
          </a:bodyPr>
          <a:lstStyle/>
          <a:p>
            <a:pPr>
              <a:lnSpc>
                <a:spcPct val="150000"/>
              </a:lnSpc>
            </a:pPr>
            <a:r>
              <a:rPr lang="en-US" sz="2400" dirty="0">
                <a:ea typeface="Verdana" panose="020B0604030504040204" pitchFamily="34" charset="0"/>
                <a:cs typeface="Verdana" panose="020B0604030504040204" pitchFamily="34" charset="0"/>
              </a:rPr>
              <a:t>Now do a merge the same old way.</a:t>
            </a:r>
            <a:endParaRPr lang="en-US" sz="2400" dirty="0">
              <a:ea typeface="Verdana" panose="020B0604030504040204" pitchFamily="34" charset="0"/>
              <a:cs typeface="Courier New" panose="02070309020205020404" pitchFamily="49" charset="0"/>
            </a:endParaRPr>
          </a:p>
          <a:p>
            <a:pPr marL="274320" lvl="1" indent="0">
              <a:lnSpc>
                <a:spcPct val="150000"/>
              </a:lnSpc>
              <a:buNone/>
            </a:pP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checkout master</a:t>
            </a:r>
            <a:endParaRPr lang="en-US" sz="2100" dirty="0">
              <a:ea typeface="Verdana" panose="020B0604030504040204" pitchFamily="34" charset="0"/>
              <a:cs typeface="Verdana" panose="020B0604030504040204" pitchFamily="34" charset="0"/>
            </a:endParaRPr>
          </a:p>
          <a:p>
            <a:pPr marL="274320" lvl="1" indent="0">
              <a:lnSpc>
                <a:spcPct val="150000"/>
              </a:lnSpc>
              <a:buNone/>
            </a:pP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merge new-branch5</a:t>
            </a:r>
          </a:p>
          <a:p>
            <a:pPr>
              <a:lnSpc>
                <a:spcPct val="150000"/>
              </a:lnSpc>
            </a:pPr>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doesn’t know which version to keep. So it will throw up a conflict like this.  </a:t>
            </a:r>
          </a:p>
          <a:p>
            <a:pPr marL="274320" lvl="1" indent="0">
              <a:lnSpc>
                <a:spcPct val="150000"/>
              </a:lnSpc>
              <a:buNone/>
            </a:pPr>
            <a:r>
              <a:rPr lang="en-US" sz="2100" dirty="0">
                <a:ea typeface="Verdana" panose="020B0604030504040204" pitchFamily="34" charset="0"/>
                <a:cs typeface="Courier New" panose="02070309020205020404" pitchFamily="49" charset="0"/>
              </a:rPr>
              <a:t>Auto-merging hello.html</a:t>
            </a:r>
          </a:p>
          <a:p>
            <a:pPr marL="274320" lvl="1" indent="0">
              <a:lnSpc>
                <a:spcPct val="150000"/>
              </a:lnSpc>
              <a:buNone/>
            </a:pPr>
            <a:r>
              <a:rPr lang="en-US" sz="2100" dirty="0">
                <a:ea typeface="Verdana" panose="020B0604030504040204" pitchFamily="34" charset="0"/>
                <a:cs typeface="Courier New" panose="02070309020205020404" pitchFamily="49" charset="0"/>
              </a:rPr>
              <a:t>CONFLICT (content): Merge conflict in hello.html</a:t>
            </a:r>
          </a:p>
          <a:p>
            <a:pPr marL="274320" lvl="1" indent="0">
              <a:lnSpc>
                <a:spcPct val="150000"/>
              </a:lnSpc>
              <a:buNone/>
            </a:pPr>
            <a:r>
              <a:rPr lang="en-US" sz="2100" dirty="0">
                <a:ea typeface="Verdana" panose="020B0604030504040204" pitchFamily="34" charset="0"/>
                <a:cs typeface="Courier New" panose="02070309020205020404" pitchFamily="49" charset="0"/>
              </a:rPr>
              <a:t>Automatic merge failed; fix conflicts and then commit the result.</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50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Verdana" panose="020B0604030504040204" pitchFamily="34" charset="0"/>
                <a:cs typeface="Verdana" panose="020B0604030504040204" pitchFamily="34" charset="0"/>
              </a:rPr>
              <a:t>Case 3. Same File has changed but in the same line</a:t>
            </a:r>
            <a:endParaRPr lang="en-US" dirty="0"/>
          </a:p>
        </p:txBody>
      </p:sp>
      <p:sp>
        <p:nvSpPr>
          <p:cNvPr id="3" name="Content Placeholder 2"/>
          <p:cNvSpPr>
            <a:spLocks noGrp="1"/>
          </p:cNvSpPr>
          <p:nvPr>
            <p:ph idx="1"/>
          </p:nvPr>
        </p:nvSpPr>
        <p:spPr/>
        <p:txBody>
          <a:bodyPr>
            <a:noAutofit/>
          </a:bodyPr>
          <a:lstStyle/>
          <a:p>
            <a:pPr>
              <a:lnSpc>
                <a:spcPct val="150000"/>
              </a:lnSpc>
            </a:pPr>
            <a:r>
              <a:rPr lang="en-US" sz="2400" dirty="0">
                <a:ea typeface="Verdana" panose="020B0604030504040204" pitchFamily="34" charset="0"/>
                <a:cs typeface="Verdana" panose="020B0604030504040204" pitchFamily="34" charset="0"/>
              </a:rPr>
              <a:t>Open the file in your editor. You will see conflict markers:</a:t>
            </a:r>
          </a:p>
          <a:p>
            <a:pPr marL="548640" lvl="2" indent="0">
              <a:buNone/>
            </a:pPr>
            <a:r>
              <a:rPr lang="en-US" sz="1800" dirty="0">
                <a:solidFill>
                  <a:schemeClr val="tx2">
                    <a:lumMod val="75000"/>
                  </a:schemeClr>
                </a:solidFill>
                <a:ea typeface="Verdana" panose="020B0604030504040204" pitchFamily="34" charset="0"/>
                <a:cs typeface="Verdana" panose="020B0604030504040204" pitchFamily="34" charset="0"/>
              </a:rPr>
              <a:t>&lt;&lt;&lt;&lt;&lt;&lt;&lt; HEAD</a:t>
            </a:r>
          </a:p>
          <a:p>
            <a:pPr marL="548640" lvl="2" indent="0">
              <a:buNone/>
            </a:pPr>
            <a:r>
              <a:rPr lang="en-US" sz="1800" dirty="0">
                <a:solidFill>
                  <a:schemeClr val="tx2">
                    <a:lumMod val="75000"/>
                  </a:schemeClr>
                </a:solidFill>
                <a:ea typeface="Verdana" panose="020B0604030504040204" pitchFamily="34" charset="0"/>
                <a:cs typeface="Verdana" panose="020B0604030504040204" pitchFamily="34" charset="0"/>
              </a:rPr>
              <a:t>Lines added in master</a:t>
            </a:r>
          </a:p>
          <a:p>
            <a:pPr marL="548640" lvl="2" indent="0">
              <a:buNone/>
            </a:pPr>
            <a:r>
              <a:rPr lang="en-US" sz="1800" dirty="0">
                <a:solidFill>
                  <a:schemeClr val="tx2">
                    <a:lumMod val="75000"/>
                  </a:schemeClr>
                </a:solidFill>
                <a:ea typeface="Verdana" panose="020B0604030504040204" pitchFamily="34" charset="0"/>
                <a:cs typeface="Verdana" panose="020B0604030504040204" pitchFamily="34" charset="0"/>
              </a:rPr>
              <a:t>=======</a:t>
            </a:r>
          </a:p>
          <a:p>
            <a:pPr marL="548640" lvl="2" indent="0">
              <a:buNone/>
            </a:pPr>
            <a:r>
              <a:rPr lang="en-US" sz="1800" dirty="0">
                <a:solidFill>
                  <a:schemeClr val="tx2">
                    <a:lumMod val="75000"/>
                  </a:schemeClr>
                </a:solidFill>
                <a:ea typeface="Verdana" panose="020B0604030504040204" pitchFamily="34" charset="0"/>
                <a:cs typeface="Verdana" panose="020B0604030504040204" pitchFamily="34" charset="0"/>
              </a:rPr>
              <a:t>Lines added in branch</a:t>
            </a:r>
          </a:p>
          <a:p>
            <a:pPr marL="548640" lvl="2" indent="0">
              <a:buNone/>
            </a:pPr>
            <a:r>
              <a:rPr lang="en-US" sz="1800" dirty="0">
                <a:solidFill>
                  <a:schemeClr val="tx2">
                    <a:lumMod val="75000"/>
                  </a:schemeClr>
                </a:solidFill>
                <a:ea typeface="Verdana" panose="020B0604030504040204" pitchFamily="34" charset="0"/>
                <a:cs typeface="Verdana" panose="020B0604030504040204" pitchFamily="34" charset="0"/>
              </a:rPr>
              <a:t>&gt;&gt;&gt;&gt;&gt;&gt;&gt; new-branch5</a:t>
            </a:r>
          </a:p>
          <a:p>
            <a:pPr>
              <a:lnSpc>
                <a:spcPct val="150000"/>
              </a:lnSpc>
            </a:pPr>
            <a:r>
              <a:rPr lang="en-US" sz="2400" dirty="0">
                <a:ea typeface="Verdana" panose="020B0604030504040204" pitchFamily="34" charset="0"/>
                <a:cs typeface="Verdana" panose="020B0604030504040204" pitchFamily="34" charset="0"/>
              </a:rPr>
              <a:t>One line marks what the line in the HEAD (or tip of the master is) and the other line shows you what is the version on the branch.</a:t>
            </a:r>
          </a:p>
          <a:p>
            <a:pPr>
              <a:lnSpc>
                <a:spcPct val="150000"/>
              </a:lnSpc>
            </a:pPr>
            <a:r>
              <a:rPr lang="en-US" sz="2400" dirty="0">
                <a:ea typeface="Verdana" panose="020B0604030504040204" pitchFamily="34" charset="0"/>
                <a:cs typeface="Verdana" panose="020B0604030504040204" pitchFamily="34" charset="0"/>
              </a:rPr>
              <a:t>You edit the file manually. Keep the line that should be there. Remove the conflict markers from the file. </a:t>
            </a:r>
            <a:endParaRPr lang="en-US" sz="24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406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Verdana" panose="020B0604030504040204" pitchFamily="34" charset="0"/>
                <a:cs typeface="Verdana" panose="020B0604030504040204" pitchFamily="34" charset="0"/>
              </a:rPr>
              <a:t>Case 3. Same File has changed but in the same line</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en-US" sz="2400" dirty="0">
                <a:ea typeface="Verdana" panose="020B0604030504040204" pitchFamily="34" charset="0"/>
                <a:cs typeface="Verdana" panose="020B0604030504040204" pitchFamily="34" charset="0"/>
              </a:rPr>
              <a:t>To resolve the conflict:</a:t>
            </a:r>
          </a:p>
          <a:p>
            <a:r>
              <a:rPr lang="en-US" sz="2400" dirty="0">
                <a:ea typeface="Verdana" panose="020B0604030504040204" pitchFamily="34" charset="0"/>
                <a:cs typeface="Verdana" panose="020B0604030504040204" pitchFamily="34" charset="0"/>
              </a:rPr>
              <a:t>Manually edit the file and keep the line that should be there. Remove the conflict markers</a:t>
            </a:r>
          </a:p>
          <a:p>
            <a:pPr marL="274320" lvl="1" indent="0">
              <a:buNone/>
            </a:pPr>
            <a:r>
              <a:rPr lang="en-US" sz="2100" dirty="0">
                <a:ea typeface="Verdana" panose="020B0604030504040204" pitchFamily="34" charset="0"/>
                <a:cs typeface="Verdana" panose="020B0604030504040204" pitchFamily="34" charset="0"/>
              </a:rPr>
              <a:t>&lt;&lt;&lt;&lt;HEAD </a:t>
            </a:r>
            <a:br>
              <a:rPr lang="en-US" sz="2100" dirty="0">
                <a:ea typeface="Verdana" panose="020B0604030504040204" pitchFamily="34" charset="0"/>
                <a:cs typeface="Verdana" panose="020B0604030504040204" pitchFamily="34" charset="0"/>
              </a:rPr>
            </a:br>
            <a:r>
              <a:rPr lang="en-US" sz="2100" dirty="0">
                <a:ea typeface="Verdana" panose="020B0604030504040204" pitchFamily="34" charset="0"/>
                <a:cs typeface="Verdana" panose="020B0604030504040204" pitchFamily="34" charset="0"/>
              </a:rPr>
              <a:t>======</a:t>
            </a:r>
            <a:br>
              <a:rPr lang="en-US" sz="2100" dirty="0">
                <a:ea typeface="Verdana" panose="020B0604030504040204" pitchFamily="34" charset="0"/>
                <a:cs typeface="Verdana" panose="020B0604030504040204" pitchFamily="34" charset="0"/>
              </a:rPr>
            </a:br>
            <a:r>
              <a:rPr lang="en-US" sz="2100" dirty="0">
                <a:ea typeface="Verdana" panose="020B0604030504040204" pitchFamily="34" charset="0"/>
                <a:cs typeface="Verdana" panose="020B0604030504040204" pitchFamily="34" charset="0"/>
              </a:rPr>
              <a:t>&gt;&gt;&gt;&gt;new-branch5</a:t>
            </a:r>
          </a:p>
          <a:p>
            <a:pPr>
              <a:lnSpc>
                <a:spcPct val="150000"/>
              </a:lnSpc>
            </a:pPr>
            <a:r>
              <a:rPr lang="en-US" sz="2400" dirty="0">
                <a:ea typeface="Verdana" panose="020B0604030504040204" pitchFamily="34" charset="0"/>
                <a:cs typeface="Verdana" panose="020B0604030504040204" pitchFamily="34" charset="0"/>
              </a:rPr>
              <a:t>Do this for every conflicting part marked by the conflict markers. Then stage &amp; commit the file again.</a:t>
            </a:r>
          </a:p>
          <a:p>
            <a:pPr marL="274320" lvl="1" indent="0">
              <a:lnSpc>
                <a:spcPct val="150000"/>
              </a:lnSpc>
              <a:buNone/>
            </a:pP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add hello.html</a:t>
            </a:r>
          </a:p>
          <a:p>
            <a:pPr marL="274320" lvl="1" indent="0">
              <a:lnSpc>
                <a:spcPct val="150000"/>
              </a:lnSpc>
              <a:buNone/>
            </a:pP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commit –m “new feature successfully merged”</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522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Verdana" panose="020B0604030504040204" pitchFamily="34" charset="0"/>
                <a:cs typeface="Verdana" panose="020B0604030504040204" pitchFamily="34" charset="0"/>
              </a:rPr>
              <a:t>Case 3. Same File has changed but in the same line</a:t>
            </a:r>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676401"/>
            <a:ext cx="570547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835462" y="3683932"/>
            <a:ext cx="2590800" cy="646331"/>
          </a:xfrm>
          <a:prstGeom prst="rect">
            <a:avLst/>
          </a:prstGeom>
          <a:noFill/>
        </p:spPr>
        <p:txBody>
          <a:bodyPr wrap="square" rtlCol="0">
            <a:spAutoFit/>
          </a:bodyPr>
          <a:lstStyle/>
          <a:p>
            <a:r>
              <a:rPr lang="en-US" dirty="0"/>
              <a:t>Conflict resolution happens here</a:t>
            </a:r>
          </a:p>
        </p:txBody>
      </p:sp>
      <p:cxnSp>
        <p:nvCxnSpPr>
          <p:cNvPr id="7" name="Straight Arrow Connector 6"/>
          <p:cNvCxnSpPr/>
          <p:nvPr/>
        </p:nvCxnSpPr>
        <p:spPr>
          <a:xfrm flipH="1">
            <a:off x="7848600" y="4343400"/>
            <a:ext cx="76200" cy="329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84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down)">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Rolling back a merge </a:t>
            </a:r>
          </a:p>
        </p:txBody>
      </p:sp>
      <p:sp>
        <p:nvSpPr>
          <p:cNvPr id="3" name="Content Placeholder 2"/>
          <p:cNvSpPr>
            <a:spLocks noGrp="1"/>
          </p:cNvSpPr>
          <p:nvPr>
            <p:ph idx="1"/>
          </p:nvPr>
        </p:nvSpPr>
        <p:spPr/>
        <p:txBody>
          <a:bodyPr>
            <a:noAutofit/>
          </a:bodyPr>
          <a:lstStyle/>
          <a:p>
            <a:pPr>
              <a:lnSpc>
                <a:spcPct val="150000"/>
              </a:lnSpc>
            </a:pPr>
            <a:r>
              <a:rPr lang="en-US" sz="2400" dirty="0">
                <a:ea typeface="Verdana" panose="020B0604030504040204" pitchFamily="34" charset="0"/>
                <a:cs typeface="Verdana" panose="020B0604030504040204" pitchFamily="34" charset="0"/>
              </a:rPr>
              <a:t>Sometimes things can go wrong. You attempt a merge and </a:t>
            </a:r>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throws up a conflict. You see that there is confusion as to what part of the file to keep and what to discard. Maybe you need to discuss this with the developer whose branch you are trying to merge. In such a scenario, you can abort the merge with the following command.</a:t>
            </a:r>
          </a:p>
          <a:p>
            <a:pPr marL="274320" lvl="1" indent="0">
              <a:lnSpc>
                <a:spcPct val="150000"/>
              </a:lnSpc>
              <a:buNone/>
            </a:pP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merge --abort</a:t>
            </a:r>
          </a:p>
          <a:p>
            <a:pPr>
              <a:lnSpc>
                <a:spcPct val="150000"/>
              </a:lnSpc>
            </a:pPr>
            <a:r>
              <a:rPr lang="en-US" sz="2400" dirty="0">
                <a:ea typeface="Verdana" panose="020B0604030504040204" pitchFamily="34" charset="0"/>
                <a:cs typeface="Verdana" panose="020B0604030504040204" pitchFamily="34" charset="0"/>
              </a:rPr>
              <a:t>This will roll back the attempted merge and you can retry after resolving whatever issue you had.</a:t>
            </a:r>
            <a:endParaRPr lang="en-US" sz="24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60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Rebasing </a:t>
            </a: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ea typeface="Verdana" panose="020B0604030504040204" pitchFamily="34" charset="0"/>
                <a:cs typeface="Verdana" panose="020B0604030504040204" pitchFamily="34" charset="0"/>
              </a:rPr>
              <a:t>Rebasing is another way to combine your branch with the master branch.</a:t>
            </a:r>
            <a:endParaRPr lang="en-US" sz="24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42866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Forked Commit History</a:t>
            </a:r>
          </a:p>
        </p:txBody>
      </p:sp>
      <p:sp>
        <p:nvSpPr>
          <p:cNvPr id="3" name="Content Placeholder 2"/>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404" y="1828801"/>
            <a:ext cx="53911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62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Merging </a:t>
            </a:r>
          </a:p>
        </p:txBody>
      </p:sp>
      <p:sp>
        <p:nvSpPr>
          <p:cNvPr id="3" name="Content Placeholder 2"/>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291" y="1676401"/>
            <a:ext cx="57340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17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Rebasing </a:t>
            </a:r>
          </a:p>
        </p:txBody>
      </p:sp>
      <p:sp>
        <p:nvSpPr>
          <p:cNvPr id="3" name="Content Placeholder 2"/>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1295401"/>
            <a:ext cx="55721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4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Centralized VCS</a:t>
            </a:r>
          </a:p>
        </p:txBody>
      </p:sp>
      <p:pic>
        <p:nvPicPr>
          <p:cNvPr id="2050" name="Picture 2" descr="Centralized version contro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8029"/>
            <a:ext cx="6553200" cy="455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9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happens in a rebase?</a:t>
            </a:r>
          </a:p>
        </p:txBody>
      </p:sp>
      <p:sp>
        <p:nvSpPr>
          <p:cNvPr id="3" name="Content Placeholder 2"/>
          <p:cNvSpPr>
            <a:spLocks noGrp="1"/>
          </p:cNvSpPr>
          <p:nvPr>
            <p:ph idx="1"/>
          </p:nvPr>
        </p:nvSpPr>
        <p:spPr/>
        <p:txBody>
          <a:bodyPr>
            <a:normAutofit/>
          </a:bodyPr>
          <a:lstStyle/>
          <a:p>
            <a:pPr>
              <a:lnSpc>
                <a:spcPct val="150000"/>
              </a:lnSpc>
            </a:pPr>
            <a:r>
              <a:rPr lang="en-US" sz="2400" dirty="0">
                <a:ea typeface="Verdana" panose="020B0604030504040204" pitchFamily="34" charset="0"/>
                <a:cs typeface="Verdana" panose="020B0604030504040204" pitchFamily="34" charset="0"/>
              </a:rPr>
              <a:t>Your current branch is rewound till the last branching point from the master and all your commits are stored in temp storage.</a:t>
            </a:r>
          </a:p>
          <a:p>
            <a:pPr>
              <a:lnSpc>
                <a:spcPct val="150000"/>
              </a:lnSpc>
            </a:pPr>
            <a:r>
              <a:rPr lang="en-US" sz="2400" dirty="0">
                <a:ea typeface="Verdana" panose="020B0604030504040204" pitchFamily="34" charset="0"/>
                <a:cs typeface="Verdana" panose="020B0604030504040204" pitchFamily="34" charset="0"/>
              </a:rPr>
              <a:t>All the commits on master since you branched off are added in the right order.</a:t>
            </a:r>
          </a:p>
          <a:p>
            <a:pPr>
              <a:lnSpc>
                <a:spcPct val="150000"/>
              </a:lnSpc>
            </a:pPr>
            <a:r>
              <a:rPr lang="en-US" sz="2400" dirty="0">
                <a:ea typeface="Verdana" panose="020B0604030504040204" pitchFamily="34" charset="0"/>
                <a:cs typeface="Verdana" panose="020B0604030504040204" pitchFamily="34" charset="0"/>
              </a:rPr>
              <a:t>All your old commits are added after this in the right order.</a:t>
            </a:r>
            <a:endParaRPr lang="en-US" sz="24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66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a:t>
            </a:r>
            <a:r>
              <a:rPr lang="en-US" dirty="0"/>
              <a:t>to rebase?</a:t>
            </a:r>
          </a:p>
        </p:txBody>
      </p:sp>
      <p:sp>
        <p:nvSpPr>
          <p:cNvPr id="3" name="Content Placeholder 2"/>
          <p:cNvSpPr>
            <a:spLocks noGrp="1"/>
          </p:cNvSpPr>
          <p:nvPr>
            <p:ph idx="1"/>
          </p:nvPr>
        </p:nvSpPr>
        <p:spPr>
          <a:xfrm>
            <a:off x="1981200" y="1219200"/>
            <a:ext cx="8229600" cy="5181600"/>
          </a:xfrm>
        </p:spPr>
        <p:txBody>
          <a:bodyPr>
            <a:normAutofit fontScale="92500"/>
          </a:bodyPr>
          <a:lstStyle/>
          <a:p>
            <a:pPr marL="0" indent="0">
              <a:lnSpc>
                <a:spcPct val="150000"/>
              </a:lnSpc>
              <a:buNone/>
            </a:pPr>
            <a:r>
              <a:rPr lang="en-US" sz="2400" dirty="0">
                <a:ea typeface="Verdana" panose="020B0604030504040204" pitchFamily="34" charset="0"/>
                <a:cs typeface="Verdana" panose="020B0604030504040204" pitchFamily="34" charset="0"/>
              </a:rPr>
              <a:t>This is how you rebase your feature branch onto the master branch. The order of this is important. You are rebasing YOUR branch onto the MASTER branch. This is done in the reverse way as merge.</a:t>
            </a:r>
          </a:p>
          <a:p>
            <a:pPr lvl="1">
              <a:lnSpc>
                <a:spcPct val="150000"/>
              </a:lnSpc>
            </a:pPr>
            <a:r>
              <a:rPr lang="en-US" sz="2200" dirty="0">
                <a:ea typeface="Verdana" panose="020B0604030504040204" pitchFamily="34" charset="0"/>
                <a:cs typeface="Verdana" panose="020B0604030504040204" pitchFamily="34" charset="0"/>
              </a:rPr>
              <a:t>Checkout your feature branch (</a:t>
            </a:r>
            <a:r>
              <a:rPr lang="en-US" sz="2200" dirty="0" err="1">
                <a:ea typeface="Verdana" panose="020B0604030504040204" pitchFamily="34" charset="0"/>
                <a:cs typeface="Courier New" panose="02070309020205020404" pitchFamily="49" charset="0"/>
              </a:rPr>
              <a:t>git</a:t>
            </a:r>
            <a:r>
              <a:rPr lang="en-US" sz="2200" dirty="0">
                <a:ea typeface="Verdana" panose="020B0604030504040204" pitchFamily="34" charset="0"/>
                <a:cs typeface="Courier New" panose="02070309020205020404" pitchFamily="49" charset="0"/>
              </a:rPr>
              <a:t> checkout feature)</a:t>
            </a:r>
            <a:endParaRPr lang="en-US" sz="2200" dirty="0">
              <a:ea typeface="Verdana" panose="020B0604030504040204" pitchFamily="34" charset="0"/>
              <a:cs typeface="Verdana" panose="020B0604030504040204" pitchFamily="34" charset="0"/>
            </a:endParaRPr>
          </a:p>
          <a:p>
            <a:pPr lvl="1">
              <a:lnSpc>
                <a:spcPct val="150000"/>
              </a:lnSpc>
            </a:pPr>
            <a:r>
              <a:rPr lang="en-US" sz="2200" dirty="0">
                <a:ea typeface="Verdana" panose="020B0604030504040204" pitchFamily="34" charset="0"/>
                <a:cs typeface="Verdana" panose="020B0604030504040204" pitchFamily="34" charset="0"/>
              </a:rPr>
              <a:t>Rebase your branch on master (</a:t>
            </a:r>
            <a:r>
              <a:rPr lang="en-US" sz="2200" dirty="0" err="1">
                <a:ea typeface="Verdana" panose="020B0604030504040204" pitchFamily="34" charset="0"/>
                <a:cs typeface="Courier New" panose="02070309020205020404" pitchFamily="49" charset="0"/>
              </a:rPr>
              <a:t>git</a:t>
            </a:r>
            <a:r>
              <a:rPr lang="en-US" sz="2200" dirty="0">
                <a:ea typeface="Verdana" panose="020B0604030504040204" pitchFamily="34" charset="0"/>
                <a:cs typeface="Courier New" panose="02070309020205020404" pitchFamily="49" charset="0"/>
              </a:rPr>
              <a:t> rebase master)</a:t>
            </a:r>
            <a:br>
              <a:rPr lang="en-US" sz="2200" dirty="0">
                <a:ea typeface="Verdana" panose="020B0604030504040204" pitchFamily="34" charset="0"/>
                <a:cs typeface="Verdana" panose="020B0604030504040204" pitchFamily="34" charset="0"/>
              </a:rPr>
            </a:br>
            <a:r>
              <a:rPr lang="en-US" sz="2200" dirty="0">
                <a:ea typeface="Verdana" panose="020B0604030504040204" pitchFamily="34" charset="0"/>
                <a:cs typeface="Verdana" panose="020B0604030504040204" pitchFamily="34" charset="0"/>
              </a:rPr>
              <a:t>At this point feature is like a branch from the latest commit on master. In this situation we can do a fast-forward merge.</a:t>
            </a:r>
          </a:p>
          <a:p>
            <a:pPr lvl="1">
              <a:lnSpc>
                <a:spcPct val="150000"/>
              </a:lnSpc>
            </a:pPr>
            <a:r>
              <a:rPr lang="en-US" sz="2200" dirty="0">
                <a:ea typeface="Verdana" panose="020B0604030504040204" pitchFamily="34" charset="0"/>
                <a:cs typeface="Verdana" panose="020B0604030504040204" pitchFamily="34" charset="0"/>
              </a:rPr>
              <a:t>Checkout master (</a:t>
            </a:r>
            <a:r>
              <a:rPr lang="en-US" sz="2200" dirty="0" err="1">
                <a:ea typeface="Verdana" panose="020B0604030504040204" pitchFamily="34" charset="0"/>
                <a:cs typeface="Courier New" panose="02070309020205020404" pitchFamily="49" charset="0"/>
              </a:rPr>
              <a:t>git</a:t>
            </a:r>
            <a:r>
              <a:rPr lang="en-US" sz="2200" dirty="0">
                <a:ea typeface="Verdana" panose="020B0604030504040204" pitchFamily="34" charset="0"/>
                <a:cs typeface="Courier New" panose="02070309020205020404" pitchFamily="49" charset="0"/>
              </a:rPr>
              <a:t> checkout master)</a:t>
            </a:r>
            <a:endParaRPr lang="en-US" sz="2200" dirty="0">
              <a:ea typeface="Verdana" panose="020B0604030504040204" pitchFamily="34" charset="0"/>
              <a:cs typeface="Verdana" panose="020B0604030504040204" pitchFamily="34" charset="0"/>
            </a:endParaRPr>
          </a:p>
          <a:p>
            <a:pPr lvl="1">
              <a:lnSpc>
                <a:spcPct val="150000"/>
              </a:lnSpc>
            </a:pPr>
            <a:r>
              <a:rPr lang="en-US" sz="2200" dirty="0">
                <a:ea typeface="Verdana" panose="020B0604030504040204" pitchFamily="34" charset="0"/>
                <a:cs typeface="Verdana" panose="020B0604030504040204" pitchFamily="34" charset="0"/>
              </a:rPr>
              <a:t>Do a merge which will be a fast forward merge. (</a:t>
            </a:r>
            <a:r>
              <a:rPr lang="en-US" sz="2200" dirty="0" err="1">
                <a:ea typeface="Verdana" panose="020B0604030504040204" pitchFamily="34" charset="0"/>
                <a:cs typeface="Courier New" panose="02070309020205020404" pitchFamily="49" charset="0"/>
              </a:rPr>
              <a:t>git</a:t>
            </a:r>
            <a:r>
              <a:rPr lang="en-US" sz="2200" dirty="0">
                <a:ea typeface="Verdana" panose="020B0604030504040204" pitchFamily="34" charset="0"/>
                <a:cs typeface="Courier New" panose="02070309020205020404" pitchFamily="49" charset="0"/>
              </a:rPr>
              <a:t> merge feature)</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23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16. Conflicts during rebase</a:t>
            </a:r>
          </a:p>
        </p:txBody>
      </p:sp>
      <p:sp>
        <p:nvSpPr>
          <p:cNvPr id="3" name="Content Placeholder 2"/>
          <p:cNvSpPr>
            <a:spLocks noGrp="1"/>
          </p:cNvSpPr>
          <p:nvPr>
            <p:ph idx="1"/>
          </p:nvPr>
        </p:nvSpPr>
        <p:spPr/>
        <p:txBody>
          <a:bodyPr>
            <a:normAutofit/>
          </a:bodyPr>
          <a:lstStyle/>
          <a:p>
            <a:r>
              <a:rPr lang="en-US" sz="2400" dirty="0">
                <a:ea typeface="Verdana" panose="020B0604030504040204" pitchFamily="34" charset="0"/>
                <a:cs typeface="Verdana" panose="020B0604030504040204" pitchFamily="34" charset="0"/>
              </a:rPr>
              <a:t>In case a conflict occurs at any step, you can </a:t>
            </a:r>
          </a:p>
          <a:p>
            <a:pPr marL="480060" lvl="2" indent="0">
              <a:buNone/>
            </a:pPr>
            <a:r>
              <a:rPr lang="en-US" sz="2100" dirty="0">
                <a:ea typeface="Verdana" panose="020B0604030504040204" pitchFamily="34" charset="0"/>
                <a:cs typeface="Verdana" panose="020B0604030504040204" pitchFamily="34" charset="0"/>
              </a:rPr>
              <a:t>Abort the rebase </a:t>
            </a: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rebase --abort</a:t>
            </a:r>
            <a:endParaRPr lang="en-US" sz="2100" dirty="0">
              <a:ea typeface="Verdana" panose="020B0604030504040204" pitchFamily="34" charset="0"/>
              <a:cs typeface="Verdana" panose="020B0604030504040204" pitchFamily="34" charset="0"/>
            </a:endParaRPr>
          </a:p>
          <a:p>
            <a:pPr marL="480060" lvl="2" indent="0">
              <a:buNone/>
            </a:pPr>
            <a:r>
              <a:rPr lang="en-US" sz="2100" dirty="0">
                <a:ea typeface="Verdana" panose="020B0604030504040204" pitchFamily="34" charset="0"/>
                <a:cs typeface="Verdana" panose="020B0604030504040204" pitchFamily="34" charset="0"/>
              </a:rPr>
              <a:t>Skip the commit (very rare and dangerous to use) </a:t>
            </a:r>
            <a:br>
              <a:rPr lang="en-US" sz="2100" dirty="0">
                <a:ea typeface="Verdana" panose="020B0604030504040204" pitchFamily="34" charset="0"/>
                <a:cs typeface="Verdana" panose="020B0604030504040204" pitchFamily="34" charset="0"/>
              </a:rPr>
            </a:b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rebase --skip</a:t>
            </a:r>
            <a:endParaRPr lang="en-US" sz="2100" dirty="0">
              <a:ea typeface="Verdana" panose="020B0604030504040204" pitchFamily="34" charset="0"/>
              <a:cs typeface="Verdana" panose="020B0604030504040204" pitchFamily="34" charset="0"/>
            </a:endParaRPr>
          </a:p>
          <a:p>
            <a:pPr marL="480060" lvl="2" indent="0">
              <a:buNone/>
            </a:pPr>
            <a:r>
              <a:rPr lang="en-US" sz="2100" dirty="0">
                <a:ea typeface="Verdana" panose="020B0604030504040204" pitchFamily="34" charset="0"/>
                <a:cs typeface="Verdana" panose="020B0604030504040204" pitchFamily="34" charset="0"/>
              </a:rPr>
              <a:t>Fix the conflict like you did during a merge conflict and then continue the rebase.</a:t>
            </a:r>
            <a:br>
              <a:rPr lang="en-US" sz="2100" dirty="0">
                <a:ea typeface="Verdana" panose="020B0604030504040204" pitchFamily="34" charset="0"/>
                <a:cs typeface="Verdana" panose="020B0604030504040204" pitchFamily="34" charset="0"/>
              </a:rPr>
            </a:br>
            <a:r>
              <a:rPr lang="en-US" sz="2100" dirty="0" err="1">
                <a:ea typeface="Verdana" panose="020B0604030504040204" pitchFamily="34" charset="0"/>
                <a:cs typeface="Courier New" panose="02070309020205020404" pitchFamily="49" charset="0"/>
              </a:rPr>
              <a:t>git</a:t>
            </a:r>
            <a:r>
              <a:rPr lang="en-US" sz="2100" dirty="0">
                <a:ea typeface="Verdana" panose="020B0604030504040204" pitchFamily="34" charset="0"/>
                <a:cs typeface="Courier New" panose="02070309020205020404" pitchFamily="49" charset="0"/>
              </a:rPr>
              <a:t> rebase --continue</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5766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17. Rebase Example</a:t>
            </a:r>
          </a:p>
        </p:txBody>
      </p:sp>
      <p:sp>
        <p:nvSpPr>
          <p:cNvPr id="3" name="Content Placeholder 2"/>
          <p:cNvSpPr>
            <a:spLocks noGrp="1"/>
          </p:cNvSpPr>
          <p:nvPr>
            <p:ph idx="1"/>
          </p:nvPr>
        </p:nvSpPr>
        <p:spPr>
          <a:xfrm>
            <a:off x="1981200" y="1219200"/>
            <a:ext cx="8229600" cy="5181600"/>
          </a:xfrm>
        </p:spPr>
        <p:txBody>
          <a:bodyPr>
            <a:normAutofit fontScale="85000" lnSpcReduction="20000"/>
          </a:bodyPr>
          <a:lstStyle/>
          <a:p>
            <a:pPr marL="0" indent="0">
              <a:buNone/>
            </a:pPr>
            <a:r>
              <a:rPr lang="en-US" dirty="0">
                <a:ea typeface="Verdana" panose="020B0604030504040204" pitchFamily="34" charset="0"/>
                <a:cs typeface="Verdana" panose="020B0604030504040204" pitchFamily="34" charset="0"/>
              </a:rPr>
              <a:t>Make a tree like this. </a:t>
            </a:r>
          </a:p>
          <a:p>
            <a:pPr marL="0" indent="0">
              <a:buNone/>
            </a:pPr>
            <a:r>
              <a:rPr lang="en-US" dirty="0">
                <a:ea typeface="Verdana" panose="020B0604030504040204" pitchFamily="34" charset="0"/>
                <a:cs typeface="Verdana" panose="020B0604030504040204" pitchFamily="34" charset="0"/>
              </a:rPr>
              <a:t>Commit your master branch with commit messages M1, M2.</a:t>
            </a:r>
          </a:p>
          <a:p>
            <a:pPr marL="0" indent="0">
              <a:buNone/>
            </a:pPr>
            <a:r>
              <a:rPr lang="en-US" dirty="0">
                <a:ea typeface="Verdana" panose="020B0604030504040204" pitchFamily="34" charset="0"/>
                <a:cs typeface="Verdana" panose="020B0604030504040204" pitchFamily="34" charset="0"/>
              </a:rPr>
              <a:t>Then make a branch called my-branch. Make commits with messages B1, B2, B3. Checkout the master branch and make two more commits M3, M4.</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1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ea typeface="Verdana" panose="020B0604030504040204" pitchFamily="34" charset="0"/>
                <a:cs typeface="Verdana" panose="020B0604030504040204" pitchFamily="34" charset="0"/>
              </a:rPr>
              <a:t>Now checkout the new-branch and rebase your branch onto master.</a:t>
            </a:r>
          </a:p>
          <a:p>
            <a:pPr marL="274320" lvl="1" indent="0">
              <a:buNone/>
            </a:pPr>
            <a:r>
              <a:rPr lang="en-US" dirty="0" err="1">
                <a:ea typeface="Verdana" panose="020B0604030504040204" pitchFamily="34" charset="0"/>
                <a:cs typeface="Courier New" panose="02070309020205020404" pitchFamily="49" charset="0"/>
              </a:rPr>
              <a:t>git</a:t>
            </a:r>
            <a:r>
              <a:rPr lang="en-US" dirty="0">
                <a:ea typeface="Verdana" panose="020B0604030504040204" pitchFamily="34" charset="0"/>
                <a:cs typeface="Courier New" panose="02070309020205020404" pitchFamily="49" charset="0"/>
              </a:rPr>
              <a:t> checkout my-branch</a:t>
            </a:r>
          </a:p>
          <a:p>
            <a:pPr marL="274320" lvl="1" indent="0">
              <a:buNone/>
            </a:pPr>
            <a:r>
              <a:rPr lang="en-US" dirty="0" err="1">
                <a:ea typeface="Verdana" panose="020B0604030504040204" pitchFamily="34" charset="0"/>
                <a:cs typeface="Courier New" panose="02070309020205020404" pitchFamily="49" charset="0"/>
              </a:rPr>
              <a:t>git</a:t>
            </a:r>
            <a:r>
              <a:rPr lang="en-US" dirty="0">
                <a:ea typeface="Verdana" panose="020B0604030504040204" pitchFamily="34" charset="0"/>
                <a:cs typeface="Courier New" panose="02070309020205020404" pitchFamily="49" charset="0"/>
              </a:rPr>
              <a:t> rebase master</a:t>
            </a:r>
          </a:p>
          <a:p>
            <a:pPr marL="274320" lvl="1" indent="0">
              <a:buNone/>
            </a:pPr>
            <a:r>
              <a:rPr lang="en-US" dirty="0" err="1">
                <a:ea typeface="Verdana" panose="020B0604030504040204" pitchFamily="34" charset="0"/>
                <a:cs typeface="Courier New" panose="02070309020205020404" pitchFamily="49" charset="0"/>
              </a:rPr>
              <a:t>git</a:t>
            </a:r>
            <a:r>
              <a:rPr lang="en-US" dirty="0">
                <a:ea typeface="Verdana" panose="020B0604030504040204" pitchFamily="34" charset="0"/>
                <a:cs typeface="Courier New" panose="02070309020205020404" pitchFamily="49" charset="0"/>
              </a:rPr>
              <a:t> </a:t>
            </a:r>
            <a:r>
              <a:rPr lang="en-US" dirty="0" err="1">
                <a:ea typeface="Verdana" panose="020B0604030504040204" pitchFamily="34" charset="0"/>
                <a:cs typeface="Courier New" panose="02070309020205020404" pitchFamily="49" charset="0"/>
              </a:rPr>
              <a:t>hist</a:t>
            </a:r>
            <a:endParaRPr lang="en-US" dirty="0">
              <a:ea typeface="Verdana" panose="020B0604030504040204" pitchFamily="34" charset="0"/>
              <a:cs typeface="Courier New" panose="02070309020205020404" pitchFamily="49" charset="0"/>
            </a:endParaRPr>
          </a:p>
          <a:p>
            <a:pPr marL="274320" lvl="1" indent="0">
              <a:buNone/>
            </a:pPr>
            <a:r>
              <a:rPr lang="en-US" dirty="0" err="1">
                <a:ea typeface="Verdana" panose="020B0604030504040204" pitchFamily="34" charset="0"/>
                <a:cs typeface="Courier New" panose="02070309020205020404" pitchFamily="49" charset="0"/>
              </a:rPr>
              <a:t>git</a:t>
            </a:r>
            <a:r>
              <a:rPr lang="en-US" dirty="0">
                <a:ea typeface="Verdana" panose="020B0604030504040204" pitchFamily="34" charset="0"/>
                <a:cs typeface="Courier New" panose="02070309020205020404" pitchFamily="49" charset="0"/>
              </a:rPr>
              <a:t> checkout master</a:t>
            </a:r>
          </a:p>
          <a:p>
            <a:pPr marL="274320" lvl="1" indent="0">
              <a:buNone/>
            </a:pPr>
            <a:r>
              <a:rPr lang="en-US" dirty="0" err="1">
                <a:ea typeface="Verdana" panose="020B0604030504040204" pitchFamily="34" charset="0"/>
                <a:cs typeface="Courier New" panose="02070309020205020404" pitchFamily="49" charset="0"/>
              </a:rPr>
              <a:t>git</a:t>
            </a:r>
            <a:r>
              <a:rPr lang="en-US" dirty="0">
                <a:ea typeface="Verdana" panose="020B0604030504040204" pitchFamily="34" charset="0"/>
                <a:cs typeface="Courier New" panose="02070309020205020404" pitchFamily="49" charset="0"/>
              </a:rPr>
              <a:t> merge my-branch</a:t>
            </a:r>
          </a:p>
          <a:p>
            <a:pPr marL="274320" lvl="1" indent="0">
              <a:buNone/>
            </a:pPr>
            <a:r>
              <a:rPr lang="en-US" dirty="0" err="1">
                <a:ea typeface="Verdana" panose="020B0604030504040204" pitchFamily="34" charset="0"/>
                <a:cs typeface="Courier New" panose="02070309020205020404" pitchFamily="49" charset="0"/>
              </a:rPr>
              <a:t>git</a:t>
            </a:r>
            <a:r>
              <a:rPr lang="en-US" dirty="0">
                <a:ea typeface="Verdana" panose="020B0604030504040204" pitchFamily="34" charset="0"/>
                <a:cs typeface="Courier New" panose="02070309020205020404" pitchFamily="49" charset="0"/>
              </a:rPr>
              <a:t> </a:t>
            </a:r>
            <a:r>
              <a:rPr lang="en-US" dirty="0" err="1">
                <a:ea typeface="Verdana" panose="020B0604030504040204" pitchFamily="34" charset="0"/>
                <a:cs typeface="Courier New" panose="02070309020205020404" pitchFamily="49" charset="0"/>
              </a:rPr>
              <a:t>hist</a:t>
            </a:r>
            <a:endParaRPr lang="en-US"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295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2133600" y="3059575"/>
            <a:ext cx="5715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M1</a:t>
            </a:r>
          </a:p>
        </p:txBody>
      </p:sp>
      <p:sp>
        <p:nvSpPr>
          <p:cNvPr id="6" name="Oval 5"/>
          <p:cNvSpPr/>
          <p:nvPr/>
        </p:nvSpPr>
        <p:spPr>
          <a:xfrm>
            <a:off x="2932252" y="3059575"/>
            <a:ext cx="5715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M2</a:t>
            </a:r>
          </a:p>
        </p:txBody>
      </p:sp>
      <p:cxnSp>
        <p:nvCxnSpPr>
          <p:cNvPr id="8" name="Straight Arrow Connector 7"/>
          <p:cNvCxnSpPr>
            <a:stCxn id="4" idx="6"/>
            <a:endCxn id="6" idx="2"/>
          </p:cNvCxnSpPr>
          <p:nvPr/>
        </p:nvCxnSpPr>
        <p:spPr>
          <a:xfrm>
            <a:off x="2705100" y="3288175"/>
            <a:ext cx="22715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697148" y="3048000"/>
            <a:ext cx="5715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M3</a:t>
            </a:r>
          </a:p>
        </p:txBody>
      </p:sp>
      <p:sp>
        <p:nvSpPr>
          <p:cNvPr id="15" name="Oval 14"/>
          <p:cNvSpPr/>
          <p:nvPr/>
        </p:nvSpPr>
        <p:spPr>
          <a:xfrm>
            <a:off x="4495800" y="3048000"/>
            <a:ext cx="5715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M4</a:t>
            </a:r>
          </a:p>
        </p:txBody>
      </p:sp>
      <p:cxnSp>
        <p:nvCxnSpPr>
          <p:cNvPr id="16" name="Straight Arrow Connector 15"/>
          <p:cNvCxnSpPr>
            <a:stCxn id="14" idx="6"/>
            <a:endCxn id="15" idx="2"/>
          </p:cNvCxnSpPr>
          <p:nvPr/>
        </p:nvCxnSpPr>
        <p:spPr>
          <a:xfrm>
            <a:off x="4268648" y="3276600"/>
            <a:ext cx="22715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041496" y="4173417"/>
            <a:ext cx="22715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982898" y="3810000"/>
            <a:ext cx="5715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B1</a:t>
            </a:r>
          </a:p>
        </p:txBody>
      </p:sp>
      <p:sp>
        <p:nvSpPr>
          <p:cNvPr id="21" name="Oval 20"/>
          <p:cNvSpPr/>
          <p:nvPr/>
        </p:nvSpPr>
        <p:spPr>
          <a:xfrm>
            <a:off x="4781550" y="3810000"/>
            <a:ext cx="5715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B2</a:t>
            </a:r>
          </a:p>
        </p:txBody>
      </p:sp>
      <p:cxnSp>
        <p:nvCxnSpPr>
          <p:cNvPr id="22" name="Straight Arrow Connector 21"/>
          <p:cNvCxnSpPr>
            <a:stCxn id="20" idx="6"/>
            <a:endCxn id="21" idx="2"/>
          </p:cNvCxnSpPr>
          <p:nvPr/>
        </p:nvCxnSpPr>
        <p:spPr>
          <a:xfrm>
            <a:off x="4554398" y="4038600"/>
            <a:ext cx="22715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546446" y="3798425"/>
            <a:ext cx="5715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B3</a:t>
            </a:r>
          </a:p>
        </p:txBody>
      </p:sp>
      <p:cxnSp>
        <p:nvCxnSpPr>
          <p:cNvPr id="26" name="Straight Arrow Connector 25"/>
          <p:cNvCxnSpPr/>
          <p:nvPr/>
        </p:nvCxnSpPr>
        <p:spPr>
          <a:xfrm>
            <a:off x="5319294" y="4017379"/>
            <a:ext cx="22715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0" idx="1"/>
          </p:cNvCxnSpPr>
          <p:nvPr/>
        </p:nvCxnSpPr>
        <p:spPr>
          <a:xfrm>
            <a:off x="3543300" y="3276601"/>
            <a:ext cx="523292" cy="600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a:endCxn id="14" idx="2"/>
          </p:cNvCxnSpPr>
          <p:nvPr/>
        </p:nvCxnSpPr>
        <p:spPr>
          <a:xfrm flipV="1">
            <a:off x="3503752" y="3276601"/>
            <a:ext cx="193396" cy="115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51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wipe(down)">
                                      <p:cBhvr>
                                        <p:cTn id="18" dur="500"/>
                                        <p:tgtEl>
                                          <p:spTgt spid="3">
                                            <p:txEl>
                                              <p:pRg st="12" end="1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wipe(down)">
                                      <p:cBhvr>
                                        <p:cTn id="21" dur="500"/>
                                        <p:tgtEl>
                                          <p:spTgt spid="3">
                                            <p:txEl>
                                              <p:pRg st="13" end="1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wipe(down)">
                                      <p:cBhvr>
                                        <p:cTn id="24" dur="500"/>
                                        <p:tgtEl>
                                          <p:spTgt spid="3">
                                            <p:txEl>
                                              <p:pRg st="14" end="1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animEffect transition="in" filter="wipe(down)">
                                      <p:cBhvr>
                                        <p:cTn id="27" dur="500"/>
                                        <p:tgtEl>
                                          <p:spTgt spid="3">
                                            <p:txEl>
                                              <p:pRg st="15" end="1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16" end="16"/>
                                            </p:txEl>
                                          </p:spTgt>
                                        </p:tgtEl>
                                        <p:attrNameLst>
                                          <p:attrName>style.visibility</p:attrName>
                                        </p:attrNameLst>
                                      </p:cBhvr>
                                      <p:to>
                                        <p:strVal val="visible"/>
                                      </p:to>
                                    </p:set>
                                    <p:animEffect transition="in" filter="wipe(down)">
                                      <p:cBhvr>
                                        <p:cTn id="30" dur="500"/>
                                        <p:tgtEl>
                                          <p:spTgt spid="3">
                                            <p:txEl>
                                              <p:pRg st="16" end="1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animEffect transition="in" filter="wipe(down)">
                                      <p:cBhvr>
                                        <p:cTn id="33" dur="500"/>
                                        <p:tgtEl>
                                          <p:spTgt spid="3">
                                            <p:txEl>
                                              <p:pRg st="17" end="1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8" end="18"/>
                                            </p:txEl>
                                          </p:spTgt>
                                        </p:tgtEl>
                                        <p:attrNameLst>
                                          <p:attrName>style.visibility</p:attrName>
                                        </p:attrNameLst>
                                      </p:cBhvr>
                                      <p:to>
                                        <p:strVal val="visible"/>
                                      </p:to>
                                    </p:set>
                                    <p:animEffect transition="in" filter="wipe(down)">
                                      <p:cBhvr>
                                        <p:cTn id="36"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merge and rebase </a:t>
            </a:r>
          </a:p>
        </p:txBody>
      </p:sp>
      <p:sp>
        <p:nvSpPr>
          <p:cNvPr id="3" name="Content Placeholder 2"/>
          <p:cNvSpPr>
            <a:spLocks noGrp="1"/>
          </p:cNvSpPr>
          <p:nvPr>
            <p:ph idx="1"/>
          </p:nvPr>
        </p:nvSpPr>
        <p:spPr/>
        <p:txBody>
          <a:bodyPr>
            <a:normAutofit/>
          </a:bodyPr>
          <a:lstStyle/>
          <a:p>
            <a:pPr>
              <a:lnSpc>
                <a:spcPct val="150000"/>
              </a:lnSpc>
            </a:pPr>
            <a:r>
              <a:rPr lang="en-US" sz="2400" dirty="0">
                <a:ea typeface="Verdana" panose="020B0604030504040204" pitchFamily="34" charset="0"/>
                <a:cs typeface="Verdana" panose="020B0604030504040204" pitchFamily="34" charset="0"/>
              </a:rPr>
              <a:t>Merging introduces a commit every time there is a merge while rebase doesn’t.</a:t>
            </a:r>
          </a:p>
          <a:p>
            <a:pPr>
              <a:lnSpc>
                <a:spcPct val="150000"/>
              </a:lnSpc>
            </a:pPr>
            <a:r>
              <a:rPr lang="en-US" sz="2400" dirty="0">
                <a:ea typeface="Verdana" panose="020B0604030504040204" pitchFamily="34" charset="0"/>
                <a:cs typeface="Verdana" panose="020B0604030504040204" pitchFamily="34" charset="0"/>
              </a:rPr>
              <a:t>Rebasing allows you to have a perfectly linear history.</a:t>
            </a:r>
          </a:p>
          <a:p>
            <a:pPr>
              <a:lnSpc>
                <a:spcPct val="150000"/>
              </a:lnSpc>
            </a:pPr>
            <a:r>
              <a:rPr lang="en-US" sz="2400" dirty="0">
                <a:ea typeface="Verdana" panose="020B0604030504040204" pitchFamily="34" charset="0"/>
                <a:cs typeface="Verdana" panose="020B0604030504040204" pitchFamily="34" charset="0"/>
              </a:rPr>
              <a:t>Rebasing allows you to rewrite the history.</a:t>
            </a:r>
          </a:p>
          <a:p>
            <a:pPr>
              <a:lnSpc>
                <a:spcPct val="150000"/>
              </a:lnSpc>
            </a:pPr>
            <a:r>
              <a:rPr lang="en-US" sz="2400" dirty="0">
                <a:ea typeface="Verdana" panose="020B0604030504040204" pitchFamily="34" charset="0"/>
                <a:cs typeface="Verdana" panose="020B0604030504040204" pitchFamily="34" charset="0"/>
              </a:rPr>
              <a:t>With rebasing you can lose history while merge is safe.</a:t>
            </a:r>
          </a:p>
          <a:p>
            <a:pPr>
              <a:lnSpc>
                <a:spcPct val="150000"/>
              </a:lnSpc>
            </a:pPr>
            <a:r>
              <a:rPr lang="en-US" sz="2400" dirty="0">
                <a:ea typeface="Verdana" panose="020B0604030504040204" pitchFamily="34" charset="0"/>
                <a:cs typeface="Verdana" panose="020B0604030504040204" pitchFamily="34" charset="0"/>
              </a:rPr>
              <a:t>Rebasing should NEVER be done on a public branch.</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159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Verdana" panose="020B0604030504040204" pitchFamily="34" charset="0"/>
                <a:cs typeface="Verdana" panose="020B0604030504040204" pitchFamily="34" charset="0"/>
              </a:rPr>
              <a:t>When do you use a rebase usually?</a:t>
            </a:r>
          </a:p>
        </p:txBody>
      </p:sp>
      <p:sp>
        <p:nvSpPr>
          <p:cNvPr id="3" name="Content Placeholder 2"/>
          <p:cNvSpPr>
            <a:spLocks noGrp="1"/>
          </p:cNvSpPr>
          <p:nvPr>
            <p:ph idx="1"/>
          </p:nvPr>
        </p:nvSpPr>
        <p:spPr/>
        <p:txBody>
          <a:bodyPr>
            <a:normAutofit/>
          </a:bodyPr>
          <a:lstStyle/>
          <a:p>
            <a:pPr>
              <a:lnSpc>
                <a:spcPct val="150000"/>
              </a:lnSpc>
            </a:pPr>
            <a:r>
              <a:rPr lang="en-US" sz="2400" dirty="0">
                <a:ea typeface="Verdana" panose="020B0604030504040204" pitchFamily="34" charset="0"/>
                <a:cs typeface="Verdana" panose="020B0604030504040204" pitchFamily="34" charset="0"/>
              </a:rPr>
              <a:t>To avoid many merge commits. If the master branch is very active, and you have to keep merging, you will get a new commit for every merge. In such a case rebase would make sense. </a:t>
            </a:r>
          </a:p>
          <a:p>
            <a:pPr>
              <a:lnSpc>
                <a:spcPct val="150000"/>
              </a:lnSpc>
            </a:pPr>
            <a:r>
              <a:rPr lang="en-US" sz="2400" dirty="0">
                <a:ea typeface="Verdana" panose="020B0604030504040204" pitchFamily="34" charset="0"/>
                <a:cs typeface="Verdana" panose="020B0604030504040204" pitchFamily="34" charset="0"/>
              </a:rPr>
              <a:t>Rebase is also used to do a rewrite of history. If you had a lot of frequent and small commits on your branch and you want to combine them together before merging with master then rebase allows you to do that.</a:t>
            </a:r>
            <a:endParaRPr lang="en-US" sz="24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15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useful </a:t>
            </a:r>
            <a:r>
              <a:rPr lang="en-US" dirty="0" err="1"/>
              <a:t>git</a:t>
            </a:r>
            <a:r>
              <a:rPr lang="en-US" dirty="0"/>
              <a:t> commands to know</a:t>
            </a:r>
          </a:p>
        </p:txBody>
      </p:sp>
      <p:sp>
        <p:nvSpPr>
          <p:cNvPr id="3" name="Content Placeholder 2"/>
          <p:cNvSpPr>
            <a:spLocks noGrp="1"/>
          </p:cNvSpPr>
          <p:nvPr>
            <p:ph idx="1"/>
          </p:nvPr>
        </p:nvSpPr>
        <p:spPr/>
        <p:txBody>
          <a:bodyPr>
            <a:noAutofit/>
          </a:bodyPr>
          <a:lstStyle/>
          <a:p>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rebase –</a:t>
            </a:r>
            <a:r>
              <a:rPr lang="en-US" sz="2400" dirty="0" err="1">
                <a:ea typeface="Verdana" panose="020B0604030504040204" pitchFamily="34" charset="0"/>
                <a:cs typeface="Verdana" panose="020B0604030504040204" pitchFamily="34" charset="0"/>
              </a:rPr>
              <a:t>i</a:t>
            </a:r>
            <a:r>
              <a:rPr lang="en-US" sz="2400" dirty="0">
                <a:ea typeface="Verdana" panose="020B0604030504040204" pitchFamily="34" charset="0"/>
                <a:cs typeface="Verdana" panose="020B0604030504040204" pitchFamily="34" charset="0"/>
              </a:rPr>
              <a:t> master</a:t>
            </a:r>
          </a:p>
          <a:p>
            <a:pPr marL="274320" lvl="1" indent="0">
              <a:lnSpc>
                <a:spcPct val="150000"/>
              </a:lnSpc>
              <a:buNone/>
            </a:pPr>
            <a:r>
              <a:rPr lang="en-US" sz="2100" dirty="0">
                <a:ea typeface="Verdana" panose="020B0604030504040204" pitchFamily="34" charset="0"/>
                <a:cs typeface="Verdana" panose="020B0604030504040204" pitchFamily="34" charset="0"/>
              </a:rPr>
              <a:t>Interactive Rebase . Allows you to interactively change commit messages and squash commits together</a:t>
            </a:r>
          </a:p>
          <a:p>
            <a:pPr>
              <a:lnSpc>
                <a:spcPct val="150000"/>
              </a:lnSpc>
            </a:pPr>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a:t>
            </a:r>
            <a:r>
              <a:rPr lang="en-US" sz="2400" dirty="0" err="1">
                <a:ea typeface="Verdana" panose="020B0604030504040204" pitchFamily="34" charset="0"/>
                <a:cs typeface="Verdana" panose="020B0604030504040204" pitchFamily="34" charset="0"/>
              </a:rPr>
              <a:t>reflog</a:t>
            </a:r>
            <a:endParaRPr lang="en-US" sz="2400" dirty="0">
              <a:ea typeface="Verdana" panose="020B0604030504040204" pitchFamily="34" charset="0"/>
              <a:cs typeface="Verdana" panose="020B0604030504040204" pitchFamily="34" charset="0"/>
            </a:endParaRPr>
          </a:p>
          <a:p>
            <a:pPr marL="274320" lvl="1" indent="0">
              <a:lnSpc>
                <a:spcPct val="150000"/>
              </a:lnSpc>
              <a:buNone/>
            </a:pPr>
            <a:r>
              <a:rPr lang="en-US" sz="2100" dirty="0">
                <a:ea typeface="Verdana" panose="020B0604030504040204" pitchFamily="34" charset="0"/>
                <a:cs typeface="Verdana" panose="020B0604030504040204" pitchFamily="34" charset="0"/>
              </a:rPr>
              <a:t>Allows you to look at how the HEAD has changed over time and various commits.</a:t>
            </a:r>
          </a:p>
          <a:p>
            <a:pPr>
              <a:lnSpc>
                <a:spcPct val="150000"/>
              </a:lnSpc>
            </a:pPr>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stash</a:t>
            </a:r>
          </a:p>
          <a:p>
            <a:pPr marL="274320" lvl="1" indent="0">
              <a:lnSpc>
                <a:spcPct val="150000"/>
              </a:lnSpc>
              <a:buNone/>
            </a:pPr>
            <a:r>
              <a:rPr lang="en-US" sz="2100" dirty="0">
                <a:ea typeface="Verdana" panose="020B0604030504040204" pitchFamily="34" charset="0"/>
                <a:cs typeface="Verdana" panose="020B0604030504040204" pitchFamily="34" charset="0"/>
              </a:rPr>
              <a:t>Allows you to temporarily store </a:t>
            </a:r>
            <a:r>
              <a:rPr lang="en-US" sz="2100" dirty="0" err="1">
                <a:ea typeface="Verdana" panose="020B0604030504040204" pitchFamily="34" charset="0"/>
                <a:cs typeface="Verdana" panose="020B0604030504040204" pitchFamily="34" charset="0"/>
              </a:rPr>
              <a:t>unstaged</a:t>
            </a:r>
            <a:r>
              <a:rPr lang="en-US" sz="2100" dirty="0">
                <a:ea typeface="Verdana" panose="020B0604030504040204" pitchFamily="34" charset="0"/>
                <a:cs typeface="Verdana" panose="020B0604030504040204" pitchFamily="34" charset="0"/>
              </a:rPr>
              <a:t> files before doing a checkout.</a:t>
            </a:r>
            <a:endParaRPr lang="en-US" sz="21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488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useful </a:t>
            </a:r>
            <a:r>
              <a:rPr lang="en-US" dirty="0" err="1"/>
              <a:t>git</a:t>
            </a:r>
            <a:r>
              <a:rPr lang="en-US" dirty="0"/>
              <a:t> commands to know</a:t>
            </a:r>
          </a:p>
        </p:txBody>
      </p:sp>
      <p:sp>
        <p:nvSpPr>
          <p:cNvPr id="3" name="Content Placeholder 2"/>
          <p:cNvSpPr>
            <a:spLocks noGrp="1"/>
          </p:cNvSpPr>
          <p:nvPr>
            <p:ph idx="1"/>
          </p:nvPr>
        </p:nvSpPr>
        <p:spPr/>
        <p:txBody>
          <a:bodyPr>
            <a:noAutofit/>
          </a:bodyPr>
          <a:lstStyle/>
          <a:p>
            <a:pPr>
              <a:lnSpc>
                <a:spcPct val="150000"/>
              </a:lnSpc>
            </a:pPr>
            <a:r>
              <a:rPr lang="en-US" sz="2700" dirty="0" err="1">
                <a:ea typeface="Verdana" panose="020B0604030504040204" pitchFamily="34" charset="0"/>
                <a:cs typeface="Verdana" panose="020B0604030504040204" pitchFamily="34" charset="0"/>
              </a:rPr>
              <a:t>git</a:t>
            </a:r>
            <a:r>
              <a:rPr lang="en-US" sz="2700" dirty="0">
                <a:ea typeface="Verdana" panose="020B0604030504040204" pitchFamily="34" charset="0"/>
                <a:cs typeface="Verdana" panose="020B0604030504040204" pitchFamily="34" charset="0"/>
              </a:rPr>
              <a:t> stash list</a:t>
            </a:r>
          </a:p>
          <a:p>
            <a:pPr marL="274320" lvl="1" indent="0">
              <a:lnSpc>
                <a:spcPct val="150000"/>
              </a:lnSpc>
              <a:buNone/>
            </a:pPr>
            <a:r>
              <a:rPr lang="en-US" sz="2100" dirty="0">
                <a:ea typeface="Verdana" panose="020B0604030504040204" pitchFamily="34" charset="0"/>
                <a:cs typeface="Courier New" panose="02070309020205020404" pitchFamily="49" charset="0"/>
              </a:rPr>
              <a:t>Lists down all stash you have made so far with stash id.</a:t>
            </a:r>
            <a:endParaRPr lang="en-US" sz="2100" dirty="0">
              <a:ea typeface="Verdana" panose="020B0604030504040204" pitchFamily="34" charset="0"/>
              <a:cs typeface="Verdana" panose="020B0604030504040204" pitchFamily="34" charset="0"/>
            </a:endParaRPr>
          </a:p>
          <a:p>
            <a:pPr>
              <a:lnSpc>
                <a:spcPct val="150000"/>
              </a:lnSpc>
            </a:pPr>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stash apply stash@{0}</a:t>
            </a:r>
          </a:p>
          <a:p>
            <a:pPr marL="274320" lvl="1" indent="0">
              <a:lnSpc>
                <a:spcPct val="150000"/>
              </a:lnSpc>
              <a:buNone/>
            </a:pPr>
            <a:r>
              <a:rPr lang="en-US" sz="2100" dirty="0">
                <a:ea typeface="Verdana" panose="020B0604030504040204" pitchFamily="34" charset="0"/>
                <a:cs typeface="Verdana" panose="020B0604030504040204" pitchFamily="34" charset="0"/>
              </a:rPr>
              <a:t>Applies the stash with specific stash id. This step will get your local changes back.</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3755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Remotes  </a:t>
            </a: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ea typeface="Verdana" panose="020B0604030504040204" pitchFamily="34" charset="0"/>
                <a:cs typeface="Verdana" panose="020B0604030504040204" pitchFamily="34" charset="0"/>
              </a:rPr>
              <a:t>A remote </a:t>
            </a:r>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server is useful for collaborating between multiple developers or even syncing your own work between machines.</a:t>
            </a:r>
          </a:p>
          <a:p>
            <a:pPr marL="0" indent="0">
              <a:lnSpc>
                <a:spcPct val="150000"/>
              </a:lnSpc>
              <a:buNone/>
            </a:pPr>
            <a:r>
              <a:rPr lang="en-US" sz="2400" dirty="0" err="1">
                <a:ea typeface="Verdana" panose="020B0604030504040204" pitchFamily="34" charset="0"/>
                <a:cs typeface="Verdana" panose="020B0604030504040204" pitchFamily="34" charset="0"/>
              </a:rPr>
              <a:t>Github</a:t>
            </a:r>
            <a:r>
              <a:rPr lang="en-US" sz="2400" dirty="0">
                <a:ea typeface="Verdana" panose="020B0604030504040204" pitchFamily="34" charset="0"/>
                <a:cs typeface="Verdana" panose="020B0604030504040204" pitchFamily="34" charset="0"/>
              </a:rPr>
              <a:t> and </a:t>
            </a:r>
            <a:r>
              <a:rPr lang="en-US" sz="2400" dirty="0" err="1">
                <a:ea typeface="Verdana" panose="020B0604030504040204" pitchFamily="34" charset="0"/>
                <a:cs typeface="Verdana" panose="020B0604030504040204" pitchFamily="34" charset="0"/>
              </a:rPr>
              <a:t>Bitbucket</a:t>
            </a:r>
            <a:r>
              <a:rPr lang="en-US" sz="2400" dirty="0">
                <a:ea typeface="Verdana" panose="020B0604030504040204" pitchFamily="34" charset="0"/>
                <a:cs typeface="Verdana" panose="020B0604030504040204" pitchFamily="34" charset="0"/>
              </a:rPr>
              <a:t> are two popular </a:t>
            </a:r>
            <a:r>
              <a:rPr lang="en-US" sz="2400" dirty="0" err="1">
                <a:ea typeface="Verdana" panose="020B0604030504040204" pitchFamily="34" charset="0"/>
                <a:cs typeface="Verdana" panose="020B0604030504040204" pitchFamily="34" charset="0"/>
              </a:rPr>
              <a:t>Git</a:t>
            </a:r>
            <a:r>
              <a:rPr lang="en-US" sz="2400" dirty="0">
                <a:ea typeface="Verdana" panose="020B0604030504040204" pitchFamily="34" charset="0"/>
                <a:cs typeface="Verdana" panose="020B0604030504040204" pitchFamily="34" charset="0"/>
              </a:rPr>
              <a:t> server providers.</a:t>
            </a:r>
          </a:p>
          <a:p>
            <a:pPr marL="0" indent="0">
              <a:lnSpc>
                <a:spcPct val="150000"/>
              </a:lnSpc>
              <a:buNone/>
            </a:pPr>
            <a:r>
              <a:rPr lang="en-US" sz="2400" dirty="0">
                <a:solidFill>
                  <a:srgbClr val="FF0000"/>
                </a:solidFill>
                <a:ea typeface="Verdana" panose="020B0604030504040204" pitchFamily="34" charset="0"/>
                <a:cs typeface="Verdana" panose="020B0604030504040204" pitchFamily="34" charset="0"/>
              </a:rPr>
              <a:t>WARNING :- The code you share on a Server may be public. Please be very mindful of this when using </a:t>
            </a:r>
            <a:r>
              <a:rPr lang="en-US" sz="2400" dirty="0" err="1">
                <a:solidFill>
                  <a:srgbClr val="FF0000"/>
                </a:solidFill>
                <a:ea typeface="Verdana" panose="020B0604030504040204" pitchFamily="34" charset="0"/>
                <a:cs typeface="Verdana" panose="020B0604030504040204" pitchFamily="34" charset="0"/>
              </a:rPr>
              <a:t>github</a:t>
            </a:r>
            <a:r>
              <a:rPr lang="en-US" sz="2400" dirty="0">
                <a:solidFill>
                  <a:srgbClr val="FF0000"/>
                </a:solidFill>
                <a:ea typeface="Verdana" panose="020B0604030504040204" pitchFamily="34" charset="0"/>
                <a:cs typeface="Verdana" panose="020B0604030504040204" pitchFamily="34" charset="0"/>
              </a:rPr>
              <a:t> or </a:t>
            </a:r>
            <a:r>
              <a:rPr lang="en-US" sz="2400" dirty="0" err="1">
                <a:solidFill>
                  <a:srgbClr val="FF0000"/>
                </a:solidFill>
                <a:ea typeface="Verdana" panose="020B0604030504040204" pitchFamily="34" charset="0"/>
                <a:cs typeface="Verdana" panose="020B0604030504040204" pitchFamily="34" charset="0"/>
              </a:rPr>
              <a:t>bitbucket</a:t>
            </a:r>
            <a:r>
              <a:rPr lang="en-US" sz="2400" dirty="0">
                <a:solidFill>
                  <a:srgbClr val="FF0000"/>
                </a:solidFill>
                <a:ea typeface="Verdana" panose="020B0604030504040204" pitchFamily="34" charset="0"/>
                <a:cs typeface="Verdana" panose="020B0604030504040204" pitchFamily="34" charset="0"/>
              </a:rPr>
              <a:t>.</a:t>
            </a:r>
          </a:p>
          <a:p>
            <a:pPr marL="0" indent="0">
              <a:lnSpc>
                <a:spcPct val="150000"/>
              </a:lnSpc>
              <a:buNone/>
            </a:pPr>
            <a:r>
              <a:rPr lang="en-US" sz="2400" dirty="0">
                <a:solidFill>
                  <a:srgbClr val="FF0000"/>
                </a:solidFill>
                <a:ea typeface="Verdana" panose="020B0604030504040204" pitchFamily="34" charset="0"/>
                <a:cs typeface="Verdana" panose="020B0604030504040204" pitchFamily="34" charset="0"/>
              </a:rPr>
              <a:t>You can create private repositories but these are usually paid accounts.</a:t>
            </a:r>
            <a:endParaRPr lang="en-US" sz="24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751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 (Exercise)  </a:t>
            </a:r>
          </a:p>
        </p:txBody>
      </p:sp>
      <p:sp>
        <p:nvSpPr>
          <p:cNvPr id="3" name="Content Placeholder 2"/>
          <p:cNvSpPr>
            <a:spLocks noGrp="1"/>
          </p:cNvSpPr>
          <p:nvPr>
            <p:ph idx="1"/>
          </p:nvPr>
        </p:nvSpPr>
        <p:spPr/>
        <p:txBody>
          <a:bodyPr>
            <a:noAutofit/>
          </a:bodyPr>
          <a:lstStyle/>
          <a:p>
            <a:pPr>
              <a:lnSpc>
                <a:spcPct val="150000"/>
              </a:lnSpc>
            </a:pPr>
            <a:r>
              <a:rPr lang="en-US" sz="2400" dirty="0">
                <a:ea typeface="Verdana" panose="020B0604030504040204" pitchFamily="34" charset="0"/>
                <a:cs typeface="Verdana" panose="020B0604030504040204" pitchFamily="34" charset="0"/>
              </a:rPr>
              <a:t>Make a directory called work2 (</a:t>
            </a:r>
            <a:r>
              <a:rPr lang="en-US" sz="2400" dirty="0">
                <a:ea typeface="Verdana" panose="020B0604030504040204" pitchFamily="34" charset="0"/>
                <a:cs typeface="Simplified Arabic Fixed" panose="02070309020205020404" pitchFamily="49" charset="-78"/>
              </a:rPr>
              <a:t>cd work2)</a:t>
            </a:r>
          </a:p>
          <a:p>
            <a:pPr marL="274320" lvl="1" indent="0">
              <a:lnSpc>
                <a:spcPct val="150000"/>
              </a:lnSpc>
              <a:buNone/>
            </a:pPr>
            <a:r>
              <a:rPr lang="en-US" sz="2100" dirty="0" err="1">
                <a:ea typeface="Verdana" panose="020B0604030504040204" pitchFamily="34" charset="0"/>
                <a:cs typeface="Simplified Arabic Fixed" panose="02070309020205020404" pitchFamily="49" charset="-78"/>
              </a:rPr>
              <a:t>git</a:t>
            </a:r>
            <a:r>
              <a:rPr lang="en-US" sz="2100" dirty="0">
                <a:ea typeface="Verdana" panose="020B0604030504040204" pitchFamily="34" charset="0"/>
                <a:cs typeface="Simplified Arabic Fixed" panose="02070309020205020404" pitchFamily="49" charset="-78"/>
              </a:rPr>
              <a:t> clone </a:t>
            </a:r>
            <a:r>
              <a:rPr lang="en-US" sz="2100" dirty="0">
                <a:ea typeface="Verdana" panose="020B0604030504040204" pitchFamily="34" charset="0"/>
                <a:cs typeface="Simplified Arabic Fixed" panose="02070309020205020404" pitchFamily="49" charset="-78"/>
                <a:hlinkClick r:id="rId3"/>
              </a:rPr>
              <a:t>https://github.com/mockingbirdz/gitcourse</a:t>
            </a:r>
            <a:endParaRPr lang="en-US" sz="2100" dirty="0">
              <a:ea typeface="Verdana" panose="020B0604030504040204" pitchFamily="34" charset="0"/>
              <a:cs typeface="Simplified Arabic Fixed" panose="02070309020205020404" pitchFamily="49" charset="-78"/>
            </a:endParaRPr>
          </a:p>
          <a:p>
            <a:pPr marL="274320" lvl="1" indent="0">
              <a:lnSpc>
                <a:spcPct val="150000"/>
              </a:lnSpc>
              <a:buNone/>
            </a:pPr>
            <a:r>
              <a:rPr lang="en-US" sz="2100" dirty="0">
                <a:ea typeface="Verdana" panose="020B0604030504040204" pitchFamily="34" charset="0"/>
                <a:cs typeface="Simplified Arabic Fixed" panose="02070309020205020404" pitchFamily="49" charset="-78"/>
              </a:rPr>
              <a:t>cd </a:t>
            </a:r>
            <a:r>
              <a:rPr lang="en-US" sz="2100" dirty="0" err="1">
                <a:ea typeface="Verdana" panose="020B0604030504040204" pitchFamily="34" charset="0"/>
                <a:cs typeface="Simplified Arabic Fixed" panose="02070309020205020404" pitchFamily="49" charset="-78"/>
              </a:rPr>
              <a:t>gitcourse</a:t>
            </a:r>
            <a:endParaRPr lang="en-US" sz="2100" dirty="0">
              <a:ea typeface="Verdana" panose="020B0604030504040204" pitchFamily="34" charset="0"/>
              <a:cs typeface="Simplified Arabic Fixed" panose="02070309020205020404" pitchFamily="49" charset="-78"/>
            </a:endParaRPr>
          </a:p>
          <a:p>
            <a:pPr marL="274320" lvl="1" indent="0">
              <a:lnSpc>
                <a:spcPct val="150000"/>
              </a:lnSpc>
              <a:buNone/>
            </a:pPr>
            <a:r>
              <a:rPr lang="en-US" sz="2100" dirty="0" err="1">
                <a:ea typeface="Verdana" panose="020B0604030504040204" pitchFamily="34" charset="0"/>
                <a:cs typeface="Simplified Arabic Fixed" panose="02070309020205020404" pitchFamily="49" charset="-78"/>
              </a:rPr>
              <a:t>git</a:t>
            </a:r>
            <a:r>
              <a:rPr lang="en-US" sz="2100" dirty="0">
                <a:ea typeface="Verdana" panose="020B0604030504040204" pitchFamily="34" charset="0"/>
                <a:cs typeface="Simplified Arabic Fixed" panose="02070309020205020404" pitchFamily="49" charset="-78"/>
              </a:rPr>
              <a:t> branch</a:t>
            </a:r>
          </a:p>
          <a:p>
            <a:pPr>
              <a:lnSpc>
                <a:spcPct val="150000"/>
              </a:lnSpc>
            </a:pPr>
            <a:r>
              <a:rPr lang="en-US" sz="2400" dirty="0">
                <a:ea typeface="Verdana" panose="020B0604030504040204" pitchFamily="34" charset="0"/>
                <a:cs typeface="Verdana" panose="020B0604030504040204" pitchFamily="34" charset="0"/>
              </a:rPr>
              <a:t>The remote branches show as remotes/origin/&lt;branch-name&gt;. ‘origin’ is the remote alias set for the repository that you have cloned from. You can also add remotes with other aliases e.g. prod, staging, </a:t>
            </a:r>
            <a:r>
              <a:rPr lang="en-US" sz="2400" dirty="0" err="1">
                <a:ea typeface="Verdana" panose="020B0604030504040204" pitchFamily="34" charset="0"/>
                <a:cs typeface="Verdana" panose="020B0604030504040204" pitchFamily="34" charset="0"/>
              </a:rPr>
              <a:t>uat</a:t>
            </a:r>
            <a:r>
              <a:rPr lang="en-US" sz="2400" dirty="0">
                <a:ea typeface="Verdana" panose="020B0604030504040204" pitchFamily="34" charset="0"/>
                <a:cs typeface="Verdana" panose="020B0604030504040204" pitchFamily="34" charset="0"/>
              </a:rPr>
              <a:t>, test.</a:t>
            </a:r>
          </a:p>
          <a:p>
            <a:pPr marL="274320" lvl="1" indent="0">
              <a:lnSpc>
                <a:spcPct val="150000"/>
              </a:lnSpc>
              <a:buNone/>
            </a:pPr>
            <a:r>
              <a:rPr lang="en-US" sz="2100" dirty="0" err="1">
                <a:ea typeface="Verdana" panose="020B0604030504040204" pitchFamily="34" charset="0"/>
                <a:cs typeface="Simplified Arabic Fixed" panose="02070309020205020404" pitchFamily="49" charset="-78"/>
              </a:rPr>
              <a:t>git</a:t>
            </a:r>
            <a:r>
              <a:rPr lang="en-US" sz="2100" dirty="0">
                <a:ea typeface="Verdana" panose="020B0604030504040204" pitchFamily="34" charset="0"/>
                <a:cs typeface="Simplified Arabic Fixed" panose="02070309020205020404" pitchFamily="49" charset="-78"/>
              </a:rPr>
              <a:t> remote add prod https://github.com/mockingbirdz/prod</a:t>
            </a:r>
            <a:endParaRPr lang="en-US" sz="2100"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8645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Centralized VCS</a:t>
            </a:r>
          </a:p>
        </p:txBody>
      </p:sp>
      <p:sp>
        <p:nvSpPr>
          <p:cNvPr id="3" name="Content Placeholder 2"/>
          <p:cNvSpPr>
            <a:spLocks noGrp="1"/>
          </p:cNvSpPr>
          <p:nvPr>
            <p:ph idx="1"/>
          </p:nvPr>
        </p:nvSpPr>
        <p:spPr/>
        <p:txBody>
          <a:bodyPr>
            <a:normAutofit/>
          </a:bodyPr>
          <a:lstStyle/>
          <a:p>
            <a:r>
              <a:rPr lang="en-US" sz="2800" dirty="0"/>
              <a:t>We may have several professionals working on one project. In such case, centralized VCS is used to maintain version control. Centralized VCS provide a single server machine where we maintain versions of our files.</a:t>
            </a:r>
          </a:p>
          <a:p>
            <a:r>
              <a:rPr lang="en-US" sz="2800" dirty="0"/>
              <a:t>The popular centralized VCS tools are CVS, Subversion, Perforce, </a:t>
            </a:r>
            <a:r>
              <a:rPr lang="en-US" sz="2800" dirty="0" err="1"/>
              <a:t>ClearCase</a:t>
            </a:r>
            <a:r>
              <a:rPr lang="en-US" sz="2800" dirty="0"/>
              <a:t> etc.</a:t>
            </a:r>
          </a:p>
          <a:p>
            <a:r>
              <a:rPr lang="en-US" sz="2800" dirty="0"/>
              <a:t>If central server goes down then developers cannot commit the code changes. Also, if central server hard disk becomes corrupt then we may loose entire data.</a:t>
            </a:r>
          </a:p>
        </p:txBody>
      </p:sp>
    </p:spTree>
    <p:extLst>
      <p:ext uri="{BB962C8B-B14F-4D97-AF65-F5344CB8AC3E}">
        <p14:creationId xmlns:p14="http://schemas.microsoft.com/office/powerpoint/2010/main" val="39356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 (Pushing Changes)  </a:t>
            </a:r>
          </a:p>
        </p:txBody>
      </p:sp>
      <p:sp>
        <p:nvSpPr>
          <p:cNvPr id="3" name="Content Placeholder 2"/>
          <p:cNvSpPr>
            <a:spLocks noGrp="1"/>
          </p:cNvSpPr>
          <p:nvPr>
            <p:ph idx="1"/>
          </p:nvPr>
        </p:nvSpPr>
        <p:spPr/>
        <p:txBody>
          <a:bodyPr>
            <a:normAutofit/>
          </a:bodyPr>
          <a:lstStyle/>
          <a:p>
            <a:pPr>
              <a:lnSpc>
                <a:spcPct val="150000"/>
              </a:lnSpc>
            </a:pPr>
            <a:r>
              <a:rPr lang="en-US" dirty="0">
                <a:ea typeface="Verdana" panose="020B0604030504040204" pitchFamily="34" charset="0"/>
                <a:cs typeface="Verdana" panose="020B0604030504040204" pitchFamily="34" charset="0"/>
              </a:rPr>
              <a:t>Make changes in your working  directory, stage and commit. </a:t>
            </a:r>
          </a:p>
          <a:p>
            <a:pPr marL="274320" lvl="1" indent="0">
              <a:lnSpc>
                <a:spcPct val="150000"/>
              </a:lnSpc>
              <a:buNone/>
            </a:pPr>
            <a:r>
              <a:rPr lang="en-US" dirty="0" err="1">
                <a:ea typeface="Verdana" panose="020B0604030504040204" pitchFamily="34" charset="0"/>
                <a:cs typeface="Simplified Arabic Fixed" panose="02070309020205020404" pitchFamily="49" charset="-78"/>
              </a:rPr>
              <a:t>git</a:t>
            </a:r>
            <a:r>
              <a:rPr lang="en-US" dirty="0">
                <a:ea typeface="Verdana" panose="020B0604030504040204" pitchFamily="34" charset="0"/>
                <a:cs typeface="Simplified Arabic Fixed" panose="02070309020205020404" pitchFamily="49" charset="-78"/>
              </a:rPr>
              <a:t> add .</a:t>
            </a:r>
          </a:p>
          <a:p>
            <a:pPr marL="274320" lvl="1" indent="0">
              <a:lnSpc>
                <a:spcPct val="150000"/>
              </a:lnSpc>
              <a:buNone/>
            </a:pPr>
            <a:r>
              <a:rPr lang="en-US" dirty="0" err="1">
                <a:ea typeface="Verdana" panose="020B0604030504040204" pitchFamily="34" charset="0"/>
                <a:cs typeface="Simplified Arabic Fixed" panose="02070309020205020404" pitchFamily="49" charset="-78"/>
              </a:rPr>
              <a:t>git</a:t>
            </a:r>
            <a:r>
              <a:rPr lang="en-US" dirty="0">
                <a:ea typeface="Verdana" panose="020B0604030504040204" pitchFamily="34" charset="0"/>
                <a:cs typeface="Simplified Arabic Fixed" panose="02070309020205020404" pitchFamily="49" charset="-78"/>
              </a:rPr>
              <a:t> commit –m “my commit”</a:t>
            </a:r>
          </a:p>
          <a:p>
            <a:pPr>
              <a:lnSpc>
                <a:spcPct val="150000"/>
              </a:lnSpc>
            </a:pPr>
            <a:r>
              <a:rPr lang="en-US" dirty="0">
                <a:ea typeface="Verdana" panose="020B0604030504040204" pitchFamily="34" charset="0"/>
                <a:cs typeface="Verdana" panose="020B0604030504040204" pitchFamily="34" charset="0"/>
              </a:rPr>
              <a:t>One person push their changes.</a:t>
            </a:r>
          </a:p>
          <a:p>
            <a:pPr marL="274320" lvl="1" indent="0">
              <a:lnSpc>
                <a:spcPct val="150000"/>
              </a:lnSpc>
              <a:buNone/>
            </a:pPr>
            <a:r>
              <a:rPr lang="en-US" dirty="0" err="1">
                <a:ea typeface="Verdana" panose="020B0604030504040204" pitchFamily="34" charset="0"/>
                <a:cs typeface="Simplified Arabic Fixed" panose="02070309020205020404" pitchFamily="49" charset="-78"/>
              </a:rPr>
              <a:t>git</a:t>
            </a:r>
            <a:r>
              <a:rPr lang="en-US" dirty="0">
                <a:ea typeface="Verdana" panose="020B0604030504040204" pitchFamily="34" charset="0"/>
                <a:cs typeface="Simplified Arabic Fixed" panose="02070309020205020404" pitchFamily="49" charset="-78"/>
              </a:rPr>
              <a:t> push (Please note that you need valid credentials to push) </a:t>
            </a:r>
          </a:p>
          <a:p>
            <a:pPr marL="274320" lvl="1" indent="0">
              <a:lnSpc>
                <a:spcPct val="150000"/>
              </a:lnSpc>
              <a:buNone/>
            </a:pPr>
            <a:r>
              <a:rPr lang="en-US" dirty="0">
                <a:ea typeface="Verdana" panose="020B0604030504040204" pitchFamily="34" charset="0"/>
                <a:cs typeface="Verdana" panose="020B0604030504040204" pitchFamily="34" charset="0"/>
              </a:rPr>
              <a:t>This will push the current branch to origin.</a:t>
            </a:r>
          </a:p>
          <a:p>
            <a:pPr>
              <a:lnSpc>
                <a:spcPct val="150000"/>
              </a:lnSpc>
            </a:pPr>
            <a:r>
              <a:rPr lang="en-US" dirty="0">
                <a:ea typeface="Verdana" panose="020B0604030504040204" pitchFamily="34" charset="0"/>
                <a:cs typeface="Verdana" panose="020B0604030504040204" pitchFamily="34" charset="0"/>
              </a:rPr>
              <a:t>To push a specific branch to a specific remote</a:t>
            </a:r>
            <a:endParaRPr lang="en-US" sz="2400" dirty="0">
              <a:ea typeface="Verdana" panose="020B0604030504040204" pitchFamily="34" charset="0"/>
              <a:cs typeface="Verdana" panose="020B0604030504040204" pitchFamily="34" charset="0"/>
            </a:endParaRPr>
          </a:p>
          <a:p>
            <a:pPr marL="274320" lvl="1" indent="0">
              <a:lnSpc>
                <a:spcPct val="150000"/>
              </a:lnSpc>
              <a:buNone/>
            </a:pPr>
            <a:r>
              <a:rPr lang="en-US" dirty="0" err="1">
                <a:ea typeface="Verdana" panose="020B0604030504040204" pitchFamily="34" charset="0"/>
                <a:cs typeface="Simplified Arabic Fixed" panose="02070309020205020404" pitchFamily="49" charset="-78"/>
              </a:rPr>
              <a:t>git</a:t>
            </a:r>
            <a:r>
              <a:rPr lang="en-US" dirty="0">
                <a:ea typeface="Verdana" panose="020B0604030504040204" pitchFamily="34" charset="0"/>
                <a:cs typeface="Simplified Arabic Fixed" panose="02070309020205020404" pitchFamily="49" charset="-78"/>
              </a:rPr>
              <a:t> push &lt;remote-name&gt; &lt;branch-name&gt;</a:t>
            </a:r>
            <a:endParaRPr lang="en-US" dirty="0">
              <a:ea typeface="Verdana" panose="020B0604030504040204" pitchFamily="34" charset="0"/>
              <a:cs typeface="Courier New" panose="02070309020205020404" pitchFamily="49" charset="0"/>
            </a:endParaRP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2504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Remote (Pushing Changes after the remote has moved ahead)  </a:t>
            </a:r>
          </a:p>
        </p:txBody>
      </p:sp>
      <p:sp>
        <p:nvSpPr>
          <p:cNvPr id="3" name="Content Placeholder 2"/>
          <p:cNvSpPr>
            <a:spLocks noGrp="1"/>
          </p:cNvSpPr>
          <p:nvPr>
            <p:ph idx="1"/>
          </p:nvPr>
        </p:nvSpPr>
        <p:spPr/>
        <p:txBody>
          <a:bodyPr/>
          <a:lstStyle/>
          <a:p>
            <a:r>
              <a:rPr lang="en-US" dirty="0"/>
              <a:t>Everyone else try pushing their changes. You will get an error</a:t>
            </a:r>
          </a:p>
          <a:p>
            <a:r>
              <a:rPr lang="en-US" dirty="0"/>
              <a:t>! [rejected]        master -&gt; master (fetch first)</a:t>
            </a:r>
          </a:p>
          <a:p>
            <a:r>
              <a:rPr lang="en-US" dirty="0"/>
              <a:t>error: failed to push some refs to 'https://github.com/</a:t>
            </a:r>
            <a:r>
              <a:rPr lang="en-US" dirty="0" err="1"/>
              <a:t>mockingbirdz</a:t>
            </a:r>
            <a:r>
              <a:rPr lang="en-US" dirty="0"/>
              <a:t>/gitcourse.t'</a:t>
            </a:r>
          </a:p>
          <a:p>
            <a:r>
              <a:rPr lang="en-US" dirty="0"/>
              <a:t>hint: Updates were rejected because the remote contains work that you do</a:t>
            </a:r>
          </a:p>
          <a:p>
            <a:r>
              <a:rPr lang="en-US" dirty="0"/>
              <a:t>hint: not have locally. This is usually caused by another repository pushing</a:t>
            </a:r>
          </a:p>
          <a:p>
            <a:r>
              <a:rPr lang="en-US" dirty="0"/>
              <a:t>hint: to the same ref. You may want to first integrate the remote changes</a:t>
            </a:r>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264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Syncing with the remote (rebasing)  </a:t>
            </a:r>
          </a:p>
        </p:txBody>
      </p:sp>
      <p:sp>
        <p:nvSpPr>
          <p:cNvPr id="3" name="Content Placeholder 2"/>
          <p:cNvSpPr>
            <a:spLocks noGrp="1"/>
          </p:cNvSpPr>
          <p:nvPr>
            <p:ph idx="1"/>
          </p:nvPr>
        </p:nvSpPr>
        <p:spPr/>
        <p:txBody>
          <a:bodyPr/>
          <a:lstStyle/>
          <a:p>
            <a:r>
              <a:rPr lang="en-US" dirty="0"/>
              <a:t>To get what changes have happened since your last commit</a:t>
            </a:r>
          </a:p>
          <a:p>
            <a:pPr lvl="1"/>
            <a:r>
              <a:rPr lang="en-US" dirty="0" err="1"/>
              <a:t>git</a:t>
            </a:r>
            <a:r>
              <a:rPr lang="en-US" dirty="0"/>
              <a:t> fetch (It fetches remote data)</a:t>
            </a:r>
          </a:p>
          <a:p>
            <a:pPr lvl="1"/>
            <a:r>
              <a:rPr lang="en-US" dirty="0" err="1"/>
              <a:t>git</a:t>
            </a:r>
            <a:r>
              <a:rPr lang="en-US" dirty="0"/>
              <a:t> branch –-all (Shows all the branches including the remote branches)</a:t>
            </a:r>
          </a:p>
          <a:p>
            <a:pPr lvl="1"/>
            <a:r>
              <a:rPr lang="en-US" dirty="0" err="1"/>
              <a:t>git</a:t>
            </a:r>
            <a:r>
              <a:rPr lang="en-US" dirty="0"/>
              <a:t> diff origin/master (Will tell you the difference between current and remote master)</a:t>
            </a:r>
          </a:p>
          <a:p>
            <a:r>
              <a:rPr lang="en-US" dirty="0"/>
              <a:t>Now how do we sync it to our master? The preferred way is to rebase.</a:t>
            </a:r>
          </a:p>
          <a:p>
            <a:pPr lvl="1"/>
            <a:r>
              <a:rPr lang="en-US" dirty="0" err="1"/>
              <a:t>git</a:t>
            </a:r>
            <a:r>
              <a:rPr lang="en-US" dirty="0"/>
              <a:t> rebase origin/master</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612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Syncing with the remote(merging)  </a:t>
            </a:r>
          </a:p>
        </p:txBody>
      </p:sp>
      <p:sp>
        <p:nvSpPr>
          <p:cNvPr id="3" name="Content Placeholder 2"/>
          <p:cNvSpPr>
            <a:spLocks noGrp="1"/>
          </p:cNvSpPr>
          <p:nvPr>
            <p:ph idx="1"/>
          </p:nvPr>
        </p:nvSpPr>
        <p:spPr/>
        <p:txBody>
          <a:bodyPr/>
          <a:lstStyle/>
          <a:p>
            <a:r>
              <a:rPr lang="en-US" dirty="0"/>
              <a:t>You can also merge after fetching. That will cause an additional merge commit. </a:t>
            </a:r>
          </a:p>
          <a:p>
            <a:pPr lvl="1"/>
            <a:r>
              <a:rPr lang="en-US" dirty="0" err="1"/>
              <a:t>git</a:t>
            </a:r>
            <a:r>
              <a:rPr lang="en-US" dirty="0"/>
              <a:t> merge origin/master</a:t>
            </a:r>
          </a:p>
          <a:p>
            <a:endParaRPr lang="en-US" dirty="0"/>
          </a:p>
          <a:p>
            <a:r>
              <a:rPr lang="en-US" dirty="0"/>
              <a:t>A pull is a combination of a fetch and a merge.</a:t>
            </a:r>
          </a:p>
          <a:p>
            <a:pPr lvl="1"/>
            <a:r>
              <a:rPr lang="en-US" dirty="0" err="1"/>
              <a:t>git</a:t>
            </a:r>
            <a:r>
              <a:rPr lang="en-US" dirty="0"/>
              <a:t> pull</a:t>
            </a:r>
          </a:p>
          <a:p>
            <a:endParaRPr lang="en-US" dirty="0"/>
          </a:p>
          <a:p>
            <a:r>
              <a:rPr lang="en-US" dirty="0"/>
              <a:t>To pull a specific branch</a:t>
            </a:r>
          </a:p>
          <a:p>
            <a:pPr lvl="1"/>
            <a:r>
              <a:rPr lang="en-US" dirty="0" err="1"/>
              <a:t>git</a:t>
            </a:r>
            <a:r>
              <a:rPr lang="en-US" dirty="0"/>
              <a:t> pull &lt;remote-name&gt; &lt;branch-name&gt;</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394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Workflows </a:t>
            </a:r>
          </a:p>
        </p:txBody>
      </p:sp>
      <p:sp>
        <p:nvSpPr>
          <p:cNvPr id="3" name="Content Placeholder 2"/>
          <p:cNvSpPr>
            <a:spLocks noGrp="1"/>
          </p:cNvSpPr>
          <p:nvPr>
            <p:ph idx="1"/>
          </p:nvPr>
        </p:nvSpPr>
        <p:spPr/>
        <p:txBody>
          <a:bodyPr/>
          <a:lstStyle/>
          <a:p>
            <a:r>
              <a:rPr lang="en-US" dirty="0" err="1"/>
              <a:t>Git</a:t>
            </a:r>
            <a:r>
              <a:rPr lang="en-US" dirty="0"/>
              <a:t> allows developer teams to collaborate with each other using remote servers.</a:t>
            </a:r>
          </a:p>
          <a:p>
            <a:r>
              <a:rPr lang="en-US" dirty="0" err="1"/>
              <a:t>Git</a:t>
            </a:r>
            <a:r>
              <a:rPr lang="en-US" dirty="0"/>
              <a:t> also provides the flexibility to set certain workflows for collaboration.</a:t>
            </a:r>
          </a:p>
          <a:p>
            <a:r>
              <a:rPr lang="en-US" dirty="0"/>
              <a:t>This next section will explore the various possible workflows.</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480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Workflow (diagram)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sasikumar_v\Downloads\central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078" y="1544576"/>
            <a:ext cx="4487845" cy="394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87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Workflow </a:t>
            </a:r>
          </a:p>
        </p:txBody>
      </p:sp>
      <p:sp>
        <p:nvSpPr>
          <p:cNvPr id="3" name="Content Placeholder 2"/>
          <p:cNvSpPr>
            <a:spLocks noGrp="1"/>
          </p:cNvSpPr>
          <p:nvPr>
            <p:ph idx="1"/>
          </p:nvPr>
        </p:nvSpPr>
        <p:spPr/>
        <p:txBody>
          <a:bodyPr/>
          <a:lstStyle/>
          <a:p>
            <a:r>
              <a:rPr lang="en-US" dirty="0"/>
              <a:t>Each developer clones from the central repository.</a:t>
            </a:r>
          </a:p>
          <a:p>
            <a:r>
              <a:rPr lang="en-US" dirty="0"/>
              <a:t>Each developer develops and commits locally.</a:t>
            </a:r>
          </a:p>
          <a:p>
            <a:r>
              <a:rPr lang="en-US" dirty="0"/>
              <a:t>Each developer pushes to server.</a:t>
            </a:r>
          </a:p>
          <a:p>
            <a:r>
              <a:rPr lang="en-US" dirty="0"/>
              <a:t>In case the central repository has moved ahead, the developer will pull or rebase and then push.</a:t>
            </a:r>
          </a:p>
          <a:p>
            <a:r>
              <a:rPr lang="en-US" dirty="0"/>
              <a:t>Similar to SVN.</a:t>
            </a:r>
          </a:p>
          <a:p>
            <a:r>
              <a:rPr lang="en-US" dirty="0"/>
              <a:t>Everyone has equal rights on the master repository.</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0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Feature Branch Workflow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C:\Users\sasikumar_v\Downloads\01_1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016" y="2360803"/>
            <a:ext cx="7081968" cy="2136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6400" y="1991471"/>
            <a:ext cx="1447800" cy="369332"/>
          </a:xfrm>
          <a:prstGeom prst="rect">
            <a:avLst/>
          </a:prstGeom>
          <a:noFill/>
        </p:spPr>
        <p:txBody>
          <a:bodyPr wrap="square" rtlCol="0">
            <a:spAutoFit/>
          </a:bodyPr>
          <a:lstStyle/>
          <a:p>
            <a:r>
              <a:rPr lang="en-US" dirty="0"/>
              <a:t>feature-1</a:t>
            </a:r>
          </a:p>
        </p:txBody>
      </p:sp>
      <p:sp>
        <p:nvSpPr>
          <p:cNvPr id="7" name="TextBox 6"/>
          <p:cNvSpPr txBox="1"/>
          <p:nvPr/>
        </p:nvSpPr>
        <p:spPr>
          <a:xfrm>
            <a:off x="8229600" y="4583668"/>
            <a:ext cx="1447800" cy="369332"/>
          </a:xfrm>
          <a:prstGeom prst="rect">
            <a:avLst/>
          </a:prstGeom>
          <a:noFill/>
        </p:spPr>
        <p:txBody>
          <a:bodyPr wrap="square" rtlCol="0">
            <a:spAutoFit/>
          </a:bodyPr>
          <a:lstStyle/>
          <a:p>
            <a:r>
              <a:rPr lang="en-US" dirty="0"/>
              <a:t>feature-2</a:t>
            </a:r>
          </a:p>
        </p:txBody>
      </p:sp>
      <p:sp>
        <p:nvSpPr>
          <p:cNvPr id="8" name="TextBox 7"/>
          <p:cNvSpPr txBox="1"/>
          <p:nvPr/>
        </p:nvSpPr>
        <p:spPr>
          <a:xfrm>
            <a:off x="5410200" y="3593068"/>
            <a:ext cx="1447800" cy="369332"/>
          </a:xfrm>
          <a:prstGeom prst="rect">
            <a:avLst/>
          </a:prstGeom>
          <a:noFill/>
        </p:spPr>
        <p:txBody>
          <a:bodyPr wrap="square" rtlCol="0">
            <a:spAutoFit/>
          </a:bodyPr>
          <a:lstStyle/>
          <a:p>
            <a:r>
              <a:rPr lang="en-US" dirty="0"/>
              <a:t>master</a:t>
            </a:r>
          </a:p>
        </p:txBody>
      </p:sp>
    </p:spTree>
    <p:extLst>
      <p:ext uri="{BB962C8B-B14F-4D97-AF65-F5344CB8AC3E}">
        <p14:creationId xmlns:p14="http://schemas.microsoft.com/office/powerpoint/2010/main" val="89195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Feature Branch Workflow </a:t>
            </a:r>
          </a:p>
        </p:txBody>
      </p:sp>
      <p:sp>
        <p:nvSpPr>
          <p:cNvPr id="3" name="Content Placeholder 2"/>
          <p:cNvSpPr>
            <a:spLocks noGrp="1"/>
          </p:cNvSpPr>
          <p:nvPr>
            <p:ph idx="1"/>
          </p:nvPr>
        </p:nvSpPr>
        <p:spPr/>
        <p:txBody>
          <a:bodyPr/>
          <a:lstStyle/>
          <a:p>
            <a:r>
              <a:rPr lang="en-US" dirty="0"/>
              <a:t>The master branch is the official branch</a:t>
            </a:r>
          </a:p>
          <a:p>
            <a:r>
              <a:rPr lang="en-US" dirty="0"/>
              <a:t>Every feature is developed on its own separate branch</a:t>
            </a:r>
          </a:p>
          <a:p>
            <a:r>
              <a:rPr lang="en-US" dirty="0"/>
              <a:t>Once a branch development is complete and the code is stable, it becomes merged into master</a:t>
            </a:r>
          </a:p>
          <a:p>
            <a:r>
              <a:rPr lang="en-US" dirty="0"/>
              <a:t>Merging is usually done with a pull request.</a:t>
            </a:r>
          </a:p>
          <a:p>
            <a:r>
              <a:rPr lang="en-US" dirty="0"/>
              <a:t>Try out a pull request. </a:t>
            </a:r>
          </a:p>
          <a:p>
            <a:r>
              <a:rPr lang="en-US" dirty="0"/>
              <a:t>Make a branch in your code. Make changes, stage and commit on the branch and push the branch.</a:t>
            </a:r>
          </a:p>
          <a:p>
            <a:r>
              <a:rPr lang="en-US" dirty="0"/>
              <a:t>Then make a pull request on </a:t>
            </a:r>
            <a:r>
              <a:rPr lang="en-US" dirty="0" err="1"/>
              <a:t>Github</a:t>
            </a:r>
            <a:r>
              <a:rPr lang="en-US" dirty="0"/>
              <a:t>.</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110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Gitflow</a:t>
            </a:r>
            <a:r>
              <a:rPr lang="en-US" sz="4000" b="1" dirty="0"/>
              <a:t> Workflow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prod branch is the master. Development happens on a release branch.</a:t>
            </a:r>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091" y="1798711"/>
            <a:ext cx="8017818" cy="3260579"/>
          </a:xfrm>
          <a:prstGeom prst="rect">
            <a:avLst/>
          </a:prstGeom>
        </p:spPr>
      </p:pic>
    </p:spTree>
    <p:extLst>
      <p:ext uri="{BB962C8B-B14F-4D97-AF65-F5344CB8AC3E}">
        <p14:creationId xmlns:p14="http://schemas.microsoft.com/office/powerpoint/2010/main" val="319644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wipe(down)">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Distributed VCS</a:t>
            </a:r>
          </a:p>
        </p:txBody>
      </p:sp>
      <p:pic>
        <p:nvPicPr>
          <p:cNvPr id="3074" name="Picture 2" descr="Distributed version contro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5401"/>
            <a:ext cx="4267200" cy="483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89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Gitflow</a:t>
            </a:r>
            <a:r>
              <a:rPr lang="en-US" sz="4000" b="1" dirty="0"/>
              <a:t> Workflow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features are developed by branching off the feature branch and merging back once development is complete.</a:t>
            </a:r>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579" y="1371601"/>
            <a:ext cx="7131622" cy="3546235"/>
          </a:xfrm>
          <a:prstGeom prst="rect">
            <a:avLst/>
          </a:prstGeom>
        </p:spPr>
      </p:pic>
    </p:spTree>
    <p:extLst>
      <p:ext uri="{BB962C8B-B14F-4D97-AF65-F5344CB8AC3E}">
        <p14:creationId xmlns:p14="http://schemas.microsoft.com/office/powerpoint/2010/main" val="1533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wipe(down)">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Gitflow</a:t>
            </a:r>
            <a:r>
              <a:rPr lang="en-US" sz="4000" b="1" dirty="0"/>
              <a:t> Workflow </a:t>
            </a:r>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Once the development for the release is complete (either development is complete or date is reached), then release branch is merged back into master. </a:t>
            </a:r>
          </a:p>
          <a:p>
            <a:r>
              <a:rPr lang="en-US" dirty="0"/>
              <a:t>For the next release, a new branch is again created from master.</a:t>
            </a:r>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524000"/>
            <a:ext cx="5604650" cy="3102922"/>
          </a:xfrm>
          <a:prstGeom prst="rect">
            <a:avLst/>
          </a:prstGeom>
        </p:spPr>
      </p:pic>
    </p:spTree>
    <p:extLst>
      <p:ext uri="{BB962C8B-B14F-4D97-AF65-F5344CB8AC3E}">
        <p14:creationId xmlns:p14="http://schemas.microsoft.com/office/powerpoint/2010/main" val="122911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wipe(down)">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wipe(down)">
                                      <p:cBhvr>
                                        <p:cTn id="1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Gitflow</a:t>
            </a:r>
            <a:r>
              <a:rPr lang="en-US" sz="4000" b="1" dirty="0"/>
              <a:t> Workflow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Any hotfixes (urgent patches) are developed by branching off master and then merging back. These are also merged into the release branch.</a:t>
            </a:r>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492" y="1311268"/>
            <a:ext cx="5151909" cy="3565533"/>
          </a:xfrm>
          <a:prstGeom prst="rect">
            <a:avLst/>
          </a:prstGeom>
        </p:spPr>
      </p:pic>
    </p:spTree>
    <p:extLst>
      <p:ext uri="{BB962C8B-B14F-4D97-AF65-F5344CB8AC3E}">
        <p14:creationId xmlns:p14="http://schemas.microsoft.com/office/powerpoint/2010/main" val="313112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wipe(down)">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Useful Resources</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Pro-</a:t>
            </a:r>
            <a:r>
              <a:rPr lang="en-US" dirty="0" err="1"/>
              <a:t>Git</a:t>
            </a:r>
            <a:r>
              <a:rPr lang="en-US" dirty="0"/>
              <a:t> Book</a:t>
            </a:r>
          </a:p>
          <a:p>
            <a:r>
              <a:rPr lang="en-US" dirty="0">
                <a:hlinkClick r:id="rId3"/>
              </a:rPr>
              <a:t>https://git-scm.com/book/en/v2</a:t>
            </a:r>
            <a:endParaRPr lang="en-US" dirty="0"/>
          </a:p>
          <a:p>
            <a:r>
              <a:rPr lang="en-US" dirty="0" err="1"/>
              <a:t>Atlassian’s</a:t>
            </a:r>
            <a:r>
              <a:rPr lang="en-US" dirty="0"/>
              <a:t> </a:t>
            </a:r>
            <a:r>
              <a:rPr lang="en-US" dirty="0" err="1"/>
              <a:t>Git</a:t>
            </a:r>
            <a:r>
              <a:rPr lang="en-US" dirty="0"/>
              <a:t> tutorial</a:t>
            </a:r>
          </a:p>
          <a:p>
            <a:r>
              <a:rPr lang="en-US" dirty="0">
                <a:hlinkClick r:id="rId4"/>
              </a:rPr>
              <a:t>https://www.atlassian.com/git/tutorials/</a:t>
            </a:r>
            <a:endParaRPr lang="en-US" dirty="0"/>
          </a:p>
          <a:p>
            <a:r>
              <a:rPr lang="en-US" dirty="0" err="1"/>
              <a:t>Github’s</a:t>
            </a:r>
            <a:r>
              <a:rPr lang="en-US" dirty="0"/>
              <a:t> Interactive Tutorial</a:t>
            </a:r>
          </a:p>
          <a:p>
            <a:r>
              <a:rPr lang="en-US" dirty="0">
                <a:hlinkClick r:id="rId5"/>
              </a:rPr>
              <a:t>https://try.github.io/</a:t>
            </a:r>
            <a:endParaRPr lang="en-US" dirty="0"/>
          </a:p>
          <a:p>
            <a:r>
              <a:rPr lang="en-US" dirty="0"/>
              <a:t>A guide for the perplexed</a:t>
            </a:r>
          </a:p>
          <a:p>
            <a:r>
              <a:rPr lang="en-US" dirty="0">
                <a:hlinkClick r:id="rId6"/>
              </a:rPr>
              <a:t>http://think-like-a-git.net/</a:t>
            </a:r>
            <a:endParaRPr lang="en-US" dirty="0"/>
          </a:p>
          <a:p>
            <a:r>
              <a:rPr lang="en-US" dirty="0" err="1"/>
              <a:t>Git</a:t>
            </a:r>
            <a:r>
              <a:rPr lang="en-US" dirty="0"/>
              <a:t> Immersion</a:t>
            </a:r>
          </a:p>
          <a:p>
            <a:r>
              <a:rPr lang="en-US" dirty="0">
                <a:hlinkClick r:id="rId7"/>
              </a:rPr>
              <a:t>http://gitimmersion.com/</a:t>
            </a:r>
            <a:endParaRPr lang="en-US" dirty="0"/>
          </a:p>
          <a:p>
            <a:r>
              <a:rPr lang="en-US" dirty="0" err="1"/>
              <a:t>Git</a:t>
            </a:r>
            <a:r>
              <a:rPr lang="en-US" dirty="0"/>
              <a:t> from the bottom up (a look at exactly how </a:t>
            </a:r>
            <a:r>
              <a:rPr lang="en-US" dirty="0" err="1"/>
              <a:t>Git</a:t>
            </a:r>
            <a:r>
              <a:rPr lang="en-US" dirty="0"/>
              <a:t> works)</a:t>
            </a:r>
          </a:p>
          <a:p>
            <a:r>
              <a:rPr lang="en-US" dirty="0">
                <a:hlinkClick r:id="rId8"/>
              </a:rPr>
              <a:t>http://ftp.newartisans.com/pub/git.from.bottom.up.pdf</a:t>
            </a:r>
            <a:endParaRPr lang="en-US" dirty="0"/>
          </a:p>
          <a:p>
            <a:r>
              <a:rPr lang="en-US" dirty="0"/>
              <a:t>Linus </a:t>
            </a:r>
            <a:r>
              <a:rPr lang="en-US" dirty="0" err="1"/>
              <a:t>Torvald’s</a:t>
            </a:r>
            <a:r>
              <a:rPr lang="en-US" dirty="0"/>
              <a:t> </a:t>
            </a:r>
            <a:r>
              <a:rPr lang="en-US" dirty="0" err="1"/>
              <a:t>TechTalk</a:t>
            </a:r>
            <a:r>
              <a:rPr lang="en-US" dirty="0"/>
              <a:t> at Google on </a:t>
            </a:r>
            <a:r>
              <a:rPr lang="en-US" dirty="0" err="1"/>
              <a:t>Git</a:t>
            </a:r>
            <a:r>
              <a:rPr lang="en-US" dirty="0"/>
              <a:t> (purely for entertainment)</a:t>
            </a:r>
          </a:p>
          <a:p>
            <a:r>
              <a:rPr lang="en-US" dirty="0">
                <a:hlinkClick r:id="rId9"/>
              </a:rPr>
              <a:t>https://www.youtube.com/watch?v=4XpnKHJAok8</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AutoShape 5" descr="Working directory, staging area, and Git director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8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500"/>
                                        <p:tgtEl>
                                          <p:spTgt spid="3">
                                            <p:txEl>
                                              <p:pRg st="11" end="11"/>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wipe(down)">
                                      <p:cBhvr>
                                        <p:cTn id="40" dur="500"/>
                                        <p:tgtEl>
                                          <p:spTgt spid="3">
                                            <p:txEl>
                                              <p:pRg st="12" end="12"/>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wipe(down)">
                                      <p:cBhvr>
                                        <p:cTn id="43" dur="500"/>
                                        <p:tgtEl>
                                          <p:spTgt spid="3">
                                            <p:txEl>
                                              <p:pRg st="13" end="13"/>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wipe(down)">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50688A-9E15-494B-BFCB-40ACA54FF1BA}"/>
              </a:ext>
            </a:extLst>
          </p:cNvPr>
          <p:cNvSpPr>
            <a:spLocks noGrp="1"/>
          </p:cNvSpPr>
          <p:nvPr>
            <p:ph type="sldNum" sz="quarter" idx="12"/>
          </p:nvPr>
        </p:nvSpPr>
        <p:spPr/>
        <p:txBody>
          <a:bodyPr/>
          <a:lstStyle/>
          <a:p>
            <a:fld id="{1E218C5A-AA56-4136-94E6-BAA98D2AAD9B}" type="slidenum">
              <a:rPr lang="en-US" smtClean="0"/>
              <a:pPr/>
              <a:t>84</a:t>
            </a:fld>
            <a:endParaRPr lang="en-US" dirty="0"/>
          </a:p>
        </p:txBody>
      </p:sp>
      <p:grpSp>
        <p:nvGrpSpPr>
          <p:cNvPr id="15" name="Group 14">
            <a:extLst>
              <a:ext uri="{FF2B5EF4-FFF2-40B4-BE49-F238E27FC236}">
                <a16:creationId xmlns:a16="http://schemas.microsoft.com/office/drawing/2014/main" id="{6A955D8B-C30F-43AB-A83F-009D7EC6C1A8}"/>
              </a:ext>
            </a:extLst>
          </p:cNvPr>
          <p:cNvGrpSpPr/>
          <p:nvPr/>
        </p:nvGrpSpPr>
        <p:grpSpPr>
          <a:xfrm>
            <a:off x="3886200" y="1676400"/>
            <a:ext cx="4697105" cy="2541801"/>
            <a:chOff x="3886200" y="2030199"/>
            <a:chExt cx="4697105" cy="2541801"/>
          </a:xfrm>
        </p:grpSpPr>
        <p:grpSp>
          <p:nvGrpSpPr>
            <p:cNvPr id="9" name="Group 8">
              <a:extLst>
                <a:ext uri="{FF2B5EF4-FFF2-40B4-BE49-F238E27FC236}">
                  <a16:creationId xmlns:a16="http://schemas.microsoft.com/office/drawing/2014/main" id="{6CA96804-6209-4E47-BC4B-B7A6022B6914}"/>
                </a:ext>
              </a:extLst>
            </p:cNvPr>
            <p:cNvGrpSpPr/>
            <p:nvPr/>
          </p:nvGrpSpPr>
          <p:grpSpPr>
            <a:xfrm>
              <a:off x="3886200" y="2030199"/>
              <a:ext cx="4697105" cy="2541801"/>
              <a:chOff x="1067311" y="2719524"/>
              <a:chExt cx="1720672" cy="1261199"/>
            </a:xfrm>
            <a:effectLst>
              <a:outerShdw blurRad="76200" dist="12700" dir="2700000" sy="-23000" kx="-800400" algn="bl" rotWithShape="0">
                <a:prstClr val="black">
                  <a:alpha val="20000"/>
                </a:prstClr>
              </a:outerShdw>
            </a:effectLst>
          </p:grpSpPr>
          <p:sp>
            <p:nvSpPr>
              <p:cNvPr id="10" name="Partial Circle 9">
                <a:extLst>
                  <a:ext uri="{FF2B5EF4-FFF2-40B4-BE49-F238E27FC236}">
                    <a16:creationId xmlns:a16="http://schemas.microsoft.com/office/drawing/2014/main" id="{195FB0BF-0D74-4219-B5D8-290EF9FC95ED}"/>
                  </a:ext>
                </a:extLst>
              </p:cNvPr>
              <p:cNvSpPr/>
              <p:nvPr/>
            </p:nvSpPr>
            <p:spPr>
              <a:xfrm>
                <a:off x="1067311" y="3063527"/>
                <a:ext cx="1600940" cy="917196"/>
              </a:xfrm>
              <a:prstGeom prst="pi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Georgia Pro Black" panose="020B0604020202020204" pitchFamily="18" charset="0"/>
                </a:endParaRPr>
              </a:p>
            </p:txBody>
          </p:sp>
          <p:sp>
            <p:nvSpPr>
              <p:cNvPr id="11" name="Oval 10">
                <a:extLst>
                  <a:ext uri="{FF2B5EF4-FFF2-40B4-BE49-F238E27FC236}">
                    <a16:creationId xmlns:a16="http://schemas.microsoft.com/office/drawing/2014/main" id="{56CDA969-56EB-4536-900A-6E79A4E19C9C}"/>
                  </a:ext>
                </a:extLst>
              </p:cNvPr>
              <p:cNvSpPr/>
              <p:nvPr/>
            </p:nvSpPr>
            <p:spPr>
              <a:xfrm rot="3411233">
                <a:off x="1645726" y="2796466"/>
                <a:ext cx="1219200" cy="1065315"/>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 name="TextBox 11">
              <a:extLst>
                <a:ext uri="{FF2B5EF4-FFF2-40B4-BE49-F238E27FC236}">
                  <a16:creationId xmlns:a16="http://schemas.microsoft.com/office/drawing/2014/main" id="{D0D51CE7-9C4A-44FA-A861-ACAE52C1DFEF}"/>
                </a:ext>
              </a:extLst>
            </p:cNvPr>
            <p:cNvSpPr txBox="1"/>
            <p:nvPr/>
          </p:nvSpPr>
          <p:spPr>
            <a:xfrm>
              <a:off x="4267200" y="3440668"/>
              <a:ext cx="3810000" cy="369332"/>
            </a:xfrm>
            <a:prstGeom prst="rect">
              <a:avLst/>
            </a:prstGeom>
            <a:noFill/>
          </p:spPr>
          <p:txBody>
            <a:bodyPr wrap="square" rtlCol="0">
              <a:spAutoFit/>
            </a:bodyPr>
            <a:lstStyle/>
            <a:p>
              <a:r>
                <a:rPr lang="en-IN" dirty="0">
                  <a:solidFill>
                    <a:schemeClr val="bg1">
                      <a:lumMod val="95000"/>
                    </a:schemeClr>
                  </a:solidFill>
                  <a:latin typeface="Georgia Pro Black" panose="020B0604020202020204" pitchFamily="18" charset="0"/>
                </a:rPr>
                <a:t>Thank You </a:t>
              </a:r>
              <a:r>
                <a:rPr lang="en-IN" dirty="0">
                  <a:solidFill>
                    <a:schemeClr val="bg1">
                      <a:lumMod val="95000"/>
                    </a:schemeClr>
                  </a:solidFill>
                  <a:latin typeface="Georgia Pro Black" panose="02040A02050405020203" pitchFamily="18" charset="0"/>
                </a:rPr>
                <a:t>For Participating </a:t>
              </a:r>
            </a:p>
          </p:txBody>
        </p:sp>
      </p:grpSp>
      <p:sp>
        <p:nvSpPr>
          <p:cNvPr id="13" name="Rectangle 4">
            <a:extLst>
              <a:ext uri="{FF2B5EF4-FFF2-40B4-BE49-F238E27FC236}">
                <a16:creationId xmlns:a16="http://schemas.microsoft.com/office/drawing/2014/main" id="{9BB706BC-5697-4755-8699-05FBC166EB9D}"/>
              </a:ext>
            </a:extLst>
          </p:cNvPr>
          <p:cNvSpPr>
            <a:spLocks noChangeArrowheads="1"/>
          </p:cNvSpPr>
          <p:nvPr/>
        </p:nvSpPr>
        <p:spPr bwMode="auto">
          <a:xfrm>
            <a:off x="8915400" y="4724400"/>
            <a:ext cx="2438400" cy="123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1" i="0" u="none" strike="noStrike" cap="none" normalizeH="0" baseline="0" dirty="0">
                <a:ln>
                  <a:noFill/>
                </a:ln>
                <a:solidFill>
                  <a:srgbClr val="548AB7"/>
                </a:solidFill>
                <a:effectLst/>
                <a:latin typeface="Century Gothic" panose="020B0502020202020204" pitchFamily="34" charset="0"/>
                <a:ea typeface="Meiryo" panose="020B0604030504040204" pitchFamily="34" charset="-128"/>
                <a:cs typeface="Times New Roman" panose="02020603050405020304" pitchFamily="18" charset="0"/>
              </a:rPr>
              <a:t>CONTACT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PHONE:</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+91 9930 777 883</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LinkedIn</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sng" strike="noStrike" cap="none" normalizeH="0" baseline="0" dirty="0">
                <a:ln>
                  <a:noFill/>
                </a:ln>
                <a:solidFill>
                  <a:srgbClr val="DD8047"/>
                </a:solidFill>
                <a:effectLst/>
                <a:latin typeface="Century Gothic" panose="020B0502020202020204" pitchFamily="34" charset="0"/>
                <a:ea typeface="Meiryo" panose="020B0604030504040204" pitchFamily="34" charset="-128"/>
                <a:cs typeface="Times New Roman" panose="02020603050405020304" pitchFamily="18" charset="0"/>
                <a:hlinkClick r:id="rId2"/>
              </a:rPr>
              <a:t>https://tinyurl.com/onkarProfile</a:t>
            </a: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EMAIL:</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sng" strike="noStrike" cap="none" normalizeH="0" baseline="0" dirty="0">
                <a:ln>
                  <a:noFill/>
                </a:ln>
                <a:solidFill>
                  <a:srgbClr val="DD8047"/>
                </a:solidFill>
                <a:effectLst/>
                <a:latin typeface="Century Gothic" panose="020B0502020202020204" pitchFamily="34" charset="0"/>
                <a:ea typeface="Meiryo" panose="020B0604030504040204" pitchFamily="34" charset="-128"/>
                <a:cs typeface="Times New Roman" panose="02020603050405020304" pitchFamily="18" charset="0"/>
                <a:hlinkClick r:id="rId3"/>
              </a:rPr>
              <a:t>onkar.java@gmail.com</a:t>
            </a:r>
            <a:r>
              <a:rPr kumimoji="0" lang="en-US" altLang="ja-JP" sz="900" b="0" i="0" u="none" strike="noStrike" cap="none" normalizeH="0" baseline="0" dirty="0">
                <a:ln>
                  <a:noFill/>
                </a:ln>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 </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73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Distributed VCS</a:t>
            </a:r>
          </a:p>
        </p:txBody>
      </p:sp>
      <p:sp>
        <p:nvSpPr>
          <p:cNvPr id="3" name="Content Placeholder 2"/>
          <p:cNvSpPr>
            <a:spLocks noGrp="1"/>
          </p:cNvSpPr>
          <p:nvPr>
            <p:ph idx="1"/>
          </p:nvPr>
        </p:nvSpPr>
        <p:spPr/>
        <p:txBody>
          <a:bodyPr>
            <a:normAutofit/>
          </a:bodyPr>
          <a:lstStyle/>
          <a:p>
            <a:r>
              <a:rPr lang="en-US" sz="2800" dirty="0"/>
              <a:t>In distributed VCS, we maintain central repository as well as every developer maintains clone of central repository. The advantage here would be if central repository goes down or got corrupted, still local repository can restore your data.</a:t>
            </a:r>
          </a:p>
          <a:p>
            <a:r>
              <a:rPr lang="en-US" sz="2800" dirty="0"/>
              <a:t>Distributed VCS allows us to setup hierarchical repository model.</a:t>
            </a:r>
          </a:p>
          <a:p>
            <a:r>
              <a:rPr lang="en-US" sz="2800" dirty="0"/>
              <a:t>Example of distributed VCS is GIT, Mercurial, Bazaar or </a:t>
            </a:r>
            <a:r>
              <a:rPr lang="en-US" sz="2800" dirty="0" err="1"/>
              <a:t>Darcs</a:t>
            </a:r>
            <a:r>
              <a:rPr lang="en-US" sz="2800" dirty="0"/>
              <a:t> etc.</a:t>
            </a:r>
          </a:p>
        </p:txBody>
      </p:sp>
    </p:spTree>
    <p:extLst>
      <p:ext uri="{BB962C8B-B14F-4D97-AF65-F5344CB8AC3E}">
        <p14:creationId xmlns:p14="http://schemas.microsoft.com/office/powerpoint/2010/main" val="228317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nkar PPT Thea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kar PPT Theam" id="{F648B3CA-7B03-43E7-A8DE-38DAF1116856}" vid="{BF20D0BD-A15A-420F-8792-B57D7A90F4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Onkar PPT Theam</Template>
  <TotalTime>18144</TotalTime>
  <Words>4684</Words>
  <Application>Microsoft Office PowerPoint</Application>
  <PresentationFormat>Widescreen</PresentationFormat>
  <Paragraphs>686</Paragraphs>
  <Slides>84</Slides>
  <Notes>73</Notes>
  <HiddenSlides>16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Meiryo</vt:lpstr>
      <vt:lpstr>游ゴシック</vt:lpstr>
      <vt:lpstr>Arial</vt:lpstr>
      <vt:lpstr>Calibri</vt:lpstr>
      <vt:lpstr>Calibri Light</vt:lpstr>
      <vt:lpstr>Century Gothic</vt:lpstr>
      <vt:lpstr>Courier New</vt:lpstr>
      <vt:lpstr>Georgia Pro Black</vt:lpstr>
      <vt:lpstr>Simplified Arabic Fixed</vt:lpstr>
      <vt:lpstr>Times New Roman</vt:lpstr>
      <vt:lpstr>Verdana</vt:lpstr>
      <vt:lpstr>Onkar PPT Theam</vt:lpstr>
      <vt:lpstr>PowerPoint Presentation</vt:lpstr>
      <vt:lpstr>What is VCS? (Version Control System)</vt:lpstr>
      <vt:lpstr>Types of VCS</vt:lpstr>
      <vt:lpstr>Local VCS</vt:lpstr>
      <vt:lpstr>Local VCS</vt:lpstr>
      <vt:lpstr>Centralized VCS</vt:lpstr>
      <vt:lpstr>Centralized VCS</vt:lpstr>
      <vt:lpstr>Distributed VCS</vt:lpstr>
      <vt:lpstr>Distributed VCS</vt:lpstr>
      <vt:lpstr>GIT History</vt:lpstr>
      <vt:lpstr>Advantages of GIT</vt:lpstr>
      <vt:lpstr>GIT installation on windows</vt:lpstr>
      <vt:lpstr>PowerPoint Presentation</vt:lpstr>
      <vt:lpstr>Initialize GIT repository</vt:lpstr>
      <vt:lpstr>Add a file into GIT repository</vt:lpstr>
      <vt:lpstr>GIT repository</vt:lpstr>
      <vt:lpstr>Local repository</vt:lpstr>
      <vt:lpstr>Remote repository</vt:lpstr>
      <vt:lpstr>GIT workflow</vt:lpstr>
      <vt:lpstr>Basic Git Workflow</vt:lpstr>
      <vt:lpstr>Terminology</vt:lpstr>
      <vt:lpstr>Terminology</vt:lpstr>
      <vt:lpstr>Making changes</vt:lpstr>
      <vt:lpstr>Staging and Committing</vt:lpstr>
      <vt:lpstr>Staging and Committing continue…</vt:lpstr>
      <vt:lpstr>Ignoring files (.gitignore)</vt:lpstr>
      <vt:lpstr>History</vt:lpstr>
      <vt:lpstr>Aliases</vt:lpstr>
      <vt:lpstr>Aliases continue…</vt:lpstr>
      <vt:lpstr>Changing a commit</vt:lpstr>
      <vt:lpstr>Steps for changing a commit</vt:lpstr>
      <vt:lpstr>Undoing changes</vt:lpstr>
      <vt:lpstr>Branching</vt:lpstr>
      <vt:lpstr>Branching Diagram</vt:lpstr>
      <vt:lpstr>Branching commands</vt:lpstr>
      <vt:lpstr>Branching Exercise</vt:lpstr>
      <vt:lpstr>Branching Exercise continue…</vt:lpstr>
      <vt:lpstr>Merging</vt:lpstr>
      <vt:lpstr>Merging (contd.)</vt:lpstr>
      <vt:lpstr>Types of Merging</vt:lpstr>
      <vt:lpstr>Fast Forward Merging </vt:lpstr>
      <vt:lpstr>Fast Forward Merging</vt:lpstr>
      <vt:lpstr>True Merging or 3-way margin</vt:lpstr>
      <vt:lpstr>True Merging or 3-way merging</vt:lpstr>
      <vt:lpstr>Case 1: Different files changed</vt:lpstr>
      <vt:lpstr>Case 1: Different files changed</vt:lpstr>
      <vt:lpstr>True Merging or 3-way merging</vt:lpstr>
      <vt:lpstr>Case 2: Same File has changed but in different lines</vt:lpstr>
      <vt:lpstr>Case 2: Same File has changed but in different lines</vt:lpstr>
      <vt:lpstr>Case 3. Same File has changed but in the same line</vt:lpstr>
      <vt:lpstr>Case 3. Same File has changed but in the same line</vt:lpstr>
      <vt:lpstr>Case 3. Same File has changed but in the same line</vt:lpstr>
      <vt:lpstr>Case 3. Same File has changed but in the same line</vt:lpstr>
      <vt:lpstr>Case 3. Same File has changed but in the same line</vt:lpstr>
      <vt:lpstr>Rolling back a merge </vt:lpstr>
      <vt:lpstr>13. Rebasing </vt:lpstr>
      <vt:lpstr>Forked Commit History</vt:lpstr>
      <vt:lpstr>Merging </vt:lpstr>
      <vt:lpstr>Rebasing </vt:lpstr>
      <vt:lpstr>What happens in a rebase?</vt:lpstr>
      <vt:lpstr>How to rebase?</vt:lpstr>
      <vt:lpstr>16. Conflicts during rebase</vt:lpstr>
      <vt:lpstr>17. Rebase Example</vt:lpstr>
      <vt:lpstr>Difference Between merge and rebase </vt:lpstr>
      <vt:lpstr>When do you use a rebase usually?</vt:lpstr>
      <vt:lpstr>Other useful git commands to know</vt:lpstr>
      <vt:lpstr>Other useful git commands to know</vt:lpstr>
      <vt:lpstr>Remotes  </vt:lpstr>
      <vt:lpstr>Remote (Exercise)  </vt:lpstr>
      <vt:lpstr>Remote (Pushing Changes)  </vt:lpstr>
      <vt:lpstr>Remote (Pushing Changes after the remote has moved ahead)  </vt:lpstr>
      <vt:lpstr>Syncing with the remote (rebasing)  </vt:lpstr>
      <vt:lpstr>Syncing with the remote(merging)  </vt:lpstr>
      <vt:lpstr>Workflows </vt:lpstr>
      <vt:lpstr>Centralized Workflow (diagram) </vt:lpstr>
      <vt:lpstr>Centralized Workflow </vt:lpstr>
      <vt:lpstr>Feature Branch Workflow </vt:lpstr>
      <vt:lpstr>Feature Branch Workflow </vt:lpstr>
      <vt:lpstr>Gitflow Workflow </vt:lpstr>
      <vt:lpstr>Gitflow Workflow </vt:lpstr>
      <vt:lpstr>Gitflow Workflow </vt:lpstr>
      <vt:lpstr>Gitflow Workflow </vt:lpstr>
      <vt:lpstr>35. Useful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Onkar Deshpande Mumbai</dc:creator>
  <cp:lastModifiedBy>Sasirekha, P.V.</cp:lastModifiedBy>
  <cp:revision>296</cp:revision>
  <dcterms:created xsi:type="dcterms:W3CDTF">2015-07-14T06:26:43Z</dcterms:created>
  <dcterms:modified xsi:type="dcterms:W3CDTF">2018-10-26T11:14:30Z</dcterms:modified>
</cp:coreProperties>
</file>