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6" r:id="rId2"/>
    <p:sldId id="286" r:id="rId3"/>
    <p:sldId id="293" r:id="rId4"/>
    <p:sldId id="294" r:id="rId5"/>
    <p:sldId id="298" r:id="rId6"/>
    <p:sldId id="262" r:id="rId7"/>
    <p:sldId id="297" r:id="rId8"/>
    <p:sldId id="268" r:id="rId9"/>
    <p:sldId id="299" r:id="rId10"/>
    <p:sldId id="287" r:id="rId11"/>
    <p:sldId id="300" r:id="rId12"/>
    <p:sldId id="292" r:id="rId13"/>
    <p:sldId id="289" r:id="rId14"/>
    <p:sldId id="276" r:id="rId15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F55"/>
    <a:srgbClr val="CC6600"/>
    <a:srgbClr val="FFFFFF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9F13A9-BE58-459D-B9A2-79DC42425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4968E-15F5-41C8-AB34-4FE5AE537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054A45C-4FD1-4D7C-A6DB-2DFB71CC06EB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47BB-43E9-43E9-8C84-305A888A2E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2FAC-3525-4401-99D3-4E109381A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F483B6-4A55-4DB2-8080-8E8FDB168E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D4CFF0-2AF5-4FE8-9A5D-AA12AA645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524C-A825-4AD3-9D21-38ECE4F207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C3C13A-678A-404E-8562-0BBE718DCEB1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541873-4237-4D6A-A794-D2F9BF07E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66A30A-6DD0-419E-A8D8-B406576C5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99CC-C311-4CC1-8E12-62A896435A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9138-1602-4512-9F0E-045ADF91C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28074E-BC45-43C8-BDA7-8E1E5874FF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499B9E8-8E5E-4A2E-80B3-5141E6042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BE7BAD-1FFF-42A3-808D-4FF22047AEA9}" type="slidenum">
              <a:rPr lang="en-US" altLang="en-US" smtClean="0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5315B9C-BDCE-44A5-A6C7-FD4C2F871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1ABC18-A754-4AC3-B8EA-3E125432E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EFC1BC2-4F3B-4FDF-A3DE-2D78DE1C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D37145-3041-4471-BE76-684C3C2DAECC}" type="slidenum">
              <a:rPr lang="en-US" altLang="en-US" smtClean="0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276C2F3-E29A-4F8F-8F83-DC875AE3E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A5CBDD-0916-405D-8E8F-5B41D3CB2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B970118-EE9A-4FF4-9F32-D5256DE9F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DD2B54-2D2C-4A51-B09D-CC1F9906DC1C}" type="slidenum">
              <a:rPr lang="en-US" altLang="en-US" smtClean="0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EEAE3AA-A3CD-4829-A5AD-D93B2BDA2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036631F-807F-4E09-BF44-AF35FDC49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3FCB9-5711-4C43-A56C-9B3F52BE196E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97102-0D2A-4F81-8F29-21AE294FE098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2BBDA-B229-4960-B9B4-53C0C499F70D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871FD95-2704-439F-A8E9-8B2F0D8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B028C7-438E-4F0A-9702-B9D716527611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1273D86C-5913-4311-AAEF-96966751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ED8DF4D1-4ECE-4C5C-958A-033A2BB4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D3B973-DEBB-47F6-A5AC-B39158CBD4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8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451C255-3F05-46CC-AC93-CD6F73DB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5FEEE-F12E-4137-AC95-ECAC92DB7F98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388D09-214C-488E-BFBE-A38DF9D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A82B9CD-8928-4C3C-A304-DF47D4D3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8DE5-A3E1-4D60-B10E-6F0A9242A4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7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9D6400-F3CB-4163-9CFD-D19CE2966485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A528F-EB42-4785-81A4-738BED82420F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4B447-145F-423F-9886-C19363C1C123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9BC605-3FAB-4A53-A8CD-0CFD8B4B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8D9AC-E3A7-492F-9C89-4D1AFF6ABD99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70A10E-6F32-4A36-BAB0-AB5F62AB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A346CC-EC39-4AF1-88CB-B8C94A04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E30B-6B4D-4E81-B849-B6812DFAC1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7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F873193-0AE0-41E3-ADB7-4E3A5681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29A-EEDB-47D0-B62C-577793DC2811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847175B-A868-4C0D-8B76-A615DF22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BEC1CA2-8DA2-4AB5-89E8-9DAE287F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B8AC8-0D72-41A3-92F1-DC5CAE3863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61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0D67E-9D3B-4D65-A892-8892DEF8D01F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FA9DD-4FA4-479A-B463-F1C041BBF1C4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DD0E-9110-4823-94A9-D0E7CDFF0181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80537756-EF07-4C02-BAB1-9E9A7AD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8F65-8DC0-4C75-930E-784662A31906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3F4EFBC7-EFD0-45B0-A50C-0693105D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A1ECD353-7A3C-4B9C-A00A-F889E27DE5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460F30F-F82E-4805-B800-821D520B5B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1534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110FC0F-C0B0-484B-98BB-E06578BD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B85583-5262-4F1C-A24D-E400285645AA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DD57383-3570-4545-9D6B-C914ADC95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5FACC-B61D-4EF4-BA57-55239B73C5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BA46A74-69AC-4F4D-9F46-FF8632C92E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C8691C9A-A2A7-47E3-B1C9-A8E26E73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7A2D99-0D05-4B4E-ABBD-FEB33DF5FF3A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A7FAFB4-7CE7-4944-A6C6-5AB3BB328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0124-195A-4639-BF51-A334B82266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4A2299AE-5F1E-489B-A436-25F283954F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534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559BF4C-E59E-4832-9CDA-F7D9E27E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C5D5-46CB-4578-AB67-191ADB3CBB4B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7C8221B-292F-4904-B23A-9C83C36D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24BE2CA-0B66-40C2-A12A-0C476C0F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2BEC-399E-49B7-BF06-F01752535C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2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5A60-BCBB-4673-A246-D15BA4ED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8A05E-A0B2-45FC-8168-37EA75310055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5280-DD07-4890-A56C-7DD8E247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6830-2C24-4E13-BA9E-4F4FA3D0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BD32F9-681C-4061-8C97-723E17CAB1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44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81BB895-555F-4F8F-93F6-BB22F95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8B4A-993B-4C31-9D85-8BA431005EE4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F6595E8-72C4-4E00-BBC9-CBA095A3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DD212D2-2649-481E-B6CD-88A7318D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BC9B4-0C55-4FE9-AFC6-F1FC540872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470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93793-1B43-4655-B5E1-BCC7DAF35030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6798A-40DA-4F90-A716-ACCA097774B1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3B362-AC3F-4DD3-B0FC-015018D9B8AE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1DF0-A7FF-4F27-AA92-BAA0FC517BC6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3DD5E6BC-F130-4C53-9A7F-9E3DE390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72B1-EC3C-4216-9768-D0C585D4274C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51666CF4-1F00-4B18-BCB2-748D13111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D1482AED-0A3A-4B75-9634-6C72AC8BD5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AE590287-6780-4F17-81E9-DF8BC6A3D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824E51E4-6753-410F-AA09-44B2DB23EE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5A244E73-66E7-4F1D-9331-40E22F220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8099E69-71C4-4CAD-9A57-7FA96537D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D799AC-DB65-48D2-B2EA-891FC7A6F4C8}" type="datetimeFigureOut">
              <a:rPr lang="en-US"/>
              <a:pPr>
                <a:defRPr/>
              </a:pPr>
              <a:t>6/11/21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E5347-540D-4959-95FB-CDA7D517A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F4EE0-64FC-4D50-AD48-83A344B0D219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4AA25-5E16-46C9-ACDA-A0C8C0B4E106}"/>
              </a:ext>
            </a:extLst>
          </p:cNvPr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E0EF0-BA66-49B3-9894-5C4F27050541}"/>
              </a:ext>
            </a:extLst>
          </p:cNvPr>
          <p:cNvSpPr/>
          <p:nvPr userDrawn="1"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F6BCB8C-97D2-40F1-AD5F-085F7FD27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8BF5F6B4-59EF-4D0A-8D96-ACAF32B589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9" r:id="rId2"/>
    <p:sldLayoutId id="2147484044" r:id="rId3"/>
    <p:sldLayoutId id="2147484045" r:id="rId4"/>
    <p:sldLayoutId id="2147484046" r:id="rId5"/>
    <p:sldLayoutId id="2147484040" r:id="rId6"/>
    <p:sldLayoutId id="2147484047" r:id="rId7"/>
    <p:sldLayoutId id="2147484041" r:id="rId8"/>
    <p:sldLayoutId id="2147484048" r:id="rId9"/>
    <p:sldLayoutId id="2147484042" r:id="rId10"/>
    <p:sldLayoutId id="21474840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CDBBFE-247B-464A-ABFF-4A3789C51B6D}"/>
              </a:ext>
            </a:extLst>
          </p:cNvPr>
          <p:cNvSpPr txBox="1">
            <a:spLocks/>
          </p:cNvSpPr>
          <p:nvPr/>
        </p:nvSpPr>
        <p:spPr bwMode="auto">
          <a:xfrm>
            <a:off x="152400" y="17526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CHILD LABOUR</a:t>
            </a:r>
            <a:b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CHALLENGES AND OPPORTUNITIES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3FEF36-00BE-476E-8A70-4C22FFD2D9DE}"/>
              </a:ext>
            </a:extLst>
          </p:cNvPr>
          <p:cNvSpPr txBox="1">
            <a:spLocks/>
          </p:cNvSpPr>
          <p:nvPr/>
        </p:nvSpPr>
        <p:spPr bwMode="auto">
          <a:xfrm>
            <a:off x="914400" y="43434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2400" dirty="0">
                <a:latin typeface="+mn-lt"/>
                <a:cs typeface="+mn-cs"/>
              </a:rPr>
              <a:t>Presentation by R. Venkat Reddy, National Convener, MVF 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altLang="en-US" sz="2900" dirty="0">
              <a:latin typeface="+mn-lt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666938-9590-4EAB-A8BF-5D4175D340F5}"/>
              </a:ext>
            </a:extLst>
          </p:cNvPr>
          <p:cNvCxnSpPr>
            <a:cxnSpLocks/>
          </p:cNvCxnSpPr>
          <p:nvPr/>
        </p:nvCxnSpPr>
        <p:spPr>
          <a:xfrm>
            <a:off x="914400" y="3886200"/>
            <a:ext cx="7315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4FAD15B-7BD9-4310-85C5-1C18F8611D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2900" y="1371600"/>
            <a:ext cx="8458200" cy="5334000"/>
          </a:xfrm>
        </p:spPr>
        <p:txBody>
          <a:bodyPr/>
          <a:lstStyle/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/>
              <a:t>Inadequate budgetary allocations on schools as well as in addressing backlog of out of school children.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/>
              <a:t>Planning on centralised data of enrolment of children which is 99% . Having all names in the attendance register means nothing. Anywhere between 20-50% are irregular to schools and dropouts. They are not counted.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/>
              <a:t>Education system not designed to be sensitive to poor , marginalised and first generation learners. 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/>
              <a:t>Lack of a concrete plan TO RETAIN all age children in schools till 18 years of age.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/>
              <a:t>Recognising that the cost of inaction would cause irreversible damage for children and even the country’s development and progress.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None/>
            </a:pPr>
            <a:endParaRPr lang="en-IN" altLang="en-US" sz="2400"/>
          </a:p>
          <a:p>
            <a:pPr>
              <a:lnSpc>
                <a:spcPct val="89000"/>
              </a:lnSpc>
              <a:buFont typeface="Wingdings" panose="05000000000000000000" pitchFamily="2" charset="2"/>
              <a:buNone/>
            </a:pPr>
            <a:endParaRPr lang="en-IN" altLang="en-US" sz="2400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51FB95-C4C8-435E-A739-E547FE47DFD8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Challenges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C541CAB2-B375-41C4-A543-EE137985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6AC23-43E4-45DE-874A-A17425269E2B}"/>
              </a:ext>
            </a:extLst>
          </p:cNvPr>
          <p:cNvSpPr txBox="1">
            <a:spLocks/>
          </p:cNvSpPr>
          <p:nvPr/>
        </p:nvSpPr>
        <p:spPr bwMode="auto">
          <a:xfrm>
            <a:off x="2171700" y="31623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0070C0"/>
                </a:solidFill>
                <a:latin typeface="+mn-lt"/>
                <a:cs typeface="+mn-cs"/>
              </a:rPr>
              <a:t>LOCKDOWN CHALLENGES</a:t>
            </a:r>
            <a:endParaRPr lang="en-US" altLang="en-US" sz="32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D60B6EE0-9EC7-4241-B613-E30AD710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r="447" b="68297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259E9788-F382-4576-8256-4A05DDBEA9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3810000"/>
          </a:xfrm>
        </p:spPr>
        <p:txBody>
          <a:bodyPr/>
          <a:lstStyle/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/>
              <a:t>Closure of schools – rhythm of education totally disturbed.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/>
              <a:t>Multi-fold increase in child labour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/>
              <a:t>Girls vulnerability increases with gender discrimination and pressure of child marriage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/>
              <a:t>Increase in anxiety among children due to isolation, no friends, play and sports, pranks and fun, routine of going to school.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/>
              <a:t>No noon meal program increasing hunger and vulnerability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None/>
            </a:pPr>
            <a:endParaRPr lang="en-IN" altLang="en-US" sz="240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IN" altLang="en-US" sz="240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IN" altLang="en-US" sz="240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F323CE-B518-4D7D-8371-5345A347E24C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41148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Lockdown Challenges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002E807-D35C-4DDF-9D54-8D14CA5297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5410200"/>
          </a:xfrm>
        </p:spPr>
        <p:txBody>
          <a:bodyPr/>
          <a:lstStyle/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/>
              <a:t>Stop Covid-19 from rolling back by a generation and even more, the gains made to protect children’s right to education and end child labour.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/>
              <a:t>MP’s and MLA’s Quarterly to allocate at least one day in a quarter to review with district administration the action taken on ending child labour and status of relief measures for children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/>
              <a:t>Support decentralized planning. At the level of gram panchayats children are not statistics. Plans for each child can be drawn.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/>
              <a:t>Honor  gram panchayat presidents and councilors who have declared CLFZ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/>
              <a:t>Interact with NGOs working on children to take feedback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/>
              <a:t>Evolve strategies for child labour free parliament and Assembly constituencies.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CDC4A-F57B-435D-876E-8CC13BE52ABF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5943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Role of Elected Representatives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FE1CD94-1F3B-413E-802A-705F4BDD7B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427038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6627" name="Picture 5" descr="bd15155_">
            <a:extLst>
              <a:ext uri="{FF2B5EF4-FFF2-40B4-BE49-F238E27FC236}">
                <a16:creationId xmlns:a16="http://schemas.microsoft.com/office/drawing/2014/main" id="{D858CE41-2DC0-4226-8F9E-ED4DFB4B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92427-8D26-404C-AFBC-570B14CC6FA2}"/>
              </a:ext>
            </a:extLst>
          </p:cNvPr>
          <p:cNvSpPr txBox="1">
            <a:spLocks/>
          </p:cNvSpPr>
          <p:nvPr/>
        </p:nvSpPr>
        <p:spPr bwMode="auto">
          <a:xfrm>
            <a:off x="190500" y="28194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FEEA15B1-50A3-4F5E-94E9-937E9D60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6634163" cy="685800"/>
          </a:xfrm>
        </p:spPr>
        <p:txBody>
          <a:bodyPr/>
          <a:lstStyle/>
          <a:p>
            <a:pPr>
              <a:defRPr/>
            </a:pPr>
            <a:r>
              <a:rPr lang="en-IN" alt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Profile of Child Labour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2583A78-9CC6-40AC-9D2B-4E68467D45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2900" y="1371600"/>
            <a:ext cx="8458200" cy="4419600"/>
          </a:xfrm>
        </p:spPr>
        <p:txBody>
          <a:bodyPr/>
          <a:lstStyle/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i="1" dirty="0"/>
              <a:t>Children who are out of school:</a:t>
            </a:r>
          </a:p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Herding cattle and goats work on farms, spraying insecticides, weeding, plucking seeds under the burning heat </a:t>
            </a:r>
          </a:p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Working on brickkilns, stone quarries on construction sites, landfills, waste picking, head load carriers and 1000s of other occupations</a:t>
            </a:r>
          </a:p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Girls burdened with domestic chores in addition to working for wages poverty</a:t>
            </a: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800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i="1" dirty="0"/>
              <a:t>Children who are even school going, often irregular to school due to work and end up as full time labourers.</a:t>
            </a: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rgbClr val="2F5597"/>
              </a:solidFill>
            </a:endParaRP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470BDC2-E98B-43A5-B727-B72EF03A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Is it Possible to End Child Labour?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5A5E3BF-4759-4042-A853-23AC88EED2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2425" y="1371600"/>
            <a:ext cx="8439150" cy="4343400"/>
          </a:xfrm>
        </p:spPr>
        <p:txBody>
          <a:bodyPr/>
          <a:lstStyle/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US" altLang="en-US" sz="2400"/>
              <a:t>If the cause of child labour is understood only because of poverty, then there will be child labour until poverty is eliminated</a:t>
            </a:r>
          </a:p>
          <a:p>
            <a:pPr eaLnBrk="1" hangingPunct="1"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US" altLang="en-US" sz="2400"/>
              <a:t>Poverty argument is now passé, poor parents do send their children to school; make enormous sacrifices to get their children educated ; they do not require income-generating incentives or subsidies to sustain their children in schools; The best incentive is to make schools sensitive to the predicament of first generation learners and underserved children. </a:t>
            </a:r>
          </a:p>
          <a:p>
            <a:pPr eaLnBrk="1" hangingPunct="1"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US" altLang="en-US" sz="2400"/>
              <a:t>Need to focus on non-economic factors that still sustain child labour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3CF38F9-4E2B-4083-AD21-8AB82B81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6248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Factors Sustaining Child Labour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56F7873-6B48-4BB5-9F1F-2447449F28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950" y="1447800"/>
            <a:ext cx="8420100" cy="4800600"/>
          </a:xfrm>
        </p:spPr>
        <p:txBody>
          <a:bodyPr/>
          <a:lstStyle/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Lack of a social and cultural environment in support of child rights and arguing against child labour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Lack of adequate infrastructure in terms of teachers and classrooms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Non seriousness of schools as institutions being sensitive to  poor children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Non-recognition of the fact that these families do not have the culture of literacy 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They are easily intimidated by a myriad of rules and procedures that govern the school</a:t>
            </a:r>
          </a:p>
          <a:p>
            <a:pPr marL="0" indent="0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744E7503-4D79-4CFD-B195-3C56C6FB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94058E84-0193-485E-9937-380B02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r="447" b="68297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244AF-E3AA-2F43-AB55-20FD0C858278}"/>
              </a:ext>
            </a:extLst>
          </p:cNvPr>
          <p:cNvSpPr txBox="1">
            <a:spLocks/>
          </p:cNvSpPr>
          <p:nvPr/>
        </p:nvSpPr>
        <p:spPr bwMode="auto">
          <a:xfrm>
            <a:off x="990600" y="1964742"/>
            <a:ext cx="7162800" cy="292851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>
              <a:defRPr/>
            </a:pPr>
            <a:r>
              <a:rPr lang="en-US" sz="2600" b="1" dirty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CHILD LABOUR AS PER</a:t>
            </a:r>
            <a:endParaRPr lang="en-IN" sz="26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  <a:p>
            <a:pPr algn="ctr">
              <a:defRPr/>
            </a:pPr>
            <a:endParaRPr lang="en-IN" sz="26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  <a:p>
            <a:pPr algn="ctr">
              <a:defRPr/>
            </a:pPr>
            <a:r>
              <a:rPr lang="en-IN" sz="26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THE CHILD AND ADOLESCENT LABOUR (PROHIBITION AND REGULATION) ACT </a:t>
            </a:r>
            <a:r>
              <a:rPr lang="en-US" sz="26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2016</a:t>
            </a:r>
            <a:endParaRPr lang="en-US" altLang="en-US" sz="26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FD86FC37-04C6-4A47-BEA5-030080D2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01930-98FC-47C6-8A44-B863A2779B94}"/>
              </a:ext>
            </a:extLst>
          </p:cNvPr>
          <p:cNvSpPr/>
          <p:nvPr/>
        </p:nvSpPr>
        <p:spPr>
          <a:xfrm>
            <a:off x="533400" y="1447800"/>
            <a:ext cx="8077200" cy="233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Recognised that there is an inextricable link between abolition of child labour and children enjoying right to education.  </a:t>
            </a:r>
          </a:p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Total Prohibition from work for children below 14 years.</a:t>
            </a:r>
          </a:p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All children out of school is child labour.</a:t>
            </a:r>
          </a:p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Adolescents(15 to 18) prohibited to work in hazardous occupations and processes.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AE7662-07AD-4422-B005-16DD034A984C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Child Labour as per CALPRA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2016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1BAD52EE-50B5-4ED3-BE14-2380090D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3E6835-BB51-4D04-AF72-57BD36C496E9}"/>
              </a:ext>
            </a:extLst>
          </p:cNvPr>
          <p:cNvSpPr txBox="1">
            <a:spLocks/>
          </p:cNvSpPr>
          <p:nvPr/>
        </p:nvSpPr>
        <p:spPr bwMode="auto">
          <a:xfrm>
            <a:off x="2171700" y="31623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0070C0"/>
                </a:solidFill>
                <a:latin typeface="+mn-lt"/>
                <a:cs typeface="+mn-cs"/>
              </a:rPr>
              <a:t>STRATEGIES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  <a:cs typeface="+mn-cs"/>
              </a:rPr>
              <a:t>TO ADOPT..</a:t>
            </a:r>
            <a:endParaRPr lang="en-US" altLang="en-US" sz="32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04D63B6D-002D-4215-82CF-4FEE1502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r="447" b="68297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C8553B0A-F36B-43C5-8694-680BB386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" y="1371600"/>
            <a:ext cx="8477250" cy="4572000"/>
          </a:xfrm>
        </p:spPr>
        <p:txBody>
          <a:bodyPr/>
          <a:lstStyle/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400" b="1" dirty="0"/>
              <a:t>Area based approach </a:t>
            </a:r>
            <a:r>
              <a:rPr lang="en-GB" altLang="en-US" sz="2400" dirty="0"/>
              <a:t>where every child is tracked, whether in school or out of school –in a gram panchayat or a urban ward-</a:t>
            </a:r>
            <a:r>
              <a:rPr lang="en-US" altLang="en-US" sz="2400" dirty="0"/>
              <a:t>resulting in a social norm against child labour and for children’s education and establishing a Child Labour Free Zone (CLFZ) with following interventions:</a:t>
            </a:r>
          </a:p>
          <a:p>
            <a:pPr indent="-320400" algn="just">
              <a:lnSpc>
                <a:spcPct val="89000"/>
              </a:lnSpc>
              <a:buSzPct val="65000"/>
              <a:defRPr/>
            </a:pPr>
            <a:r>
              <a:rPr lang="en-US" altLang="en-US" sz="2400" b="1" dirty="0"/>
              <a:t>Withdrawing child labour: </a:t>
            </a:r>
            <a:r>
              <a:rPr lang="en-US" altLang="en-US" sz="2400" dirty="0"/>
              <a:t>Specific plans for each child to withdraw them from work and  arrangements to  integrate them into schools. </a:t>
            </a:r>
          </a:p>
          <a:p>
            <a:pPr indent="-320400" algn="just">
              <a:lnSpc>
                <a:spcPct val="89000"/>
              </a:lnSpc>
              <a:buSzPct val="65000"/>
              <a:defRPr/>
            </a:pPr>
            <a:r>
              <a:rPr lang="en-US" altLang="en-US" sz="2400" b="1" dirty="0"/>
              <a:t>Bridge Courses: </a:t>
            </a:r>
            <a:r>
              <a:rPr lang="en-US" altLang="en-US" sz="2400" dirty="0"/>
              <a:t>Special training (bridge courses) for released as child laborer's who have had little or no previous school experience after admission into an age appropriate class. </a:t>
            </a:r>
          </a:p>
          <a:p>
            <a:pPr indent="-320400" algn="just">
              <a:lnSpc>
                <a:spcPct val="89000"/>
              </a:lnSpc>
              <a:buSzPct val="65000"/>
              <a:defRPr/>
            </a:pPr>
            <a:r>
              <a:rPr lang="en-US" altLang="en-US" sz="2400" b="1" dirty="0"/>
              <a:t>Follow up of school children: </a:t>
            </a:r>
            <a:r>
              <a:rPr lang="en-US" altLang="en-US" sz="2400" dirty="0"/>
              <a:t>Ensuring that they are retained in school and continue to do so without any disruption lest they become part of labor force</a:t>
            </a:r>
            <a:r>
              <a:rPr lang="en-US" altLang="en-US" sz="2000" dirty="0"/>
              <a:t>.</a:t>
            </a: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841761-9C2D-461A-BDFB-22111953A3AE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Strategies to adopt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55AD97-1C0B-46E4-AA64-2F54160C3239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Strategies to adopt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0F566-2EDA-4026-907F-640934D9DE38}"/>
              </a:ext>
            </a:extLst>
          </p:cNvPr>
          <p:cNvSpPr txBox="1"/>
          <p:nvPr/>
        </p:nvSpPr>
        <p:spPr>
          <a:xfrm>
            <a:off x="381000" y="1447800"/>
            <a:ext cx="8382000" cy="3319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500" indent="-342900"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en-GB" altLang="en-US" sz="2400" b="1" dirty="0">
                <a:latin typeface="+mn-lt"/>
                <a:cs typeface="+mn-cs"/>
              </a:rPr>
              <a:t>Social Mobilisation:  </a:t>
            </a:r>
            <a:r>
              <a:rPr lang="en-GB" altLang="en-US" sz="2400" dirty="0">
                <a:latin typeface="+mn-lt"/>
                <a:cs typeface="+mn-cs"/>
              </a:rPr>
              <a:t>involving gram panchayats, SMCs, women’s groups, youth groups even employers in support of children’s rights.</a:t>
            </a:r>
          </a:p>
          <a:p>
            <a:pPr marL="22500" indent="-342900"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en-GB" altLang="en-US" sz="2400" b="1" dirty="0">
                <a:latin typeface="+mn-lt"/>
                <a:cs typeface="+mn-cs"/>
              </a:rPr>
              <a:t>Engagement with Institutions:</a:t>
            </a:r>
            <a:r>
              <a:rPr lang="en-US" altLang="en-US" sz="2400" b="1" dirty="0">
                <a:latin typeface="+mn-lt"/>
                <a:cs typeface="+mn-cs"/>
              </a:rPr>
              <a:t> </a:t>
            </a:r>
            <a:r>
              <a:rPr lang="en-US" altLang="en-US" sz="2400" dirty="0">
                <a:latin typeface="+mn-lt"/>
                <a:cs typeface="+mn-cs"/>
              </a:rPr>
              <a:t>Engaging with the schools and the education  system at all levels, including functionaries of police, labour and other relevant departments. </a:t>
            </a:r>
          </a:p>
          <a:p>
            <a:pPr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defRPr/>
            </a:pPr>
            <a:endParaRPr lang="en-US" altLang="en-US" sz="2400" dirty="0">
              <a:latin typeface="+mn-lt"/>
              <a:cs typeface="+mn-cs"/>
            </a:endParaRPr>
          </a:p>
          <a:p>
            <a:pPr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defRPr/>
            </a:pPr>
            <a:r>
              <a:rPr lang="en-US" altLang="en-US" sz="2400" i="1" dirty="0">
                <a:latin typeface="+mn-lt"/>
                <a:cs typeface="+mn-cs"/>
              </a:rPr>
              <a:t>A full time  social worker in every panchayat or urban ward to facilitate tracking of children and above processes is necessary (like the </a:t>
            </a:r>
            <a:r>
              <a:rPr lang="en-US" altLang="en-US" sz="2400" i="1" dirty="0" err="1">
                <a:latin typeface="+mn-lt"/>
                <a:cs typeface="+mn-cs"/>
              </a:rPr>
              <a:t>anganwadi</a:t>
            </a:r>
            <a:r>
              <a:rPr lang="en-US" altLang="en-US" sz="2400" i="1" dirty="0">
                <a:latin typeface="+mn-lt"/>
                <a:cs typeface="+mn-cs"/>
              </a:rPr>
              <a:t> worker for children under six).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867</Words>
  <Application>Microsoft Office PowerPoint</Application>
  <PresentationFormat>On-screen Show (4:3)</PresentationFormat>
  <Paragraphs>69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PowerPoint Presentation</vt:lpstr>
      <vt:lpstr>Profile of Child Labour</vt:lpstr>
      <vt:lpstr>Is it Possible to End Child Labour?</vt:lpstr>
      <vt:lpstr>Factors Sustaining Child Labour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system4</dc:creator>
  <cp:lastModifiedBy>amruth chinthala</cp:lastModifiedBy>
  <cp:revision>131</cp:revision>
  <dcterms:created xsi:type="dcterms:W3CDTF">2011-02-01T08:01:49Z</dcterms:created>
  <dcterms:modified xsi:type="dcterms:W3CDTF">2021-06-11T08:02:11Z</dcterms:modified>
</cp:coreProperties>
</file>