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0" r:id="rId6"/>
    <p:sldId id="261" r:id="rId7"/>
    <p:sldId id="262" r:id="rId8"/>
    <p:sldId id="263" r:id="rId9"/>
    <p:sldId id="264" r:id="rId10"/>
    <p:sldId id="265" r:id="rId11"/>
    <p:sldId id="271" r:id="rId12"/>
    <p:sldId id="272" r:id="rId13"/>
    <p:sldId id="266" r:id="rId14"/>
    <p:sldId id="270" r:id="rId15"/>
    <p:sldId id="269" r:id="rId16"/>
    <p:sldId id="267"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DDF4"/>
    <a:srgbClr val="E8F3D9"/>
    <a:srgbClr val="2F7E97"/>
    <a:srgbClr val="25A1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75C8B-8ACE-3085-5EED-40B1E16E7B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65C23A-222F-474C-2F2D-80F80CD0A3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B334F8A-E8B9-950B-87D1-D10DFBBFE621}"/>
              </a:ext>
            </a:extLst>
          </p:cNvPr>
          <p:cNvSpPr>
            <a:spLocks noGrp="1"/>
          </p:cNvSpPr>
          <p:nvPr>
            <p:ph type="dt" sz="half" idx="10"/>
          </p:nvPr>
        </p:nvSpPr>
        <p:spPr/>
        <p:txBody>
          <a:bodyPr/>
          <a:lstStyle/>
          <a:p>
            <a:fld id="{F7166F89-C20D-4529-B91B-3A51BE50F283}" type="datetimeFigureOut">
              <a:rPr lang="en-IN" smtClean="0"/>
              <a:t>18-04-2024</a:t>
            </a:fld>
            <a:endParaRPr lang="en-IN"/>
          </a:p>
        </p:txBody>
      </p:sp>
      <p:sp>
        <p:nvSpPr>
          <p:cNvPr id="5" name="Footer Placeholder 4">
            <a:extLst>
              <a:ext uri="{FF2B5EF4-FFF2-40B4-BE49-F238E27FC236}">
                <a16:creationId xmlns:a16="http://schemas.microsoft.com/office/drawing/2014/main" id="{D0F315E5-6841-E351-4E3E-DC06F8F45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E863F9-9753-6017-F78E-447A40C94F20}"/>
              </a:ext>
            </a:extLst>
          </p:cNvPr>
          <p:cNvSpPr>
            <a:spLocks noGrp="1"/>
          </p:cNvSpPr>
          <p:nvPr>
            <p:ph type="sldNum" sz="quarter" idx="12"/>
          </p:nvPr>
        </p:nvSpPr>
        <p:spPr/>
        <p:txBody>
          <a:bodyPr/>
          <a:lstStyle/>
          <a:p>
            <a:fld id="{9E01DD05-C24B-40D7-88B5-CDC35091FA19}" type="slidenum">
              <a:rPr lang="en-IN" smtClean="0"/>
              <a:t>‹#›</a:t>
            </a:fld>
            <a:endParaRPr lang="en-IN"/>
          </a:p>
        </p:txBody>
      </p:sp>
    </p:spTree>
    <p:extLst>
      <p:ext uri="{BB962C8B-B14F-4D97-AF65-F5344CB8AC3E}">
        <p14:creationId xmlns:p14="http://schemas.microsoft.com/office/powerpoint/2010/main" val="4267751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0A920-1977-95D9-821E-1AEBA12C094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CFD341-827B-2BF6-1DD9-E762D8390B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0C553A-0CC8-8BC3-5477-CC8F0A68D9E8}"/>
              </a:ext>
            </a:extLst>
          </p:cNvPr>
          <p:cNvSpPr>
            <a:spLocks noGrp="1"/>
          </p:cNvSpPr>
          <p:nvPr>
            <p:ph type="dt" sz="half" idx="10"/>
          </p:nvPr>
        </p:nvSpPr>
        <p:spPr/>
        <p:txBody>
          <a:bodyPr/>
          <a:lstStyle/>
          <a:p>
            <a:fld id="{F7166F89-C20D-4529-B91B-3A51BE50F283}" type="datetimeFigureOut">
              <a:rPr lang="en-IN" smtClean="0"/>
              <a:t>18-04-2024</a:t>
            </a:fld>
            <a:endParaRPr lang="en-IN"/>
          </a:p>
        </p:txBody>
      </p:sp>
      <p:sp>
        <p:nvSpPr>
          <p:cNvPr id="5" name="Footer Placeholder 4">
            <a:extLst>
              <a:ext uri="{FF2B5EF4-FFF2-40B4-BE49-F238E27FC236}">
                <a16:creationId xmlns:a16="http://schemas.microsoft.com/office/drawing/2014/main" id="{6C142571-1BE6-AC83-82A8-A00D905871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DB93CA-79FB-F333-F4CF-357D266749F3}"/>
              </a:ext>
            </a:extLst>
          </p:cNvPr>
          <p:cNvSpPr>
            <a:spLocks noGrp="1"/>
          </p:cNvSpPr>
          <p:nvPr>
            <p:ph type="sldNum" sz="quarter" idx="12"/>
          </p:nvPr>
        </p:nvSpPr>
        <p:spPr/>
        <p:txBody>
          <a:bodyPr/>
          <a:lstStyle/>
          <a:p>
            <a:fld id="{9E01DD05-C24B-40D7-88B5-CDC35091FA19}" type="slidenum">
              <a:rPr lang="en-IN" smtClean="0"/>
              <a:t>‹#›</a:t>
            </a:fld>
            <a:endParaRPr lang="en-IN"/>
          </a:p>
        </p:txBody>
      </p:sp>
    </p:spTree>
    <p:extLst>
      <p:ext uri="{BB962C8B-B14F-4D97-AF65-F5344CB8AC3E}">
        <p14:creationId xmlns:p14="http://schemas.microsoft.com/office/powerpoint/2010/main" val="2010089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241BAF-C3A0-7314-9AC3-89F262512D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C24DFD-233A-7808-A438-F2E63201AD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6C237D-C1DF-AEDE-CC0D-537AF60AFA7B}"/>
              </a:ext>
            </a:extLst>
          </p:cNvPr>
          <p:cNvSpPr>
            <a:spLocks noGrp="1"/>
          </p:cNvSpPr>
          <p:nvPr>
            <p:ph type="dt" sz="half" idx="10"/>
          </p:nvPr>
        </p:nvSpPr>
        <p:spPr/>
        <p:txBody>
          <a:bodyPr/>
          <a:lstStyle/>
          <a:p>
            <a:fld id="{F7166F89-C20D-4529-B91B-3A51BE50F283}" type="datetimeFigureOut">
              <a:rPr lang="en-IN" smtClean="0"/>
              <a:t>18-04-2024</a:t>
            </a:fld>
            <a:endParaRPr lang="en-IN"/>
          </a:p>
        </p:txBody>
      </p:sp>
      <p:sp>
        <p:nvSpPr>
          <p:cNvPr id="5" name="Footer Placeholder 4">
            <a:extLst>
              <a:ext uri="{FF2B5EF4-FFF2-40B4-BE49-F238E27FC236}">
                <a16:creationId xmlns:a16="http://schemas.microsoft.com/office/drawing/2014/main" id="{76FA6DC5-BE0E-7A27-EF9E-43146EC0D4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AC55D5-0FCF-4BD8-263D-FDD0E5216711}"/>
              </a:ext>
            </a:extLst>
          </p:cNvPr>
          <p:cNvSpPr>
            <a:spLocks noGrp="1"/>
          </p:cNvSpPr>
          <p:nvPr>
            <p:ph type="sldNum" sz="quarter" idx="12"/>
          </p:nvPr>
        </p:nvSpPr>
        <p:spPr/>
        <p:txBody>
          <a:bodyPr/>
          <a:lstStyle/>
          <a:p>
            <a:fld id="{9E01DD05-C24B-40D7-88B5-CDC35091FA19}" type="slidenum">
              <a:rPr lang="en-IN" smtClean="0"/>
              <a:t>‹#›</a:t>
            </a:fld>
            <a:endParaRPr lang="en-IN"/>
          </a:p>
        </p:txBody>
      </p:sp>
    </p:spTree>
    <p:extLst>
      <p:ext uri="{BB962C8B-B14F-4D97-AF65-F5344CB8AC3E}">
        <p14:creationId xmlns:p14="http://schemas.microsoft.com/office/powerpoint/2010/main" val="2932011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87441-8A0F-F93F-703D-694B5CEE2B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FF1878-DB6E-F1DF-8DC6-4DBAE23E00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94B060-B1B9-8EA4-F2E9-9FFB6C150BA2}"/>
              </a:ext>
            </a:extLst>
          </p:cNvPr>
          <p:cNvSpPr>
            <a:spLocks noGrp="1"/>
          </p:cNvSpPr>
          <p:nvPr>
            <p:ph type="dt" sz="half" idx="10"/>
          </p:nvPr>
        </p:nvSpPr>
        <p:spPr/>
        <p:txBody>
          <a:bodyPr/>
          <a:lstStyle/>
          <a:p>
            <a:fld id="{F7166F89-C20D-4529-B91B-3A51BE50F283}" type="datetimeFigureOut">
              <a:rPr lang="en-IN" smtClean="0"/>
              <a:t>18-04-2024</a:t>
            </a:fld>
            <a:endParaRPr lang="en-IN"/>
          </a:p>
        </p:txBody>
      </p:sp>
      <p:sp>
        <p:nvSpPr>
          <p:cNvPr id="5" name="Footer Placeholder 4">
            <a:extLst>
              <a:ext uri="{FF2B5EF4-FFF2-40B4-BE49-F238E27FC236}">
                <a16:creationId xmlns:a16="http://schemas.microsoft.com/office/drawing/2014/main" id="{EEDCF2FB-6757-BD35-C456-E324DB21BA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CBA8E2-975C-C047-C987-546780376FB3}"/>
              </a:ext>
            </a:extLst>
          </p:cNvPr>
          <p:cNvSpPr>
            <a:spLocks noGrp="1"/>
          </p:cNvSpPr>
          <p:nvPr>
            <p:ph type="sldNum" sz="quarter" idx="12"/>
          </p:nvPr>
        </p:nvSpPr>
        <p:spPr/>
        <p:txBody>
          <a:bodyPr/>
          <a:lstStyle/>
          <a:p>
            <a:fld id="{9E01DD05-C24B-40D7-88B5-CDC35091FA19}" type="slidenum">
              <a:rPr lang="en-IN" smtClean="0"/>
              <a:t>‹#›</a:t>
            </a:fld>
            <a:endParaRPr lang="en-IN"/>
          </a:p>
        </p:txBody>
      </p:sp>
    </p:spTree>
    <p:extLst>
      <p:ext uri="{BB962C8B-B14F-4D97-AF65-F5344CB8AC3E}">
        <p14:creationId xmlns:p14="http://schemas.microsoft.com/office/powerpoint/2010/main" val="579985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DFCE3-50AA-2DD8-809D-951A18624D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8AB3CF-8EE2-53AD-2B06-37AC091D7B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2DC106-CB68-FAE3-0C7B-42B242FC8AF1}"/>
              </a:ext>
            </a:extLst>
          </p:cNvPr>
          <p:cNvSpPr>
            <a:spLocks noGrp="1"/>
          </p:cNvSpPr>
          <p:nvPr>
            <p:ph type="dt" sz="half" idx="10"/>
          </p:nvPr>
        </p:nvSpPr>
        <p:spPr/>
        <p:txBody>
          <a:bodyPr/>
          <a:lstStyle/>
          <a:p>
            <a:fld id="{F7166F89-C20D-4529-B91B-3A51BE50F283}" type="datetimeFigureOut">
              <a:rPr lang="en-IN" smtClean="0"/>
              <a:t>18-04-2024</a:t>
            </a:fld>
            <a:endParaRPr lang="en-IN"/>
          </a:p>
        </p:txBody>
      </p:sp>
      <p:sp>
        <p:nvSpPr>
          <p:cNvPr id="5" name="Footer Placeholder 4">
            <a:extLst>
              <a:ext uri="{FF2B5EF4-FFF2-40B4-BE49-F238E27FC236}">
                <a16:creationId xmlns:a16="http://schemas.microsoft.com/office/drawing/2014/main" id="{7C43871D-728E-C63C-43A2-B2AFBE4559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19681D-34B5-1149-BA99-DCDDB548DDC9}"/>
              </a:ext>
            </a:extLst>
          </p:cNvPr>
          <p:cNvSpPr>
            <a:spLocks noGrp="1"/>
          </p:cNvSpPr>
          <p:nvPr>
            <p:ph type="sldNum" sz="quarter" idx="12"/>
          </p:nvPr>
        </p:nvSpPr>
        <p:spPr/>
        <p:txBody>
          <a:bodyPr/>
          <a:lstStyle/>
          <a:p>
            <a:fld id="{9E01DD05-C24B-40D7-88B5-CDC35091FA19}" type="slidenum">
              <a:rPr lang="en-IN" smtClean="0"/>
              <a:t>‹#›</a:t>
            </a:fld>
            <a:endParaRPr lang="en-IN"/>
          </a:p>
        </p:txBody>
      </p:sp>
    </p:spTree>
    <p:extLst>
      <p:ext uri="{BB962C8B-B14F-4D97-AF65-F5344CB8AC3E}">
        <p14:creationId xmlns:p14="http://schemas.microsoft.com/office/powerpoint/2010/main" val="3044625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4F732-7002-3B7C-811A-14E307A8F0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CAE784-1250-4D62-65CC-A1E4DDB457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715228-4FCC-FDE2-9B52-9DEF0C0DBC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AF6387-AD96-9FF4-2DB3-FF5AE0D6172E}"/>
              </a:ext>
            </a:extLst>
          </p:cNvPr>
          <p:cNvSpPr>
            <a:spLocks noGrp="1"/>
          </p:cNvSpPr>
          <p:nvPr>
            <p:ph type="dt" sz="half" idx="10"/>
          </p:nvPr>
        </p:nvSpPr>
        <p:spPr/>
        <p:txBody>
          <a:bodyPr/>
          <a:lstStyle/>
          <a:p>
            <a:fld id="{F7166F89-C20D-4529-B91B-3A51BE50F283}" type="datetimeFigureOut">
              <a:rPr lang="en-IN" smtClean="0"/>
              <a:t>18-04-2024</a:t>
            </a:fld>
            <a:endParaRPr lang="en-IN"/>
          </a:p>
        </p:txBody>
      </p:sp>
      <p:sp>
        <p:nvSpPr>
          <p:cNvPr id="6" name="Footer Placeholder 5">
            <a:extLst>
              <a:ext uri="{FF2B5EF4-FFF2-40B4-BE49-F238E27FC236}">
                <a16:creationId xmlns:a16="http://schemas.microsoft.com/office/drawing/2014/main" id="{16940457-35CB-C9BB-47DD-C85F80C064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7B2ADF-E1CB-A90A-D343-74E7A63C6D24}"/>
              </a:ext>
            </a:extLst>
          </p:cNvPr>
          <p:cNvSpPr>
            <a:spLocks noGrp="1"/>
          </p:cNvSpPr>
          <p:nvPr>
            <p:ph type="sldNum" sz="quarter" idx="12"/>
          </p:nvPr>
        </p:nvSpPr>
        <p:spPr/>
        <p:txBody>
          <a:bodyPr/>
          <a:lstStyle/>
          <a:p>
            <a:fld id="{9E01DD05-C24B-40D7-88B5-CDC35091FA19}" type="slidenum">
              <a:rPr lang="en-IN" smtClean="0"/>
              <a:t>‹#›</a:t>
            </a:fld>
            <a:endParaRPr lang="en-IN"/>
          </a:p>
        </p:txBody>
      </p:sp>
    </p:spTree>
    <p:extLst>
      <p:ext uri="{BB962C8B-B14F-4D97-AF65-F5344CB8AC3E}">
        <p14:creationId xmlns:p14="http://schemas.microsoft.com/office/powerpoint/2010/main" val="4083623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DFE00-2455-7B05-9EC0-B4BB46F7ABD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494C27-305B-C962-5270-C41377A391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2A730B-AA5F-4A43-6722-7CBED40C3E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A55D52-3B3A-C9CE-C733-3058B94D7D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451625-814B-A92E-11AA-66A2EE3D3D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70F0BD8-C222-83D6-9970-D3796139DC5B}"/>
              </a:ext>
            </a:extLst>
          </p:cNvPr>
          <p:cNvSpPr>
            <a:spLocks noGrp="1"/>
          </p:cNvSpPr>
          <p:nvPr>
            <p:ph type="dt" sz="half" idx="10"/>
          </p:nvPr>
        </p:nvSpPr>
        <p:spPr/>
        <p:txBody>
          <a:bodyPr/>
          <a:lstStyle/>
          <a:p>
            <a:fld id="{F7166F89-C20D-4529-B91B-3A51BE50F283}" type="datetimeFigureOut">
              <a:rPr lang="en-IN" smtClean="0"/>
              <a:t>18-04-2024</a:t>
            </a:fld>
            <a:endParaRPr lang="en-IN"/>
          </a:p>
        </p:txBody>
      </p:sp>
      <p:sp>
        <p:nvSpPr>
          <p:cNvPr id="8" name="Footer Placeholder 7">
            <a:extLst>
              <a:ext uri="{FF2B5EF4-FFF2-40B4-BE49-F238E27FC236}">
                <a16:creationId xmlns:a16="http://schemas.microsoft.com/office/drawing/2014/main" id="{F56ADD2E-F926-E75A-9A4B-EE04625D1F3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8D7326-A894-9C5E-B156-C0594924A69A}"/>
              </a:ext>
            </a:extLst>
          </p:cNvPr>
          <p:cNvSpPr>
            <a:spLocks noGrp="1"/>
          </p:cNvSpPr>
          <p:nvPr>
            <p:ph type="sldNum" sz="quarter" idx="12"/>
          </p:nvPr>
        </p:nvSpPr>
        <p:spPr/>
        <p:txBody>
          <a:bodyPr/>
          <a:lstStyle/>
          <a:p>
            <a:fld id="{9E01DD05-C24B-40D7-88B5-CDC35091FA19}" type="slidenum">
              <a:rPr lang="en-IN" smtClean="0"/>
              <a:t>‹#›</a:t>
            </a:fld>
            <a:endParaRPr lang="en-IN"/>
          </a:p>
        </p:txBody>
      </p:sp>
    </p:spTree>
    <p:extLst>
      <p:ext uri="{BB962C8B-B14F-4D97-AF65-F5344CB8AC3E}">
        <p14:creationId xmlns:p14="http://schemas.microsoft.com/office/powerpoint/2010/main" val="1249335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021B3-3789-FDE7-A8EF-0B46A9D7AAF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84793B-29F0-5D69-C106-C204979C89CF}"/>
              </a:ext>
            </a:extLst>
          </p:cNvPr>
          <p:cNvSpPr>
            <a:spLocks noGrp="1"/>
          </p:cNvSpPr>
          <p:nvPr>
            <p:ph type="dt" sz="half" idx="10"/>
          </p:nvPr>
        </p:nvSpPr>
        <p:spPr/>
        <p:txBody>
          <a:bodyPr/>
          <a:lstStyle/>
          <a:p>
            <a:fld id="{F7166F89-C20D-4529-B91B-3A51BE50F283}" type="datetimeFigureOut">
              <a:rPr lang="en-IN" smtClean="0"/>
              <a:t>18-04-2024</a:t>
            </a:fld>
            <a:endParaRPr lang="en-IN"/>
          </a:p>
        </p:txBody>
      </p:sp>
      <p:sp>
        <p:nvSpPr>
          <p:cNvPr id="4" name="Footer Placeholder 3">
            <a:extLst>
              <a:ext uri="{FF2B5EF4-FFF2-40B4-BE49-F238E27FC236}">
                <a16:creationId xmlns:a16="http://schemas.microsoft.com/office/drawing/2014/main" id="{0B0435BD-BC58-AC04-24BD-7E011DD235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B39A06F-952D-439B-62D1-BA3E5929CB3E}"/>
              </a:ext>
            </a:extLst>
          </p:cNvPr>
          <p:cNvSpPr>
            <a:spLocks noGrp="1"/>
          </p:cNvSpPr>
          <p:nvPr>
            <p:ph type="sldNum" sz="quarter" idx="12"/>
          </p:nvPr>
        </p:nvSpPr>
        <p:spPr/>
        <p:txBody>
          <a:bodyPr/>
          <a:lstStyle/>
          <a:p>
            <a:fld id="{9E01DD05-C24B-40D7-88B5-CDC35091FA19}" type="slidenum">
              <a:rPr lang="en-IN" smtClean="0"/>
              <a:t>‹#›</a:t>
            </a:fld>
            <a:endParaRPr lang="en-IN"/>
          </a:p>
        </p:txBody>
      </p:sp>
    </p:spTree>
    <p:extLst>
      <p:ext uri="{BB962C8B-B14F-4D97-AF65-F5344CB8AC3E}">
        <p14:creationId xmlns:p14="http://schemas.microsoft.com/office/powerpoint/2010/main" val="1900571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C8AEA9-1B14-2724-4CA4-43C059EE7A09}"/>
              </a:ext>
            </a:extLst>
          </p:cNvPr>
          <p:cNvSpPr>
            <a:spLocks noGrp="1"/>
          </p:cNvSpPr>
          <p:nvPr>
            <p:ph type="dt" sz="half" idx="10"/>
          </p:nvPr>
        </p:nvSpPr>
        <p:spPr/>
        <p:txBody>
          <a:bodyPr/>
          <a:lstStyle/>
          <a:p>
            <a:fld id="{F7166F89-C20D-4529-B91B-3A51BE50F283}" type="datetimeFigureOut">
              <a:rPr lang="en-IN" smtClean="0"/>
              <a:t>18-04-2024</a:t>
            </a:fld>
            <a:endParaRPr lang="en-IN"/>
          </a:p>
        </p:txBody>
      </p:sp>
      <p:sp>
        <p:nvSpPr>
          <p:cNvPr id="3" name="Footer Placeholder 2">
            <a:extLst>
              <a:ext uri="{FF2B5EF4-FFF2-40B4-BE49-F238E27FC236}">
                <a16:creationId xmlns:a16="http://schemas.microsoft.com/office/drawing/2014/main" id="{3D78B74F-B755-61A1-2C2B-0A52B1DE037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58B4E3-00F1-2A2C-14F7-CDD107F23009}"/>
              </a:ext>
            </a:extLst>
          </p:cNvPr>
          <p:cNvSpPr>
            <a:spLocks noGrp="1"/>
          </p:cNvSpPr>
          <p:nvPr>
            <p:ph type="sldNum" sz="quarter" idx="12"/>
          </p:nvPr>
        </p:nvSpPr>
        <p:spPr/>
        <p:txBody>
          <a:bodyPr/>
          <a:lstStyle/>
          <a:p>
            <a:fld id="{9E01DD05-C24B-40D7-88B5-CDC35091FA19}" type="slidenum">
              <a:rPr lang="en-IN" smtClean="0"/>
              <a:t>‹#›</a:t>
            </a:fld>
            <a:endParaRPr lang="en-IN"/>
          </a:p>
        </p:txBody>
      </p:sp>
    </p:spTree>
    <p:extLst>
      <p:ext uri="{BB962C8B-B14F-4D97-AF65-F5344CB8AC3E}">
        <p14:creationId xmlns:p14="http://schemas.microsoft.com/office/powerpoint/2010/main" val="46738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F3910-02AE-06E2-17B7-78D9376FFB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B9663E-A608-48D9-7F50-DB0FB4B768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BAC8C5-D44B-2DCD-527C-82E1DF299B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EA625D-943D-5D92-C77F-BA51BE917E7F}"/>
              </a:ext>
            </a:extLst>
          </p:cNvPr>
          <p:cNvSpPr>
            <a:spLocks noGrp="1"/>
          </p:cNvSpPr>
          <p:nvPr>
            <p:ph type="dt" sz="half" idx="10"/>
          </p:nvPr>
        </p:nvSpPr>
        <p:spPr/>
        <p:txBody>
          <a:bodyPr/>
          <a:lstStyle/>
          <a:p>
            <a:fld id="{F7166F89-C20D-4529-B91B-3A51BE50F283}" type="datetimeFigureOut">
              <a:rPr lang="en-IN" smtClean="0"/>
              <a:t>18-04-2024</a:t>
            </a:fld>
            <a:endParaRPr lang="en-IN"/>
          </a:p>
        </p:txBody>
      </p:sp>
      <p:sp>
        <p:nvSpPr>
          <p:cNvPr id="6" name="Footer Placeholder 5">
            <a:extLst>
              <a:ext uri="{FF2B5EF4-FFF2-40B4-BE49-F238E27FC236}">
                <a16:creationId xmlns:a16="http://schemas.microsoft.com/office/drawing/2014/main" id="{EFA1CB98-74FD-3E38-FA5E-74B8AF6CFE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25C619-C6D7-1B9A-550A-6C7B944122B0}"/>
              </a:ext>
            </a:extLst>
          </p:cNvPr>
          <p:cNvSpPr>
            <a:spLocks noGrp="1"/>
          </p:cNvSpPr>
          <p:nvPr>
            <p:ph type="sldNum" sz="quarter" idx="12"/>
          </p:nvPr>
        </p:nvSpPr>
        <p:spPr/>
        <p:txBody>
          <a:bodyPr/>
          <a:lstStyle/>
          <a:p>
            <a:fld id="{9E01DD05-C24B-40D7-88B5-CDC35091FA19}" type="slidenum">
              <a:rPr lang="en-IN" smtClean="0"/>
              <a:t>‹#›</a:t>
            </a:fld>
            <a:endParaRPr lang="en-IN"/>
          </a:p>
        </p:txBody>
      </p:sp>
    </p:spTree>
    <p:extLst>
      <p:ext uri="{BB962C8B-B14F-4D97-AF65-F5344CB8AC3E}">
        <p14:creationId xmlns:p14="http://schemas.microsoft.com/office/powerpoint/2010/main" val="3557516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3BEEE-E4B6-BD37-31F3-1AEEEA2029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89FE78-DAED-F029-B02B-6F4B84AEAD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9631132-F64E-7D98-9888-F0D2FA00FA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7295D6-244A-98B2-AB40-5484FFC1CE72}"/>
              </a:ext>
            </a:extLst>
          </p:cNvPr>
          <p:cNvSpPr>
            <a:spLocks noGrp="1"/>
          </p:cNvSpPr>
          <p:nvPr>
            <p:ph type="dt" sz="half" idx="10"/>
          </p:nvPr>
        </p:nvSpPr>
        <p:spPr/>
        <p:txBody>
          <a:bodyPr/>
          <a:lstStyle/>
          <a:p>
            <a:fld id="{F7166F89-C20D-4529-B91B-3A51BE50F283}" type="datetimeFigureOut">
              <a:rPr lang="en-IN" smtClean="0"/>
              <a:t>18-04-2024</a:t>
            </a:fld>
            <a:endParaRPr lang="en-IN"/>
          </a:p>
        </p:txBody>
      </p:sp>
      <p:sp>
        <p:nvSpPr>
          <p:cNvPr id="6" name="Footer Placeholder 5">
            <a:extLst>
              <a:ext uri="{FF2B5EF4-FFF2-40B4-BE49-F238E27FC236}">
                <a16:creationId xmlns:a16="http://schemas.microsoft.com/office/drawing/2014/main" id="{A968DEA5-9A89-3CDE-59D0-C84B4759C2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A4B32B-AC36-E1EB-BFBF-64159A40D058}"/>
              </a:ext>
            </a:extLst>
          </p:cNvPr>
          <p:cNvSpPr>
            <a:spLocks noGrp="1"/>
          </p:cNvSpPr>
          <p:nvPr>
            <p:ph type="sldNum" sz="quarter" idx="12"/>
          </p:nvPr>
        </p:nvSpPr>
        <p:spPr/>
        <p:txBody>
          <a:bodyPr/>
          <a:lstStyle/>
          <a:p>
            <a:fld id="{9E01DD05-C24B-40D7-88B5-CDC35091FA19}" type="slidenum">
              <a:rPr lang="en-IN" smtClean="0"/>
              <a:t>‹#›</a:t>
            </a:fld>
            <a:endParaRPr lang="en-IN"/>
          </a:p>
        </p:txBody>
      </p:sp>
    </p:spTree>
    <p:extLst>
      <p:ext uri="{BB962C8B-B14F-4D97-AF65-F5344CB8AC3E}">
        <p14:creationId xmlns:p14="http://schemas.microsoft.com/office/powerpoint/2010/main" val="3407264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F1249C-EFCF-DC74-41F3-B3D95F517C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0B3C5F-D763-D8B2-1E2B-54208C1652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96EFCF-7E31-28DA-07A6-18ABBA90A1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166F89-C20D-4529-B91B-3A51BE50F283}" type="datetimeFigureOut">
              <a:rPr lang="en-IN" smtClean="0"/>
              <a:t>18-04-2024</a:t>
            </a:fld>
            <a:endParaRPr lang="en-IN"/>
          </a:p>
        </p:txBody>
      </p:sp>
      <p:sp>
        <p:nvSpPr>
          <p:cNvPr id="5" name="Footer Placeholder 4">
            <a:extLst>
              <a:ext uri="{FF2B5EF4-FFF2-40B4-BE49-F238E27FC236}">
                <a16:creationId xmlns:a16="http://schemas.microsoft.com/office/drawing/2014/main" id="{0E617EBD-7D5E-EFEA-3FB3-959810D167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68FDE27-47C3-E2D4-020A-D26D8B989B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01DD05-C24B-40D7-88B5-CDC35091FA19}" type="slidenum">
              <a:rPr lang="en-IN" smtClean="0"/>
              <a:t>‹#›</a:t>
            </a:fld>
            <a:endParaRPr lang="en-IN"/>
          </a:p>
        </p:txBody>
      </p:sp>
    </p:spTree>
    <p:extLst>
      <p:ext uri="{BB962C8B-B14F-4D97-AF65-F5344CB8AC3E}">
        <p14:creationId xmlns:p14="http://schemas.microsoft.com/office/powerpoint/2010/main" val="922545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A17FC5-BD3C-09C4-1231-2487D92C670F}"/>
              </a:ext>
            </a:extLst>
          </p:cNvPr>
          <p:cNvSpPr txBox="1"/>
          <p:nvPr/>
        </p:nvSpPr>
        <p:spPr>
          <a:xfrm>
            <a:off x="546652" y="1609467"/>
            <a:ext cx="6987209" cy="1600438"/>
          </a:xfrm>
          <a:prstGeom prst="rect">
            <a:avLst/>
          </a:prstGeom>
          <a:noFill/>
        </p:spPr>
        <p:txBody>
          <a:bodyPr wrap="square" rtlCol="0">
            <a:spAutoFit/>
          </a:bodyPr>
          <a:lstStyle/>
          <a:p>
            <a:pPr algn="ctr"/>
            <a:r>
              <a:rPr lang="en-US" sz="4000" b="1" dirty="0">
                <a:solidFill>
                  <a:schemeClr val="accent1">
                    <a:lumMod val="75000"/>
                  </a:schemeClr>
                </a:solidFill>
                <a:latin typeface="Times New Roman" panose="02020603050405020304" pitchFamily="18" charset="0"/>
                <a:ea typeface="Gelasio" pitchFamily="34" charset="-122"/>
                <a:cs typeface="Times New Roman" panose="02020603050405020304" pitchFamily="18" charset="0"/>
              </a:rPr>
              <a:t>Face Recognition Attendance System</a:t>
            </a:r>
            <a:endParaRPr lang="en-US" sz="4000" b="1" dirty="0">
              <a:solidFill>
                <a:schemeClr val="accent1">
                  <a:lumMod val="75000"/>
                </a:schemeClr>
              </a:solidFill>
              <a:latin typeface="Times New Roman" panose="02020603050405020304" pitchFamily="18"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33E19733-06DD-2FFC-17F9-05B6485A05FA}"/>
              </a:ext>
            </a:extLst>
          </p:cNvPr>
          <p:cNvPicPr>
            <a:picLocks noChangeAspect="1"/>
          </p:cNvPicPr>
          <p:nvPr/>
        </p:nvPicPr>
        <p:blipFill>
          <a:blip r:embed="rId2"/>
          <a:stretch>
            <a:fillRect/>
          </a:stretch>
        </p:blipFill>
        <p:spPr>
          <a:xfrm>
            <a:off x="8438322" y="0"/>
            <a:ext cx="3753678" cy="6858000"/>
          </a:xfrm>
          <a:prstGeom prst="rect">
            <a:avLst/>
          </a:prstGeom>
        </p:spPr>
      </p:pic>
      <p:sp>
        <p:nvSpPr>
          <p:cNvPr id="7" name="TextBox 6">
            <a:extLst>
              <a:ext uri="{FF2B5EF4-FFF2-40B4-BE49-F238E27FC236}">
                <a16:creationId xmlns:a16="http://schemas.microsoft.com/office/drawing/2014/main" id="{5093A0A3-B2D9-69FC-4E19-C5D1E8A9805E}"/>
              </a:ext>
            </a:extLst>
          </p:cNvPr>
          <p:cNvSpPr txBox="1"/>
          <p:nvPr/>
        </p:nvSpPr>
        <p:spPr>
          <a:xfrm>
            <a:off x="626165" y="4383157"/>
            <a:ext cx="3011557" cy="1107996"/>
          </a:xfrm>
          <a:prstGeom prst="rect">
            <a:avLst/>
          </a:prstGeom>
          <a:noFill/>
        </p:spPr>
        <p:txBody>
          <a:bodyPr wrap="square" rtlCol="0">
            <a:spAutoFit/>
          </a:bodyPr>
          <a:lstStyle/>
          <a:p>
            <a:pPr marL="0" indent="0">
              <a:buNone/>
            </a:pPr>
            <a:r>
              <a:rPr lang="en-US" sz="2400" b="1" dirty="0">
                <a:latin typeface="Times New Roman" panose="02020603050405020304" pitchFamily="18" charset="0"/>
                <a:cs typeface="Times New Roman" panose="02020603050405020304" pitchFamily="18" charset="0"/>
              </a:rPr>
              <a:t>Project Guide:</a:t>
            </a:r>
          </a:p>
          <a:p>
            <a:pPr marL="0" indent="0">
              <a:buNone/>
            </a:pPr>
            <a:r>
              <a:rPr lang="en-US" sz="2400" dirty="0">
                <a:latin typeface="Times New Roman" panose="02020603050405020304" pitchFamily="18" charset="0"/>
                <a:cs typeface="Times New Roman" panose="02020603050405020304" pitchFamily="18" charset="0"/>
              </a:rPr>
              <a:t>Mrs. M. Karuna Mam</a:t>
            </a:r>
          </a:p>
          <a:p>
            <a:endParaRPr lang="en-IN" dirty="0"/>
          </a:p>
        </p:txBody>
      </p:sp>
      <p:sp>
        <p:nvSpPr>
          <p:cNvPr id="8" name="TextBox 7">
            <a:extLst>
              <a:ext uri="{FF2B5EF4-FFF2-40B4-BE49-F238E27FC236}">
                <a16:creationId xmlns:a16="http://schemas.microsoft.com/office/drawing/2014/main" id="{2A18B94B-B83D-659A-5336-71A53A6528AF}"/>
              </a:ext>
            </a:extLst>
          </p:cNvPr>
          <p:cNvSpPr txBox="1"/>
          <p:nvPr/>
        </p:nvSpPr>
        <p:spPr>
          <a:xfrm>
            <a:off x="4065104" y="3925957"/>
            <a:ext cx="4373217" cy="2215991"/>
          </a:xfrm>
          <a:prstGeom prst="rect">
            <a:avLst/>
          </a:prstGeom>
          <a:noFill/>
        </p:spPr>
        <p:txBody>
          <a:bodyPr wrap="square" rtlCol="0">
            <a:spAutoFit/>
          </a:bodyPr>
          <a:lstStyle/>
          <a:p>
            <a:r>
              <a:rPr lang="en-GB" sz="2400" b="1" dirty="0">
                <a:latin typeface="Times New Roman" panose="02020603050405020304" pitchFamily="18" charset="0"/>
                <a:cs typeface="Times New Roman" panose="02020603050405020304" pitchFamily="18" charset="0"/>
              </a:rPr>
              <a:t>Presented By:</a:t>
            </a:r>
          </a:p>
          <a:p>
            <a:r>
              <a:rPr lang="en-GB" sz="2400" dirty="0">
                <a:latin typeface="Times New Roman" panose="02020603050405020304" pitchFamily="18" charset="0"/>
                <a:cs typeface="Times New Roman" panose="02020603050405020304" pitchFamily="18" charset="0"/>
              </a:rPr>
              <a:t>K.Haritha-Y20ACS463</a:t>
            </a:r>
          </a:p>
          <a:p>
            <a:r>
              <a:rPr lang="en-GB" sz="2400" dirty="0">
                <a:latin typeface="Times New Roman" panose="02020603050405020304" pitchFamily="18" charset="0"/>
                <a:cs typeface="Times New Roman" panose="02020603050405020304" pitchFamily="18" charset="0"/>
              </a:rPr>
              <a:t>D. </a:t>
            </a:r>
            <a:r>
              <a:rPr lang="en-GB" sz="2400" dirty="0" err="1">
                <a:latin typeface="Times New Roman" panose="02020603050405020304" pitchFamily="18" charset="0"/>
                <a:cs typeface="Times New Roman" panose="02020603050405020304" pitchFamily="18" charset="0"/>
              </a:rPr>
              <a:t>Thirupathi</a:t>
            </a:r>
            <a:r>
              <a:rPr lang="en-GB" sz="2400" dirty="0">
                <a:latin typeface="Times New Roman" panose="02020603050405020304" pitchFamily="18" charset="0"/>
                <a:cs typeface="Times New Roman" panose="02020603050405020304" pitchFamily="18" charset="0"/>
              </a:rPr>
              <a:t> Rao- Y20ACS441</a:t>
            </a:r>
          </a:p>
          <a:p>
            <a:r>
              <a:rPr lang="en-GB" sz="2400" dirty="0">
                <a:latin typeface="Times New Roman" panose="02020603050405020304" pitchFamily="18" charset="0"/>
                <a:cs typeface="Times New Roman" panose="02020603050405020304" pitchFamily="18" charset="0"/>
              </a:rPr>
              <a:t>B.Nikitha-Y20ACS413</a:t>
            </a:r>
          </a:p>
          <a:p>
            <a:r>
              <a:rPr lang="en-GB" sz="2400" dirty="0">
                <a:latin typeface="Times New Roman" panose="02020603050405020304" pitchFamily="18" charset="0"/>
                <a:cs typeface="Times New Roman" panose="02020603050405020304" pitchFamily="18" charset="0"/>
              </a:rPr>
              <a:t>D.Supriya-Y20ACS443</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16895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2C7C86-6237-3F33-6EE6-592D701F1EC6}"/>
              </a:ext>
            </a:extLst>
          </p:cNvPr>
          <p:cNvSpPr txBox="1"/>
          <p:nvPr/>
        </p:nvSpPr>
        <p:spPr>
          <a:xfrm>
            <a:off x="447261" y="715617"/>
            <a:ext cx="4929809" cy="707886"/>
          </a:xfrm>
          <a:prstGeom prst="rect">
            <a:avLst/>
          </a:prstGeom>
          <a:noFill/>
        </p:spPr>
        <p:txBody>
          <a:bodyPr wrap="square" rtlCol="0">
            <a:spAutoFit/>
          </a:body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rPr>
              <a:t>Implementation</a:t>
            </a:r>
            <a:endParaRPr lang="en-IN" sz="40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D0CA805-ECE6-237A-100C-B2038236EA90}"/>
              </a:ext>
            </a:extLst>
          </p:cNvPr>
          <p:cNvSpPr txBox="1"/>
          <p:nvPr/>
        </p:nvSpPr>
        <p:spPr>
          <a:xfrm>
            <a:off x="592183" y="1793966"/>
            <a:ext cx="11312434" cy="4963885"/>
          </a:xfrm>
          <a:prstGeom prst="rect">
            <a:avLst/>
          </a:prstGeom>
          <a:noFill/>
        </p:spPr>
        <p:txBody>
          <a:bodyPr wrap="square" rtlCol="0">
            <a:spAutoFit/>
          </a:bodyPr>
          <a:lstStyle/>
          <a:p>
            <a:r>
              <a:rPr lang="en-IN"/>
              <a:t>@app.route('/start',methods=['GET'])</a:t>
            </a:r>
          </a:p>
          <a:p>
            <a:r>
              <a:rPr lang="en-IN"/>
              <a:t>def start():</a:t>
            </a:r>
          </a:p>
          <a:p>
            <a:endParaRPr lang="en-IN"/>
          </a:p>
          <a:p>
            <a:r>
              <a:rPr lang="en-IN"/>
              <a:t>    with open('encodings.pkl', 'rb') as f:</a:t>
            </a:r>
          </a:p>
          <a:p>
            <a:r>
              <a:rPr lang="en-IN"/>
              <a:t>        known_encodings, known_names = pickle.load(f)</a:t>
            </a:r>
          </a:p>
          <a:p>
            <a:r>
              <a:rPr lang="en-IN"/>
              <a:t>    # Initialize video capture and face recognition process</a:t>
            </a:r>
          </a:p>
          <a:p>
            <a:r>
              <a:rPr lang="en-IN"/>
              <a:t>    video_capture = cv2.VideoCapture(0)</a:t>
            </a:r>
          </a:p>
          <a:p>
            <a:r>
              <a:rPr lang="en-IN"/>
              <a:t>    while True:</a:t>
            </a:r>
          </a:p>
          <a:p>
            <a:r>
              <a:rPr lang="en-IN"/>
              <a:t>        ret, frame = video_capture.read()</a:t>
            </a:r>
          </a:p>
          <a:p>
            <a:endParaRPr lang="en-IN"/>
          </a:p>
          <a:p>
            <a:r>
              <a:rPr lang="en-IN"/>
              <a:t>        # Convert frame to RGB format for face recognition</a:t>
            </a:r>
          </a:p>
          <a:p>
            <a:r>
              <a:rPr lang="en-IN"/>
              <a:t>        # Convert frame to RGB format for face recognition</a:t>
            </a:r>
          </a:p>
          <a:p>
            <a:r>
              <a:rPr lang="en-IN"/>
              <a:t>        rgb_frame = frame[:, :, ::-1]</a:t>
            </a:r>
          </a:p>
          <a:p>
            <a:endParaRPr lang="en-IN"/>
          </a:p>
          <a:p>
            <a:r>
              <a:rPr lang="en-IN"/>
              <a:t>        # Find all faces and encodings in the frame</a:t>
            </a:r>
          </a:p>
          <a:p>
            <a:r>
              <a:rPr lang="en-IN"/>
              <a:t>        face_locations = face_recognition.face_locations(rgb_frame)</a:t>
            </a:r>
          </a:p>
          <a:p>
            <a:r>
              <a:rPr lang="en-IN"/>
              <a:t>        face_encodings = face_recognition.face_encodings(rgb_frame, face_locations)</a:t>
            </a:r>
            <a:endParaRPr lang="en-IN" dirty="0"/>
          </a:p>
        </p:txBody>
      </p:sp>
    </p:spTree>
    <p:extLst>
      <p:ext uri="{BB962C8B-B14F-4D97-AF65-F5344CB8AC3E}">
        <p14:creationId xmlns:p14="http://schemas.microsoft.com/office/powerpoint/2010/main" val="18692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E92453-9CB5-AE45-EA98-82877D603730}"/>
              </a:ext>
            </a:extLst>
          </p:cNvPr>
          <p:cNvSpPr txBox="1"/>
          <p:nvPr/>
        </p:nvSpPr>
        <p:spPr>
          <a:xfrm>
            <a:off x="139337" y="296091"/>
            <a:ext cx="11939452" cy="6463308"/>
          </a:xfrm>
          <a:prstGeom prst="rect">
            <a:avLst/>
          </a:prstGeom>
          <a:noFill/>
        </p:spPr>
        <p:txBody>
          <a:bodyPr wrap="square" rtlCol="0">
            <a:spAutoFit/>
          </a:bodyPr>
          <a:lstStyle/>
          <a:p>
            <a:r>
              <a:rPr lang="en-IN" dirty="0"/>
              <a:t># Loop through each detected face</a:t>
            </a:r>
          </a:p>
          <a:p>
            <a:r>
              <a:rPr lang="en-IN" dirty="0"/>
              <a:t>        for </a:t>
            </a:r>
            <a:r>
              <a:rPr lang="en-IN" dirty="0" err="1"/>
              <a:t>face_encoding</a:t>
            </a:r>
            <a:r>
              <a:rPr lang="en-IN" dirty="0"/>
              <a:t>, </a:t>
            </a:r>
            <a:r>
              <a:rPr lang="en-IN" dirty="0" err="1"/>
              <a:t>face_location</a:t>
            </a:r>
            <a:r>
              <a:rPr lang="en-IN" dirty="0"/>
              <a:t> in zip(</a:t>
            </a:r>
            <a:r>
              <a:rPr lang="en-IN" dirty="0" err="1"/>
              <a:t>face_encodings</a:t>
            </a:r>
            <a:r>
              <a:rPr lang="en-IN" dirty="0"/>
              <a:t>, </a:t>
            </a:r>
            <a:r>
              <a:rPr lang="en-IN" dirty="0" err="1"/>
              <a:t>face_locations</a:t>
            </a:r>
            <a:r>
              <a:rPr lang="en-IN" dirty="0"/>
              <a:t>):</a:t>
            </a:r>
          </a:p>
          <a:p>
            <a:r>
              <a:rPr lang="en-IN" dirty="0"/>
              <a:t>            # Match the face encoding with the known face encodings</a:t>
            </a:r>
          </a:p>
          <a:p>
            <a:r>
              <a:rPr lang="en-IN" dirty="0"/>
              <a:t>            matches = </a:t>
            </a:r>
            <a:r>
              <a:rPr lang="en-IN" dirty="0" err="1"/>
              <a:t>face_recognition.compare_faces</a:t>
            </a:r>
            <a:r>
              <a:rPr lang="en-IN" dirty="0"/>
              <a:t>(</a:t>
            </a:r>
            <a:r>
              <a:rPr lang="en-IN" dirty="0" err="1"/>
              <a:t>known_encodings</a:t>
            </a:r>
            <a:r>
              <a:rPr lang="en-IN" dirty="0"/>
              <a:t>, </a:t>
            </a:r>
            <a:r>
              <a:rPr lang="en-IN" dirty="0" err="1"/>
              <a:t>face_encoding,tolerance</a:t>
            </a:r>
            <a:r>
              <a:rPr lang="en-IN" dirty="0"/>
              <a:t>=0.5)</a:t>
            </a:r>
          </a:p>
          <a:p>
            <a:r>
              <a:rPr lang="en-IN" dirty="0"/>
              <a:t>            name = "Unknown"</a:t>
            </a:r>
          </a:p>
          <a:p>
            <a:r>
              <a:rPr lang="en-IN" dirty="0"/>
              <a:t>            username="Unknown"</a:t>
            </a:r>
          </a:p>
          <a:p>
            <a:endParaRPr lang="en-IN" dirty="0"/>
          </a:p>
          <a:p>
            <a:r>
              <a:rPr lang="en-IN" dirty="0"/>
              <a:t>            # If a match is found, get the name</a:t>
            </a:r>
          </a:p>
          <a:p>
            <a:r>
              <a:rPr lang="en-IN" dirty="0"/>
              <a:t>            if True in matches:</a:t>
            </a:r>
          </a:p>
          <a:p>
            <a:r>
              <a:rPr lang="en-IN" dirty="0"/>
              <a:t>                </a:t>
            </a:r>
            <a:r>
              <a:rPr lang="en-IN" dirty="0" err="1"/>
              <a:t>first_match_index</a:t>
            </a:r>
            <a:r>
              <a:rPr lang="en-IN" dirty="0"/>
              <a:t> = </a:t>
            </a:r>
            <a:r>
              <a:rPr lang="en-IN" dirty="0" err="1"/>
              <a:t>matches.index</a:t>
            </a:r>
            <a:r>
              <a:rPr lang="en-IN" dirty="0"/>
              <a:t>(True)</a:t>
            </a:r>
          </a:p>
          <a:p>
            <a:r>
              <a:rPr lang="en-IN" dirty="0"/>
              <a:t>                name = </a:t>
            </a:r>
            <a:r>
              <a:rPr lang="en-IN" dirty="0" err="1"/>
              <a:t>known_names</a:t>
            </a:r>
            <a:r>
              <a:rPr lang="en-IN" dirty="0"/>
              <a:t>[</a:t>
            </a:r>
            <a:r>
              <a:rPr lang="en-IN" dirty="0" err="1"/>
              <a:t>first_match_index</a:t>
            </a:r>
            <a:r>
              <a:rPr lang="en-IN" dirty="0"/>
              <a:t>]</a:t>
            </a:r>
          </a:p>
          <a:p>
            <a:r>
              <a:rPr lang="en-IN" dirty="0"/>
              <a:t>                username=</a:t>
            </a:r>
            <a:r>
              <a:rPr lang="en-IN" dirty="0" err="1"/>
              <a:t>name.split</a:t>
            </a:r>
            <a:r>
              <a:rPr lang="en-IN" dirty="0"/>
              <a:t>('_')[0]</a:t>
            </a:r>
          </a:p>
          <a:p>
            <a:r>
              <a:rPr lang="en-IN" dirty="0"/>
              <a:t>                # Mark attendance for the recognized person</a:t>
            </a:r>
          </a:p>
          <a:p>
            <a:r>
              <a:rPr lang="en-IN" dirty="0"/>
              <a:t>                </a:t>
            </a:r>
            <a:r>
              <a:rPr lang="en-IN" dirty="0" err="1"/>
              <a:t>add_attendance</a:t>
            </a:r>
            <a:r>
              <a:rPr lang="en-IN" dirty="0"/>
              <a:t>(name)</a:t>
            </a:r>
          </a:p>
          <a:p>
            <a:r>
              <a:rPr lang="en-IN" dirty="0"/>
              <a:t>                # Play sound notification on detection (Windows)</a:t>
            </a:r>
          </a:p>
          <a:p>
            <a:r>
              <a:rPr lang="en-IN" dirty="0"/>
              <a:t>            # Draw rectangle around the face and display name</a:t>
            </a:r>
          </a:p>
          <a:p>
            <a:r>
              <a:rPr lang="en-IN" dirty="0"/>
              <a:t>            top, right, bottom, left = </a:t>
            </a:r>
            <a:r>
              <a:rPr lang="en-IN" dirty="0" err="1"/>
              <a:t>face_location</a:t>
            </a:r>
            <a:endParaRPr lang="en-IN" dirty="0"/>
          </a:p>
          <a:p>
            <a:r>
              <a:rPr lang="en-IN" dirty="0"/>
              <a:t>            if name=="Unknown":</a:t>
            </a:r>
          </a:p>
          <a:p>
            <a:r>
              <a:rPr lang="en-IN" dirty="0"/>
              <a:t>                cv2.rectangle(frame, (left, top), (right, bottom), (0, 0, 255), 2)</a:t>
            </a:r>
          </a:p>
          <a:p>
            <a:r>
              <a:rPr lang="en-IN" dirty="0"/>
              <a:t>            else:</a:t>
            </a:r>
          </a:p>
          <a:p>
            <a:r>
              <a:rPr lang="en-IN" dirty="0"/>
              <a:t>	cv2.rectangle(frame, (left, top), (right, bottom), (0, 255, 0), 2)</a:t>
            </a:r>
          </a:p>
          <a:p>
            <a:endParaRPr lang="en-IN" dirty="0"/>
          </a:p>
          <a:p>
            <a:endParaRPr lang="en-IN" dirty="0"/>
          </a:p>
        </p:txBody>
      </p:sp>
    </p:spTree>
    <p:extLst>
      <p:ext uri="{BB962C8B-B14F-4D97-AF65-F5344CB8AC3E}">
        <p14:creationId xmlns:p14="http://schemas.microsoft.com/office/powerpoint/2010/main" val="2858982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A6248E-B9D9-F7CA-AB11-DA50F076CF3B}"/>
              </a:ext>
            </a:extLst>
          </p:cNvPr>
          <p:cNvSpPr txBox="1"/>
          <p:nvPr/>
        </p:nvSpPr>
        <p:spPr>
          <a:xfrm>
            <a:off x="339634" y="374469"/>
            <a:ext cx="11608526" cy="6313714"/>
          </a:xfrm>
          <a:prstGeom prst="rect">
            <a:avLst/>
          </a:prstGeom>
          <a:noFill/>
        </p:spPr>
        <p:txBody>
          <a:bodyPr wrap="square" rtlCol="0">
            <a:spAutoFit/>
          </a:bodyPr>
          <a:lstStyle/>
          <a:p>
            <a:r>
              <a:rPr lang="en-IN" dirty="0"/>
              <a:t># Display name below the face rectangle</a:t>
            </a:r>
          </a:p>
          <a:p>
            <a:r>
              <a:rPr lang="en-IN" dirty="0"/>
              <a:t>            </a:t>
            </a:r>
            <a:r>
              <a:rPr lang="en-IN" dirty="0" err="1"/>
              <a:t>font_scale</a:t>
            </a:r>
            <a:r>
              <a:rPr lang="en-IN" dirty="0"/>
              <a:t> = 1.0</a:t>
            </a:r>
          </a:p>
          <a:p>
            <a:r>
              <a:rPr lang="en-IN" dirty="0"/>
              <a:t>            </a:t>
            </a:r>
            <a:r>
              <a:rPr lang="en-IN" dirty="0" err="1"/>
              <a:t>font_thickness</a:t>
            </a:r>
            <a:r>
              <a:rPr lang="en-IN" dirty="0"/>
              <a:t> = 2</a:t>
            </a:r>
          </a:p>
          <a:p>
            <a:r>
              <a:rPr lang="en-IN" dirty="0"/>
              <a:t>            cv2.putText(</a:t>
            </a:r>
            <a:r>
              <a:rPr lang="en-IN" dirty="0" err="1"/>
              <a:t>frame,username</a:t>
            </a:r>
            <a:r>
              <a:rPr lang="en-IN" dirty="0"/>
              <a:t>, (left + 6, bottom - 6), cv2.FONT_HERSHEY_SIMPLEX,</a:t>
            </a:r>
          </a:p>
          <a:p>
            <a:r>
              <a:rPr lang="en-IN" dirty="0"/>
              <a:t>                        </a:t>
            </a:r>
            <a:r>
              <a:rPr lang="en-IN" dirty="0" err="1"/>
              <a:t>font_scale</a:t>
            </a:r>
            <a:r>
              <a:rPr lang="en-IN" dirty="0"/>
              <a:t>, (255, 255, 255), </a:t>
            </a:r>
            <a:r>
              <a:rPr lang="en-IN" dirty="0" err="1"/>
              <a:t>font_thickness</a:t>
            </a:r>
            <a:r>
              <a:rPr lang="en-IN" dirty="0"/>
              <a:t>)</a:t>
            </a:r>
          </a:p>
          <a:p>
            <a:endParaRPr lang="en-IN" dirty="0"/>
          </a:p>
          <a:p>
            <a:r>
              <a:rPr lang="en-IN" dirty="0"/>
              <a:t>        # Display the resulting frame</a:t>
            </a:r>
          </a:p>
          <a:p>
            <a:r>
              <a:rPr lang="en-IN" dirty="0"/>
              <a:t>        cv2.imshow('Attendance System', frame)</a:t>
            </a:r>
          </a:p>
          <a:p>
            <a:endParaRPr lang="en-IN" dirty="0"/>
          </a:p>
          <a:p>
            <a:r>
              <a:rPr lang="en-IN" dirty="0"/>
              <a:t>        # Exit on 'q' key press</a:t>
            </a:r>
          </a:p>
          <a:p>
            <a:r>
              <a:rPr lang="en-IN" dirty="0"/>
              <a:t>        if cv2.waitKey(1) &amp; 0xFF == </a:t>
            </a:r>
            <a:r>
              <a:rPr lang="en-IN" dirty="0" err="1"/>
              <a:t>ord</a:t>
            </a:r>
            <a:r>
              <a:rPr lang="en-IN" dirty="0"/>
              <a:t>('q'):</a:t>
            </a:r>
          </a:p>
          <a:p>
            <a:r>
              <a:rPr lang="en-IN" dirty="0"/>
              <a:t>            break</a:t>
            </a:r>
          </a:p>
          <a:p>
            <a:endParaRPr lang="en-IN" dirty="0"/>
          </a:p>
          <a:p>
            <a:r>
              <a:rPr lang="en-IN" dirty="0"/>
              <a:t>    # Release video capture and close windows</a:t>
            </a:r>
          </a:p>
          <a:p>
            <a:r>
              <a:rPr lang="en-IN" dirty="0"/>
              <a:t>    </a:t>
            </a:r>
            <a:r>
              <a:rPr lang="en-IN" dirty="0" err="1"/>
              <a:t>video_capture.release</a:t>
            </a:r>
            <a:r>
              <a:rPr lang="en-IN" dirty="0"/>
              <a:t>()</a:t>
            </a:r>
          </a:p>
          <a:p>
            <a:r>
              <a:rPr lang="en-IN" dirty="0"/>
              <a:t>    cv2.destroyAllWindows()</a:t>
            </a:r>
          </a:p>
          <a:p>
            <a:endParaRPr lang="en-IN" dirty="0"/>
          </a:p>
          <a:p>
            <a:r>
              <a:rPr lang="en-IN" dirty="0"/>
              <a:t>    names, rolls, times, l = </a:t>
            </a:r>
            <a:r>
              <a:rPr lang="en-IN" dirty="0" err="1"/>
              <a:t>extract_attendance</a:t>
            </a:r>
            <a:r>
              <a:rPr lang="en-IN" dirty="0"/>
              <a:t>()</a:t>
            </a:r>
          </a:p>
          <a:p>
            <a:r>
              <a:rPr lang="en-IN" dirty="0"/>
              <a:t>    MESSAGE = '</a:t>
            </a:r>
            <a:r>
              <a:rPr lang="en-IN" dirty="0" err="1"/>
              <a:t>Attendence</a:t>
            </a:r>
            <a:r>
              <a:rPr lang="en-IN" dirty="0"/>
              <a:t> taken successfully'</a:t>
            </a:r>
          </a:p>
          <a:p>
            <a:r>
              <a:rPr lang="en-IN" dirty="0"/>
              <a:t>    print("</a:t>
            </a:r>
            <a:r>
              <a:rPr lang="en-IN" dirty="0" err="1"/>
              <a:t>attendence</a:t>
            </a:r>
            <a:r>
              <a:rPr lang="en-IN" dirty="0"/>
              <a:t> registered")</a:t>
            </a:r>
          </a:p>
          <a:p>
            <a:r>
              <a:rPr lang="en-IN" dirty="0"/>
              <a:t>    return </a:t>
            </a:r>
            <a:r>
              <a:rPr lang="en-IN" dirty="0" err="1"/>
              <a:t>render_template</a:t>
            </a:r>
            <a:r>
              <a:rPr lang="en-IN" dirty="0"/>
              <a:t>('home.html', names=names, rolls=rolls, times=times, l=l, </a:t>
            </a:r>
            <a:r>
              <a:rPr lang="en-IN" dirty="0" err="1"/>
              <a:t>totalreg</a:t>
            </a:r>
            <a:r>
              <a:rPr lang="en-IN" dirty="0"/>
              <a:t>=</a:t>
            </a:r>
            <a:r>
              <a:rPr lang="en-IN" dirty="0" err="1"/>
              <a:t>totalreg</a:t>
            </a:r>
            <a:r>
              <a:rPr lang="en-IN" dirty="0"/>
              <a:t>(),</a:t>
            </a:r>
          </a:p>
          <a:p>
            <a:r>
              <a:rPr lang="en-IN" dirty="0"/>
              <a:t>                           datetoday2=datetoday2, mess=MESSAGE)</a:t>
            </a:r>
          </a:p>
        </p:txBody>
      </p:sp>
    </p:spTree>
    <p:extLst>
      <p:ext uri="{BB962C8B-B14F-4D97-AF65-F5344CB8AC3E}">
        <p14:creationId xmlns:p14="http://schemas.microsoft.com/office/powerpoint/2010/main" val="3819901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42015D-5EC2-EB58-1539-429226E0404F}"/>
              </a:ext>
            </a:extLst>
          </p:cNvPr>
          <p:cNvSpPr txBox="1"/>
          <p:nvPr/>
        </p:nvSpPr>
        <p:spPr>
          <a:xfrm>
            <a:off x="546652" y="546652"/>
            <a:ext cx="4055165" cy="707886"/>
          </a:xfrm>
          <a:prstGeom prst="rect">
            <a:avLst/>
          </a:prstGeom>
          <a:noFill/>
        </p:spPr>
        <p:txBody>
          <a:bodyPr wrap="square" rtlCol="0">
            <a:spAutoFit/>
          </a:body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rPr>
              <a:t>Results</a:t>
            </a:r>
            <a:endParaRPr lang="en-IN" sz="40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Shape 3">
            <a:extLst>
              <a:ext uri="{FF2B5EF4-FFF2-40B4-BE49-F238E27FC236}">
                <a16:creationId xmlns:a16="http://schemas.microsoft.com/office/drawing/2014/main" id="{0100C5C1-8CE7-F51F-299F-24FD66B8674A}"/>
              </a:ext>
            </a:extLst>
          </p:cNvPr>
          <p:cNvSpPr/>
          <p:nvPr/>
        </p:nvSpPr>
        <p:spPr>
          <a:xfrm>
            <a:off x="1182757" y="1853659"/>
            <a:ext cx="4581939" cy="2171689"/>
          </a:xfrm>
          <a:prstGeom prst="roundRect">
            <a:avLst>
              <a:gd name="adj" fmla="val 4234"/>
            </a:avLst>
          </a:prstGeom>
          <a:solidFill>
            <a:srgbClr val="D6F5EE"/>
          </a:solidFill>
          <a:ln w="7620">
            <a:solidFill>
              <a:srgbClr val="BCDBD4"/>
            </a:solidFill>
            <a:prstDash val="solid"/>
          </a:ln>
        </p:spPr>
      </p:sp>
      <p:sp>
        <p:nvSpPr>
          <p:cNvPr id="4" name="TextBox 3">
            <a:extLst>
              <a:ext uri="{FF2B5EF4-FFF2-40B4-BE49-F238E27FC236}">
                <a16:creationId xmlns:a16="http://schemas.microsoft.com/office/drawing/2014/main" id="{638463D9-6F95-62C7-ED87-165238A756FE}"/>
              </a:ext>
            </a:extLst>
          </p:cNvPr>
          <p:cNvSpPr txBox="1"/>
          <p:nvPr/>
        </p:nvSpPr>
        <p:spPr>
          <a:xfrm>
            <a:off x="1351722" y="2176670"/>
            <a:ext cx="4412974" cy="1323439"/>
          </a:xfrm>
          <a:prstGeom prst="rect">
            <a:avLst/>
          </a:prstGeom>
          <a:noFill/>
        </p:spPr>
        <p:txBody>
          <a:bodyPr wrap="square" rtlCol="0">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Attendance Capture</a:t>
            </a:r>
          </a:p>
          <a:p>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Captures attendance for entire class simultaneously</a:t>
            </a:r>
            <a:endParaRPr lang="en-IN" sz="2000" dirty="0">
              <a:latin typeface="Times New Roman" panose="02020603050405020304" pitchFamily="18" charset="0"/>
              <a:cs typeface="Times New Roman" panose="02020603050405020304" pitchFamily="18" charset="0"/>
            </a:endParaRPr>
          </a:p>
        </p:txBody>
      </p:sp>
      <p:sp>
        <p:nvSpPr>
          <p:cNvPr id="5" name="Shape 3">
            <a:extLst>
              <a:ext uri="{FF2B5EF4-FFF2-40B4-BE49-F238E27FC236}">
                <a16:creationId xmlns:a16="http://schemas.microsoft.com/office/drawing/2014/main" id="{2CB70C64-44CC-1323-3B22-CA2C5FFB2EF5}"/>
              </a:ext>
            </a:extLst>
          </p:cNvPr>
          <p:cNvSpPr/>
          <p:nvPr/>
        </p:nvSpPr>
        <p:spPr>
          <a:xfrm>
            <a:off x="5991737" y="1853659"/>
            <a:ext cx="4730555" cy="2171689"/>
          </a:xfrm>
          <a:prstGeom prst="roundRect">
            <a:avLst>
              <a:gd name="adj" fmla="val 4234"/>
            </a:avLst>
          </a:prstGeom>
          <a:solidFill>
            <a:srgbClr val="D6F5EE"/>
          </a:solidFill>
          <a:ln w="7620">
            <a:solidFill>
              <a:srgbClr val="BCDBD4"/>
            </a:solidFill>
            <a:prstDash val="solid"/>
          </a:ln>
        </p:spPr>
      </p:sp>
      <p:sp>
        <p:nvSpPr>
          <p:cNvPr id="6" name="TextBox 5">
            <a:extLst>
              <a:ext uri="{FF2B5EF4-FFF2-40B4-BE49-F238E27FC236}">
                <a16:creationId xmlns:a16="http://schemas.microsoft.com/office/drawing/2014/main" id="{A28E3EEB-965B-912E-D657-9A248552F25D}"/>
              </a:ext>
            </a:extLst>
          </p:cNvPr>
          <p:cNvSpPr txBox="1"/>
          <p:nvPr/>
        </p:nvSpPr>
        <p:spPr>
          <a:xfrm>
            <a:off x="6241774" y="2176670"/>
            <a:ext cx="4671391" cy="1323439"/>
          </a:xfrm>
          <a:prstGeom prst="rect">
            <a:avLst/>
          </a:prstGeom>
          <a:noFill/>
        </p:spPr>
        <p:txBody>
          <a:bodyPr wrap="square" rtlCol="0">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Low Light Performance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Enhanced performance in low lighting conditions </a:t>
            </a:r>
            <a:endParaRPr lang="en-IN" sz="2000" dirty="0">
              <a:latin typeface="Times New Roman" panose="02020603050405020304" pitchFamily="18" charset="0"/>
              <a:cs typeface="Times New Roman" panose="02020603050405020304" pitchFamily="18" charset="0"/>
            </a:endParaRPr>
          </a:p>
        </p:txBody>
      </p:sp>
      <p:sp>
        <p:nvSpPr>
          <p:cNvPr id="7" name="Shape 3">
            <a:extLst>
              <a:ext uri="{FF2B5EF4-FFF2-40B4-BE49-F238E27FC236}">
                <a16:creationId xmlns:a16="http://schemas.microsoft.com/office/drawing/2014/main" id="{3BAFF424-E376-9D40-1ECC-42866B9007F9}"/>
              </a:ext>
            </a:extLst>
          </p:cNvPr>
          <p:cNvSpPr/>
          <p:nvPr/>
        </p:nvSpPr>
        <p:spPr>
          <a:xfrm>
            <a:off x="1182757" y="4149597"/>
            <a:ext cx="4581939" cy="2171689"/>
          </a:xfrm>
          <a:prstGeom prst="roundRect">
            <a:avLst>
              <a:gd name="adj" fmla="val 4234"/>
            </a:avLst>
          </a:prstGeom>
          <a:solidFill>
            <a:srgbClr val="D6F5EE"/>
          </a:solidFill>
          <a:ln w="7620">
            <a:solidFill>
              <a:srgbClr val="BCDBD4"/>
            </a:solidFill>
            <a:prstDash val="solid"/>
          </a:ln>
        </p:spPr>
      </p:sp>
      <p:sp>
        <p:nvSpPr>
          <p:cNvPr id="8" name="Shape 3">
            <a:extLst>
              <a:ext uri="{FF2B5EF4-FFF2-40B4-BE49-F238E27FC236}">
                <a16:creationId xmlns:a16="http://schemas.microsoft.com/office/drawing/2014/main" id="{BD3666C5-7DAB-4E31-C2D7-4985B8F7C50B}"/>
              </a:ext>
            </a:extLst>
          </p:cNvPr>
          <p:cNvSpPr/>
          <p:nvPr/>
        </p:nvSpPr>
        <p:spPr>
          <a:xfrm>
            <a:off x="6031495" y="4149597"/>
            <a:ext cx="4730556" cy="2171689"/>
          </a:xfrm>
          <a:prstGeom prst="roundRect">
            <a:avLst>
              <a:gd name="adj" fmla="val 4234"/>
            </a:avLst>
          </a:prstGeom>
          <a:solidFill>
            <a:srgbClr val="D6F5EE"/>
          </a:solidFill>
          <a:ln w="7620">
            <a:solidFill>
              <a:srgbClr val="BCDBD4"/>
            </a:solidFill>
            <a:prstDash val="solid"/>
          </a:ln>
        </p:spPr>
      </p:sp>
      <p:sp>
        <p:nvSpPr>
          <p:cNvPr id="10" name="TextBox 9">
            <a:extLst>
              <a:ext uri="{FF2B5EF4-FFF2-40B4-BE49-F238E27FC236}">
                <a16:creationId xmlns:a16="http://schemas.microsoft.com/office/drawing/2014/main" id="{0763D9F0-A911-4C19-6748-4C135219C181}"/>
              </a:ext>
            </a:extLst>
          </p:cNvPr>
          <p:cNvSpPr txBox="1"/>
          <p:nvPr/>
        </p:nvSpPr>
        <p:spPr>
          <a:xfrm>
            <a:off x="1351722" y="4591878"/>
            <a:ext cx="4015408" cy="1846659"/>
          </a:xfrm>
          <a:prstGeom prst="rect">
            <a:avLst/>
          </a:prstGeom>
          <a:noFill/>
        </p:spPr>
        <p:txBody>
          <a:bodyPr wrap="square" rtlCol="0">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Monthly Reports</a:t>
            </a:r>
          </a:p>
          <a:p>
            <a:endParaRPr lang="en-US" dirty="0"/>
          </a:p>
          <a:p>
            <a:pPr algn="just"/>
            <a:r>
              <a:rPr lang="en-US" sz="2000" dirty="0">
                <a:latin typeface="Times New Roman" panose="02020603050405020304" pitchFamily="18" charset="0"/>
                <a:cs typeface="Times New Roman" panose="02020603050405020304" pitchFamily="18" charset="0"/>
              </a:rPr>
              <a:t>Sends automated monthly attendance reports to parents.</a:t>
            </a:r>
          </a:p>
          <a:p>
            <a:pPr algn="just"/>
            <a:endParaRPr lang="en-US" sz="1800" dirty="0">
              <a:latin typeface="Times New Roman" panose="02020603050405020304" pitchFamily="18" charset="0"/>
              <a:cs typeface="Times New Roman" panose="02020603050405020304" pitchFamily="18" charset="0"/>
            </a:endParaRPr>
          </a:p>
          <a:p>
            <a:endParaRPr lang="en-IN" dirty="0"/>
          </a:p>
        </p:txBody>
      </p:sp>
      <p:sp>
        <p:nvSpPr>
          <p:cNvPr id="11" name="TextBox 10">
            <a:extLst>
              <a:ext uri="{FF2B5EF4-FFF2-40B4-BE49-F238E27FC236}">
                <a16:creationId xmlns:a16="http://schemas.microsoft.com/office/drawing/2014/main" id="{31D06EF4-7D60-C353-BEBE-B1019561C45B}"/>
              </a:ext>
            </a:extLst>
          </p:cNvPr>
          <p:cNvSpPr txBox="1"/>
          <p:nvPr/>
        </p:nvSpPr>
        <p:spPr>
          <a:xfrm>
            <a:off x="6440557" y="4482548"/>
            <a:ext cx="3737113" cy="1323439"/>
          </a:xfrm>
          <a:prstGeom prst="rect">
            <a:avLst/>
          </a:prstGeom>
          <a:noFill/>
        </p:spPr>
        <p:txBody>
          <a:bodyPr wrap="square" rtlCol="0">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Parent Notification</a:t>
            </a:r>
          </a:p>
          <a:p>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Sends automated notifications to parents for student absences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8840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3249FE-056B-3969-FDCB-3CACFC53F9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4024401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9623F30-5596-FA0A-3A20-AF2A797B9F30}"/>
              </a:ext>
            </a:extLst>
          </p:cNvPr>
          <p:cNvPicPr>
            <a:picLocks noChangeAspect="1"/>
          </p:cNvPicPr>
          <p:nvPr/>
        </p:nvPicPr>
        <p:blipFill>
          <a:blip r:embed="rId2"/>
          <a:stretch>
            <a:fillRect/>
          </a:stretch>
        </p:blipFill>
        <p:spPr>
          <a:xfrm>
            <a:off x="869459" y="1479003"/>
            <a:ext cx="9634474" cy="4919922"/>
          </a:xfrm>
          <a:prstGeom prst="rect">
            <a:avLst/>
          </a:prstGeom>
        </p:spPr>
      </p:pic>
      <p:sp>
        <p:nvSpPr>
          <p:cNvPr id="8" name="TextBox 7">
            <a:extLst>
              <a:ext uri="{FF2B5EF4-FFF2-40B4-BE49-F238E27FC236}">
                <a16:creationId xmlns:a16="http://schemas.microsoft.com/office/drawing/2014/main" id="{47A0EFE0-BC18-7265-4618-A379EA9CA43D}"/>
              </a:ext>
            </a:extLst>
          </p:cNvPr>
          <p:cNvSpPr txBox="1"/>
          <p:nvPr/>
        </p:nvSpPr>
        <p:spPr>
          <a:xfrm>
            <a:off x="687976" y="278674"/>
            <a:ext cx="9997441" cy="1200329"/>
          </a:xfrm>
          <a:prstGeom prst="rect">
            <a:avLst/>
          </a:prstGeom>
          <a:noFill/>
        </p:spPr>
        <p:txBody>
          <a:bodyPr wrap="square" rtlCol="0">
            <a:spAutoFit/>
          </a:bodyPr>
          <a:lstStyle/>
          <a:p>
            <a:r>
              <a:rPr lang="en-IN" sz="3600" dirty="0">
                <a:solidFill>
                  <a:schemeClr val="accent1">
                    <a:lumMod val="75000"/>
                  </a:schemeClr>
                </a:solidFill>
              </a:rPr>
              <a:t>Difference between Existing System and Proposed System</a:t>
            </a:r>
          </a:p>
        </p:txBody>
      </p:sp>
    </p:spTree>
    <p:extLst>
      <p:ext uri="{BB962C8B-B14F-4D97-AF65-F5344CB8AC3E}">
        <p14:creationId xmlns:p14="http://schemas.microsoft.com/office/powerpoint/2010/main" val="2133429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532AE3-ED1F-43C3-373E-7624327BC953}"/>
              </a:ext>
            </a:extLst>
          </p:cNvPr>
          <p:cNvSpPr txBox="1"/>
          <p:nvPr/>
        </p:nvSpPr>
        <p:spPr>
          <a:xfrm>
            <a:off x="437322" y="457200"/>
            <a:ext cx="6271591" cy="707886"/>
          </a:xfrm>
          <a:prstGeom prst="rect">
            <a:avLst/>
          </a:prstGeom>
          <a:noFill/>
        </p:spPr>
        <p:txBody>
          <a:bodyPr wrap="square" rtlCol="0">
            <a:spAutoFit/>
          </a:body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rPr>
              <a:t>Conclusion</a:t>
            </a:r>
            <a:endParaRPr lang="en-IN" sz="40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CB34929-E393-A357-F13A-05DFABD62B64}"/>
              </a:ext>
            </a:extLst>
          </p:cNvPr>
          <p:cNvSpPr txBox="1"/>
          <p:nvPr/>
        </p:nvSpPr>
        <p:spPr>
          <a:xfrm>
            <a:off x="437323" y="1699591"/>
            <a:ext cx="10613854"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Face recognition system is very important in our daily life. It possesses a really great advantage. It was very costly but now new technologies have evolved and the cost of equipment is going down dramatically due to the integration and the increasing processing power. Certain applications of face recognition technology are now cost effective. reliable and highly accurate</a:t>
            </a:r>
            <a:r>
              <a:rPr lang="en-US" sz="2000" dirty="0"/>
              <a:t>.</a:t>
            </a:r>
          </a:p>
        </p:txBody>
      </p:sp>
      <p:pic>
        <p:nvPicPr>
          <p:cNvPr id="2050" name="Picture 2">
            <a:extLst>
              <a:ext uri="{FF2B5EF4-FFF2-40B4-BE49-F238E27FC236}">
                <a16:creationId xmlns:a16="http://schemas.microsoft.com/office/drawing/2014/main" id="{9D16540C-2ABD-1DC9-E5FA-F67FB695FB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7474" y="3196046"/>
            <a:ext cx="7977051" cy="3352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780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BCB357CA-BA6C-A0B6-E483-959998E13A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606" y="411480"/>
            <a:ext cx="10398033" cy="6035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063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BB2175-26D3-D744-0145-6EBB0B9E8BC4}"/>
              </a:ext>
            </a:extLst>
          </p:cNvPr>
          <p:cNvSpPr txBox="1"/>
          <p:nvPr/>
        </p:nvSpPr>
        <p:spPr>
          <a:xfrm>
            <a:off x="685799" y="655983"/>
            <a:ext cx="6142383" cy="4278094"/>
          </a:xfrm>
          <a:prstGeom prst="rect">
            <a:avLst/>
          </a:prstGeom>
          <a:noFill/>
        </p:spPr>
        <p:txBody>
          <a:bodyPr wrap="square" rtlCol="0">
            <a:spAutoFit/>
          </a:body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rPr>
              <a:t>Contents</a:t>
            </a:r>
          </a:p>
          <a:p>
            <a:endParaRPr lang="en-US" sz="3600" b="1" dirty="0">
              <a:solidFill>
                <a:schemeClr val="accent1">
                  <a:lumMod val="75000"/>
                </a:schemeClr>
              </a:solidFill>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Abstract</a:t>
            </a:r>
          </a:p>
          <a:p>
            <a:pPr marL="571500" indent="-5715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Existing System</a:t>
            </a:r>
          </a:p>
          <a:p>
            <a:pPr marL="571500" indent="-5715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Proposed System</a:t>
            </a:r>
          </a:p>
          <a:p>
            <a:pPr marL="571500" indent="-5715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Design</a:t>
            </a:r>
          </a:p>
          <a:p>
            <a:pPr marL="571500" indent="-5715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Implementation</a:t>
            </a:r>
          </a:p>
          <a:p>
            <a:pPr marL="571500" indent="-5715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Results</a:t>
            </a:r>
          </a:p>
          <a:p>
            <a:pPr marL="571500" indent="-5715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Conclusions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507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167FDF-079F-7761-1C9C-B958E32FA599}"/>
              </a:ext>
            </a:extLst>
          </p:cNvPr>
          <p:cNvSpPr txBox="1"/>
          <p:nvPr/>
        </p:nvSpPr>
        <p:spPr>
          <a:xfrm>
            <a:off x="477079" y="119270"/>
            <a:ext cx="3876261" cy="707886"/>
          </a:xfrm>
          <a:prstGeom prst="rect">
            <a:avLst/>
          </a:prstGeom>
          <a:noFill/>
        </p:spPr>
        <p:txBody>
          <a:bodyPr wrap="square" rtlCol="0">
            <a:spAutoFit/>
          </a:body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rPr>
              <a:t>Abstract</a:t>
            </a:r>
            <a:endParaRPr lang="en-IN" sz="40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782CCB7-3D6B-2FF8-D3E1-0E01AC1324B1}"/>
              </a:ext>
            </a:extLst>
          </p:cNvPr>
          <p:cNvSpPr txBox="1"/>
          <p:nvPr/>
        </p:nvSpPr>
        <p:spPr>
          <a:xfrm>
            <a:off x="477079" y="827156"/>
            <a:ext cx="10813774" cy="6555641"/>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Education institutes today are concerned about the consistency of students' performance.</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are several ways to mark your attendance, the most common ways to sign or call the students. It took longer and was problematic.</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have used an intelligent attendance system based on face recognition in this project.</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have proposed to implement a "Smart Attendance System for Face Recognition" through this large applications are incorporated.</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present implementation includes facial identification that is time saving and eradicates the possibilities of proxy attendance due to the facial authorization.</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Raspberry Pi, Open CV and </a:t>
            </a:r>
            <a:r>
              <a:rPr lang="en-US" sz="2000" dirty="0" err="1">
                <a:latin typeface="Times New Roman" panose="02020603050405020304" pitchFamily="18" charset="0"/>
                <a:cs typeface="Times New Roman" panose="02020603050405020304" pitchFamily="18" charset="0"/>
              </a:rPr>
              <a:t>Dlib</a:t>
            </a:r>
            <a:r>
              <a:rPr lang="en-US" sz="2000" dirty="0">
                <a:latin typeface="Times New Roman" panose="02020603050405020304" pitchFamily="18" charset="0"/>
                <a:cs typeface="Times New Roman" panose="02020603050405020304" pitchFamily="18" charset="0"/>
              </a:rPr>
              <a:t> using python are the basic requirements for this system.</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system implemented uses LBPH face recognizer to identify the face of the person in real time.</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system compares the image of the test and the training image and determines who is and is not present.</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2376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9D3F15-AD0B-A328-24A5-A42079D516CF}"/>
              </a:ext>
            </a:extLst>
          </p:cNvPr>
          <p:cNvSpPr txBox="1"/>
          <p:nvPr/>
        </p:nvSpPr>
        <p:spPr>
          <a:xfrm>
            <a:off x="546651" y="1079812"/>
            <a:ext cx="10883349" cy="5755422"/>
          </a:xfrm>
          <a:prstGeom prst="rect">
            <a:avLst/>
          </a:prstGeom>
          <a:noFill/>
        </p:spPr>
        <p:txBody>
          <a:bodyPr wrap="square">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face recognition technology each person to train a model, massive sample sizes of photos are needed (200 to at least 100 photos per person).</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Unable to add additional person details to a trained model. Retraining the model with all the data is necessary.</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As the number of people classified increases, the model's accuracy decreases. Prolonged processing time.</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Tracking methods like swiping cards biometric scanners are error-prone, time consuming, and susceptible to proxy attendance manipulation.</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Existing systems attendance systems often lack accuracy, efficiency, and security</a:t>
            </a:r>
            <a:r>
              <a:rPr lang="en-US" sz="1800"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Capture attendance for individuals sequentially. Does not send monthly attendance reports to parents and does not notify parents promptly about absences.</a:t>
            </a:r>
          </a:p>
          <a:p>
            <a:pPr marL="342900" indent="-34290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Performs poorly in low lighting conditions, time-consuming due to sequential attendance capture.</a:t>
            </a:r>
          </a:p>
          <a:p>
            <a:pPr algn="just"/>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36D8FD7-C166-4B50-C339-F644B0F6F807}"/>
              </a:ext>
            </a:extLst>
          </p:cNvPr>
          <p:cNvSpPr txBox="1"/>
          <p:nvPr/>
        </p:nvSpPr>
        <p:spPr>
          <a:xfrm>
            <a:off x="546651" y="371926"/>
            <a:ext cx="6097656" cy="707886"/>
          </a:xfrm>
          <a:prstGeom prst="rect">
            <a:avLst/>
          </a:prstGeom>
          <a:noFill/>
        </p:spPr>
        <p:txBody>
          <a:bodyPr wrap="square">
            <a:spAutoFit/>
          </a:body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rPr>
              <a:t>Existing System</a:t>
            </a:r>
            <a:endParaRPr lang="en-IN" sz="4000"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4105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E53605-6339-C043-9EE6-7FC8226B30D1}"/>
              </a:ext>
            </a:extLst>
          </p:cNvPr>
          <p:cNvSpPr txBox="1"/>
          <p:nvPr/>
        </p:nvSpPr>
        <p:spPr>
          <a:xfrm>
            <a:off x="506896" y="576470"/>
            <a:ext cx="4333461" cy="707886"/>
          </a:xfrm>
          <a:prstGeom prst="rect">
            <a:avLst/>
          </a:prstGeom>
          <a:noFill/>
        </p:spPr>
        <p:txBody>
          <a:bodyPr wrap="square" rtlCol="0">
            <a:spAutoFit/>
          </a:body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rPr>
              <a:t>Proposed System</a:t>
            </a:r>
            <a:endParaRPr lang="en-IN" sz="40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E00E4E8-3B68-C465-8CF7-B84E8A87042E}"/>
              </a:ext>
            </a:extLst>
          </p:cNvPr>
          <p:cNvPicPr>
            <a:picLocks noChangeAspect="1"/>
          </p:cNvPicPr>
          <p:nvPr/>
        </p:nvPicPr>
        <p:blipFill>
          <a:blip r:embed="rId2"/>
          <a:stretch>
            <a:fillRect/>
          </a:stretch>
        </p:blipFill>
        <p:spPr>
          <a:xfrm>
            <a:off x="675861" y="1523834"/>
            <a:ext cx="10465904" cy="4578791"/>
          </a:xfrm>
          <a:prstGeom prst="rect">
            <a:avLst/>
          </a:prstGeom>
        </p:spPr>
      </p:pic>
    </p:spTree>
    <p:extLst>
      <p:ext uri="{BB962C8B-B14F-4D97-AF65-F5344CB8AC3E}">
        <p14:creationId xmlns:p14="http://schemas.microsoft.com/office/powerpoint/2010/main" val="513412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C1B308-9307-7EAB-B018-70124E4BBB69}"/>
              </a:ext>
            </a:extLst>
          </p:cNvPr>
          <p:cNvSpPr txBox="1"/>
          <p:nvPr/>
        </p:nvSpPr>
        <p:spPr>
          <a:xfrm>
            <a:off x="516835" y="920621"/>
            <a:ext cx="10585174" cy="5940088"/>
          </a:xfrm>
          <a:prstGeom prst="rect">
            <a:avLst/>
          </a:prstGeom>
          <a:noFill/>
        </p:spPr>
        <p:txBody>
          <a:bodyPr wrap="square" rtlCol="0">
            <a:spAutoFit/>
          </a:bodyPr>
          <a:lstStyle/>
          <a:p>
            <a:pPr algn="just"/>
            <a:r>
              <a:rPr lang="en-US" sz="2000" b="1" dirty="0">
                <a:solidFill>
                  <a:schemeClr val="accent1">
                    <a:lumMod val="75000"/>
                  </a:schemeClr>
                </a:solidFill>
                <a:latin typeface="Times New Roman" panose="02020603050405020304" pitchFamily="18" charset="0"/>
                <a:cs typeface="Times New Roman" panose="02020603050405020304" pitchFamily="18" charset="0"/>
              </a:rPr>
              <a:t>Enrollment:</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Initially, individuals' faces are scanned and registered into the system, creating unique digital face templates for each individual. These templates are securely stored in a database.</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solidFill>
                  <a:schemeClr val="accent1">
                    <a:lumMod val="75000"/>
                  </a:schemeClr>
                </a:solidFill>
                <a:latin typeface="Times New Roman" panose="02020603050405020304" pitchFamily="18" charset="0"/>
                <a:cs typeface="Times New Roman" panose="02020603050405020304" pitchFamily="18" charset="0"/>
              </a:rPr>
              <a:t>Recognition:</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When individuals subsequently access the attendance system, their faces are captured and analyzed by the system's algorithms. The AI compares the captured face with the stored templates to identify the individual.</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solidFill>
                  <a:schemeClr val="accent1">
                    <a:lumMod val="75000"/>
                  </a:schemeClr>
                </a:solidFill>
                <a:latin typeface="Times New Roman" panose="02020603050405020304" pitchFamily="18" charset="0"/>
                <a:cs typeface="Times New Roman" panose="02020603050405020304" pitchFamily="18" charset="0"/>
              </a:rPr>
              <a:t>Attendance Recording: </a:t>
            </a:r>
            <a:r>
              <a:rPr lang="en-US" sz="2000" dirty="0">
                <a:latin typeface="Times New Roman" panose="02020603050405020304" pitchFamily="18" charset="0"/>
                <a:cs typeface="Times New Roman" panose="02020603050405020304" pitchFamily="18" charset="0"/>
              </a:rPr>
              <a:t>Once the system confirms the identity, it records the attendance of the respective person with a timestamp, eliminating the need for manual intervention.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solidFill>
                  <a:schemeClr val="accent1">
                    <a:lumMod val="75000"/>
                  </a:schemeClr>
                </a:solidFill>
                <a:latin typeface="Times New Roman" panose="02020603050405020304" pitchFamily="18" charset="0"/>
                <a:cs typeface="Times New Roman" panose="02020603050405020304" pitchFamily="18" charset="0"/>
              </a:rPr>
              <a:t>Monthly Reports: </a:t>
            </a:r>
            <a:r>
              <a:rPr lang="en-US" sz="2000" dirty="0">
                <a:latin typeface="Times New Roman" panose="02020603050405020304" pitchFamily="18" charset="0"/>
                <a:cs typeface="Times New Roman" panose="02020603050405020304" pitchFamily="18" charset="0"/>
              </a:rPr>
              <a:t>Sends automated monthly attendance reports to parents, reports can be crucial for tracking attendance trends, identifying patterns, and making informed decisions.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solidFill>
                  <a:schemeClr val="accent1">
                    <a:lumMod val="75000"/>
                  </a:schemeClr>
                </a:solidFill>
                <a:latin typeface="Times New Roman" panose="02020603050405020304" pitchFamily="18" charset="0"/>
                <a:cs typeface="Times New Roman" panose="02020603050405020304" pitchFamily="18" charset="0"/>
              </a:rPr>
              <a:t>Time Complexity: </a:t>
            </a:r>
            <a:r>
              <a:rPr lang="en-US" sz="2000" dirty="0">
                <a:latin typeface="Times New Roman" panose="02020603050405020304" pitchFamily="18" charset="0"/>
                <a:cs typeface="Times New Roman" panose="02020603050405020304" pitchFamily="18" charset="0"/>
              </a:rPr>
              <a:t>Time complexity is crucial for the performance of any system, especially for real-time applications like face recognition attendance system reduced time complexity with single-shot attendance capture.</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061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A4AE19-DAA8-BFF2-31CA-7538C5A0FCDC}"/>
              </a:ext>
            </a:extLst>
          </p:cNvPr>
          <p:cNvSpPr txBox="1"/>
          <p:nvPr/>
        </p:nvSpPr>
        <p:spPr>
          <a:xfrm>
            <a:off x="427384" y="546652"/>
            <a:ext cx="3747052" cy="707886"/>
          </a:xfrm>
          <a:prstGeom prst="rect">
            <a:avLst/>
          </a:prstGeom>
          <a:noFill/>
        </p:spPr>
        <p:txBody>
          <a:bodyPr wrap="square" rtlCol="0">
            <a:spAutoFit/>
          </a:body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rPr>
              <a:t> Design</a:t>
            </a:r>
            <a:endParaRPr lang="en-IN" sz="40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A038FB9-B70B-6B5E-4366-76FD8549EC2B}"/>
              </a:ext>
            </a:extLst>
          </p:cNvPr>
          <p:cNvPicPr>
            <a:picLocks noChangeAspect="1"/>
          </p:cNvPicPr>
          <p:nvPr/>
        </p:nvPicPr>
        <p:blipFill>
          <a:blip r:embed="rId2"/>
          <a:stretch>
            <a:fillRect/>
          </a:stretch>
        </p:blipFill>
        <p:spPr>
          <a:xfrm>
            <a:off x="2315817" y="1254538"/>
            <a:ext cx="7215809" cy="5364923"/>
          </a:xfrm>
          <a:prstGeom prst="rect">
            <a:avLst/>
          </a:prstGeom>
        </p:spPr>
      </p:pic>
    </p:spTree>
    <p:extLst>
      <p:ext uri="{BB962C8B-B14F-4D97-AF65-F5344CB8AC3E}">
        <p14:creationId xmlns:p14="http://schemas.microsoft.com/office/powerpoint/2010/main" val="2873373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EF75AC-9B90-00AC-3624-A87B00D3F6CD}"/>
              </a:ext>
            </a:extLst>
          </p:cNvPr>
          <p:cNvSpPr txBox="1"/>
          <p:nvPr/>
        </p:nvSpPr>
        <p:spPr>
          <a:xfrm>
            <a:off x="536713" y="516835"/>
            <a:ext cx="11111948" cy="6524863"/>
          </a:xfrm>
          <a:prstGeom prst="rect">
            <a:avLst/>
          </a:prstGeom>
          <a:noFill/>
        </p:spPr>
        <p:txBody>
          <a:bodyPr wrap="square" rtlCol="0">
            <a:spAutoFit/>
          </a:bodyPr>
          <a:lstStyle/>
          <a:p>
            <a:pPr algn="just"/>
            <a:r>
              <a:rPr lang="en-IN" sz="2000" b="1" i="0" dirty="0">
                <a:solidFill>
                  <a:schemeClr val="accent1">
                    <a:lumMod val="75000"/>
                  </a:schemeClr>
                </a:solidFill>
                <a:effectLst/>
                <a:latin typeface="Times New Roman" panose="02020603050405020304" pitchFamily="18" charset="0"/>
                <a:cs typeface="Times New Roman" panose="02020603050405020304" pitchFamily="18" charset="0"/>
              </a:rPr>
              <a:t>Data Collection:</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Gather a dataset of facial images for training the recognition model.</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Ensure the dataset represents the diversity of faces that the system will encounter in real-world scenarios.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solidFill>
                  <a:schemeClr val="accent1">
                    <a:lumMod val="75000"/>
                  </a:schemeClr>
                </a:solidFill>
                <a:latin typeface="Times New Roman" panose="02020603050405020304" pitchFamily="18" charset="0"/>
                <a:cs typeface="Times New Roman" panose="02020603050405020304" pitchFamily="18" charset="0"/>
              </a:rPr>
              <a:t>Preprocessing:</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Preprocess the collected images to enhance quality and standardize them for training.</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Techniques such as normalization, resizing, and noise reduction may be applied.</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r>
              <a:rPr lang="en-US" sz="2000" b="1" dirty="0">
                <a:solidFill>
                  <a:schemeClr val="accent1">
                    <a:lumMod val="75000"/>
                  </a:schemeClr>
                </a:solidFill>
                <a:latin typeface="Times New Roman" panose="02020603050405020304" pitchFamily="18" charset="0"/>
                <a:cs typeface="Times New Roman" panose="02020603050405020304" pitchFamily="18" charset="0"/>
              </a:rPr>
              <a:t>Face Detection:</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Implement a face detection algorithm to locate faces within images or video streams.</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Popular algorithms include </a:t>
            </a:r>
            <a:r>
              <a:rPr lang="en-US" sz="2000" dirty="0" err="1">
                <a:latin typeface="Times New Roman" panose="02020603050405020304" pitchFamily="18" charset="0"/>
                <a:cs typeface="Times New Roman" panose="02020603050405020304" pitchFamily="18" charset="0"/>
              </a:rPr>
              <a:t>Haar</a:t>
            </a:r>
            <a:r>
              <a:rPr lang="en-US" sz="2000" dirty="0">
                <a:latin typeface="Times New Roman" panose="02020603050405020304" pitchFamily="18" charset="0"/>
                <a:cs typeface="Times New Roman" panose="02020603050405020304" pitchFamily="18" charset="0"/>
              </a:rPr>
              <a:t> cascades, Histogram of Oriented Gradients (HOG), and deep learning-based methods like Single Shot </a:t>
            </a:r>
            <a:r>
              <a:rPr lang="en-US" sz="2000" dirty="0" err="1">
                <a:latin typeface="Times New Roman" panose="02020603050405020304" pitchFamily="18" charset="0"/>
                <a:cs typeface="Times New Roman" panose="02020603050405020304" pitchFamily="18" charset="0"/>
              </a:rPr>
              <a:t>Multibox</a:t>
            </a:r>
            <a:r>
              <a:rPr lang="en-US" sz="2000" dirty="0">
                <a:latin typeface="Times New Roman" panose="02020603050405020304" pitchFamily="18" charset="0"/>
                <a:cs typeface="Times New Roman" panose="02020603050405020304" pitchFamily="18" charset="0"/>
              </a:rPr>
              <a:t> Detector (SSD) or You Only Look Once (YOLO).</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r>
              <a:rPr lang="en-US" sz="2000" b="1" dirty="0">
                <a:solidFill>
                  <a:schemeClr val="accent1">
                    <a:lumMod val="75000"/>
                  </a:schemeClr>
                </a:solidFill>
                <a:latin typeface="Times New Roman" panose="02020603050405020304" pitchFamily="18" charset="0"/>
                <a:cs typeface="Times New Roman" panose="02020603050405020304" pitchFamily="18" charset="0"/>
              </a:rPr>
              <a:t>Feature Extraction:</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Extract relevant features from detected faces.</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Common techniques include Principal Component Analysis (PCA), Local Binary Patterns (LBP), or deep learning-based approaches like Convolutional Neural Networks (CNNs).</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42713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6E9B69-01BB-792E-4D3E-E78609045804}"/>
              </a:ext>
            </a:extLst>
          </p:cNvPr>
          <p:cNvSpPr txBox="1"/>
          <p:nvPr/>
        </p:nvSpPr>
        <p:spPr>
          <a:xfrm>
            <a:off x="566529" y="695739"/>
            <a:ext cx="10853531" cy="4678204"/>
          </a:xfrm>
          <a:prstGeom prst="rect">
            <a:avLst/>
          </a:prstGeom>
          <a:noFill/>
        </p:spPr>
        <p:txBody>
          <a:bodyPr wrap="square" rtlCol="0">
            <a:spAutoFit/>
          </a:bodyPr>
          <a:lstStyle/>
          <a:p>
            <a:pPr algn="just"/>
            <a:r>
              <a:rPr lang="en-US" sz="2000" b="1" dirty="0">
                <a:solidFill>
                  <a:schemeClr val="accent1">
                    <a:lumMod val="75000"/>
                  </a:schemeClr>
                </a:solidFill>
                <a:latin typeface="Times New Roman" panose="02020603050405020304" pitchFamily="18" charset="0"/>
                <a:cs typeface="Times New Roman" panose="02020603050405020304" pitchFamily="18" charset="0"/>
              </a:rPr>
              <a:t>Model Training:</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Train a face recognition model using the preprocessed data and extracted features.</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Deep learning models such as Siamese networks or Triplet Loss networks are often used for face recognition tasks.</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Utilize labeled data for supervised learning or employ techniques like contrastive or triplet loss for unsupervised or semi-supervised learning.</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r>
              <a:rPr lang="en-US" sz="2000" b="1" dirty="0">
                <a:solidFill>
                  <a:schemeClr val="accent1">
                    <a:lumMod val="75000"/>
                  </a:schemeClr>
                </a:solidFill>
                <a:latin typeface="Times New Roman" panose="02020603050405020304" pitchFamily="18" charset="0"/>
                <a:cs typeface="Times New Roman" panose="02020603050405020304" pitchFamily="18" charset="0"/>
              </a:rPr>
              <a:t>User Interface:</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Design a user-friendly interface for system administrators and users.</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Include features for registering new users, monitoring attendance, generating reports, etc.</a:t>
            </a:r>
          </a:p>
          <a:p>
            <a:endParaRPr lang="en-IN" dirty="0"/>
          </a:p>
          <a:p>
            <a:r>
              <a:rPr lang="en-US" sz="2000" b="1" dirty="0">
                <a:solidFill>
                  <a:schemeClr val="accent1">
                    <a:lumMod val="75000"/>
                  </a:schemeClr>
                </a:solidFill>
                <a:latin typeface="Times New Roman" panose="02020603050405020304" pitchFamily="18" charset="0"/>
                <a:cs typeface="Times New Roman" panose="02020603050405020304" pitchFamily="18" charset="0"/>
              </a:rPr>
              <a:t>Integration and Testing:</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Integrate all components of the system and conduct thorough testing.</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Test for accuracy, speed, scalability, and robustness under various conditions.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Perform user acceptance testing to ensure the system meets stakeholders' expectations.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0690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1451</Words>
  <Application>Microsoft Office PowerPoint</Application>
  <PresentationFormat>Widescreen</PresentationFormat>
  <Paragraphs>165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Bhavana Sai Bolisetty</dc:creator>
  <cp:lastModifiedBy>Thirupathirao Dirisala</cp:lastModifiedBy>
  <cp:revision>5</cp:revision>
  <dcterms:created xsi:type="dcterms:W3CDTF">2024-04-15T17:03:33Z</dcterms:created>
  <dcterms:modified xsi:type="dcterms:W3CDTF">2024-04-18T05:41:22Z</dcterms:modified>
</cp:coreProperties>
</file>