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4"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85E34E-A419-4A61-9F79-EEDDB1F87A05}">
          <p14:sldIdLst>
            <p14:sldId id="256"/>
            <p14:sldId id="260"/>
            <p14:sldId id="258"/>
            <p14:sldId id="259"/>
            <p14:sldId id="261"/>
            <p14:sldId id="264"/>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F00F4D1-62C7-4268-9DC9-1FF14DD688B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69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63C12-8D06-4706-886F-ACFAFB5EBC11}"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2064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604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6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35784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35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36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63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72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374634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63C12-8D06-4706-886F-ACFAFB5EBC11}"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F4D1-62C7-4268-9DC9-1FF14DD688B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8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63C12-8D06-4706-886F-ACFAFB5EBC11}"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387679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63C12-8D06-4706-886F-ACFAFB5EBC11}"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0F4D1-62C7-4268-9DC9-1FF14DD688B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73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63C12-8D06-4706-886F-ACFAFB5EBC11}"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0F4D1-62C7-4268-9DC9-1FF14DD688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04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63C12-8D06-4706-886F-ACFAFB5EBC11}"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75204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63C12-8D06-4706-886F-ACFAFB5EBC11}"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F4D1-62C7-4268-9DC9-1FF14DD688B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78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63C12-8D06-4706-886F-ACFAFB5EBC11}"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F4D1-62C7-4268-9DC9-1FF14DD688B5}" type="slidenum">
              <a:rPr lang="en-IN" smtClean="0"/>
              <a:t>‹#›</a:t>
            </a:fld>
            <a:endParaRPr lang="en-IN"/>
          </a:p>
        </p:txBody>
      </p:sp>
    </p:spTree>
    <p:extLst>
      <p:ext uri="{BB962C8B-B14F-4D97-AF65-F5344CB8AC3E}">
        <p14:creationId xmlns:p14="http://schemas.microsoft.com/office/powerpoint/2010/main" val="150009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863C12-8D06-4706-886F-ACFAFB5EBC11}" type="datetimeFigureOut">
              <a:rPr lang="en-IN" smtClean="0"/>
              <a:t>10-05-2021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00F4D1-62C7-4268-9DC9-1FF14DD688B5}" type="slidenum">
              <a:rPr lang="en-IN" smtClean="0"/>
              <a:t>‹#›</a:t>
            </a:fld>
            <a:endParaRPr lang="en-IN"/>
          </a:p>
        </p:txBody>
      </p:sp>
    </p:spTree>
    <p:extLst>
      <p:ext uri="{BB962C8B-B14F-4D97-AF65-F5344CB8AC3E}">
        <p14:creationId xmlns:p14="http://schemas.microsoft.com/office/powerpoint/2010/main" val="1961871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ineral_(nutrient)" TargetMode="External"/><Relationship Id="rId13" Type="http://schemas.openxmlformats.org/officeDocument/2006/relationships/hyperlink" Target="https://en.wikipedia.org/wiki/Flavonoid" TargetMode="External"/><Relationship Id="rId3" Type="http://schemas.openxmlformats.org/officeDocument/2006/relationships/hyperlink" Target="https://en.wikipedia.org/wiki/Theobromine" TargetMode="External"/><Relationship Id="rId7" Type="http://schemas.openxmlformats.org/officeDocument/2006/relationships/hyperlink" Target="https://en.wikipedia.org/wiki/Nutrient" TargetMode="External"/><Relationship Id="rId12" Type="http://schemas.openxmlformats.org/officeDocument/2006/relationships/hyperlink" Target="https://en.wikipedia.org/wiki/Polyphenol" TargetMode="External"/><Relationship Id="rId2" Type="http://schemas.openxmlformats.org/officeDocument/2006/relationships/hyperlink" Target="https://en.wikipedia.org/wiki/Caffeine" TargetMode="External"/><Relationship Id="rId16" Type="http://schemas.openxmlformats.org/officeDocument/2006/relationships/hyperlink" Target="https://en.wikipedia.org/wiki/Clinical_research" TargetMode="External"/><Relationship Id="rId1" Type="http://schemas.openxmlformats.org/officeDocument/2006/relationships/slideLayout" Target="../slideLayouts/slideLayout2.xml"/><Relationship Id="rId6" Type="http://schemas.openxmlformats.org/officeDocument/2006/relationships/hyperlink" Target="https://en.wikipedia.org/wiki/Xanthine" TargetMode="External"/><Relationship Id="rId11" Type="http://schemas.openxmlformats.org/officeDocument/2006/relationships/hyperlink" Target="https://en.wikipedia.org/wiki/Fluoride" TargetMode="External"/><Relationship Id="rId5" Type="http://schemas.openxmlformats.org/officeDocument/2006/relationships/hyperlink" Target="https://en.wikipedia.org/wiki/Stimulant" TargetMode="External"/><Relationship Id="rId15" Type="http://schemas.openxmlformats.org/officeDocument/2006/relationships/hyperlink" Target="https://en.wikipedia.org/wiki/Flavan-3-ol" TargetMode="External"/><Relationship Id="rId10" Type="http://schemas.openxmlformats.org/officeDocument/2006/relationships/hyperlink" Target="https://en.wikipedia.org/wiki/Reference_Daily_Intake" TargetMode="External"/><Relationship Id="rId4" Type="http://schemas.openxmlformats.org/officeDocument/2006/relationships/hyperlink" Target="https://en.wikipedia.org/wiki/Theophylline" TargetMode="External"/><Relationship Id="rId9" Type="http://schemas.openxmlformats.org/officeDocument/2006/relationships/hyperlink" Target="https://en.wikipedia.org/wiki/Manganese" TargetMode="External"/><Relationship Id="rId14" Type="http://schemas.openxmlformats.org/officeDocument/2006/relationships/hyperlink" Target="https://en.wikipedia.org/wiki/Epigallocatechin_gallat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u%27er_tea" TargetMode="External"/><Relationship Id="rId13" Type="http://schemas.openxmlformats.org/officeDocument/2006/relationships/hyperlink" Target="https://en.wikipedia.org/wiki/Chlorophyll" TargetMode="External"/><Relationship Id="rId3" Type="http://schemas.openxmlformats.org/officeDocument/2006/relationships/hyperlink" Target="https://en.wikipedia.org/wiki/Yellow_tea" TargetMode="External"/><Relationship Id="rId7" Type="http://schemas.openxmlformats.org/officeDocument/2006/relationships/hyperlink" Target="https://en.wikipedia.org/wiki/Fermented_tea" TargetMode="External"/><Relationship Id="rId12" Type="http://schemas.openxmlformats.org/officeDocument/2006/relationships/hyperlink" Target="https://en.wikipedia.org/wiki/Enzyme" TargetMode="External"/><Relationship Id="rId2" Type="http://schemas.openxmlformats.org/officeDocument/2006/relationships/hyperlink" Target="https://en.wikipedia.org/wiki/White_tea" TargetMode="External"/><Relationship Id="rId1" Type="http://schemas.openxmlformats.org/officeDocument/2006/relationships/slideLayout" Target="../slideLayouts/slideLayout2.xml"/><Relationship Id="rId6" Type="http://schemas.openxmlformats.org/officeDocument/2006/relationships/hyperlink" Target="https://en.wikipedia.org/wiki/Black_tea" TargetMode="External"/><Relationship Id="rId11" Type="http://schemas.openxmlformats.org/officeDocument/2006/relationships/hyperlink" Target="https://en.wikipedia.org/wiki/Food_browning" TargetMode="External"/><Relationship Id="rId5" Type="http://schemas.openxmlformats.org/officeDocument/2006/relationships/hyperlink" Target="https://en.wikipedia.org/wiki/Oolong" TargetMode="External"/><Relationship Id="rId10" Type="http://schemas.openxmlformats.org/officeDocument/2006/relationships/hyperlink" Target="https://en.wikipedia.org/wiki/Redox" TargetMode="External"/><Relationship Id="rId4" Type="http://schemas.openxmlformats.org/officeDocument/2006/relationships/hyperlink" Target="https://en.wikipedia.org/wiki/Green_tea" TargetMode="External"/><Relationship Id="rId9" Type="http://schemas.openxmlformats.org/officeDocument/2006/relationships/hyperlink" Target="https://en.wikipedia.org/wiki/Wiltin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Vanilla" TargetMode="External"/><Relationship Id="rId3" Type="http://schemas.openxmlformats.org/officeDocument/2006/relationships/hyperlink" Target="https://en.wikipedia.org/wiki/Clove" TargetMode="External"/><Relationship Id="rId7" Type="http://schemas.openxmlformats.org/officeDocument/2006/relationships/hyperlink" Target="https://en.wikipedia.org/wiki/Earl_Grey_tea" TargetMode="External"/><Relationship Id="rId2" Type="http://schemas.openxmlformats.org/officeDocument/2006/relationships/hyperlink" Target="https://en.wikipedia.org/wiki/Ginger" TargetMode="External"/><Relationship Id="rId1" Type="http://schemas.openxmlformats.org/officeDocument/2006/relationships/slideLayout" Target="../slideLayouts/slideLayout2.xml"/><Relationship Id="rId6" Type="http://schemas.openxmlformats.org/officeDocument/2006/relationships/hyperlink" Target="https://en.wikipedia.org/wiki/Bergamot_orange" TargetMode="External"/><Relationship Id="rId5" Type="http://schemas.openxmlformats.org/officeDocument/2006/relationships/hyperlink" Target="https://en.wikipedia.org/wiki/Cardamom" TargetMode="External"/><Relationship Id="rId10" Type="http://schemas.openxmlformats.org/officeDocument/2006/relationships/hyperlink" Target="https://en.wikipedia.org/wiki/Jasmine_tea" TargetMode="External"/><Relationship Id="rId4" Type="http://schemas.openxmlformats.org/officeDocument/2006/relationships/hyperlink" Target="https://en.wikipedia.org/wiki/Lamiaceae" TargetMode="External"/><Relationship Id="rId9" Type="http://schemas.openxmlformats.org/officeDocument/2006/relationships/hyperlink" Target="https://en.wikipedia.org/wiki/Spearmin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Yak_butter" TargetMode="External"/><Relationship Id="rId13" Type="http://schemas.openxmlformats.org/officeDocument/2006/relationships/hyperlink" Target="https://en.wikipedia.org/wiki/Health_effects_of_tea" TargetMode="External"/><Relationship Id="rId3" Type="http://schemas.openxmlformats.org/officeDocument/2006/relationships/hyperlink" Target="https://en.wikipedia.org/wiki/Masala_chai" TargetMode="External"/><Relationship Id="rId7" Type="http://schemas.openxmlformats.org/officeDocument/2006/relationships/hyperlink" Target="https://en.wikipedia.org/wiki/Tibetan_people" TargetMode="External"/><Relationship Id="rId12" Type="http://schemas.openxmlformats.org/officeDocument/2006/relationships/hyperlink" Target="https://en.wikipedia.org/wiki/Heat_transfer" TargetMode="External"/><Relationship Id="rId2" Type="http://schemas.openxmlformats.org/officeDocument/2006/relationships/hyperlink" Target="https://en.wikipedia.org/wiki/Madame_de_S%C3%A9vign%C3%A9" TargetMode="External"/><Relationship Id="rId1" Type="http://schemas.openxmlformats.org/officeDocument/2006/relationships/slideLayout" Target="../slideLayouts/slideLayout2.xml"/><Relationship Id="rId6" Type="http://schemas.openxmlformats.org/officeDocument/2006/relationships/hyperlink" Target="https://en.wikipedia.org/wiki/Hong_Kong-style_milk_tea" TargetMode="External"/><Relationship Id="rId11" Type="http://schemas.openxmlformats.org/officeDocument/2006/relationships/hyperlink" Target="https://en.wikipedia.org/wiki/UHT" TargetMode="External"/><Relationship Id="rId5" Type="http://schemas.openxmlformats.org/officeDocument/2006/relationships/hyperlink" Target="https://en.wikipedia.org/wiki/Manchu_people" TargetMode="External"/><Relationship Id="rId10" Type="http://schemas.openxmlformats.org/officeDocument/2006/relationships/hyperlink" Target="https://en.wikipedia.org/wiki/Polish_language" TargetMode="External"/><Relationship Id="rId4" Type="http://schemas.openxmlformats.org/officeDocument/2006/relationships/hyperlink" Target="https://en.wikipedia.org/wiki/Han_Chinese" TargetMode="External"/><Relationship Id="rId9" Type="http://schemas.openxmlformats.org/officeDocument/2006/relationships/hyperlink" Target="https://en.wikipedia.org/wiki/Bavari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C176-A6CD-45F8-8FB4-423DF26A4FD9}"/>
              </a:ext>
            </a:extLst>
          </p:cNvPr>
          <p:cNvSpPr>
            <a:spLocks noGrp="1"/>
          </p:cNvSpPr>
          <p:nvPr>
            <p:ph type="ctrTitle"/>
          </p:nvPr>
        </p:nvSpPr>
        <p:spPr>
          <a:xfrm>
            <a:off x="2362200" y="1747521"/>
            <a:ext cx="7498080" cy="1188719"/>
          </a:xfrm>
        </p:spPr>
        <p:txBody>
          <a:bodyPr/>
          <a:lstStyle/>
          <a:p>
            <a:r>
              <a:rPr lang="en-US" dirty="0"/>
              <a:t>A clear vision of Tea</a:t>
            </a:r>
            <a:endParaRPr lang="en-IN" dirty="0"/>
          </a:p>
        </p:txBody>
      </p:sp>
      <p:sp>
        <p:nvSpPr>
          <p:cNvPr id="3" name="Subtitle 2">
            <a:extLst>
              <a:ext uri="{FF2B5EF4-FFF2-40B4-BE49-F238E27FC236}">
                <a16:creationId xmlns:a16="http://schemas.microsoft.com/office/drawing/2014/main" id="{EE40E919-3C59-45CF-AF0A-D70ACF49FD50}"/>
              </a:ext>
            </a:extLst>
          </p:cNvPr>
          <p:cNvSpPr>
            <a:spLocks noGrp="1"/>
          </p:cNvSpPr>
          <p:nvPr>
            <p:ph type="subTitle" idx="1"/>
          </p:nvPr>
        </p:nvSpPr>
        <p:spPr>
          <a:xfrm>
            <a:off x="2692398" y="3657597"/>
            <a:ext cx="6815669" cy="441963"/>
          </a:xfrm>
        </p:spPr>
        <p:txBody>
          <a:bodyPr/>
          <a:lstStyle/>
          <a:p>
            <a:r>
              <a:rPr lang="en-US" dirty="0"/>
              <a:t>Prepared by Sai Ganesh Reddy Buthukuri</a:t>
            </a:r>
            <a:endParaRPr lang="en-IN" dirty="0"/>
          </a:p>
        </p:txBody>
      </p:sp>
    </p:spTree>
    <p:extLst>
      <p:ext uri="{BB962C8B-B14F-4D97-AF65-F5344CB8AC3E}">
        <p14:creationId xmlns:p14="http://schemas.microsoft.com/office/powerpoint/2010/main" val="289348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9B5466-492D-4661-90C6-416B4E064A6B}"/>
              </a:ext>
            </a:extLst>
          </p:cNvPr>
          <p:cNvSpPr txBox="1">
            <a:spLocks/>
          </p:cNvSpPr>
          <p:nvPr/>
        </p:nvSpPr>
        <p:spPr>
          <a:xfrm>
            <a:off x="831850" y="662940"/>
            <a:ext cx="10515600" cy="1752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Chemical compositions:</a:t>
            </a:r>
            <a:endParaRPr lang="en-IN" dirty="0"/>
          </a:p>
        </p:txBody>
      </p:sp>
      <p:sp>
        <p:nvSpPr>
          <p:cNvPr id="5" name="Text Placeholder 2">
            <a:extLst>
              <a:ext uri="{FF2B5EF4-FFF2-40B4-BE49-F238E27FC236}">
                <a16:creationId xmlns:a16="http://schemas.microsoft.com/office/drawing/2014/main" id="{0A402417-0B6E-4C2B-BBBD-25C3EC73CDF3}"/>
              </a:ext>
            </a:extLst>
          </p:cNvPr>
          <p:cNvSpPr txBox="1">
            <a:spLocks/>
          </p:cNvSpPr>
          <p:nvPr/>
        </p:nvSpPr>
        <p:spPr>
          <a:xfrm>
            <a:off x="838200" y="2415540"/>
            <a:ext cx="10515600" cy="3779520"/>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07000"/>
              </a:lnSpc>
              <a:spcBef>
                <a:spcPts val="600"/>
              </a:spcBef>
            </a:pPr>
            <a:r>
              <a:rPr lang="en-IN" sz="1800" dirty="0">
                <a:solidFill>
                  <a:srgbClr val="202122"/>
                </a:solidFill>
                <a:ea typeface="Times New Roman" panose="02020603050405020304" pitchFamily="18" charset="0"/>
                <a:cs typeface="Mangal" panose="02040503050203030202" pitchFamily="18" charset="0"/>
              </a:rPr>
              <a:t>Physically speaking, tea has properties of both a solution and a suspension. It is a solution of all the water-soluble compounds that have been extracted from the tea leaves, such as the </a:t>
            </a:r>
            <a:r>
              <a:rPr lang="en-IN" sz="1800" dirty="0">
                <a:solidFill>
                  <a:srgbClr val="202122"/>
                </a:solidFill>
                <a:highlight>
                  <a:srgbClr val="FFFF00"/>
                </a:highlight>
                <a:ea typeface="Times New Roman" panose="02020603050405020304" pitchFamily="18" charset="0"/>
                <a:cs typeface="Mangal" panose="02040503050203030202" pitchFamily="18" charset="0"/>
              </a:rPr>
              <a:t>polyphenols and amino acids</a:t>
            </a:r>
            <a:r>
              <a:rPr lang="en-IN" sz="1800" dirty="0">
                <a:solidFill>
                  <a:srgbClr val="202122"/>
                </a:solidFill>
                <a:ea typeface="Times New Roman" panose="02020603050405020304" pitchFamily="18" charset="0"/>
                <a:cs typeface="Mangal" panose="02040503050203030202" pitchFamily="18" charset="0"/>
              </a:rPr>
              <a:t>, but is a suspension when all of the insoluble components are considered, such as the cellulose in the tea leaves.</a:t>
            </a:r>
            <a:endParaRPr lang="en-IN" sz="1800" u="sng" baseline="30000" dirty="0">
              <a:solidFill>
                <a:srgbClr val="0645AD"/>
              </a:solidFill>
              <a:ea typeface="Times New Roman" panose="02020603050405020304" pitchFamily="18" charset="0"/>
              <a:cs typeface="Mangal" panose="02040503050203030202" pitchFamily="18" charset="0"/>
            </a:endParaRPr>
          </a:p>
          <a:p>
            <a:pPr>
              <a:lnSpc>
                <a:spcPct val="107000"/>
              </a:lnSpc>
              <a:spcBef>
                <a:spcPts val="600"/>
              </a:spcBef>
            </a:pPr>
            <a:r>
              <a:rPr lang="en-IN" sz="1800" u="sng" dirty="0">
                <a:solidFill>
                  <a:srgbClr val="0645AD"/>
                </a:solidFill>
                <a:highlight>
                  <a:srgbClr val="FFFF00"/>
                </a:highlight>
                <a:ea typeface="Times New Roman" panose="02020603050405020304" pitchFamily="18" charset="0"/>
                <a:cs typeface="Mangal" panose="02040503050203030202" pitchFamily="18" charset="0"/>
                <a:hlinkClick r:id="rId2" tooltip="Caffeine"/>
              </a:rPr>
              <a:t>Caffeine</a:t>
            </a:r>
            <a:r>
              <a:rPr lang="en-IN" sz="1800" dirty="0">
                <a:solidFill>
                  <a:srgbClr val="202122"/>
                </a:solidFill>
                <a:highlight>
                  <a:srgbClr val="FFFF00"/>
                </a:highlight>
                <a:ea typeface="Times New Roman" panose="02020603050405020304" pitchFamily="18" charset="0"/>
              </a:rPr>
              <a:t> constitutes about 3% of tea's dry weight, translating to between 30 and 90 milligrams per 250-millilitre</a:t>
            </a:r>
            <a:r>
              <a:rPr lang="en-IN" sz="1800" dirty="0">
                <a:solidFill>
                  <a:srgbClr val="202122"/>
                </a:solidFill>
                <a:ea typeface="Times New Roman" panose="02020603050405020304" pitchFamily="18" charset="0"/>
              </a:rPr>
              <a:t> (8+</a:t>
            </a:r>
            <a:r>
              <a:rPr lang="en-IN" sz="1800" baseline="30000" dirty="0">
                <a:solidFill>
                  <a:srgbClr val="202122"/>
                </a:solidFill>
                <a:ea typeface="Times New Roman" panose="02020603050405020304" pitchFamily="18" charset="0"/>
              </a:rPr>
              <a:t>1</a:t>
            </a:r>
            <a:r>
              <a:rPr lang="en-IN" sz="1800" dirty="0">
                <a:solidFill>
                  <a:srgbClr val="202122"/>
                </a:solidFill>
                <a:ea typeface="Times New Roman" panose="02020603050405020304" pitchFamily="18" charset="0"/>
              </a:rPr>
              <a:t>⁄</a:t>
            </a:r>
            <a:r>
              <a:rPr lang="en-IN" sz="1800" baseline="-25000" dirty="0">
                <a:solidFill>
                  <a:srgbClr val="202122"/>
                </a:solidFill>
                <a:ea typeface="Times New Roman" panose="02020603050405020304" pitchFamily="18" charset="0"/>
              </a:rPr>
              <a:t>2</a:t>
            </a:r>
            <a:r>
              <a:rPr lang="en-IN" sz="1800" dirty="0">
                <a:solidFill>
                  <a:srgbClr val="202122"/>
                </a:solidFill>
                <a:ea typeface="Times New Roman" panose="02020603050405020304" pitchFamily="18" charset="0"/>
              </a:rPr>
              <a:t> US </a:t>
            </a:r>
            <a:r>
              <a:rPr lang="en-IN" sz="1800" dirty="0" err="1">
                <a:solidFill>
                  <a:srgbClr val="202122"/>
                </a:solidFill>
                <a:ea typeface="Times New Roman" panose="02020603050405020304" pitchFamily="18" charset="0"/>
              </a:rPr>
              <a:t>fl</a:t>
            </a:r>
            <a:r>
              <a:rPr lang="en-IN" sz="1800" dirty="0">
                <a:solidFill>
                  <a:srgbClr val="202122"/>
                </a:solidFill>
                <a:ea typeface="Times New Roman" panose="02020603050405020304" pitchFamily="18" charset="0"/>
              </a:rPr>
              <a:t> oz) cup depending on the type, brand, and brewing </a:t>
            </a:r>
            <a:r>
              <a:rPr lang="en-IN" sz="1800" dirty="0" err="1">
                <a:solidFill>
                  <a:srgbClr val="202122"/>
                </a:solidFill>
                <a:ea typeface="Times New Roman" panose="02020603050405020304" pitchFamily="18" charset="0"/>
              </a:rPr>
              <a:t>method.</a:t>
            </a:r>
            <a:r>
              <a:rPr lang="en-IN" sz="1800" dirty="0" err="1">
                <a:solidFill>
                  <a:srgbClr val="202122"/>
                </a:solidFill>
                <a:highlight>
                  <a:srgbClr val="FFFF00"/>
                </a:highlight>
                <a:ea typeface="Times New Roman" panose="02020603050405020304" pitchFamily="18" charset="0"/>
              </a:rPr>
              <a:t>A</a:t>
            </a:r>
            <a:r>
              <a:rPr lang="en-IN" sz="1800" dirty="0">
                <a:solidFill>
                  <a:srgbClr val="202122"/>
                </a:solidFill>
                <a:highlight>
                  <a:srgbClr val="FFFF00"/>
                </a:highlight>
                <a:ea typeface="Times New Roman" panose="02020603050405020304" pitchFamily="18" charset="0"/>
              </a:rPr>
              <a:t> study found that the caffeine content of one gram of black tea ranged from 22–28 mg, while the caffeine content of one gram of green tea ranged from 11–20 mg</a:t>
            </a:r>
            <a:r>
              <a:rPr lang="en-IN" sz="1800" dirty="0">
                <a:solidFill>
                  <a:srgbClr val="202122"/>
                </a:solidFill>
                <a:ea typeface="Times New Roman" panose="02020603050405020304" pitchFamily="18" charset="0"/>
              </a:rPr>
              <a:t>, reflecting a significant </a:t>
            </a:r>
            <a:r>
              <a:rPr lang="en-IN" sz="1800" dirty="0" err="1">
                <a:solidFill>
                  <a:srgbClr val="202122"/>
                </a:solidFill>
                <a:ea typeface="Times New Roman" panose="02020603050405020304" pitchFamily="18" charset="0"/>
              </a:rPr>
              <a:t>difference.Tea</a:t>
            </a:r>
            <a:r>
              <a:rPr lang="en-IN" sz="1800" dirty="0">
                <a:solidFill>
                  <a:srgbClr val="202122"/>
                </a:solidFill>
                <a:ea typeface="Times New Roman" panose="02020603050405020304" pitchFamily="18" charset="0"/>
              </a:rPr>
              <a:t> also contains small amounts of </a:t>
            </a:r>
            <a:r>
              <a:rPr lang="en-IN" sz="1800" u="sng" dirty="0">
                <a:solidFill>
                  <a:srgbClr val="0645AD"/>
                </a:solidFill>
                <a:highlight>
                  <a:srgbClr val="FFFF00"/>
                </a:highlight>
                <a:ea typeface="Times New Roman" panose="02020603050405020304" pitchFamily="18" charset="0"/>
                <a:cs typeface="Mangal" panose="02040503050203030202" pitchFamily="18" charset="0"/>
                <a:hlinkClick r:id="rId3" tooltip="Theobromine"/>
              </a:rPr>
              <a:t>theobromine</a:t>
            </a:r>
            <a:r>
              <a:rPr lang="en-IN" sz="1800" dirty="0">
                <a:solidFill>
                  <a:srgbClr val="202122"/>
                </a:solidFill>
                <a:highlight>
                  <a:srgbClr val="FFFF00"/>
                </a:highlight>
                <a:ea typeface="Times New Roman" panose="02020603050405020304" pitchFamily="18" charset="0"/>
              </a:rPr>
              <a:t> and </a:t>
            </a:r>
            <a:r>
              <a:rPr lang="en-IN" sz="1800" u="sng" dirty="0">
                <a:solidFill>
                  <a:srgbClr val="0645AD"/>
                </a:solidFill>
                <a:highlight>
                  <a:srgbClr val="FFFF00"/>
                </a:highlight>
                <a:ea typeface="Times New Roman" panose="02020603050405020304" pitchFamily="18" charset="0"/>
                <a:cs typeface="Mangal" panose="02040503050203030202" pitchFamily="18" charset="0"/>
                <a:hlinkClick r:id="rId4" tooltip="Theophylline"/>
              </a:rPr>
              <a:t>theophylline</a:t>
            </a:r>
            <a:r>
              <a:rPr lang="en-IN" sz="1800" dirty="0">
                <a:solidFill>
                  <a:srgbClr val="202122"/>
                </a:solidFill>
                <a:highlight>
                  <a:srgbClr val="FFFF00"/>
                </a:highlight>
                <a:ea typeface="Times New Roman" panose="02020603050405020304" pitchFamily="18" charset="0"/>
              </a:rPr>
              <a:t>, which are </a:t>
            </a:r>
            <a:r>
              <a:rPr lang="en-IN" sz="1800" u="sng" dirty="0">
                <a:solidFill>
                  <a:srgbClr val="0645AD"/>
                </a:solidFill>
                <a:highlight>
                  <a:srgbClr val="FFFF00"/>
                </a:highlight>
                <a:ea typeface="Times New Roman" panose="02020603050405020304" pitchFamily="18" charset="0"/>
                <a:cs typeface="Mangal" panose="02040503050203030202" pitchFamily="18" charset="0"/>
                <a:hlinkClick r:id="rId5" tooltip="Stimulant"/>
              </a:rPr>
              <a:t>stimulants</a:t>
            </a:r>
            <a:r>
              <a:rPr lang="en-IN" sz="1800" dirty="0">
                <a:solidFill>
                  <a:srgbClr val="202122"/>
                </a:solidFill>
                <a:highlight>
                  <a:srgbClr val="FFFF00"/>
                </a:highlight>
                <a:ea typeface="Times New Roman" panose="02020603050405020304" pitchFamily="18" charset="0"/>
              </a:rPr>
              <a:t>, and </a:t>
            </a:r>
            <a:r>
              <a:rPr lang="en-IN" sz="1800" u="sng" dirty="0" err="1">
                <a:solidFill>
                  <a:srgbClr val="0645AD"/>
                </a:solidFill>
                <a:highlight>
                  <a:srgbClr val="FFFF00"/>
                </a:highlight>
                <a:ea typeface="Times New Roman" panose="02020603050405020304" pitchFamily="18" charset="0"/>
                <a:cs typeface="Mangal" panose="02040503050203030202" pitchFamily="18" charset="0"/>
                <a:hlinkClick r:id="rId6" tooltip="Xanthine"/>
              </a:rPr>
              <a:t>xanthines</a:t>
            </a:r>
            <a:r>
              <a:rPr lang="en-IN" sz="1800" dirty="0">
                <a:solidFill>
                  <a:srgbClr val="202122"/>
                </a:solidFill>
                <a:highlight>
                  <a:srgbClr val="FFFF00"/>
                </a:highlight>
                <a:ea typeface="Times New Roman" panose="02020603050405020304" pitchFamily="18" charset="0"/>
              </a:rPr>
              <a:t> similar to caffeine.</a:t>
            </a:r>
          </a:p>
          <a:p>
            <a:pPr>
              <a:lnSpc>
                <a:spcPct val="107000"/>
              </a:lnSpc>
              <a:spcBef>
                <a:spcPts val="600"/>
              </a:spcBef>
            </a:pPr>
            <a:r>
              <a:rPr lang="en-IN" sz="1800" dirty="0">
                <a:solidFill>
                  <a:srgbClr val="202122"/>
                </a:solidFill>
                <a:ea typeface="Times New Roman" panose="02020603050405020304" pitchFamily="18" charset="0"/>
                <a:cs typeface="Mangal" panose="02040503050203030202" pitchFamily="18" charset="0"/>
              </a:rPr>
              <a:t>Black and green teas contain no </a:t>
            </a:r>
            <a:r>
              <a:rPr lang="en-IN" sz="1800" u="sng" dirty="0">
                <a:solidFill>
                  <a:srgbClr val="0645AD"/>
                </a:solidFill>
                <a:ea typeface="Times New Roman" panose="02020603050405020304" pitchFamily="18" charset="0"/>
                <a:cs typeface="Mangal" panose="02040503050203030202" pitchFamily="18" charset="0"/>
                <a:hlinkClick r:id="rId7" tooltip="Nutrient"/>
              </a:rPr>
              <a:t>essential nutrients</a:t>
            </a:r>
            <a:r>
              <a:rPr lang="en-IN" sz="1800" dirty="0">
                <a:solidFill>
                  <a:srgbClr val="202122"/>
                </a:solidFill>
                <a:ea typeface="Times New Roman" panose="02020603050405020304" pitchFamily="18" charset="0"/>
                <a:cs typeface="Mangal" panose="02040503050203030202" pitchFamily="18" charset="0"/>
              </a:rPr>
              <a:t> in significant amounts, with the exception of the </a:t>
            </a:r>
            <a:r>
              <a:rPr lang="en-IN" sz="1800" u="sng" dirty="0">
                <a:solidFill>
                  <a:srgbClr val="0645AD"/>
                </a:solidFill>
                <a:ea typeface="Times New Roman" panose="02020603050405020304" pitchFamily="18" charset="0"/>
                <a:cs typeface="Mangal" panose="02040503050203030202" pitchFamily="18" charset="0"/>
                <a:hlinkClick r:id="rId8" tooltip="Mineral (nutrient)"/>
              </a:rPr>
              <a:t>dietary mineral</a:t>
            </a:r>
            <a:r>
              <a:rPr lang="en-IN" sz="1800" dirty="0">
                <a:solidFill>
                  <a:srgbClr val="202122"/>
                </a:solidFill>
                <a:ea typeface="Times New Roman" panose="02020603050405020304" pitchFamily="18" charset="0"/>
                <a:cs typeface="Mangal" panose="02040503050203030202" pitchFamily="18" charset="0"/>
              </a:rPr>
              <a:t> </a:t>
            </a:r>
            <a:r>
              <a:rPr lang="en-IN" sz="1800" u="sng" dirty="0">
                <a:solidFill>
                  <a:srgbClr val="0645AD"/>
                </a:solidFill>
                <a:ea typeface="Times New Roman" panose="02020603050405020304" pitchFamily="18" charset="0"/>
                <a:cs typeface="Mangal" panose="02040503050203030202" pitchFamily="18" charset="0"/>
                <a:hlinkClick r:id="rId9" tooltip="Manganese"/>
              </a:rPr>
              <a:t>manganese</a:t>
            </a:r>
            <a:r>
              <a:rPr lang="en-IN" sz="1800" dirty="0">
                <a:solidFill>
                  <a:srgbClr val="202122"/>
                </a:solidFill>
                <a:ea typeface="Times New Roman" panose="02020603050405020304" pitchFamily="18" charset="0"/>
                <a:cs typeface="Mangal" panose="02040503050203030202" pitchFamily="18" charset="0"/>
              </a:rPr>
              <a:t>, at 0.5 mg per cup or 26% of the </a:t>
            </a:r>
            <a:r>
              <a:rPr lang="en-IN" sz="1800" u="sng" dirty="0">
                <a:solidFill>
                  <a:srgbClr val="0645AD"/>
                </a:solidFill>
                <a:ea typeface="Times New Roman" panose="02020603050405020304" pitchFamily="18" charset="0"/>
                <a:cs typeface="Mangal" panose="02040503050203030202" pitchFamily="18" charset="0"/>
                <a:hlinkClick r:id="rId10" tooltip="Reference Daily Intake"/>
              </a:rPr>
              <a:t>Reference Daily Intake</a:t>
            </a:r>
            <a:r>
              <a:rPr lang="en-IN" sz="1800" dirty="0">
                <a:solidFill>
                  <a:srgbClr val="202122"/>
                </a:solidFill>
                <a:ea typeface="Times New Roman" panose="02020603050405020304" pitchFamily="18" charset="0"/>
                <a:cs typeface="Mangal" panose="02040503050203030202" pitchFamily="18" charset="0"/>
              </a:rPr>
              <a:t> (RDI).</a:t>
            </a:r>
            <a:r>
              <a:rPr lang="en-IN" sz="1800" u="sng" dirty="0">
                <a:solidFill>
                  <a:srgbClr val="0645AD"/>
                </a:solidFill>
                <a:ea typeface="Times New Roman" panose="02020603050405020304" pitchFamily="18" charset="0"/>
                <a:cs typeface="Mangal" panose="02040503050203030202" pitchFamily="18" charset="0"/>
                <a:hlinkClick r:id="rId11" tooltip="Fluoride"/>
              </a:rPr>
              <a:t>Fluoride</a:t>
            </a:r>
            <a:r>
              <a:rPr lang="en-IN" sz="1800" dirty="0">
                <a:solidFill>
                  <a:srgbClr val="202122"/>
                </a:solidFill>
                <a:ea typeface="Times New Roman" panose="02020603050405020304" pitchFamily="18" charset="0"/>
                <a:cs typeface="Mangal" panose="02040503050203030202" pitchFamily="18" charset="0"/>
              </a:rPr>
              <a:t> is sometimes present in tea; certain types of </a:t>
            </a:r>
            <a:r>
              <a:rPr lang="en-IN" sz="1800" dirty="0">
                <a:solidFill>
                  <a:srgbClr val="202122"/>
                </a:solidFill>
                <a:highlight>
                  <a:srgbClr val="FFFF00"/>
                </a:highlight>
                <a:ea typeface="Times New Roman" panose="02020603050405020304" pitchFamily="18" charset="0"/>
                <a:cs typeface="Mangal" panose="02040503050203030202" pitchFamily="18" charset="0"/>
              </a:rPr>
              <a:t>"brick tea", made from old leaves and stems</a:t>
            </a:r>
            <a:r>
              <a:rPr lang="en-IN" sz="1800" dirty="0">
                <a:solidFill>
                  <a:srgbClr val="202122"/>
                </a:solidFill>
                <a:ea typeface="Times New Roman" panose="02020603050405020304" pitchFamily="18" charset="0"/>
                <a:cs typeface="Mangal" panose="02040503050203030202" pitchFamily="18" charset="0"/>
              </a:rPr>
              <a:t>, have the highest levels, </a:t>
            </a:r>
            <a:r>
              <a:rPr lang="en-IN" sz="1800" dirty="0">
                <a:solidFill>
                  <a:srgbClr val="FF0000"/>
                </a:solidFill>
                <a:ea typeface="Times New Roman" panose="02020603050405020304" pitchFamily="18" charset="0"/>
                <a:cs typeface="Mangal" panose="02040503050203030202" pitchFamily="18" charset="0"/>
              </a:rPr>
              <a:t>enough to pose a health risk if much tea is drunk</a:t>
            </a:r>
            <a:r>
              <a:rPr lang="en-IN" sz="1800" dirty="0">
                <a:solidFill>
                  <a:srgbClr val="202122"/>
                </a:solidFill>
                <a:ea typeface="Times New Roman" panose="02020603050405020304" pitchFamily="18" charset="0"/>
                <a:cs typeface="Mangal" panose="02040503050203030202" pitchFamily="18" charset="0"/>
              </a:rPr>
              <a:t>, which has been attributed to high levels of fluoride in soils, acidic soils, and long brewing.</a:t>
            </a:r>
            <a:endParaRPr lang="en-IN" sz="1800" dirty="0">
              <a:ea typeface="Calibri" panose="020F0502020204030204" pitchFamily="34" charset="0"/>
              <a:cs typeface="Mangal" panose="02040503050203030202" pitchFamily="18" charset="0"/>
            </a:endParaRPr>
          </a:p>
          <a:p>
            <a:r>
              <a:rPr lang="en-IN" sz="1800" dirty="0">
                <a:solidFill>
                  <a:srgbClr val="202122"/>
                </a:solidFill>
                <a:highlight>
                  <a:srgbClr val="FFFF00"/>
                </a:highlight>
                <a:ea typeface="Times New Roman" panose="02020603050405020304" pitchFamily="18" charset="0"/>
              </a:rPr>
              <a:t>The astringency in tea can be attributed to the presence of </a:t>
            </a:r>
            <a:r>
              <a:rPr lang="en-IN" sz="1800" u="sng" dirty="0">
                <a:solidFill>
                  <a:srgbClr val="0645AD"/>
                </a:solidFill>
                <a:highlight>
                  <a:srgbClr val="FFFF00"/>
                </a:highlight>
                <a:ea typeface="Times New Roman" panose="02020603050405020304" pitchFamily="18" charset="0"/>
                <a:cs typeface="Mangal" panose="02040503050203030202" pitchFamily="18" charset="0"/>
                <a:hlinkClick r:id="rId12" tooltip="Polyphenol"/>
              </a:rPr>
              <a:t>polyphenols</a:t>
            </a:r>
            <a:r>
              <a:rPr lang="en-IN" sz="1800" dirty="0">
                <a:solidFill>
                  <a:srgbClr val="202122"/>
                </a:solidFill>
                <a:ea typeface="Times New Roman" panose="02020603050405020304" pitchFamily="18" charset="0"/>
              </a:rPr>
              <a:t>. These are </a:t>
            </a:r>
            <a:r>
              <a:rPr lang="en-IN" sz="1800" dirty="0">
                <a:solidFill>
                  <a:srgbClr val="202122"/>
                </a:solidFill>
                <a:highlight>
                  <a:srgbClr val="FFFF00"/>
                </a:highlight>
                <a:ea typeface="Times New Roman" panose="02020603050405020304" pitchFamily="18" charset="0"/>
              </a:rPr>
              <a:t>the most abundant compounds in tea leaves, making up 30–40% of their </a:t>
            </a:r>
            <a:r>
              <a:rPr lang="en-IN" sz="1800" dirty="0" err="1">
                <a:solidFill>
                  <a:srgbClr val="202122"/>
                </a:solidFill>
                <a:highlight>
                  <a:srgbClr val="FFFF00"/>
                </a:highlight>
                <a:ea typeface="Times New Roman" panose="02020603050405020304" pitchFamily="18" charset="0"/>
              </a:rPr>
              <a:t>composition</a:t>
            </a:r>
            <a:r>
              <a:rPr lang="en-IN" sz="1800" dirty="0" err="1">
                <a:solidFill>
                  <a:srgbClr val="202122"/>
                </a:solidFill>
                <a:ea typeface="Times New Roman" panose="02020603050405020304" pitchFamily="18" charset="0"/>
              </a:rPr>
              <a:t>.Polyphenols</a:t>
            </a:r>
            <a:r>
              <a:rPr lang="en-IN" sz="1800" dirty="0">
                <a:solidFill>
                  <a:srgbClr val="202122"/>
                </a:solidFill>
                <a:ea typeface="Times New Roman" panose="02020603050405020304" pitchFamily="18" charset="0"/>
              </a:rPr>
              <a:t> include </a:t>
            </a:r>
            <a:r>
              <a:rPr lang="en-IN" sz="1800" u="sng" dirty="0">
                <a:solidFill>
                  <a:srgbClr val="0645AD"/>
                </a:solidFill>
                <a:ea typeface="Times New Roman" panose="02020603050405020304" pitchFamily="18" charset="0"/>
                <a:cs typeface="Mangal" panose="02040503050203030202" pitchFamily="18" charset="0"/>
                <a:hlinkClick r:id="rId13" tooltip="Flavonoid"/>
              </a:rPr>
              <a:t>flavonoids</a:t>
            </a:r>
            <a:r>
              <a:rPr lang="en-IN" sz="1800" dirty="0">
                <a:solidFill>
                  <a:srgbClr val="202122"/>
                </a:solidFill>
                <a:ea typeface="Times New Roman" panose="02020603050405020304" pitchFamily="18" charset="0"/>
              </a:rPr>
              <a:t>, </a:t>
            </a:r>
            <a:r>
              <a:rPr lang="en-IN" sz="1800" u="sng" dirty="0">
                <a:solidFill>
                  <a:srgbClr val="0645AD"/>
                </a:solidFill>
                <a:ea typeface="Times New Roman" panose="02020603050405020304" pitchFamily="18" charset="0"/>
                <a:cs typeface="Mangal" panose="02040503050203030202" pitchFamily="18" charset="0"/>
                <a:hlinkClick r:id="rId14" tooltip="Epigallocatechin gallate"/>
              </a:rPr>
              <a:t>epigallocatechin gallate</a:t>
            </a:r>
            <a:r>
              <a:rPr lang="en-IN" sz="1800" dirty="0">
                <a:solidFill>
                  <a:srgbClr val="202122"/>
                </a:solidFill>
                <a:ea typeface="Times New Roman" panose="02020603050405020304" pitchFamily="18" charset="0"/>
              </a:rPr>
              <a:t> (EGCG), and other </a:t>
            </a:r>
            <a:r>
              <a:rPr lang="en-IN" sz="1800" u="sng" dirty="0" err="1">
                <a:solidFill>
                  <a:srgbClr val="0645AD"/>
                </a:solidFill>
                <a:ea typeface="Times New Roman" panose="02020603050405020304" pitchFamily="18" charset="0"/>
                <a:cs typeface="Mangal" panose="02040503050203030202" pitchFamily="18" charset="0"/>
                <a:hlinkClick r:id="rId15" tooltip="Flavan-3-ol"/>
              </a:rPr>
              <a:t>catechins</a:t>
            </a:r>
            <a:r>
              <a:rPr lang="en-IN" sz="1800" dirty="0" err="1">
                <a:solidFill>
                  <a:srgbClr val="202122"/>
                </a:solidFill>
                <a:ea typeface="Times New Roman" panose="02020603050405020304" pitchFamily="18" charset="0"/>
              </a:rPr>
              <a:t>.Although</a:t>
            </a:r>
            <a:r>
              <a:rPr lang="en-IN" sz="1800" dirty="0">
                <a:solidFill>
                  <a:srgbClr val="202122"/>
                </a:solidFill>
                <a:ea typeface="Times New Roman" panose="02020603050405020304" pitchFamily="18" charset="0"/>
              </a:rPr>
              <a:t> there has been preliminary </a:t>
            </a:r>
            <a:r>
              <a:rPr lang="en-IN" sz="1800" u="sng" dirty="0">
                <a:solidFill>
                  <a:srgbClr val="0645AD"/>
                </a:solidFill>
                <a:ea typeface="Times New Roman" panose="02020603050405020304" pitchFamily="18" charset="0"/>
                <a:cs typeface="Mangal" panose="02040503050203030202" pitchFamily="18" charset="0"/>
                <a:hlinkClick r:id="rId16" tooltip="Clinical research"/>
              </a:rPr>
              <a:t>clinical research</a:t>
            </a:r>
            <a:r>
              <a:rPr lang="en-IN" sz="1800" dirty="0">
                <a:solidFill>
                  <a:srgbClr val="202122"/>
                </a:solidFill>
                <a:ea typeface="Times New Roman" panose="02020603050405020304" pitchFamily="18" charset="0"/>
              </a:rPr>
              <a:t> on whether green or black teas may protect against various human diseases, there is no evidence that tea p</a:t>
            </a:r>
            <a:r>
              <a:rPr lang="en-IN" sz="1800" dirty="0">
                <a:solidFill>
                  <a:srgbClr val="202122"/>
                </a:solidFill>
                <a:highlight>
                  <a:srgbClr val="FFFF00"/>
                </a:highlight>
                <a:ea typeface="Times New Roman" panose="02020603050405020304" pitchFamily="18" charset="0"/>
              </a:rPr>
              <a:t>olyphenols</a:t>
            </a:r>
            <a:r>
              <a:rPr lang="en-IN" sz="1800" dirty="0">
                <a:solidFill>
                  <a:srgbClr val="202122"/>
                </a:solidFill>
                <a:ea typeface="Times New Roman" panose="02020603050405020304" pitchFamily="18" charset="0"/>
              </a:rPr>
              <a:t> have any effect on health or lowering disease risk</a:t>
            </a:r>
            <a:endParaRPr lang="en-IN" dirty="0"/>
          </a:p>
        </p:txBody>
      </p:sp>
    </p:spTree>
    <p:extLst>
      <p:ext uri="{BB962C8B-B14F-4D97-AF65-F5344CB8AC3E}">
        <p14:creationId xmlns:p14="http://schemas.microsoft.com/office/powerpoint/2010/main" val="219936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56EB-5861-467B-A677-BCAFF4E5EE03}"/>
              </a:ext>
            </a:extLst>
          </p:cNvPr>
          <p:cNvSpPr>
            <a:spLocks noGrp="1"/>
          </p:cNvSpPr>
          <p:nvPr>
            <p:ph type="title"/>
          </p:nvPr>
        </p:nvSpPr>
        <p:spPr>
          <a:xfrm>
            <a:off x="1295402" y="861060"/>
            <a:ext cx="9601196" cy="1424939"/>
          </a:xfrm>
        </p:spPr>
        <p:txBody>
          <a:bodyPr>
            <a:normAutofit fontScale="90000"/>
          </a:bodyPr>
          <a:lstStyle/>
          <a:p>
            <a:br>
              <a:rPr lang="en-IN" sz="4000" dirty="0">
                <a:solidFill>
                  <a:srgbClr val="202122"/>
                </a:solidFill>
                <a:effectLst/>
                <a:ea typeface="Times New Roman" panose="02020603050405020304" pitchFamily="18" charset="0"/>
                <a:cs typeface="Mangal" panose="02040503050203030202" pitchFamily="18" charset="0"/>
              </a:rPr>
            </a:br>
            <a:r>
              <a:rPr lang="en-IN" sz="4000" dirty="0">
                <a:solidFill>
                  <a:srgbClr val="202122"/>
                </a:solidFill>
                <a:effectLst/>
                <a:ea typeface="Times New Roman" panose="02020603050405020304" pitchFamily="18" charset="0"/>
                <a:cs typeface="Mangal" panose="02040503050203030202" pitchFamily="18" charset="0"/>
              </a:rPr>
              <a:t>Fresh tea leaves in various stages of growth:</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2" name="Content Placeholder 11" descr="A person holding a green bug&#10;&#10;Description automatically generated with low confidence">
            <a:extLst>
              <a:ext uri="{FF2B5EF4-FFF2-40B4-BE49-F238E27FC236}">
                <a16:creationId xmlns:a16="http://schemas.microsoft.com/office/drawing/2014/main" id="{6D71C082-8A6F-43BF-A8A9-BE04B85D3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672" y="2742407"/>
            <a:ext cx="4542655" cy="3122649"/>
          </a:xfrm>
        </p:spPr>
      </p:pic>
    </p:spTree>
    <p:extLst>
      <p:ext uri="{BB962C8B-B14F-4D97-AF65-F5344CB8AC3E}">
        <p14:creationId xmlns:p14="http://schemas.microsoft.com/office/powerpoint/2010/main" val="406757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C092-58CD-4EB7-894E-66F557B82A78}"/>
              </a:ext>
            </a:extLst>
          </p:cNvPr>
          <p:cNvSpPr>
            <a:spLocks noGrp="1"/>
          </p:cNvSpPr>
          <p:nvPr>
            <p:ph type="title"/>
          </p:nvPr>
        </p:nvSpPr>
        <p:spPr>
          <a:xfrm>
            <a:off x="1295402" y="982133"/>
            <a:ext cx="9601196" cy="724748"/>
          </a:xfrm>
        </p:spPr>
        <p:txBody>
          <a:bodyPr>
            <a:normAutofit fontScale="90000"/>
          </a:bodyPr>
          <a:lstStyle/>
          <a:p>
            <a:r>
              <a:rPr lang="en-US" dirty="0"/>
              <a:t>Tea </a:t>
            </a:r>
            <a:r>
              <a:rPr lang="en-US" sz="4900" dirty="0"/>
              <a:t>processing</a:t>
            </a:r>
            <a:r>
              <a:rPr lang="en-US" dirty="0"/>
              <a:t>:</a:t>
            </a:r>
            <a:endParaRPr lang="en-IN" dirty="0"/>
          </a:p>
        </p:txBody>
      </p:sp>
      <p:sp>
        <p:nvSpPr>
          <p:cNvPr id="3" name="Content Placeholder 2">
            <a:extLst>
              <a:ext uri="{FF2B5EF4-FFF2-40B4-BE49-F238E27FC236}">
                <a16:creationId xmlns:a16="http://schemas.microsoft.com/office/drawing/2014/main" id="{647CA2B9-B8EC-4C7A-9384-B94785EE0D64}"/>
              </a:ext>
            </a:extLst>
          </p:cNvPr>
          <p:cNvSpPr>
            <a:spLocks noGrp="1"/>
          </p:cNvSpPr>
          <p:nvPr>
            <p:ph idx="1"/>
          </p:nvPr>
        </p:nvSpPr>
        <p:spPr>
          <a:xfrm>
            <a:off x="1295402" y="2423160"/>
            <a:ext cx="9601196" cy="3835400"/>
          </a:xfrm>
        </p:spPr>
        <p:txBody>
          <a:bodyPr>
            <a:normAutofit fontScale="92500" lnSpcReduction="20000"/>
          </a:bodyPr>
          <a:lstStyle/>
          <a:p>
            <a:pPr>
              <a:lnSpc>
                <a:spcPct val="107000"/>
              </a:lnSpc>
              <a:spcBef>
                <a:spcPts val="600"/>
              </a:spcBef>
              <a:spcAft>
                <a:spcPts val="600"/>
              </a:spcAft>
            </a:pPr>
            <a:r>
              <a:rPr lang="en-IN" sz="1800" dirty="0">
                <a:solidFill>
                  <a:srgbClr val="202122"/>
                </a:solidFill>
                <a:effectLst/>
                <a:ea typeface="Times New Roman" panose="02020603050405020304" pitchFamily="18" charset="0"/>
                <a:cs typeface="Mangal" panose="02040503050203030202" pitchFamily="18" charset="0"/>
              </a:rPr>
              <a:t>Tea is generally divided into categories based on how it is processed. At least six different types are produced:</a:t>
            </a:r>
            <a:endParaRPr lang="en-IN" sz="18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2" tooltip="White tea"/>
              </a:rPr>
              <a:t>White</a:t>
            </a:r>
            <a:r>
              <a:rPr lang="en-IN" sz="1400" dirty="0">
                <a:solidFill>
                  <a:srgbClr val="202122"/>
                </a:solidFill>
                <a:effectLst/>
                <a:ea typeface="Times New Roman" panose="02020603050405020304" pitchFamily="18" charset="0"/>
                <a:cs typeface="Mangal" panose="02040503050203030202" pitchFamily="18" charset="0"/>
              </a:rPr>
              <a:t>: wilted and unoxidized;</a:t>
            </a:r>
            <a:endParaRPr lang="en-IN" sz="14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3" tooltip="Yellow tea"/>
              </a:rPr>
              <a:t>Yellow</a:t>
            </a:r>
            <a:r>
              <a:rPr lang="en-IN" sz="1400" dirty="0">
                <a:solidFill>
                  <a:srgbClr val="202122"/>
                </a:solidFill>
                <a:effectLst/>
                <a:ea typeface="Times New Roman" panose="02020603050405020304" pitchFamily="18" charset="0"/>
                <a:cs typeface="Mangal" panose="02040503050203030202" pitchFamily="18" charset="0"/>
              </a:rPr>
              <a:t>: unwilted and unoxidized but allowed to yellow;</a:t>
            </a:r>
            <a:endParaRPr lang="en-IN" sz="14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4" tooltip="Green tea"/>
              </a:rPr>
              <a:t>Green</a:t>
            </a:r>
            <a:r>
              <a:rPr lang="en-IN" sz="1400" dirty="0">
                <a:solidFill>
                  <a:srgbClr val="202122"/>
                </a:solidFill>
                <a:effectLst/>
                <a:ea typeface="Times New Roman" panose="02020603050405020304" pitchFamily="18" charset="0"/>
                <a:cs typeface="Mangal" panose="02040503050203030202" pitchFamily="18" charset="0"/>
              </a:rPr>
              <a:t>: unwilted and unoxidized;</a:t>
            </a:r>
            <a:endParaRPr lang="en-IN" sz="14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5" tooltip="Oolong"/>
              </a:rPr>
              <a:t>Oolong</a:t>
            </a:r>
            <a:r>
              <a:rPr lang="en-IN" sz="1400" dirty="0">
                <a:solidFill>
                  <a:srgbClr val="202122"/>
                </a:solidFill>
                <a:effectLst/>
                <a:ea typeface="Times New Roman" panose="02020603050405020304" pitchFamily="18" charset="0"/>
                <a:cs typeface="Mangal" panose="02040503050203030202" pitchFamily="18" charset="0"/>
              </a:rPr>
              <a:t>: wilted, bruised, and partially oxidized;</a:t>
            </a:r>
            <a:endParaRPr lang="en-IN" sz="14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6" tooltip="Black tea"/>
              </a:rPr>
              <a:t>Black</a:t>
            </a:r>
            <a:r>
              <a:rPr lang="en-IN" sz="1400" dirty="0">
                <a:solidFill>
                  <a:srgbClr val="202122"/>
                </a:solidFill>
                <a:effectLst/>
                <a:ea typeface="Times New Roman" panose="02020603050405020304" pitchFamily="18" charset="0"/>
                <a:cs typeface="Mangal" panose="02040503050203030202" pitchFamily="18" charset="0"/>
              </a:rPr>
              <a:t>: wilted, sometimes crushed, and fully oxidized (called </a:t>
            </a:r>
            <a:r>
              <a:rPr lang="en-IN" sz="1400" dirty="0">
                <a:solidFill>
                  <a:srgbClr val="202122"/>
                </a:solidFill>
                <a:effectLst/>
                <a:ea typeface="Calibri" panose="020F0502020204030204" pitchFamily="34" charset="0"/>
                <a:cs typeface="MS Gothic" panose="020B0609070205080204" pitchFamily="49" charset="-128"/>
              </a:rPr>
              <a:t>紅茶</a:t>
            </a:r>
            <a:r>
              <a:rPr lang="en-IN" sz="1400" dirty="0">
                <a:solidFill>
                  <a:srgbClr val="202122"/>
                </a:solidFill>
                <a:effectLst/>
                <a:ea typeface="Times New Roman" panose="02020603050405020304" pitchFamily="18" charset="0"/>
                <a:cs typeface="Mangal" panose="02040503050203030202" pitchFamily="18" charset="0"/>
              </a:rPr>
              <a:t> [</a:t>
            </a:r>
            <a:r>
              <a:rPr lang="en-IN" sz="1400" i="1" dirty="0">
                <a:solidFill>
                  <a:srgbClr val="202122"/>
                </a:solidFill>
                <a:effectLst/>
                <a:ea typeface="Times New Roman" panose="02020603050405020304" pitchFamily="18" charset="0"/>
                <a:cs typeface="Mangal" panose="02040503050203030202" pitchFamily="18" charset="0"/>
              </a:rPr>
              <a:t>hóngchá</a:t>
            </a:r>
            <a:r>
              <a:rPr lang="en-IN" sz="1400" dirty="0">
                <a:solidFill>
                  <a:srgbClr val="202122"/>
                </a:solidFill>
                <a:effectLst/>
                <a:ea typeface="Times New Roman" panose="02020603050405020304" pitchFamily="18" charset="0"/>
                <a:cs typeface="Mangal" panose="02040503050203030202" pitchFamily="18" charset="0"/>
              </a:rPr>
              <a:t>], "red tea" in Chinese and other East Asian tea culture);</a:t>
            </a:r>
            <a:endParaRPr lang="en-IN" sz="1400" dirty="0">
              <a:effectLst/>
              <a:ea typeface="Calibri" panose="020F0502020204030204" pitchFamily="34" charset="0"/>
              <a:cs typeface="Mangal" panose="02040503050203030202" pitchFamily="18" charset="0"/>
            </a:endParaRPr>
          </a:p>
          <a:p>
            <a:pPr marL="800100" lvl="1" indent="-342900">
              <a:lnSpc>
                <a:spcPct val="107000"/>
              </a:lnSpc>
              <a:spcAft>
                <a:spcPts val="120"/>
              </a:spcAft>
              <a:buSzPts val="1000"/>
              <a:buFont typeface="+mj-lt"/>
              <a:buAutoNum type="arabicPeriod"/>
              <a:tabLst>
                <a:tab pos="457200" algn="l"/>
              </a:tabLst>
            </a:pPr>
            <a:r>
              <a:rPr lang="en-IN" sz="1400" u="sng" dirty="0">
                <a:solidFill>
                  <a:srgbClr val="0645AD"/>
                </a:solidFill>
                <a:effectLst/>
                <a:ea typeface="Times New Roman" panose="02020603050405020304" pitchFamily="18" charset="0"/>
                <a:cs typeface="Mangal" panose="02040503050203030202" pitchFamily="18" charset="0"/>
                <a:hlinkClick r:id="rId7" tooltip="Fermented tea"/>
              </a:rPr>
              <a:t>Post-fermented (Dark)</a:t>
            </a:r>
            <a:r>
              <a:rPr lang="en-IN" sz="1400" dirty="0">
                <a:solidFill>
                  <a:srgbClr val="202122"/>
                </a:solidFill>
                <a:effectLst/>
                <a:ea typeface="Times New Roman" panose="02020603050405020304" pitchFamily="18" charset="0"/>
                <a:cs typeface="Mangal" panose="02040503050203030202" pitchFamily="18" charset="0"/>
              </a:rPr>
              <a:t>: green tea that has been allowed to ferment/compost (called </a:t>
            </a:r>
            <a:r>
              <a:rPr lang="en-IN" sz="1400" i="1" u="sng" dirty="0">
                <a:solidFill>
                  <a:srgbClr val="0645AD"/>
                </a:solidFill>
                <a:effectLst/>
                <a:ea typeface="Times New Roman" panose="02020603050405020304" pitchFamily="18" charset="0"/>
                <a:cs typeface="Mangal" panose="02040503050203030202" pitchFamily="18" charset="0"/>
                <a:hlinkClick r:id="rId8" tooltip="Pu'er tea"/>
              </a:rPr>
              <a:t>Pu'er</a:t>
            </a:r>
            <a:r>
              <a:rPr lang="en-IN" sz="1400" dirty="0">
                <a:solidFill>
                  <a:srgbClr val="202122"/>
                </a:solidFill>
                <a:effectLst/>
                <a:ea typeface="Times New Roman" panose="02020603050405020304" pitchFamily="18" charset="0"/>
                <a:cs typeface="Mangal" panose="02040503050203030202" pitchFamily="18" charset="0"/>
              </a:rPr>
              <a:t> if from the Yunnan district of South-Western China or </a:t>
            </a:r>
            <a:r>
              <a:rPr lang="en-IN" sz="1400" dirty="0">
                <a:solidFill>
                  <a:srgbClr val="202122"/>
                </a:solidFill>
                <a:effectLst/>
                <a:ea typeface="Calibri" panose="020F0502020204030204" pitchFamily="34" charset="0"/>
                <a:cs typeface="MS Gothic" panose="020B0609070205080204" pitchFamily="49" charset="-128"/>
              </a:rPr>
              <a:t>黑茶</a:t>
            </a:r>
            <a:r>
              <a:rPr lang="en-IN" sz="1400" dirty="0">
                <a:solidFill>
                  <a:srgbClr val="202122"/>
                </a:solidFill>
                <a:effectLst/>
                <a:ea typeface="Times New Roman" panose="02020603050405020304" pitchFamily="18" charset="0"/>
                <a:cs typeface="Mangal" panose="02040503050203030202" pitchFamily="18" charset="0"/>
              </a:rPr>
              <a:t> [</a:t>
            </a:r>
            <a:r>
              <a:rPr lang="en-IN" sz="1400" i="1" dirty="0">
                <a:solidFill>
                  <a:srgbClr val="202122"/>
                </a:solidFill>
                <a:effectLst/>
                <a:ea typeface="Times New Roman" panose="02020603050405020304" pitchFamily="18" charset="0"/>
                <a:cs typeface="Mangal" panose="02040503050203030202" pitchFamily="18" charset="0"/>
              </a:rPr>
              <a:t>hēichá</a:t>
            </a:r>
            <a:r>
              <a:rPr lang="en-IN" sz="1400" dirty="0">
                <a:solidFill>
                  <a:srgbClr val="202122"/>
                </a:solidFill>
                <a:effectLst/>
                <a:ea typeface="Times New Roman" panose="02020603050405020304" pitchFamily="18" charset="0"/>
                <a:cs typeface="Mangal" panose="02040503050203030202" pitchFamily="18" charset="0"/>
              </a:rPr>
              <a:t>] "black tea" in Chinese tea culture).</a:t>
            </a:r>
            <a:endParaRPr lang="en-IN" sz="1400" dirty="0">
              <a:effectLst/>
              <a:ea typeface="Calibri" panose="020F0502020204030204" pitchFamily="34" charset="0"/>
              <a:cs typeface="Mangal" panose="02040503050203030202" pitchFamily="18" charset="0"/>
            </a:endParaRPr>
          </a:p>
          <a:p>
            <a:r>
              <a:rPr lang="en-IN" sz="1800" b="1" u="sng" dirty="0">
                <a:solidFill>
                  <a:srgbClr val="202122"/>
                </a:solidFill>
                <a:effectLst/>
                <a:ea typeface="Times New Roman" panose="02020603050405020304" pitchFamily="18" charset="0"/>
                <a:cs typeface="Mangal" panose="02040503050203030202" pitchFamily="18" charset="0"/>
              </a:rPr>
              <a:t>After picking</a:t>
            </a:r>
            <a:r>
              <a:rPr lang="en-IN" sz="1800" dirty="0">
                <a:solidFill>
                  <a:srgbClr val="202122"/>
                </a:solidFill>
                <a:effectLst/>
                <a:ea typeface="Times New Roman" panose="02020603050405020304" pitchFamily="18" charset="0"/>
                <a:cs typeface="Mangal" panose="02040503050203030202" pitchFamily="18" charset="0"/>
              </a:rPr>
              <a:t>, the leaves of </a:t>
            </a:r>
            <a:r>
              <a:rPr lang="en-IN" sz="1800" i="1" dirty="0">
                <a:solidFill>
                  <a:srgbClr val="202122"/>
                </a:solidFill>
                <a:effectLst/>
                <a:ea typeface="Times New Roman" panose="02020603050405020304" pitchFamily="18" charset="0"/>
                <a:cs typeface="Mangal" panose="02040503050203030202" pitchFamily="18" charset="0"/>
              </a:rPr>
              <a:t>C. sinensis</a:t>
            </a:r>
            <a:r>
              <a:rPr lang="en-IN" sz="1800" dirty="0">
                <a:solidFill>
                  <a:srgbClr val="202122"/>
                </a:solidFill>
                <a:effectLst/>
                <a:ea typeface="Times New Roman" panose="02020603050405020304" pitchFamily="18" charset="0"/>
                <a:cs typeface="Mangal" panose="02040503050203030202" pitchFamily="18" charset="0"/>
              </a:rPr>
              <a:t> soon begin to </a:t>
            </a:r>
            <a:r>
              <a:rPr lang="en-IN" sz="1800" u="sng" dirty="0">
                <a:solidFill>
                  <a:srgbClr val="0645AD"/>
                </a:solidFill>
                <a:effectLst/>
                <a:ea typeface="Times New Roman" panose="02020603050405020304" pitchFamily="18" charset="0"/>
                <a:cs typeface="Mangal" panose="02040503050203030202" pitchFamily="18" charset="0"/>
                <a:hlinkClick r:id="rId9" tooltip="Wilting"/>
              </a:rPr>
              <a:t>wilt</a:t>
            </a:r>
            <a:r>
              <a:rPr lang="en-IN" sz="1800" dirty="0">
                <a:solidFill>
                  <a:srgbClr val="202122"/>
                </a:solidFill>
                <a:effectLst/>
                <a:ea typeface="Times New Roman" panose="02020603050405020304" pitchFamily="18" charset="0"/>
                <a:cs typeface="Mangal" panose="02040503050203030202" pitchFamily="18" charset="0"/>
              </a:rPr>
              <a:t> and </a:t>
            </a:r>
            <a:r>
              <a:rPr lang="en-IN" sz="1800" u="sng" dirty="0">
                <a:solidFill>
                  <a:srgbClr val="0645AD"/>
                </a:solidFill>
                <a:effectLst/>
                <a:ea typeface="Times New Roman" panose="02020603050405020304" pitchFamily="18" charset="0"/>
                <a:cs typeface="Mangal" panose="02040503050203030202" pitchFamily="18" charset="0"/>
                <a:hlinkClick r:id="rId10" tooltip="Redox"/>
              </a:rPr>
              <a:t>oxidize</a:t>
            </a:r>
            <a:r>
              <a:rPr lang="en-IN" sz="1800" dirty="0">
                <a:solidFill>
                  <a:srgbClr val="202122"/>
                </a:solidFill>
                <a:effectLst/>
                <a:ea typeface="Times New Roman" panose="02020603050405020304" pitchFamily="18" charset="0"/>
                <a:cs typeface="Mangal" panose="02040503050203030202" pitchFamily="18" charset="0"/>
              </a:rPr>
              <a:t> unless immediately dried. An </a:t>
            </a:r>
            <a:r>
              <a:rPr lang="en-IN" sz="1800" u="sng" dirty="0">
                <a:solidFill>
                  <a:srgbClr val="0645AD"/>
                </a:solidFill>
                <a:effectLst/>
                <a:ea typeface="Times New Roman" panose="02020603050405020304" pitchFamily="18" charset="0"/>
                <a:cs typeface="Mangal" panose="02040503050203030202" pitchFamily="18" charset="0"/>
                <a:hlinkClick r:id="rId11" tooltip="Food browning"/>
              </a:rPr>
              <a:t>enzymatic oxidation</a:t>
            </a:r>
            <a:r>
              <a:rPr lang="en-IN" sz="1800" dirty="0">
                <a:solidFill>
                  <a:srgbClr val="202122"/>
                </a:solidFill>
                <a:effectLst/>
                <a:ea typeface="Times New Roman" panose="02020603050405020304" pitchFamily="18" charset="0"/>
                <a:cs typeface="Mangal" panose="02040503050203030202" pitchFamily="18" charset="0"/>
              </a:rPr>
              <a:t> process triggered by the plant's intracellular </a:t>
            </a:r>
            <a:r>
              <a:rPr lang="en-IN" sz="1800" u="sng" dirty="0">
                <a:solidFill>
                  <a:srgbClr val="0645AD"/>
                </a:solidFill>
                <a:effectLst/>
                <a:ea typeface="Times New Roman" panose="02020603050405020304" pitchFamily="18" charset="0"/>
                <a:cs typeface="Mangal" panose="02040503050203030202" pitchFamily="18" charset="0"/>
                <a:hlinkClick r:id="rId12" tooltip="Enzyme"/>
              </a:rPr>
              <a:t>enzymes</a:t>
            </a:r>
            <a:r>
              <a:rPr lang="en-IN" sz="1800" dirty="0">
                <a:solidFill>
                  <a:srgbClr val="202122"/>
                </a:solidFill>
                <a:effectLst/>
                <a:ea typeface="Times New Roman" panose="02020603050405020304" pitchFamily="18" charset="0"/>
                <a:cs typeface="Mangal" panose="02040503050203030202" pitchFamily="18" charset="0"/>
              </a:rPr>
              <a:t> causes the leaves to turn progressively darker as their </a:t>
            </a:r>
            <a:r>
              <a:rPr lang="en-IN" sz="1800" u="sng" dirty="0">
                <a:solidFill>
                  <a:srgbClr val="0645AD"/>
                </a:solidFill>
                <a:effectLst/>
                <a:ea typeface="Times New Roman" panose="02020603050405020304" pitchFamily="18" charset="0"/>
                <a:cs typeface="Mangal" panose="02040503050203030202" pitchFamily="18" charset="0"/>
                <a:hlinkClick r:id="rId13" tooltip="Chlorophyll"/>
              </a:rPr>
              <a:t>chlorophyll</a:t>
            </a:r>
            <a:r>
              <a:rPr lang="en-IN" sz="1800" dirty="0">
                <a:solidFill>
                  <a:srgbClr val="202122"/>
                </a:solidFill>
                <a:effectLst/>
                <a:ea typeface="Times New Roman" panose="02020603050405020304" pitchFamily="18" charset="0"/>
                <a:cs typeface="Mangal" panose="02040503050203030202" pitchFamily="18" charset="0"/>
              </a:rPr>
              <a:t> breaks down and tannins are released. This darkening is stopped at a predetermined stage by heating, which deactivates the enzymes responsible. In the production of black teas, halting by heating is carried out simultaneously with drying. Without careful moisture and temperature control during manufacture and packaging, growth of undesired molds and bacteria may make tea unfit for consumption.</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8582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35E9-5413-4D98-8070-079B189E1CF4}"/>
              </a:ext>
            </a:extLst>
          </p:cNvPr>
          <p:cNvSpPr>
            <a:spLocks noGrp="1"/>
          </p:cNvSpPr>
          <p:nvPr>
            <p:ph type="title"/>
          </p:nvPr>
        </p:nvSpPr>
        <p:spPr/>
        <p:txBody>
          <a:bodyPr>
            <a:normAutofit/>
          </a:bodyPr>
          <a:lstStyle/>
          <a:p>
            <a:r>
              <a:rPr lang="en-IN" b="1" dirty="0">
                <a:solidFill>
                  <a:srgbClr val="000000"/>
                </a:solidFill>
                <a:effectLst/>
                <a:ea typeface="Times New Roman" panose="02020603050405020304" pitchFamily="18" charset="0"/>
              </a:rPr>
              <a:t>Additional processing and additives</a:t>
            </a:r>
            <a:endParaRPr lang="en-IN" dirty="0"/>
          </a:p>
        </p:txBody>
      </p:sp>
      <p:sp>
        <p:nvSpPr>
          <p:cNvPr id="3" name="Content Placeholder 2">
            <a:extLst>
              <a:ext uri="{FF2B5EF4-FFF2-40B4-BE49-F238E27FC236}">
                <a16:creationId xmlns:a16="http://schemas.microsoft.com/office/drawing/2014/main" id="{48580FE6-A488-4D05-ABF9-E2B812BD5EF4}"/>
              </a:ext>
            </a:extLst>
          </p:cNvPr>
          <p:cNvSpPr>
            <a:spLocks noGrp="1"/>
          </p:cNvSpPr>
          <p:nvPr>
            <p:ph idx="1"/>
          </p:nvPr>
        </p:nvSpPr>
        <p:spPr>
          <a:xfrm>
            <a:off x="1295401" y="2418080"/>
            <a:ext cx="9601196" cy="3840480"/>
          </a:xfrm>
        </p:spPr>
        <p:txBody>
          <a:bodyPr>
            <a:normAutofit lnSpcReduction="10000"/>
          </a:bodyPr>
          <a:lstStyle/>
          <a:p>
            <a:pPr>
              <a:lnSpc>
                <a:spcPct val="107000"/>
              </a:lnSpc>
              <a:spcBef>
                <a:spcPts val="600"/>
              </a:spcBef>
              <a:spcAft>
                <a:spcPts val="600"/>
              </a:spcAft>
            </a:pPr>
            <a:r>
              <a:rPr lang="en-IN" sz="1800" dirty="0">
                <a:solidFill>
                  <a:srgbClr val="202122"/>
                </a:solidFill>
                <a:effectLst/>
                <a:ea typeface="Times New Roman" panose="02020603050405020304" pitchFamily="18" charset="0"/>
                <a:cs typeface="Mangal" panose="02040503050203030202" pitchFamily="18" charset="0"/>
              </a:rPr>
              <a:t>After basic processing, teas may be altered through additional processing steps before being sold</a:t>
            </a:r>
            <a:r>
              <a:rPr lang="en-IN" sz="1800" u="sng" baseline="30000" dirty="0">
                <a:solidFill>
                  <a:srgbClr val="0645AD"/>
                </a:solidFill>
                <a:effectLst/>
                <a:ea typeface="Times New Roman" panose="02020603050405020304" pitchFamily="18" charset="0"/>
                <a:cs typeface="Mangal" panose="02040503050203030202" pitchFamily="18" charset="0"/>
              </a:rPr>
              <a:t> </a:t>
            </a:r>
            <a:r>
              <a:rPr lang="en-IN" sz="1800" dirty="0">
                <a:solidFill>
                  <a:srgbClr val="202122"/>
                </a:solidFill>
                <a:effectLst/>
                <a:ea typeface="Times New Roman" panose="02020603050405020304" pitchFamily="18" charset="0"/>
                <a:cs typeface="Mangal" panose="02040503050203030202" pitchFamily="18" charset="0"/>
              </a:rPr>
              <a:t>and is often consumed with additions to the basic tea leaf and water added during preparation or drinking. Examples of additional processing steps that occur before tea is sold are blending, flavouring, scenting, and decaffeination of teas. Examples of additions added at the point of consumption include milk, sugar and lemon.</a:t>
            </a:r>
            <a:endParaRPr lang="en-IN" sz="1800" dirty="0">
              <a:effectLst/>
              <a:ea typeface="Calibri" panose="020F0502020204030204" pitchFamily="34" charset="0"/>
              <a:cs typeface="Mangal" panose="02040503050203030202" pitchFamily="18" charset="0"/>
            </a:endParaRPr>
          </a:p>
          <a:p>
            <a:pPr>
              <a:lnSpc>
                <a:spcPct val="107000"/>
              </a:lnSpc>
              <a:spcBef>
                <a:spcPts val="600"/>
              </a:spcBef>
              <a:spcAft>
                <a:spcPts val="600"/>
              </a:spcAft>
            </a:pPr>
            <a:r>
              <a:rPr lang="en-IN" sz="1800" dirty="0">
                <a:solidFill>
                  <a:srgbClr val="202122"/>
                </a:solidFill>
                <a:effectLst/>
                <a:ea typeface="Times New Roman" panose="02020603050405020304" pitchFamily="18" charset="0"/>
                <a:cs typeface="Mangal" panose="02040503050203030202" pitchFamily="18" charset="0"/>
              </a:rPr>
              <a:t>Tea blending is the combination of different teas together to achieve the final product. Such teas may combine others from the same cultivation area or several different ones. The aim is to obtain consistency, better taste, higher price, or some combination of the three.</a:t>
            </a:r>
            <a:endParaRPr lang="en-IN" sz="1800" dirty="0">
              <a:effectLst/>
              <a:ea typeface="Calibri" panose="020F0502020204030204" pitchFamily="34" charset="0"/>
              <a:cs typeface="Mangal" panose="02040503050203030202" pitchFamily="18" charset="0"/>
            </a:endParaRPr>
          </a:p>
          <a:p>
            <a:pPr>
              <a:lnSpc>
                <a:spcPct val="107000"/>
              </a:lnSpc>
              <a:spcBef>
                <a:spcPts val="600"/>
              </a:spcBef>
              <a:spcAft>
                <a:spcPts val="600"/>
              </a:spcAft>
            </a:pPr>
            <a:r>
              <a:rPr lang="en-IN" sz="1800" dirty="0">
                <a:solidFill>
                  <a:srgbClr val="202122"/>
                </a:solidFill>
                <a:effectLst/>
                <a:ea typeface="Times New Roman" panose="02020603050405020304" pitchFamily="18" charset="0"/>
                <a:cs typeface="Mangal" panose="02040503050203030202" pitchFamily="18" charset="0"/>
              </a:rPr>
              <a:t>Flavoured and scented teas add aromas and flavours to the base tea. This can be accomplished through directly adding flavouring agents, such as </a:t>
            </a:r>
            <a:r>
              <a:rPr lang="en-IN" sz="1800" u="sng" dirty="0">
                <a:solidFill>
                  <a:srgbClr val="0645AD"/>
                </a:solidFill>
                <a:effectLst/>
                <a:ea typeface="Times New Roman" panose="02020603050405020304" pitchFamily="18" charset="0"/>
                <a:cs typeface="Mangal" panose="02040503050203030202" pitchFamily="18" charset="0"/>
                <a:hlinkClick r:id="rId2" tooltip="Ginger"/>
              </a:rPr>
              <a:t>ginger</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3" tooltip="Clove"/>
              </a:rPr>
              <a:t>cloves</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4" tooltip="Lamiaceae"/>
              </a:rPr>
              <a:t>mint leaves</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5" tooltip="Cardamom"/>
              </a:rPr>
              <a:t>cardamom</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6" tooltip="Bergamot orange"/>
              </a:rPr>
              <a:t>bergamot</a:t>
            </a:r>
            <a:r>
              <a:rPr lang="en-IN" sz="1800" dirty="0">
                <a:solidFill>
                  <a:srgbClr val="202122"/>
                </a:solidFill>
                <a:effectLst/>
                <a:ea typeface="Times New Roman" panose="02020603050405020304" pitchFamily="18" charset="0"/>
                <a:cs typeface="Mangal" panose="02040503050203030202" pitchFamily="18" charset="0"/>
              </a:rPr>
              <a:t> (found in </a:t>
            </a:r>
            <a:r>
              <a:rPr lang="en-IN" sz="1800" u="sng" dirty="0">
                <a:solidFill>
                  <a:srgbClr val="0645AD"/>
                </a:solidFill>
                <a:effectLst/>
                <a:ea typeface="Times New Roman" panose="02020603050405020304" pitchFamily="18" charset="0"/>
                <a:cs typeface="Mangal" panose="02040503050203030202" pitchFamily="18" charset="0"/>
                <a:hlinkClick r:id="rId7" tooltip="Earl Grey tea"/>
              </a:rPr>
              <a:t>Earl Grey</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8" tooltip="Vanilla"/>
              </a:rPr>
              <a:t>vanilla</a:t>
            </a:r>
            <a:r>
              <a:rPr lang="en-IN" sz="1800" dirty="0">
                <a:solidFill>
                  <a:srgbClr val="202122"/>
                </a:solidFill>
                <a:effectLst/>
                <a:ea typeface="Times New Roman" panose="02020603050405020304" pitchFamily="18" charset="0"/>
                <a:cs typeface="Mangal" panose="02040503050203030202" pitchFamily="18" charset="0"/>
              </a:rPr>
              <a:t>, and </a:t>
            </a:r>
            <a:r>
              <a:rPr lang="en-IN" sz="1800" u="sng" dirty="0">
                <a:solidFill>
                  <a:srgbClr val="0645AD"/>
                </a:solidFill>
                <a:effectLst/>
                <a:ea typeface="Times New Roman" panose="02020603050405020304" pitchFamily="18" charset="0"/>
                <a:cs typeface="Mangal" panose="02040503050203030202" pitchFamily="18" charset="0"/>
                <a:hlinkClick r:id="rId9" tooltip="Spearmint"/>
              </a:rPr>
              <a:t>spearmint</a:t>
            </a:r>
            <a:r>
              <a:rPr lang="en-IN" sz="1800" dirty="0">
                <a:solidFill>
                  <a:srgbClr val="202122"/>
                </a:solidFill>
                <a:effectLst/>
                <a:ea typeface="Times New Roman" panose="02020603050405020304" pitchFamily="18" charset="0"/>
                <a:cs typeface="Mangal" panose="02040503050203030202" pitchFamily="18" charset="0"/>
              </a:rPr>
              <a:t>. Alternatively, because tea easily retains odours, it can be placed in proximity to an aromatic ingredient to absorb its aroma, as in traditional </a:t>
            </a:r>
            <a:r>
              <a:rPr lang="en-IN" sz="1800" u="sng" dirty="0">
                <a:solidFill>
                  <a:srgbClr val="0645AD"/>
                </a:solidFill>
                <a:effectLst/>
                <a:ea typeface="Times New Roman" panose="02020603050405020304" pitchFamily="18" charset="0"/>
                <a:cs typeface="Mangal" panose="02040503050203030202" pitchFamily="18" charset="0"/>
                <a:hlinkClick r:id="rId10" tooltip="Jasmine tea"/>
              </a:rPr>
              <a:t>jasmine tea</a:t>
            </a:r>
            <a:r>
              <a:rPr lang="en-IN" sz="1800" dirty="0">
                <a:solidFill>
                  <a:srgbClr val="202122"/>
                </a:solidFill>
                <a:effectLst/>
                <a:ea typeface="Times New Roman" panose="02020603050405020304" pitchFamily="18" charset="0"/>
                <a:cs typeface="Mangal" panose="02040503050203030202" pitchFamily="18" charset="0"/>
              </a:rPr>
              <a:t>.</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26325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FC7B-D9B9-4239-AE07-803AD8AFE60B}"/>
              </a:ext>
            </a:extLst>
          </p:cNvPr>
          <p:cNvSpPr>
            <a:spLocks noGrp="1"/>
          </p:cNvSpPr>
          <p:nvPr>
            <p:ph type="title"/>
          </p:nvPr>
        </p:nvSpPr>
        <p:spPr>
          <a:xfrm>
            <a:off x="1295402" y="982132"/>
            <a:ext cx="9601196" cy="1435753"/>
          </a:xfrm>
        </p:spPr>
        <p:txBody>
          <a:bodyPr>
            <a:normAutofit fontScale="90000"/>
          </a:bodyPr>
          <a:lstStyle/>
          <a:p>
            <a:r>
              <a:rPr lang="en-IN" b="1" dirty="0">
                <a:solidFill>
                  <a:srgbClr val="000000"/>
                </a:solidFill>
                <a:effectLst/>
                <a:ea typeface="Times New Roman" panose="02020603050405020304" pitchFamily="18" charset="0"/>
              </a:rPr>
              <a:t>Additional processing and additives</a:t>
            </a:r>
            <a:r>
              <a:rPr lang="en-IN" sz="1300" b="1" dirty="0">
                <a:solidFill>
                  <a:srgbClr val="000000"/>
                </a:solidFill>
                <a:effectLst/>
                <a:ea typeface="Times New Roman" panose="02020603050405020304" pitchFamily="18" charset="0"/>
              </a:rPr>
              <a:t>[</a:t>
            </a:r>
            <a:r>
              <a:rPr lang="en-IN" sz="1300" b="1" dirty="0" err="1">
                <a:solidFill>
                  <a:srgbClr val="000000"/>
                </a:solidFill>
                <a:effectLst/>
                <a:ea typeface="Times New Roman" panose="02020603050405020304" pitchFamily="18" charset="0"/>
              </a:rPr>
              <a:t>cont</a:t>
            </a:r>
            <a:r>
              <a:rPr lang="en-IN" sz="1300" b="1" dirty="0">
                <a:solidFill>
                  <a:srgbClr val="000000"/>
                </a:solidFill>
                <a:effectLst/>
                <a:ea typeface="Times New Roman" panose="02020603050405020304" pitchFamily="18" charset="0"/>
              </a:rPr>
              <a:t>] </a:t>
            </a:r>
            <a:br>
              <a:rPr lang="en-IN" sz="1300" b="1" dirty="0">
                <a:solidFill>
                  <a:srgbClr val="000000"/>
                </a:solidFill>
                <a:effectLst/>
                <a:ea typeface="Times New Roman" panose="02020603050405020304" pitchFamily="18" charset="0"/>
              </a:rPr>
            </a:br>
            <a:r>
              <a:rPr lang="en-IN" sz="1600" dirty="0">
                <a:solidFill>
                  <a:srgbClr val="202122"/>
                </a:solidFill>
                <a:effectLst/>
                <a:latin typeface="+mn-lt"/>
                <a:ea typeface="Times New Roman" panose="02020603050405020304" pitchFamily="18" charset="0"/>
                <a:cs typeface="Mangal" panose="02040503050203030202" pitchFamily="18" charset="0"/>
              </a:rPr>
              <a:t>Common processing methods of tea leaves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2" name="Content Placeholder 11">
            <a:extLst>
              <a:ext uri="{FF2B5EF4-FFF2-40B4-BE49-F238E27FC236}">
                <a16:creationId xmlns:a16="http://schemas.microsoft.com/office/drawing/2014/main" id="{71C5FA48-696A-418D-937E-4648059EE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141" y="982132"/>
            <a:ext cx="9601195" cy="5946207"/>
          </a:xfrm>
        </p:spPr>
      </p:pic>
    </p:spTree>
    <p:extLst>
      <p:ext uri="{BB962C8B-B14F-4D97-AF65-F5344CB8AC3E}">
        <p14:creationId xmlns:p14="http://schemas.microsoft.com/office/powerpoint/2010/main" val="245132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D278-FCD0-49F0-B010-01F2EAEFC8E5}"/>
              </a:ext>
            </a:extLst>
          </p:cNvPr>
          <p:cNvSpPr>
            <a:spLocks noGrp="1"/>
          </p:cNvSpPr>
          <p:nvPr>
            <p:ph type="title"/>
          </p:nvPr>
        </p:nvSpPr>
        <p:spPr/>
        <p:txBody>
          <a:bodyPr>
            <a:normAutofit/>
          </a:bodyPr>
          <a:lstStyle/>
          <a:p>
            <a:r>
              <a:rPr lang="en-IN" b="1" dirty="0">
                <a:solidFill>
                  <a:srgbClr val="000000"/>
                </a:solidFill>
                <a:effectLst/>
                <a:ea typeface="Times New Roman" panose="02020603050405020304" pitchFamily="18" charset="0"/>
              </a:rPr>
              <a:t>Additional processing and additives</a:t>
            </a:r>
            <a:r>
              <a:rPr lang="en-IN" sz="1300" b="1" dirty="0">
                <a:solidFill>
                  <a:srgbClr val="000000"/>
                </a:solidFill>
                <a:effectLst/>
                <a:ea typeface="Times New Roman" panose="02020603050405020304" pitchFamily="18" charset="0"/>
              </a:rPr>
              <a:t>[</a:t>
            </a:r>
            <a:r>
              <a:rPr lang="en-IN" sz="1300" b="1" dirty="0" err="1">
                <a:solidFill>
                  <a:srgbClr val="000000"/>
                </a:solidFill>
                <a:effectLst/>
                <a:ea typeface="Times New Roman" panose="02020603050405020304" pitchFamily="18" charset="0"/>
              </a:rPr>
              <a:t>cont</a:t>
            </a:r>
            <a:r>
              <a:rPr lang="en-IN" sz="1300" b="1" dirty="0">
                <a:solidFill>
                  <a:srgbClr val="000000"/>
                </a:solidFill>
                <a:effectLst/>
                <a:ea typeface="Times New Roman" panose="02020603050405020304" pitchFamily="18" charset="0"/>
              </a:rPr>
              <a:t>]</a:t>
            </a:r>
            <a:br>
              <a:rPr lang="en-IN" sz="1300" b="1" dirty="0">
                <a:solidFill>
                  <a:srgbClr val="000000"/>
                </a:solidFill>
                <a:effectLst/>
                <a:ea typeface="Times New Roman" panose="02020603050405020304" pitchFamily="18" charset="0"/>
              </a:rPr>
            </a:br>
            <a:r>
              <a:rPr lang="en-IN" sz="1400" dirty="0">
                <a:solidFill>
                  <a:srgbClr val="202122"/>
                </a:solidFill>
                <a:effectLst/>
                <a:ea typeface="Times New Roman" panose="02020603050405020304" pitchFamily="18" charset="0"/>
                <a:cs typeface="Mangal" panose="02040503050203030202" pitchFamily="18" charset="0"/>
              </a:rPr>
              <a:t>Black tea is often taken with milk</a:t>
            </a:r>
            <a:br>
              <a:rPr lang="en-IN" sz="1800" dirty="0">
                <a:effectLst/>
                <a:ea typeface="Calibri" panose="020F0502020204030204" pitchFamily="34" charset="0"/>
                <a:cs typeface="Mangal" panose="02040503050203030202" pitchFamily="18" charset="0"/>
              </a:rPr>
            </a:br>
            <a:endParaRPr lang="en-IN" sz="1300" dirty="0"/>
          </a:p>
        </p:txBody>
      </p:sp>
      <p:pic>
        <p:nvPicPr>
          <p:cNvPr id="10" name="Content Placeholder 9">
            <a:extLst>
              <a:ext uri="{FF2B5EF4-FFF2-40B4-BE49-F238E27FC236}">
                <a16:creationId xmlns:a16="http://schemas.microsoft.com/office/drawing/2014/main" id="{8B99063F-9154-4A4E-8410-0BB364056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567" y="2705881"/>
            <a:ext cx="3812865" cy="2859649"/>
          </a:xfrm>
        </p:spPr>
      </p:pic>
    </p:spTree>
    <p:extLst>
      <p:ext uri="{BB962C8B-B14F-4D97-AF65-F5344CB8AC3E}">
        <p14:creationId xmlns:p14="http://schemas.microsoft.com/office/powerpoint/2010/main" val="151744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E4E9-4E15-4A9B-B7DA-C02DA16F1693}"/>
              </a:ext>
            </a:extLst>
          </p:cNvPr>
          <p:cNvSpPr>
            <a:spLocks noGrp="1"/>
          </p:cNvSpPr>
          <p:nvPr>
            <p:ph type="title"/>
          </p:nvPr>
        </p:nvSpPr>
        <p:spPr/>
        <p:txBody>
          <a:bodyPr/>
          <a:lstStyle/>
          <a:p>
            <a:r>
              <a:rPr lang="en-IN" b="1" dirty="0">
                <a:solidFill>
                  <a:srgbClr val="000000"/>
                </a:solidFill>
                <a:effectLst/>
                <a:ea typeface="Times New Roman" panose="02020603050405020304" pitchFamily="18" charset="0"/>
              </a:rPr>
              <a:t>Additional processing and additives</a:t>
            </a:r>
            <a:r>
              <a:rPr lang="en-IN" sz="1300" b="1" dirty="0">
                <a:solidFill>
                  <a:srgbClr val="000000"/>
                </a:solidFill>
                <a:effectLst/>
                <a:ea typeface="Times New Roman" panose="02020603050405020304" pitchFamily="18" charset="0"/>
              </a:rPr>
              <a:t>[</a:t>
            </a:r>
            <a:r>
              <a:rPr lang="en-IN" sz="1300" b="1" dirty="0" err="1">
                <a:solidFill>
                  <a:srgbClr val="000000"/>
                </a:solidFill>
                <a:effectLst/>
                <a:ea typeface="Times New Roman" panose="02020603050405020304" pitchFamily="18" charset="0"/>
              </a:rPr>
              <a:t>cont</a:t>
            </a:r>
            <a:r>
              <a:rPr lang="en-IN" sz="1300" b="1" dirty="0">
                <a:solidFill>
                  <a:srgbClr val="000000"/>
                </a:solidFill>
                <a:effectLst/>
                <a:ea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A7D396DB-A44C-4DDB-8F10-7C68D2C4599D}"/>
              </a:ext>
            </a:extLst>
          </p:cNvPr>
          <p:cNvSpPr>
            <a:spLocks noGrp="1"/>
          </p:cNvSpPr>
          <p:nvPr>
            <p:ph idx="1"/>
          </p:nvPr>
        </p:nvSpPr>
        <p:spPr>
          <a:xfrm>
            <a:off x="1295401" y="2428240"/>
            <a:ext cx="9601196" cy="3820160"/>
          </a:xfrm>
        </p:spPr>
        <p:txBody>
          <a:bodyPr>
            <a:normAutofit fontScale="77500" lnSpcReduction="20000"/>
          </a:bodyPr>
          <a:lstStyle/>
          <a:p>
            <a:pPr>
              <a:lnSpc>
                <a:spcPct val="107000"/>
              </a:lnSpc>
              <a:spcBef>
                <a:spcPts val="600"/>
              </a:spcBef>
              <a:spcAft>
                <a:spcPts val="600"/>
              </a:spcAft>
            </a:pPr>
            <a:r>
              <a:rPr lang="en-IN" sz="1800" dirty="0">
                <a:solidFill>
                  <a:srgbClr val="202122"/>
                </a:solidFill>
                <a:effectLst/>
                <a:ea typeface="Times New Roman" panose="02020603050405020304" pitchFamily="18" charset="0"/>
                <a:cs typeface="Mangal" panose="02040503050203030202" pitchFamily="18" charset="0"/>
              </a:rPr>
              <a:t>The addition of milk to tea in Europe was first mentioned in 1680 by the epistolist </a:t>
            </a:r>
            <a:r>
              <a:rPr lang="en-IN" sz="1800" u="sng" dirty="0">
                <a:solidFill>
                  <a:srgbClr val="0645AD"/>
                </a:solidFill>
                <a:effectLst/>
                <a:ea typeface="Times New Roman" panose="02020603050405020304" pitchFamily="18" charset="0"/>
                <a:cs typeface="Mangal" panose="02040503050203030202" pitchFamily="18" charset="0"/>
                <a:hlinkClick r:id="rId2" tooltip="Madame de Sévigné"/>
              </a:rPr>
              <a:t>Madame de </a:t>
            </a:r>
            <a:r>
              <a:rPr lang="en-IN" sz="1800" u="sng" dirty="0" err="1">
                <a:solidFill>
                  <a:srgbClr val="0645AD"/>
                </a:solidFill>
                <a:effectLst/>
                <a:ea typeface="Times New Roman" panose="02020603050405020304" pitchFamily="18" charset="0"/>
                <a:cs typeface="Mangal" panose="02040503050203030202" pitchFamily="18" charset="0"/>
                <a:hlinkClick r:id="rId2" tooltip="Madame de Sévigné"/>
              </a:rPr>
              <a:t>Sévigné</a:t>
            </a:r>
            <a:r>
              <a:rPr lang="en-IN" sz="1800" dirty="0">
                <a:solidFill>
                  <a:srgbClr val="202122"/>
                </a:solidFill>
                <a:effectLst/>
                <a:ea typeface="Times New Roman" panose="02020603050405020304" pitchFamily="18" charset="0"/>
                <a:cs typeface="Mangal" panose="02040503050203030202" pitchFamily="18" charset="0"/>
              </a:rPr>
              <a:t>. Many teas are traditionally drunk with milk in cultures where dairy products are consumed. These include Indian </a:t>
            </a:r>
            <a:r>
              <a:rPr lang="en-IN" sz="1800" u="sng" dirty="0">
                <a:solidFill>
                  <a:srgbClr val="0645AD"/>
                </a:solidFill>
                <a:effectLst/>
                <a:ea typeface="Times New Roman" panose="02020603050405020304" pitchFamily="18" charset="0"/>
                <a:cs typeface="Mangal" panose="02040503050203030202" pitchFamily="18" charset="0"/>
                <a:hlinkClick r:id="rId3" tooltip="Masala chai"/>
              </a:rPr>
              <a:t>masala chai</a:t>
            </a:r>
            <a:r>
              <a:rPr lang="en-IN" sz="1800" dirty="0">
                <a:solidFill>
                  <a:srgbClr val="202122"/>
                </a:solidFill>
                <a:effectLst/>
                <a:ea typeface="Times New Roman" panose="02020603050405020304" pitchFamily="18" charset="0"/>
                <a:cs typeface="Mangal" panose="02040503050203030202" pitchFamily="18" charset="0"/>
              </a:rPr>
              <a:t> and British tea blends. These teas tend to be very hearty varieties of black tea which can be tasted through the milk, such as Assams, or the East Friesian blend. Milk is thought to neutralise remaining tannins and reduce acidity.</a:t>
            </a:r>
            <a:r>
              <a:rPr lang="en-IN" sz="1800" u="sng" baseline="30000" dirty="0">
                <a:solidFill>
                  <a:srgbClr val="0645AD"/>
                </a:solidFill>
                <a:effectLst/>
                <a:ea typeface="Times New Roman" panose="02020603050405020304" pitchFamily="18" charset="0"/>
                <a:cs typeface="Mangal" panose="02040503050203030202" pitchFamily="18" charset="0"/>
              </a:rPr>
              <a:t> </a:t>
            </a:r>
            <a:r>
              <a:rPr lang="en-IN" sz="1800" dirty="0">
                <a:solidFill>
                  <a:srgbClr val="202122"/>
                </a:solidFill>
                <a:effectLst/>
                <a:ea typeface="Times New Roman" panose="02020603050405020304" pitchFamily="18" charset="0"/>
                <a:cs typeface="Mangal" panose="02040503050203030202" pitchFamily="18" charset="0"/>
              </a:rPr>
              <a:t>The </a:t>
            </a:r>
            <a:r>
              <a:rPr lang="en-IN" sz="1800" u="sng" dirty="0">
                <a:solidFill>
                  <a:srgbClr val="0645AD"/>
                </a:solidFill>
                <a:effectLst/>
                <a:ea typeface="Times New Roman" panose="02020603050405020304" pitchFamily="18" charset="0"/>
                <a:cs typeface="Mangal" panose="02040503050203030202" pitchFamily="18" charset="0"/>
                <a:hlinkClick r:id="rId4" tooltip="Han Chinese"/>
              </a:rPr>
              <a:t>Han Chinese</a:t>
            </a:r>
            <a:r>
              <a:rPr lang="en-IN" sz="1800" dirty="0">
                <a:solidFill>
                  <a:srgbClr val="202122"/>
                </a:solidFill>
                <a:effectLst/>
                <a:ea typeface="Times New Roman" panose="02020603050405020304" pitchFamily="18" charset="0"/>
                <a:cs typeface="Mangal" panose="02040503050203030202" pitchFamily="18" charset="0"/>
              </a:rPr>
              <a:t> do not usually drink milk with tea but the </a:t>
            </a:r>
            <a:r>
              <a:rPr lang="en-IN" sz="1800" u="sng" dirty="0">
                <a:solidFill>
                  <a:srgbClr val="0645AD"/>
                </a:solidFill>
                <a:effectLst/>
                <a:ea typeface="Times New Roman" panose="02020603050405020304" pitchFamily="18" charset="0"/>
                <a:cs typeface="Mangal" panose="02040503050203030202" pitchFamily="18" charset="0"/>
                <a:hlinkClick r:id="rId5" tooltip="Manchu people"/>
              </a:rPr>
              <a:t>Manchus</a:t>
            </a:r>
            <a:r>
              <a:rPr lang="en-IN" sz="1800" dirty="0">
                <a:solidFill>
                  <a:srgbClr val="202122"/>
                </a:solidFill>
                <a:effectLst/>
                <a:ea typeface="Times New Roman" panose="02020603050405020304" pitchFamily="18" charset="0"/>
                <a:cs typeface="Mangal" panose="02040503050203030202" pitchFamily="18" charset="0"/>
              </a:rPr>
              <a:t> do, and the elite of the Qing Dynasty of the Chinese Empire continued to do so. </a:t>
            </a:r>
            <a:r>
              <a:rPr lang="en-IN" sz="1800" u="sng" dirty="0">
                <a:solidFill>
                  <a:srgbClr val="0645AD"/>
                </a:solidFill>
                <a:effectLst/>
                <a:ea typeface="Times New Roman" panose="02020603050405020304" pitchFamily="18" charset="0"/>
                <a:cs typeface="Mangal" panose="02040503050203030202" pitchFamily="18" charset="0"/>
                <a:hlinkClick r:id="rId6" tooltip="Hong Kong-style milk tea"/>
              </a:rPr>
              <a:t>Hong Kong-style milk tea</a:t>
            </a:r>
            <a:r>
              <a:rPr lang="en-IN" sz="1800" dirty="0">
                <a:solidFill>
                  <a:srgbClr val="202122"/>
                </a:solidFill>
                <a:effectLst/>
                <a:ea typeface="Times New Roman" panose="02020603050405020304" pitchFamily="18" charset="0"/>
                <a:cs typeface="Mangal" panose="02040503050203030202" pitchFamily="18" charset="0"/>
              </a:rPr>
              <a:t> is based on British habits. </a:t>
            </a:r>
            <a:r>
              <a:rPr lang="en-IN" sz="1800" u="sng" dirty="0">
                <a:solidFill>
                  <a:srgbClr val="0645AD"/>
                </a:solidFill>
                <a:effectLst/>
                <a:ea typeface="Times New Roman" panose="02020603050405020304" pitchFamily="18" charset="0"/>
                <a:cs typeface="Mangal" panose="02040503050203030202" pitchFamily="18" charset="0"/>
                <a:hlinkClick r:id="rId7" tooltip="Tibetan people"/>
              </a:rPr>
              <a:t>Tibetans</a:t>
            </a:r>
            <a:r>
              <a:rPr lang="en-IN" sz="1800" dirty="0">
                <a:solidFill>
                  <a:srgbClr val="202122"/>
                </a:solidFill>
                <a:effectLst/>
                <a:ea typeface="Times New Roman" panose="02020603050405020304" pitchFamily="18" charset="0"/>
                <a:cs typeface="Mangal" panose="02040503050203030202" pitchFamily="18" charset="0"/>
              </a:rPr>
              <a:t> and other Himalayan peoples traditionally drink tea with milk or </a:t>
            </a:r>
            <a:r>
              <a:rPr lang="en-IN" sz="1800" u="sng" dirty="0">
                <a:solidFill>
                  <a:srgbClr val="0645AD"/>
                </a:solidFill>
                <a:effectLst/>
                <a:ea typeface="Times New Roman" panose="02020603050405020304" pitchFamily="18" charset="0"/>
                <a:cs typeface="Mangal" panose="02040503050203030202" pitchFamily="18" charset="0"/>
                <a:hlinkClick r:id="rId8" tooltip="Yak butter"/>
              </a:rPr>
              <a:t>yak butter</a:t>
            </a:r>
            <a:r>
              <a:rPr lang="en-IN" sz="1800" dirty="0">
                <a:solidFill>
                  <a:srgbClr val="202122"/>
                </a:solidFill>
                <a:effectLst/>
                <a:ea typeface="Times New Roman" panose="02020603050405020304" pitchFamily="18" charset="0"/>
                <a:cs typeface="Mangal" panose="02040503050203030202" pitchFamily="18" charset="0"/>
              </a:rPr>
              <a:t> and salt. In Eastern European countries, Russia and Italy, tea is commonly served with lemon juice. In Poland, tea is traditionally served with a slice of lemon and is sweetened with either sugar or honey; tea with milk is called a </a:t>
            </a:r>
            <a:r>
              <a:rPr lang="en-IN" sz="1800" i="1" dirty="0">
                <a:solidFill>
                  <a:srgbClr val="202122"/>
                </a:solidFill>
                <a:effectLst/>
                <a:ea typeface="Times New Roman" panose="02020603050405020304" pitchFamily="18" charset="0"/>
                <a:cs typeface="Mangal" panose="02040503050203030202" pitchFamily="18" charset="0"/>
              </a:rPr>
              <a:t>bawarka</a:t>
            </a:r>
            <a:r>
              <a:rPr lang="en-IN" sz="1800" dirty="0">
                <a:solidFill>
                  <a:srgbClr val="202122"/>
                </a:solidFill>
                <a:effectLst/>
                <a:ea typeface="Times New Roman" panose="02020603050405020304" pitchFamily="18" charset="0"/>
                <a:cs typeface="Mangal" panose="02040503050203030202" pitchFamily="18" charset="0"/>
              </a:rPr>
              <a:t> ("</a:t>
            </a:r>
            <a:r>
              <a:rPr lang="en-IN" sz="1800" u="sng" dirty="0">
                <a:solidFill>
                  <a:srgbClr val="0645AD"/>
                </a:solidFill>
                <a:effectLst/>
                <a:ea typeface="Times New Roman" panose="02020603050405020304" pitchFamily="18" charset="0"/>
                <a:cs typeface="Mangal" panose="02040503050203030202" pitchFamily="18" charset="0"/>
                <a:hlinkClick r:id="rId9" tooltip="Bavaria"/>
              </a:rPr>
              <a:t>Bavarian</a:t>
            </a:r>
            <a:r>
              <a:rPr lang="en-IN" sz="1800" dirty="0">
                <a:solidFill>
                  <a:srgbClr val="202122"/>
                </a:solidFill>
                <a:effectLst/>
                <a:ea typeface="Times New Roman" panose="02020603050405020304" pitchFamily="18" charset="0"/>
                <a:cs typeface="Mangal" panose="02040503050203030202" pitchFamily="18" charset="0"/>
              </a:rPr>
              <a:t> style") in </a:t>
            </a:r>
            <a:r>
              <a:rPr lang="en-IN" sz="1800" u="sng" dirty="0">
                <a:solidFill>
                  <a:srgbClr val="0645AD"/>
                </a:solidFill>
                <a:effectLst/>
                <a:ea typeface="Times New Roman" panose="02020603050405020304" pitchFamily="18" charset="0"/>
                <a:cs typeface="Mangal" panose="02040503050203030202" pitchFamily="18" charset="0"/>
                <a:hlinkClick r:id="rId10" tooltip="Polish language"/>
              </a:rPr>
              <a:t>Polish</a:t>
            </a:r>
            <a:r>
              <a:rPr lang="en-IN" sz="1800" dirty="0">
                <a:solidFill>
                  <a:srgbClr val="202122"/>
                </a:solidFill>
                <a:effectLst/>
                <a:ea typeface="Times New Roman" panose="02020603050405020304" pitchFamily="18" charset="0"/>
                <a:cs typeface="Mangal" panose="02040503050203030202" pitchFamily="18" charset="0"/>
              </a:rPr>
              <a:t> and is also widely popular. In Australia, tea with milk is known as "white tea".</a:t>
            </a:r>
            <a:endParaRPr lang="en-IN" sz="1800" dirty="0">
              <a:effectLst/>
              <a:ea typeface="Calibri" panose="020F0502020204030204" pitchFamily="34" charset="0"/>
              <a:cs typeface="Mangal" panose="02040503050203030202" pitchFamily="18" charset="0"/>
            </a:endParaRPr>
          </a:p>
          <a:p>
            <a:r>
              <a:rPr lang="en-IN" sz="1800" dirty="0">
                <a:solidFill>
                  <a:srgbClr val="202122"/>
                </a:solidFill>
                <a:effectLst/>
                <a:ea typeface="Times New Roman" panose="02020603050405020304" pitchFamily="18" charset="0"/>
              </a:rPr>
              <a:t>The order of steps in preparing a cup of tea is a much-debated topic and can vary widely between cultures or even individuals. Some say it is preferable to add the milk to the cup before the tea, as the high temperature of freshly brewed tea can denature the proteins found in fresh milk, similar to the change in taste of </a:t>
            </a:r>
            <a:r>
              <a:rPr lang="en-IN" sz="1800" u="sng" dirty="0">
                <a:solidFill>
                  <a:srgbClr val="0645AD"/>
                </a:solidFill>
                <a:effectLst/>
                <a:ea typeface="Times New Roman" panose="02020603050405020304" pitchFamily="18" charset="0"/>
                <a:cs typeface="Mangal" panose="02040503050203030202" pitchFamily="18" charset="0"/>
                <a:hlinkClick r:id="rId11" tooltip="UHT"/>
              </a:rPr>
              <a:t>UHT milk</a:t>
            </a:r>
            <a:r>
              <a:rPr lang="en-IN" sz="1800" dirty="0">
                <a:solidFill>
                  <a:srgbClr val="202122"/>
                </a:solidFill>
                <a:effectLst/>
                <a:ea typeface="Times New Roman" panose="02020603050405020304" pitchFamily="18" charset="0"/>
              </a:rPr>
              <a:t>, resulting in an inferior-tasting beverage. Others insist it is better to add the milk to the cup after the tea, as black tea is often brewed as close to boiling as possible. The addition of milk chills the beverage during the crucial brewing phase, if brewing in a cup rather than using a pot, meaning the delicate flavour of a good tea cannot be fully appreciated. By adding the milk afterwards, it is easier to dissolve sugar in the tea and also to ensure the desired amount of milk is added, as the colour of the tea can be observed. Historically, the order of steps was taken as an indication of class: only those wealthy enough to afford good-quality porcelain would be confident of its being able to cope with being exposed to boiling water unadulterated with milk. Higher temperature difference means faster </a:t>
            </a:r>
            <a:r>
              <a:rPr lang="en-IN" sz="1800" u="sng" dirty="0">
                <a:solidFill>
                  <a:srgbClr val="0645AD"/>
                </a:solidFill>
                <a:effectLst/>
                <a:ea typeface="Times New Roman" panose="02020603050405020304" pitchFamily="18" charset="0"/>
                <a:cs typeface="Mangal" panose="02040503050203030202" pitchFamily="18" charset="0"/>
                <a:hlinkClick r:id="rId12" tooltip="Heat transfer"/>
              </a:rPr>
              <a:t>heat transfer</a:t>
            </a:r>
            <a:r>
              <a:rPr lang="en-IN" sz="1800" dirty="0">
                <a:solidFill>
                  <a:srgbClr val="202122"/>
                </a:solidFill>
                <a:effectLst/>
                <a:ea typeface="Times New Roman" panose="02020603050405020304" pitchFamily="18" charset="0"/>
              </a:rPr>
              <a:t>, so the earlier milk is added, the slower the drink cools. A 2007 study published in the </a:t>
            </a:r>
            <a:r>
              <a:rPr lang="en-IN" sz="1800" i="1" dirty="0">
                <a:solidFill>
                  <a:srgbClr val="202122"/>
                </a:solidFill>
                <a:effectLst/>
                <a:ea typeface="Times New Roman" panose="02020603050405020304" pitchFamily="18" charset="0"/>
              </a:rPr>
              <a:t>European Heart Journal</a:t>
            </a:r>
            <a:r>
              <a:rPr lang="en-IN" sz="1800" dirty="0">
                <a:solidFill>
                  <a:srgbClr val="202122"/>
                </a:solidFill>
                <a:effectLst/>
                <a:ea typeface="Times New Roman" panose="02020603050405020304" pitchFamily="18" charset="0"/>
              </a:rPr>
              <a:t> found certain </a:t>
            </a:r>
            <a:r>
              <a:rPr lang="en-IN" sz="1800" u="sng" dirty="0">
                <a:solidFill>
                  <a:srgbClr val="0645AD"/>
                </a:solidFill>
                <a:effectLst/>
                <a:ea typeface="Times New Roman" panose="02020603050405020304" pitchFamily="18" charset="0"/>
                <a:cs typeface="Mangal" panose="02040503050203030202" pitchFamily="18" charset="0"/>
                <a:hlinkClick r:id="rId13" tooltip="Health effects of tea"/>
              </a:rPr>
              <a:t>beneficial effects of tea</a:t>
            </a:r>
            <a:r>
              <a:rPr lang="en-IN" sz="1800" dirty="0">
                <a:solidFill>
                  <a:srgbClr val="202122"/>
                </a:solidFill>
                <a:effectLst/>
                <a:ea typeface="Times New Roman" panose="02020603050405020304" pitchFamily="18" charset="0"/>
              </a:rPr>
              <a:t> may be lost through the addition of milk.</a:t>
            </a:r>
            <a:endParaRPr lang="en-IN" dirty="0"/>
          </a:p>
        </p:txBody>
      </p:sp>
    </p:spTree>
    <p:extLst>
      <p:ext uri="{BB962C8B-B14F-4D97-AF65-F5344CB8AC3E}">
        <p14:creationId xmlns:p14="http://schemas.microsoft.com/office/powerpoint/2010/main" val="158625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2569-6105-4271-B4A6-88C204C13661}"/>
              </a:ext>
            </a:extLst>
          </p:cNvPr>
          <p:cNvSpPr>
            <a:spLocks noGrp="1"/>
          </p:cNvSpPr>
          <p:nvPr>
            <p:ph type="ctrTitle"/>
          </p:nvPr>
        </p:nvSpPr>
        <p:spPr>
          <a:xfrm>
            <a:off x="2692398" y="1871131"/>
            <a:ext cx="6815669" cy="1689754"/>
          </a:xfrm>
        </p:spPr>
        <p:txBody>
          <a:bodyPr/>
          <a:lstStyle/>
          <a:p>
            <a:r>
              <a:rPr lang="en-US" dirty="0"/>
              <a:t>Thank you</a:t>
            </a:r>
            <a:endParaRPr lang="en-IN" dirty="0"/>
          </a:p>
        </p:txBody>
      </p:sp>
    </p:spTree>
    <p:extLst>
      <p:ext uri="{BB962C8B-B14F-4D97-AF65-F5344CB8AC3E}">
        <p14:creationId xmlns:p14="http://schemas.microsoft.com/office/powerpoint/2010/main" val="9761893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TotalTime>
  <Words>1302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A clear vision of Tea</vt:lpstr>
      <vt:lpstr>PowerPoint Presentation</vt:lpstr>
      <vt:lpstr> Fresh tea leaves in various stages of growth: </vt:lpstr>
      <vt:lpstr>Tea processing:</vt:lpstr>
      <vt:lpstr>Additional processing and additives</vt:lpstr>
      <vt:lpstr>Additional processing and additives[cont]  Common processing methods of tea leaves </vt:lpstr>
      <vt:lpstr>Additional processing and additives[cont] Black tea is often taken with milk </vt:lpstr>
      <vt:lpstr>Additional processing and additives[cont]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clear vision of Tea</dc:title>
  <dc:creator>Sai Ganesh Reddy Buthukuri</dc:creator>
  <cp:lastModifiedBy>Sai Ganesh Reddy Buthukuri</cp:lastModifiedBy>
  <cp:revision>8</cp:revision>
  <dcterms:created xsi:type="dcterms:W3CDTF">2021-05-10T05:17:27Z</dcterms:created>
  <dcterms:modified xsi:type="dcterms:W3CDTF">2021-05-10T07:30:06Z</dcterms:modified>
</cp:coreProperties>
</file>