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7" r:id="rId4"/>
    <p:sldMasterId id="2147483803" r:id="rId5"/>
  </p:sldMasterIdLst>
  <p:notesMasterIdLst>
    <p:notesMasterId r:id="rId7"/>
  </p:notesMasterIdLst>
  <p:handoutMasterIdLst>
    <p:handoutMasterId r:id="rId8"/>
  </p:handoutMasterIdLst>
  <p:sldIdLst>
    <p:sldId id="802" r:id="rId6"/>
  </p:sldIdLst>
  <p:sldSz cx="9906000" cy="6858000" type="A4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rgbClr val="FF0000"/>
        </a:solidFill>
        <a:latin typeface="Arial" pitchFamily="34" charset="0"/>
        <a:ea typeface="HGP創英角ｺﾞｼｯｸUB"/>
        <a:cs typeface="HGP創英角ｺﾞｼｯｸUB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rgbClr val="FF0000"/>
        </a:solidFill>
        <a:latin typeface="Arial" pitchFamily="34" charset="0"/>
        <a:ea typeface="HGP創英角ｺﾞｼｯｸUB"/>
        <a:cs typeface="HGP創英角ｺﾞｼｯｸUB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rgbClr val="FF0000"/>
        </a:solidFill>
        <a:latin typeface="Arial" pitchFamily="34" charset="0"/>
        <a:ea typeface="HGP創英角ｺﾞｼｯｸUB"/>
        <a:cs typeface="HGP創英角ｺﾞｼｯｸUB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rgbClr val="FF0000"/>
        </a:solidFill>
        <a:latin typeface="Arial" pitchFamily="34" charset="0"/>
        <a:ea typeface="HGP創英角ｺﾞｼｯｸUB"/>
        <a:cs typeface="HGP創英角ｺﾞｼｯｸUB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rgbClr val="FF0000"/>
        </a:solidFill>
        <a:latin typeface="Arial" pitchFamily="34" charset="0"/>
        <a:ea typeface="HGP創英角ｺﾞｼｯｸUB"/>
        <a:cs typeface="HGP創英角ｺﾞｼｯｸUB"/>
      </a:defRPr>
    </a:lvl5pPr>
    <a:lvl6pPr marL="2286000" algn="l" defTabSz="914400" rtl="0" eaLnBrk="1" latinLnBrk="0" hangingPunct="1">
      <a:defRPr kumimoji="1" sz="1400" kern="1200">
        <a:solidFill>
          <a:srgbClr val="FF0000"/>
        </a:solidFill>
        <a:latin typeface="Arial" pitchFamily="34" charset="0"/>
        <a:ea typeface="HGP創英角ｺﾞｼｯｸUB"/>
        <a:cs typeface="HGP創英角ｺﾞｼｯｸUB"/>
      </a:defRPr>
    </a:lvl6pPr>
    <a:lvl7pPr marL="2743200" algn="l" defTabSz="914400" rtl="0" eaLnBrk="1" latinLnBrk="0" hangingPunct="1">
      <a:defRPr kumimoji="1" sz="1400" kern="1200">
        <a:solidFill>
          <a:srgbClr val="FF0000"/>
        </a:solidFill>
        <a:latin typeface="Arial" pitchFamily="34" charset="0"/>
        <a:ea typeface="HGP創英角ｺﾞｼｯｸUB"/>
        <a:cs typeface="HGP創英角ｺﾞｼｯｸUB"/>
      </a:defRPr>
    </a:lvl7pPr>
    <a:lvl8pPr marL="3200400" algn="l" defTabSz="914400" rtl="0" eaLnBrk="1" latinLnBrk="0" hangingPunct="1">
      <a:defRPr kumimoji="1" sz="1400" kern="1200">
        <a:solidFill>
          <a:srgbClr val="FF0000"/>
        </a:solidFill>
        <a:latin typeface="Arial" pitchFamily="34" charset="0"/>
        <a:ea typeface="HGP創英角ｺﾞｼｯｸUB"/>
        <a:cs typeface="HGP創英角ｺﾞｼｯｸUB"/>
      </a:defRPr>
    </a:lvl8pPr>
    <a:lvl9pPr marL="3657600" algn="l" defTabSz="914400" rtl="0" eaLnBrk="1" latinLnBrk="0" hangingPunct="1">
      <a:defRPr kumimoji="1" sz="1400" kern="1200">
        <a:solidFill>
          <a:srgbClr val="FF0000"/>
        </a:solidFill>
        <a:latin typeface="Arial" pitchFamily="34" charset="0"/>
        <a:ea typeface="HGP創英角ｺﾞｼｯｸUB"/>
        <a:cs typeface="HGP創英角ｺﾞｼｯｸUB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5331"/>
    <a:srgbClr val="CCFFCC"/>
    <a:srgbClr val="CCECFF"/>
    <a:srgbClr val="5B93EF"/>
    <a:srgbClr val="FD6A4D"/>
    <a:srgbClr val="BB4328"/>
    <a:srgbClr val="0C35CC"/>
    <a:srgbClr val="F94107"/>
    <a:srgbClr val="E7ECF5"/>
    <a:srgbClr val="6785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882" autoAdjust="0"/>
    <p:restoredTop sz="95382" autoAdjust="0"/>
  </p:normalViewPr>
  <p:slideViewPr>
    <p:cSldViewPr snapToGrid="0">
      <p:cViewPr>
        <p:scale>
          <a:sx n="147" d="100"/>
          <a:sy n="147" d="100"/>
        </p:scale>
        <p:origin x="-1768" y="-5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007" cy="510332"/>
          </a:xfrm>
          <a:prstGeom prst="rect">
            <a:avLst/>
          </a:prstGeom>
        </p:spPr>
        <p:txBody>
          <a:bodyPr vert="horz" lIns="89140" tIns="44570" rIns="89140" bIns="44570" rtlCol="0"/>
          <a:lstStyle>
            <a:lvl1pPr algn="l">
              <a:defRPr sz="1100">
                <a:latin typeface="Arial" charset="0"/>
                <a:ea typeface="HGP創英角ｺﾞｼｯｸUB" pitchFamily="50" charset="-128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0687" y="1"/>
            <a:ext cx="3077007" cy="510332"/>
          </a:xfrm>
          <a:prstGeom prst="rect">
            <a:avLst/>
          </a:prstGeom>
        </p:spPr>
        <p:txBody>
          <a:bodyPr vert="horz" lIns="89140" tIns="44570" rIns="89140" bIns="44570" rtlCol="0"/>
          <a:lstStyle>
            <a:lvl1pPr algn="r">
              <a:defRPr sz="1100">
                <a:latin typeface="Arial" charset="0"/>
                <a:ea typeface="HGP創英角ｺﾞｼｯｸUB" pitchFamily="50" charset="-128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2534"/>
            <a:ext cx="3077007" cy="510332"/>
          </a:xfrm>
          <a:prstGeom prst="rect">
            <a:avLst/>
          </a:prstGeom>
        </p:spPr>
        <p:txBody>
          <a:bodyPr vert="horz" lIns="89140" tIns="44570" rIns="89140" bIns="44570" rtlCol="0" anchor="b"/>
          <a:lstStyle>
            <a:lvl1pPr algn="l">
              <a:defRPr sz="1100">
                <a:latin typeface="Arial" charset="0"/>
                <a:ea typeface="HGP創英角ｺﾞｼｯｸUB" pitchFamily="50" charset="-128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0687" y="9722534"/>
            <a:ext cx="3077007" cy="510332"/>
          </a:xfrm>
          <a:prstGeom prst="rect">
            <a:avLst/>
          </a:prstGeom>
        </p:spPr>
        <p:txBody>
          <a:bodyPr vert="horz" lIns="89140" tIns="44570" rIns="89140" bIns="44570" rtlCol="0" anchor="b"/>
          <a:lstStyle>
            <a:lvl1pPr algn="r">
              <a:defRPr sz="1100">
                <a:latin typeface="Arial" charset="0"/>
                <a:ea typeface="HGP創英角ｺﾞｼｯｸUB" pitchFamily="50" charset="-128"/>
                <a:cs typeface="Arial" charset="0"/>
              </a:defRPr>
            </a:lvl1pPr>
          </a:lstStyle>
          <a:p>
            <a:pPr>
              <a:defRPr/>
            </a:pPr>
            <a:fld id="{5AD2D75B-8735-4A08-BD40-084C858E65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95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007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53" tIns="48275" rIns="96553" bIns="48275" numCol="1" anchor="t" anchorCtr="0" compatLnSpc="1">
            <a:prstTxWarp prst="textNoShape">
              <a:avLst/>
            </a:prstTxWarp>
          </a:bodyPr>
          <a:lstStyle>
            <a:lvl1pPr algn="l" defTabSz="965683">
              <a:defRPr sz="1200" b="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87" y="1"/>
            <a:ext cx="3077007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53" tIns="48275" rIns="96553" bIns="48275" numCol="1" anchor="t" anchorCtr="0" compatLnSpc="1">
            <a:prstTxWarp prst="textNoShape">
              <a:avLst/>
            </a:prstTxWarp>
          </a:bodyPr>
          <a:lstStyle>
            <a:lvl1pPr algn="r" defTabSz="965683">
              <a:defRPr sz="1200" b="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8350"/>
            <a:ext cx="554355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574" y="4860393"/>
            <a:ext cx="5678154" cy="46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53" tIns="48275" rIns="96553" bIns="482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534"/>
            <a:ext cx="3077007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53" tIns="48275" rIns="96553" bIns="48275" numCol="1" anchor="b" anchorCtr="0" compatLnSpc="1">
            <a:prstTxWarp prst="textNoShape">
              <a:avLst/>
            </a:prstTxWarp>
          </a:bodyPr>
          <a:lstStyle>
            <a:lvl1pPr algn="l" defTabSz="965683">
              <a:defRPr sz="1200" b="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87" y="9722534"/>
            <a:ext cx="3077007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53" tIns="48275" rIns="96553" bIns="48275" numCol="1" anchor="b" anchorCtr="0" compatLnSpc="1">
            <a:prstTxWarp prst="textNoShape">
              <a:avLst/>
            </a:prstTxWarp>
          </a:bodyPr>
          <a:lstStyle>
            <a:lvl1pPr algn="r" defTabSz="965683">
              <a:defRPr sz="1200" b="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1F83DF1-8605-4521-89A8-78940827138E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0318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Mincho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Mincho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Mincho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Mincho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Mincho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1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3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5"/>
          <p:cNvSpPr/>
          <p:nvPr/>
        </p:nvSpPr>
        <p:spPr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en-US" sz="1800" kern="0" dirty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8"/>
          <p:cNvSpPr/>
          <p:nvPr/>
        </p:nvSpPr>
        <p:spPr>
          <a:xfrm>
            <a:off x="2740025" y="4763"/>
            <a:ext cx="7165975" cy="29495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TextBox 16"/>
          <p:cNvSpPr txBox="1"/>
          <p:nvPr/>
        </p:nvSpPr>
        <p:spPr>
          <a:xfrm>
            <a:off x="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 </a:t>
            </a:r>
          </a:p>
        </p:txBody>
      </p:sp>
      <p:sp>
        <p:nvSpPr>
          <p:cNvPr id="13" name="Rectangle 14"/>
          <p:cNvSpPr/>
          <p:nvPr/>
        </p:nvSpPr>
        <p:spPr>
          <a:xfrm>
            <a:off x="2740025" y="2919413"/>
            <a:ext cx="7165975" cy="1265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18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4"/>
          </p:nvPr>
        </p:nvSpPr>
        <p:spPr>
          <a:xfrm>
            <a:off x="261841" y="217094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7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0" name="TextBox 12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21" name="TextBox 16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C0F5CCBE-9D8C-4A50-986A-4B16C2B2AC1D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2" y="1705969"/>
            <a:ext cx="4572000" cy="424715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/>
          <a:lstStyle>
            <a:lvl1pPr marL="179388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355600" indent="-1778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534988" indent="-1793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712788" indent="-1778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903288" indent="-190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5087660" y="1705969"/>
            <a:ext cx="4572000" cy="424715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en-US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5pPr>
          </a:lstStyle>
          <a:p>
            <a:pPr marL="179388" lvl="0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Click to edit Master text styles</a:t>
            </a:r>
          </a:p>
          <a:p>
            <a:pPr marL="179388" lvl="1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Second level</a:t>
            </a:r>
          </a:p>
          <a:p>
            <a:pPr marL="179388" lvl="2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Third level</a:t>
            </a:r>
          </a:p>
          <a:p>
            <a:pPr marL="179388" lvl="3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Fourth level</a:t>
            </a:r>
          </a:p>
          <a:p>
            <a:pPr marL="179388" lvl="4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393702" y="1080653"/>
            <a:ext cx="4572000" cy="56063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lIns="182880" rIns="182880" anchor="ctr" anchorCtr="0"/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087659" y="1080653"/>
            <a:ext cx="4572000" cy="56063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lIns="182880" rIns="182880" anchor="ctr" anchorCtr="0"/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223448" y="6100762"/>
            <a:ext cx="5459105" cy="43651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400" b="1" i="1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59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7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0" name="TextBox 12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21" name="TextBox 16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C0F5CCBE-9D8C-4A50-986A-4B16C2B2AC1D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393702" y="1116295"/>
            <a:ext cx="4572000" cy="486000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/>
          <a:lstStyle>
            <a:lvl1pPr marL="179388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355600" indent="-1778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534988" indent="-1793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712788" indent="-1778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903288" indent="-190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 smtClean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5087660" y="1116295"/>
            <a:ext cx="4572000" cy="486000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/>
          <a:lstStyle>
            <a:lvl1pPr marL="118872" indent="-119063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1pPr>
            <a:lvl2pPr marL="228600" indent="-109728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33463" indent="-119063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marL="1490663" indent="-119063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4pPr>
            <a:lvl5pPr marL="1947863" indent="-119063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en-US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5pPr>
          </a:lstStyle>
          <a:p>
            <a:pPr marL="179388" lvl="0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Click to edit Master text styles</a:t>
            </a:r>
          </a:p>
          <a:p>
            <a:pPr marL="179388" lvl="1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Second level</a:t>
            </a:r>
          </a:p>
          <a:p>
            <a:pPr marL="179388" lvl="2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Third level</a:t>
            </a:r>
          </a:p>
          <a:p>
            <a:pPr marL="179388" lvl="3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Fourth level</a:t>
            </a:r>
          </a:p>
          <a:p>
            <a:pPr marL="179388" lvl="4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223448" y="6100762"/>
            <a:ext cx="5459105" cy="43651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400" b="1" i="1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9253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6" name="Picture 29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6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8" name="TextBox 12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20" name="TextBox 16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DC235701-5F42-44F2-8913-4CA451E92A47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11"/>
          </p:nvPr>
        </p:nvSpPr>
        <p:spPr>
          <a:xfrm>
            <a:off x="4946650" y="1373188"/>
            <a:ext cx="4564063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31" name="Content Placeholder 28"/>
          <p:cNvSpPr>
            <a:spLocks noGrp="1"/>
          </p:cNvSpPr>
          <p:nvPr>
            <p:ph sz="quarter" idx="12"/>
          </p:nvPr>
        </p:nvSpPr>
        <p:spPr>
          <a:xfrm>
            <a:off x="392113" y="1373188"/>
            <a:ext cx="4554537" cy="4960937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1pPr>
            <a:lvl2pPr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4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4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Graphic (blank layou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en-US" dirty="0"/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1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6" name="TextBox 12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AC75A5E2-5607-4D50-81CE-6BBC16181CEF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4" name="Picture 29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en-US" dirty="0"/>
          </a:p>
        </p:txBody>
      </p:sp>
      <p:pic>
        <p:nvPicPr>
          <p:cNvPr id="6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8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0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1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6" name="TextBox 12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A5F91741-42D7-4B83-A19B-A1DD3D405AFA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90525" y="1000125"/>
            <a:ext cx="9117013" cy="5224463"/>
            <a:chOff x="399521" y="1000125"/>
            <a:chExt cx="9162287" cy="5223934"/>
          </a:xfrm>
        </p:grpSpPr>
        <p:sp>
          <p:nvSpPr>
            <p:cNvPr id="20" name="Rectangle 27"/>
            <p:cNvSpPr/>
            <p:nvPr/>
          </p:nvSpPr>
          <p:spPr>
            <a:xfrm>
              <a:off x="4995821" y="1000125"/>
              <a:ext cx="4565987" cy="5223934"/>
            </a:xfrm>
            <a:prstGeom prst="rect">
              <a:avLst/>
            </a:prstGeom>
            <a:solidFill>
              <a:srgbClr val="0080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lang="en-US" dirty="0">
                  <a:solidFill>
                    <a:schemeClr val="bg2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  <p:sp>
          <p:nvSpPr>
            <p:cNvPr id="21" name="Rectangle 28"/>
            <p:cNvSpPr/>
            <p:nvPr/>
          </p:nvSpPr>
          <p:spPr>
            <a:xfrm>
              <a:off x="399521" y="1000125"/>
              <a:ext cx="4565987" cy="522393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anchor="b"/>
            <a:lstStyle/>
            <a:p>
              <a:pPr marL="0" lvl="1" algn="ctr">
                <a:defRPr/>
              </a:pPr>
              <a:r>
                <a:rPr lang="en-US" dirty="0">
                  <a:solidFill>
                    <a:schemeClr val="bg2"/>
                  </a:solidFill>
                  <a:latin typeface="Arial"/>
                  <a:cs typeface="Arial"/>
                </a:rPr>
                <a:t>Category Title 14 pt Arial Regular</a:t>
              </a:r>
            </a:p>
          </p:txBody>
        </p:sp>
      </p:grpSp>
      <p:graphicFrame>
        <p:nvGraphicFramePr>
          <p:cNvPr id="22" name="Table 30"/>
          <p:cNvGraphicFramePr>
            <a:graphicFrameLocks noGrp="1"/>
          </p:cNvGraphicFramePr>
          <p:nvPr/>
        </p:nvGraphicFramePr>
        <p:xfrm>
          <a:off x="374650" y="1093788"/>
          <a:ext cx="9144001" cy="1067732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1167722"/>
                <a:gridCol w="1414556"/>
                <a:gridCol w="1832279"/>
                <a:gridCol w="1665534"/>
                <a:gridCol w="1539909"/>
                <a:gridCol w="1524001"/>
              </a:tblGrid>
              <a:tr h="389466">
                <a:tc gridSpan="6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ALL CAPS HEADING 12 </a:t>
                      </a:r>
                      <a:r>
                        <a:rPr lang="en-US" sz="1200" b="0" baseline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pt Arial</a:t>
                      </a: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 smtClean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8266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pt Arial</a:t>
                      </a:r>
                    </a:p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Bold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Category</a:t>
                      </a:r>
                      <a:endParaRPr lang="en-US" sz="1200" b="1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31"/>
          <p:cNvGraphicFramePr>
            <a:graphicFrameLocks noGrp="1"/>
          </p:cNvGraphicFramePr>
          <p:nvPr/>
        </p:nvGraphicFramePr>
        <p:xfrm>
          <a:off x="374650" y="2168525"/>
          <a:ext cx="9144000" cy="3684813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3048000"/>
                <a:gridCol w="3048000"/>
                <a:gridCol w="3048000"/>
              </a:tblGrid>
              <a:tr h="450545">
                <a:tc gridSpan="3">
                  <a:txBody>
                    <a:bodyPr/>
                    <a:lstStyle/>
                    <a:p>
                      <a:pPr marL="0" marR="0" indent="0" algn="ctr" defTabSz="9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ALL CAPS HEADING 12 </a:t>
                      </a:r>
                      <a:r>
                        <a:rPr lang="en-US" sz="1200" b="0" baseline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pt Arial</a:t>
                      </a:r>
                      <a:r>
                        <a:rPr lang="en-US" sz="1200" b="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E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en-US" sz="11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450545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 Heading 11 pt Arial Regular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 Heading 11 pt Arial Regular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 Heading 11 pt Arial Regular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  <a:tr h="1166589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Bullet 5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5</a:t>
                      </a:r>
                      <a:endParaRPr lang="en-US" sz="9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5</a:t>
                      </a:r>
                      <a:endParaRPr lang="en-US" sz="9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EE6"/>
                    </a:solidFill>
                  </a:tcPr>
                </a:tc>
              </a:tr>
              <a:tr h="450545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 Heading 11 pt Arial Regular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85C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 Heading 11 pt Arial Regular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B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Sub Heading 11 pt Arial Regular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0B1"/>
                    </a:solidFill>
                  </a:tcPr>
                </a:tc>
              </a:tr>
              <a:tr h="1166589"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5</a:t>
                      </a:r>
                      <a:endParaRPr lang="en-US" sz="9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5</a:t>
                      </a:r>
                      <a:endParaRPr lang="en-US" sz="9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EE6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1pPr>
                      <a:lvl2pPr marL="457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2pPr>
                      <a:lvl3pPr marL="914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3pPr>
                      <a:lvl4pPr marL="1371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4pPr>
                      <a:lvl5pPr marL="18288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5pPr>
                      <a:lvl6pPr marL="22860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6pPr>
                      <a:lvl7pPr marL="27432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7pPr>
                      <a:lvl8pPr marL="32004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8pPr>
                      <a:lvl9pPr marL="3657600" algn="l" defTabSz="4572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HGP創英角ｺﾞｼｯｸUB"/>
                          <a:ea typeface="HGP創英角ｺﾞｼｯｸUB"/>
                        </a:defRPr>
                      </a:lvl9pPr>
                    </a:lstStyle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1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2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3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4</a:t>
                      </a:r>
                    </a:p>
                    <a:p>
                      <a:pPr marL="117475" marR="0" lvl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HGP創英角ｺﾞｼｯｸUB"/>
                          <a:cs typeface="Arial" pitchFamily="34" charset="0"/>
                        </a:rPr>
                        <a:t>Bullet 5</a:t>
                      </a:r>
                      <a:endParaRPr lang="en-US" sz="9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CEE6"/>
                    </a:solidFill>
                  </a:tcPr>
                </a:tc>
              </a:tr>
            </a:tbl>
          </a:graphicData>
        </a:graphic>
      </p:graphicFrame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3"/>
          <p:cNvGrpSpPr>
            <a:grpSpLocks/>
          </p:cNvGrpSpPr>
          <p:nvPr userDrawn="1"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0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1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2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7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" name="Picture 9" descr="NTT_Section_Divide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1654175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13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CD92329C-B70F-43C7-8884-BB65340F2692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sp>
        <p:nvSpPr>
          <p:cNvPr id="6" name="TextBox 14"/>
          <p:cNvSpPr txBox="1"/>
          <p:nvPr userDrawn="1"/>
        </p:nvSpPr>
        <p:spPr>
          <a:xfrm>
            <a:off x="81888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7" name="Rectangle 10"/>
          <p:cNvSpPr/>
          <p:nvPr/>
        </p:nvSpPr>
        <p:spPr>
          <a:xfrm>
            <a:off x="1647825" y="1752600"/>
            <a:ext cx="8258175" cy="7651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en-US" sz="1800" kern="0" dirty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647825" y="2517775"/>
            <a:ext cx="82581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88584" y="1770410"/>
            <a:ext cx="7821470" cy="72920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28" descr="NTT_Title_and_Conten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7" name="Rectangle 16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8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9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0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6" name="Rectangle 14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TextBox 17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62D04DCC-C3A7-4FB3-BB93-281DB9A67378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pic>
        <p:nvPicPr>
          <p:cNvPr id="19" name="Picture 30" descr="NTT_logo_RGB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92561" y="1402640"/>
            <a:ext cx="8746362" cy="4525963"/>
          </a:xfrm>
          <a:prstGeom prst="rect">
            <a:avLst/>
          </a:prstGeom>
        </p:spPr>
        <p:txBody>
          <a:bodyPr lIns="182880"/>
          <a:lstStyle>
            <a:lvl1pPr marL="169863" indent="-169863">
              <a:buNone/>
              <a:defRPr sz="1800" baseline="0"/>
            </a:lvl1pPr>
            <a:lvl2pPr marL="739775" indent="-282575">
              <a:defRPr/>
            </a:lvl2pPr>
            <a:lvl3pPr marL="1090613" indent="-176213">
              <a:defRPr/>
            </a:lvl3pPr>
            <a:lvl4pPr marL="1544638" indent="-173038">
              <a:defRPr/>
            </a:lvl4pPr>
            <a:lvl5pPr marL="2000250" indent="-171450"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793750" y="2663825"/>
            <a:ext cx="1314450" cy="279400"/>
          </a:xfrm>
          <a:prstGeom prst="rect">
            <a:avLst/>
          </a:prstGeom>
          <a:solidFill>
            <a:srgbClr val="859DC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793750" y="2994025"/>
            <a:ext cx="1314450" cy="279400"/>
          </a:xfrm>
          <a:prstGeom prst="rect">
            <a:avLst/>
          </a:prstGeom>
          <a:solidFill>
            <a:srgbClr val="A4B6D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793750" y="3321050"/>
            <a:ext cx="1314450" cy="279400"/>
          </a:xfrm>
          <a:prstGeom prst="rect">
            <a:avLst/>
          </a:prstGeom>
          <a:solidFill>
            <a:srgbClr val="C2CEE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7" name="Rectangle 52"/>
          <p:cNvSpPr>
            <a:spLocks noChangeArrowheads="1"/>
          </p:cNvSpPr>
          <p:nvPr/>
        </p:nvSpPr>
        <p:spPr bwMode="auto">
          <a:xfrm>
            <a:off x="793750" y="3643313"/>
            <a:ext cx="1314450" cy="279400"/>
          </a:xfrm>
          <a:prstGeom prst="rect">
            <a:avLst/>
          </a:prstGeom>
          <a:solidFill>
            <a:srgbClr val="E1E7F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89" descr="NTT_Title_and_Conten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0"/>
          <p:cNvSpPr txBox="1"/>
          <p:nvPr/>
        </p:nvSpPr>
        <p:spPr>
          <a:xfrm>
            <a:off x="776288" y="2665413"/>
            <a:ext cx="1335087" cy="431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100" dirty="0">
                <a:latin typeface="Arial" charset="0"/>
                <a:ea typeface="HGP創英角ｺﾞｼｯｸUB" pitchFamily="50" charset="-128"/>
                <a:cs typeface="Arial" charset="0"/>
              </a:rPr>
              <a:t>R 133 G 157 B 205</a:t>
            </a:r>
          </a:p>
        </p:txBody>
      </p:sp>
      <p:sp>
        <p:nvSpPr>
          <p:cNvPr id="11" name="TextBox 92"/>
          <p:cNvSpPr txBox="1"/>
          <p:nvPr/>
        </p:nvSpPr>
        <p:spPr>
          <a:xfrm>
            <a:off x="776288" y="2994025"/>
            <a:ext cx="1335087" cy="430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100" dirty="0">
                <a:latin typeface="Arial" charset="0"/>
                <a:ea typeface="HGP創英角ｺﾞｼｯｸUB" pitchFamily="50" charset="-128"/>
                <a:cs typeface="Arial" charset="0"/>
              </a:rPr>
              <a:t>R 164 G 182 B 218</a:t>
            </a:r>
          </a:p>
        </p:txBody>
      </p:sp>
      <p:sp>
        <p:nvSpPr>
          <p:cNvPr id="12" name="TextBox 99"/>
          <p:cNvSpPr txBox="1"/>
          <p:nvPr/>
        </p:nvSpPr>
        <p:spPr>
          <a:xfrm>
            <a:off x="776288" y="3321050"/>
            <a:ext cx="1335087" cy="431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100" dirty="0">
                <a:latin typeface="Arial" charset="0"/>
                <a:ea typeface="HGP創英角ｺﾞｼｯｸUB" pitchFamily="50" charset="-128"/>
                <a:cs typeface="Arial" charset="0"/>
              </a:rPr>
              <a:t>R 194 G 206 B 230</a:t>
            </a:r>
          </a:p>
        </p:txBody>
      </p:sp>
      <p:sp>
        <p:nvSpPr>
          <p:cNvPr id="13" name="TextBox 100"/>
          <p:cNvSpPr txBox="1"/>
          <p:nvPr/>
        </p:nvSpPr>
        <p:spPr>
          <a:xfrm>
            <a:off x="776288" y="3643313"/>
            <a:ext cx="1335087" cy="430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100" dirty="0">
                <a:latin typeface="Arial" charset="0"/>
                <a:ea typeface="HGP創英角ｺﾞｼｯｸUB" pitchFamily="50" charset="-128"/>
                <a:cs typeface="Arial" charset="0"/>
              </a:rPr>
              <a:t>R 225 G 231 B 243</a:t>
            </a:r>
          </a:p>
        </p:txBody>
      </p:sp>
      <p:grpSp>
        <p:nvGrpSpPr>
          <p:cNvPr id="15" name="Group 104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6" name="Rectangle 15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7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8" name="Rectangle 8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9" name="Rectangle 84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Rectangle 85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1" name="Rectangle 86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2" name="Rectangle 87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Rectangle 88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4" name="Rectangle 17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3703638" y="1628775"/>
            <a:ext cx="1316037" cy="477838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ja-JP" altLang="en-US" sz="1800" kern="0">
              <a:solidFill>
                <a:sysClr val="windowText" lastClr="000000"/>
              </a:solidFill>
              <a:latin typeface="Arial" charset="0"/>
              <a:ea typeface="HGP創英角ｺﾞｼｯｸUB" pitchFamily="50" charset="-128"/>
              <a:cs typeface="Arial" charset="0"/>
            </a:endParaRP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5173663" y="1628775"/>
            <a:ext cx="1316037" cy="477838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ja-JP" altLang="en-US" sz="1800" kern="0">
              <a:solidFill>
                <a:sysClr val="windowText" lastClr="000000"/>
              </a:solidFill>
              <a:latin typeface="Arial" charset="0"/>
              <a:ea typeface="HGP創英角ｺﾞｼｯｸUB" pitchFamily="50" charset="-128"/>
              <a:cs typeface="Arial" charset="0"/>
            </a:endParaRP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6665913" y="1628775"/>
            <a:ext cx="1314450" cy="47783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ja-JP" altLang="en-US" sz="1800" kern="0">
              <a:solidFill>
                <a:sysClr val="windowText" lastClr="000000"/>
              </a:solidFill>
              <a:latin typeface="Arial" charset="0"/>
              <a:ea typeface="HGP創英角ｺﾞｼｯｸUB" pitchFamily="50" charset="-128"/>
              <a:cs typeface="Arial" charset="0"/>
            </a:endParaRP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2255838" y="1628775"/>
            <a:ext cx="1314450" cy="47783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3703638" y="2663825"/>
            <a:ext cx="1316037" cy="279400"/>
          </a:xfrm>
          <a:prstGeom prst="rect">
            <a:avLst/>
          </a:prstGeom>
          <a:solidFill>
            <a:srgbClr val="3399C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5173663" y="2663825"/>
            <a:ext cx="1316037" cy="279400"/>
          </a:xfrm>
          <a:prstGeom prst="rect">
            <a:avLst/>
          </a:prstGeom>
          <a:solidFill>
            <a:srgbClr val="EBC5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6665913" y="2663825"/>
            <a:ext cx="1314450" cy="279400"/>
          </a:xfrm>
          <a:prstGeom prst="rect">
            <a:avLst/>
          </a:prstGeom>
          <a:solidFill>
            <a:srgbClr val="C9695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2255838" y="2663825"/>
            <a:ext cx="1314450" cy="279400"/>
          </a:xfrm>
          <a:prstGeom prst="rect">
            <a:avLst/>
          </a:prstGeom>
          <a:solidFill>
            <a:srgbClr val="3F497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3703638" y="2247900"/>
            <a:ext cx="1316037" cy="279400"/>
          </a:xfrm>
          <a:prstGeom prst="rect">
            <a:avLst/>
          </a:prstGeom>
          <a:solidFill>
            <a:srgbClr val="0075A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5173663" y="2247900"/>
            <a:ext cx="1316037" cy="279400"/>
          </a:xfrm>
          <a:prstGeom prst="rect">
            <a:avLst/>
          </a:prstGeom>
          <a:solidFill>
            <a:srgbClr val="CFA1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6665913" y="2247900"/>
            <a:ext cx="1314450" cy="279400"/>
          </a:xfrm>
          <a:prstGeom prst="rect">
            <a:avLst/>
          </a:prstGeom>
          <a:solidFill>
            <a:srgbClr val="9D2D1B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36" name="Rectangle 40"/>
          <p:cNvSpPr>
            <a:spLocks noChangeArrowheads="1"/>
          </p:cNvSpPr>
          <p:nvPr/>
        </p:nvSpPr>
        <p:spPr bwMode="auto">
          <a:xfrm>
            <a:off x="2255838" y="2247900"/>
            <a:ext cx="1314450" cy="279400"/>
          </a:xfrm>
          <a:prstGeom prst="rect">
            <a:avLst/>
          </a:prstGeom>
          <a:solidFill>
            <a:srgbClr val="00002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37" name="Rectangle 41"/>
          <p:cNvSpPr>
            <a:spLocks noChangeArrowheads="1"/>
          </p:cNvSpPr>
          <p:nvPr/>
        </p:nvSpPr>
        <p:spPr bwMode="auto">
          <a:xfrm>
            <a:off x="3703638" y="2994025"/>
            <a:ext cx="1316037" cy="279400"/>
          </a:xfrm>
          <a:prstGeom prst="rect">
            <a:avLst/>
          </a:prstGeom>
          <a:solidFill>
            <a:srgbClr val="66B3D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38" name="Rectangle 42"/>
          <p:cNvSpPr>
            <a:spLocks noChangeArrowheads="1"/>
          </p:cNvSpPr>
          <p:nvPr/>
        </p:nvSpPr>
        <p:spPr bwMode="auto">
          <a:xfrm>
            <a:off x="5173663" y="2994025"/>
            <a:ext cx="1316037" cy="279400"/>
          </a:xfrm>
          <a:prstGeom prst="rect">
            <a:avLst/>
          </a:prstGeom>
          <a:solidFill>
            <a:srgbClr val="F0D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39" name="Rectangle 43"/>
          <p:cNvSpPr>
            <a:spLocks noChangeArrowheads="1"/>
          </p:cNvSpPr>
          <p:nvPr/>
        </p:nvSpPr>
        <p:spPr bwMode="auto">
          <a:xfrm>
            <a:off x="6665913" y="2994025"/>
            <a:ext cx="1314450" cy="279400"/>
          </a:xfrm>
          <a:prstGeom prst="rect">
            <a:avLst/>
          </a:prstGeom>
          <a:solidFill>
            <a:srgbClr val="D78E7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2255838" y="2994025"/>
            <a:ext cx="1314450" cy="279400"/>
          </a:xfrm>
          <a:prstGeom prst="rect">
            <a:avLst/>
          </a:prstGeom>
          <a:solidFill>
            <a:srgbClr val="6F779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41" name="Rectangle 45"/>
          <p:cNvSpPr>
            <a:spLocks noChangeArrowheads="1"/>
          </p:cNvSpPr>
          <p:nvPr/>
        </p:nvSpPr>
        <p:spPr bwMode="auto">
          <a:xfrm>
            <a:off x="3703638" y="3321050"/>
            <a:ext cx="1316037" cy="279400"/>
          </a:xfrm>
          <a:prstGeom prst="rect">
            <a:avLst/>
          </a:prstGeom>
          <a:solidFill>
            <a:srgbClr val="99CCE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5173663" y="3321050"/>
            <a:ext cx="1316037" cy="279400"/>
          </a:xfrm>
          <a:prstGeom prst="rect">
            <a:avLst/>
          </a:prstGeom>
          <a:solidFill>
            <a:srgbClr val="F5E2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43" name="Rectangle 47"/>
          <p:cNvSpPr>
            <a:spLocks noChangeArrowheads="1"/>
          </p:cNvSpPr>
          <p:nvPr/>
        </p:nvSpPr>
        <p:spPr bwMode="auto">
          <a:xfrm>
            <a:off x="6665913" y="3321050"/>
            <a:ext cx="1314450" cy="279400"/>
          </a:xfrm>
          <a:prstGeom prst="rect">
            <a:avLst/>
          </a:prstGeom>
          <a:solidFill>
            <a:srgbClr val="E4B4A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44" name="Rectangle 48"/>
          <p:cNvSpPr>
            <a:spLocks noChangeArrowheads="1"/>
          </p:cNvSpPr>
          <p:nvPr/>
        </p:nvSpPr>
        <p:spPr bwMode="auto">
          <a:xfrm>
            <a:off x="2255838" y="3321050"/>
            <a:ext cx="1314450" cy="279400"/>
          </a:xfrm>
          <a:prstGeom prst="rect">
            <a:avLst/>
          </a:prstGeom>
          <a:solidFill>
            <a:srgbClr val="9FA4B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3703638" y="3643313"/>
            <a:ext cx="1316037" cy="279400"/>
          </a:xfrm>
          <a:prstGeom prst="rect">
            <a:avLst/>
          </a:prstGeom>
          <a:solidFill>
            <a:srgbClr val="CCE6E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46" name="Rectangle 50"/>
          <p:cNvSpPr>
            <a:spLocks noChangeArrowheads="1"/>
          </p:cNvSpPr>
          <p:nvPr/>
        </p:nvSpPr>
        <p:spPr bwMode="auto">
          <a:xfrm>
            <a:off x="5173663" y="3643313"/>
            <a:ext cx="1316037" cy="279400"/>
          </a:xfrm>
          <a:prstGeom prst="rect">
            <a:avLst/>
          </a:prstGeom>
          <a:solidFill>
            <a:srgbClr val="FAF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47" name="Rectangle 51"/>
          <p:cNvSpPr>
            <a:spLocks noChangeArrowheads="1"/>
          </p:cNvSpPr>
          <p:nvPr/>
        </p:nvSpPr>
        <p:spPr bwMode="auto">
          <a:xfrm>
            <a:off x="6665913" y="3643313"/>
            <a:ext cx="1314450" cy="279400"/>
          </a:xfrm>
          <a:prstGeom prst="rect">
            <a:avLst/>
          </a:prstGeom>
          <a:solidFill>
            <a:srgbClr val="F2D9D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48" name="Rectangle 52"/>
          <p:cNvSpPr>
            <a:spLocks noChangeArrowheads="1"/>
          </p:cNvSpPr>
          <p:nvPr/>
        </p:nvSpPr>
        <p:spPr bwMode="auto">
          <a:xfrm>
            <a:off x="2255838" y="3643313"/>
            <a:ext cx="1314450" cy="279400"/>
          </a:xfrm>
          <a:prstGeom prst="rect">
            <a:avLst/>
          </a:prstGeom>
          <a:solidFill>
            <a:srgbClr val="CFD2D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49" name="Rectangle 57"/>
          <p:cNvSpPr>
            <a:spLocks noChangeArrowheads="1"/>
          </p:cNvSpPr>
          <p:nvPr/>
        </p:nvSpPr>
        <p:spPr bwMode="auto">
          <a:xfrm>
            <a:off x="2255838" y="4437063"/>
            <a:ext cx="1314450" cy="431800"/>
          </a:xfrm>
          <a:prstGeom prst="rect">
            <a:avLst/>
          </a:prstGeom>
          <a:solidFill>
            <a:srgbClr val="9999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50" name="Rectangle 58"/>
          <p:cNvSpPr>
            <a:spLocks noChangeArrowheads="1"/>
          </p:cNvSpPr>
          <p:nvPr/>
        </p:nvSpPr>
        <p:spPr bwMode="auto">
          <a:xfrm>
            <a:off x="3703638" y="4437063"/>
            <a:ext cx="1316037" cy="431800"/>
          </a:xfrm>
          <a:prstGeom prst="rect">
            <a:avLst/>
          </a:prstGeom>
          <a:solidFill>
            <a:srgbClr val="6666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5173663" y="4437063"/>
            <a:ext cx="1316037" cy="431800"/>
          </a:xfrm>
          <a:prstGeom prst="rect">
            <a:avLst/>
          </a:prstGeom>
          <a:solidFill>
            <a:srgbClr val="3333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52" name="Rectangle 60"/>
          <p:cNvSpPr>
            <a:spLocks noChangeArrowheads="1"/>
          </p:cNvSpPr>
          <p:nvPr/>
        </p:nvSpPr>
        <p:spPr bwMode="auto">
          <a:xfrm>
            <a:off x="793750" y="4437063"/>
            <a:ext cx="1314450" cy="431800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53" name="Rectangle 61"/>
          <p:cNvSpPr>
            <a:spLocks noChangeArrowheads="1"/>
          </p:cNvSpPr>
          <p:nvPr/>
        </p:nvSpPr>
        <p:spPr bwMode="auto">
          <a:xfrm>
            <a:off x="6665913" y="4437063"/>
            <a:ext cx="1314450" cy="431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54" name="Text Box 62"/>
          <p:cNvSpPr txBox="1">
            <a:spLocks noChangeArrowheads="1"/>
          </p:cNvSpPr>
          <p:nvPr/>
        </p:nvSpPr>
        <p:spPr bwMode="auto">
          <a:xfrm>
            <a:off x="2255838" y="1201738"/>
            <a:ext cx="92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defRPr/>
            </a:pPr>
            <a:endParaRPr kumimoji="0" lang="en-US" altLang="ja-JP" sz="12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kumimoji="0" lang="en-US" altLang="ja-JP" sz="1200" dirty="0">
                <a:solidFill>
                  <a:srgbClr val="000000"/>
                </a:solidFill>
              </a:rPr>
              <a:t>Smart Navy</a:t>
            </a:r>
          </a:p>
        </p:txBody>
      </p:sp>
      <p:sp>
        <p:nvSpPr>
          <p:cNvPr id="55" name="Text Box 63"/>
          <p:cNvSpPr txBox="1">
            <a:spLocks noChangeArrowheads="1"/>
          </p:cNvSpPr>
          <p:nvPr/>
        </p:nvSpPr>
        <p:spPr bwMode="auto">
          <a:xfrm>
            <a:off x="3705225" y="1201738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defRPr/>
            </a:pPr>
            <a:endParaRPr kumimoji="0" lang="en-US" altLang="ja-JP" sz="12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kumimoji="0" lang="en-US" altLang="ja-JP" sz="1200" dirty="0">
                <a:solidFill>
                  <a:srgbClr val="000000"/>
                </a:solidFill>
              </a:rPr>
              <a:t>Smart Blue</a:t>
            </a:r>
          </a:p>
        </p:txBody>
      </p:sp>
      <p:sp>
        <p:nvSpPr>
          <p:cNvPr id="56" name="Text Box 64"/>
          <p:cNvSpPr txBox="1">
            <a:spLocks noChangeArrowheads="1"/>
          </p:cNvSpPr>
          <p:nvPr/>
        </p:nvSpPr>
        <p:spPr bwMode="auto">
          <a:xfrm>
            <a:off x="5164138" y="1196975"/>
            <a:ext cx="9255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defRPr/>
            </a:pPr>
            <a:endParaRPr kumimoji="0" lang="en-US" altLang="ja-JP" sz="12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kumimoji="0" lang="en-US" altLang="ja-JP" sz="1200" dirty="0">
                <a:solidFill>
                  <a:srgbClr val="000000"/>
                </a:solidFill>
              </a:rPr>
              <a:t>Delightful Yellow</a:t>
            </a:r>
          </a:p>
        </p:txBody>
      </p:sp>
      <p:sp>
        <p:nvSpPr>
          <p:cNvPr id="57" name="Text Box 65"/>
          <p:cNvSpPr txBox="1">
            <a:spLocks noChangeArrowheads="1"/>
          </p:cNvSpPr>
          <p:nvPr/>
        </p:nvSpPr>
        <p:spPr bwMode="auto">
          <a:xfrm>
            <a:off x="6634163" y="1196975"/>
            <a:ext cx="774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defRPr/>
            </a:pPr>
            <a:endParaRPr kumimoji="0" lang="en-US" altLang="ja-JP" sz="12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kumimoji="0" lang="en-US" altLang="ja-JP" sz="1200" dirty="0">
                <a:solidFill>
                  <a:srgbClr val="000000"/>
                </a:solidFill>
              </a:rPr>
              <a:t>Dynamic Red</a:t>
            </a:r>
          </a:p>
        </p:txBody>
      </p:sp>
      <p:sp>
        <p:nvSpPr>
          <p:cNvPr id="58" name="Text Box 67"/>
          <p:cNvSpPr txBox="1">
            <a:spLocks noChangeArrowheads="1"/>
          </p:cNvSpPr>
          <p:nvPr/>
        </p:nvSpPr>
        <p:spPr bwMode="auto">
          <a:xfrm>
            <a:off x="793750" y="4210050"/>
            <a:ext cx="1217613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kumimoji="0" lang="en-US" altLang="ja-JP" sz="1200" dirty="0">
                <a:solidFill>
                  <a:srgbClr val="000000"/>
                </a:solidFill>
              </a:rPr>
              <a:t>Supportive Colors</a:t>
            </a:r>
          </a:p>
        </p:txBody>
      </p:sp>
      <p:sp>
        <p:nvSpPr>
          <p:cNvPr id="59" name="Text Box 68"/>
          <p:cNvSpPr txBox="1">
            <a:spLocks noChangeArrowheads="1"/>
          </p:cNvSpPr>
          <p:nvPr/>
        </p:nvSpPr>
        <p:spPr bwMode="auto">
          <a:xfrm>
            <a:off x="309563" y="2312988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kumimoji="0" lang="en-US" altLang="ja-JP" sz="1000" dirty="0">
                <a:solidFill>
                  <a:srgbClr val="000000"/>
                </a:solidFill>
              </a:rPr>
              <a:t>+ K</a:t>
            </a:r>
          </a:p>
        </p:txBody>
      </p:sp>
      <p:sp>
        <p:nvSpPr>
          <p:cNvPr id="60" name="Text Box 69"/>
          <p:cNvSpPr txBox="1">
            <a:spLocks noChangeArrowheads="1"/>
          </p:cNvSpPr>
          <p:nvPr/>
        </p:nvSpPr>
        <p:spPr bwMode="auto">
          <a:xfrm>
            <a:off x="290513" y="2708275"/>
            <a:ext cx="25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kumimoji="0" lang="en-US" altLang="ja-JP" sz="1000" dirty="0">
                <a:solidFill>
                  <a:srgbClr val="000000"/>
                </a:solidFill>
              </a:rPr>
              <a:t>80%</a:t>
            </a:r>
          </a:p>
        </p:txBody>
      </p:sp>
      <p:sp>
        <p:nvSpPr>
          <p:cNvPr id="61" name="Text Box 70"/>
          <p:cNvSpPr txBox="1">
            <a:spLocks noChangeArrowheads="1"/>
          </p:cNvSpPr>
          <p:nvPr/>
        </p:nvSpPr>
        <p:spPr bwMode="auto">
          <a:xfrm>
            <a:off x="288925" y="3033713"/>
            <a:ext cx="25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kumimoji="0" lang="en-US" altLang="ja-JP" sz="1000" dirty="0">
                <a:solidFill>
                  <a:srgbClr val="000000"/>
                </a:solidFill>
              </a:rPr>
              <a:t>60%</a:t>
            </a:r>
          </a:p>
        </p:txBody>
      </p:sp>
      <p:sp>
        <p:nvSpPr>
          <p:cNvPr id="62" name="Text Box 71"/>
          <p:cNvSpPr txBox="1">
            <a:spLocks noChangeArrowheads="1"/>
          </p:cNvSpPr>
          <p:nvPr/>
        </p:nvSpPr>
        <p:spPr bwMode="auto">
          <a:xfrm>
            <a:off x="288925" y="3357563"/>
            <a:ext cx="25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kumimoji="0" lang="en-US" altLang="ja-JP" sz="1000" dirty="0">
                <a:solidFill>
                  <a:srgbClr val="000000"/>
                </a:solidFill>
              </a:rPr>
              <a:t>40%</a:t>
            </a:r>
          </a:p>
        </p:txBody>
      </p:sp>
      <p:sp>
        <p:nvSpPr>
          <p:cNvPr id="63" name="Text Box 72"/>
          <p:cNvSpPr txBox="1">
            <a:spLocks noChangeArrowheads="1"/>
          </p:cNvSpPr>
          <p:nvPr/>
        </p:nvSpPr>
        <p:spPr bwMode="auto">
          <a:xfrm>
            <a:off x="285750" y="3683000"/>
            <a:ext cx="25558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kumimoji="0" lang="en-US" altLang="ja-JP" sz="1000" dirty="0">
                <a:solidFill>
                  <a:srgbClr val="000000"/>
                </a:solidFill>
              </a:rPr>
              <a:t>20%</a:t>
            </a:r>
          </a:p>
        </p:txBody>
      </p:sp>
      <p:sp>
        <p:nvSpPr>
          <p:cNvPr id="64" name="Text Box 73"/>
          <p:cNvSpPr txBox="1">
            <a:spLocks noChangeArrowheads="1"/>
          </p:cNvSpPr>
          <p:nvPr/>
        </p:nvSpPr>
        <p:spPr bwMode="auto">
          <a:xfrm>
            <a:off x="793750" y="4868863"/>
            <a:ext cx="225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kumimoji="0" lang="en-US" altLang="ja-JP" sz="1000" dirty="0">
                <a:solidFill>
                  <a:srgbClr val="000000"/>
                </a:solidFill>
              </a:rPr>
              <a:t>K20</a:t>
            </a:r>
          </a:p>
        </p:txBody>
      </p:sp>
      <p:sp>
        <p:nvSpPr>
          <p:cNvPr id="65" name="Text Box 74"/>
          <p:cNvSpPr txBox="1">
            <a:spLocks noChangeArrowheads="1"/>
          </p:cNvSpPr>
          <p:nvPr/>
        </p:nvSpPr>
        <p:spPr bwMode="auto">
          <a:xfrm>
            <a:off x="2255838" y="4868863"/>
            <a:ext cx="225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kumimoji="0" lang="en-US" altLang="ja-JP" sz="1000" dirty="0">
                <a:solidFill>
                  <a:srgbClr val="000000"/>
                </a:solidFill>
              </a:rPr>
              <a:t>K40</a:t>
            </a:r>
          </a:p>
        </p:txBody>
      </p:sp>
      <p:sp>
        <p:nvSpPr>
          <p:cNvPr id="66" name="Text Box 75"/>
          <p:cNvSpPr txBox="1">
            <a:spLocks noChangeArrowheads="1"/>
          </p:cNvSpPr>
          <p:nvPr/>
        </p:nvSpPr>
        <p:spPr bwMode="auto">
          <a:xfrm>
            <a:off x="3703638" y="4868863"/>
            <a:ext cx="225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kumimoji="0" lang="en-US" altLang="ja-JP" sz="1000" dirty="0">
                <a:solidFill>
                  <a:srgbClr val="000000"/>
                </a:solidFill>
              </a:rPr>
              <a:t>K60</a:t>
            </a:r>
          </a:p>
        </p:txBody>
      </p:sp>
      <p:sp>
        <p:nvSpPr>
          <p:cNvPr id="67" name="Text Box 76"/>
          <p:cNvSpPr txBox="1">
            <a:spLocks noChangeArrowheads="1"/>
          </p:cNvSpPr>
          <p:nvPr/>
        </p:nvSpPr>
        <p:spPr bwMode="auto">
          <a:xfrm>
            <a:off x="5180013" y="4868863"/>
            <a:ext cx="225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kumimoji="0" lang="en-US" altLang="ja-JP" sz="1000" dirty="0">
                <a:solidFill>
                  <a:srgbClr val="000000"/>
                </a:solidFill>
              </a:rPr>
              <a:t>K80</a:t>
            </a:r>
          </a:p>
        </p:txBody>
      </p:sp>
      <p:sp>
        <p:nvSpPr>
          <p:cNvPr id="68" name="Text Box 77"/>
          <p:cNvSpPr txBox="1">
            <a:spLocks noChangeArrowheads="1"/>
          </p:cNvSpPr>
          <p:nvPr/>
        </p:nvSpPr>
        <p:spPr bwMode="auto">
          <a:xfrm>
            <a:off x="6665913" y="4868863"/>
            <a:ext cx="2952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kumimoji="0" lang="en-US" altLang="ja-JP" sz="1000" dirty="0">
                <a:solidFill>
                  <a:srgbClr val="000000"/>
                </a:solidFill>
              </a:rPr>
              <a:t>K100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793750" y="1628775"/>
            <a:ext cx="1314450" cy="4778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kumimoji="0" lang="ja-JP" altLang="en-US" sz="1800">
              <a:solidFill>
                <a:srgbClr val="000000"/>
              </a:solidFill>
            </a:endParaRPr>
          </a:p>
        </p:txBody>
      </p:sp>
      <p:sp>
        <p:nvSpPr>
          <p:cNvPr id="71" name="Text Box 62"/>
          <p:cNvSpPr txBox="1">
            <a:spLocks noChangeArrowheads="1"/>
          </p:cNvSpPr>
          <p:nvPr/>
        </p:nvSpPr>
        <p:spPr bwMode="auto">
          <a:xfrm>
            <a:off x="822325" y="1201738"/>
            <a:ext cx="92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defRPr/>
            </a:pPr>
            <a:endParaRPr kumimoji="0" lang="en-US" altLang="ja-JP" sz="12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kumimoji="0" lang="en-US" altLang="ja-JP" sz="1200" dirty="0">
                <a:solidFill>
                  <a:srgbClr val="000000"/>
                </a:solidFill>
              </a:rPr>
              <a:t>Human Blue</a:t>
            </a:r>
          </a:p>
        </p:txBody>
      </p:sp>
      <p:sp>
        <p:nvSpPr>
          <p:cNvPr id="72" name="TextBox 83"/>
          <p:cNvSpPr txBox="1"/>
          <p:nvPr/>
        </p:nvSpPr>
        <p:spPr>
          <a:xfrm>
            <a:off x="8123238" y="1628775"/>
            <a:ext cx="1584325" cy="32385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rIns="0">
            <a:spAutoFit/>
          </a:bodyPr>
          <a:lstStyle/>
          <a:p>
            <a:pPr>
              <a:defRPr/>
            </a:pPr>
            <a:r>
              <a:rPr lang="en-US" sz="900" dirty="0">
                <a:latin typeface="Arial"/>
                <a:ea typeface="HGP創英角ｺﾞｼｯｸUB" pitchFamily="50" charset="-128"/>
                <a:cs typeface="Arial"/>
              </a:rPr>
              <a:t>Theme Color</a:t>
            </a:r>
          </a:p>
          <a:p>
            <a:pPr>
              <a:defRPr/>
            </a:pPr>
            <a:r>
              <a:rPr lang="en-US" sz="600" dirty="0">
                <a:latin typeface="Arial"/>
                <a:ea typeface="HGP創英角ｺﾞｼｯｸUB" pitchFamily="50" charset="-128"/>
                <a:cs typeface="Arial"/>
              </a:rPr>
              <a:t>   (11)  (6) (11)  (5)  (0)  (1)  (2)  (3)  (4)</a:t>
            </a:r>
          </a:p>
        </p:txBody>
      </p:sp>
      <p:pic>
        <p:nvPicPr>
          <p:cNvPr id="73" name="Picture 91" descr="Screen shot 2011-11-22 at 2.50.37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3238" y="1965325"/>
            <a:ext cx="15843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Text Box 94"/>
          <p:cNvSpPr txBox="1">
            <a:spLocks noChangeArrowheads="1"/>
          </p:cNvSpPr>
          <p:nvPr/>
        </p:nvSpPr>
        <p:spPr bwMode="auto">
          <a:xfrm>
            <a:off x="8154988" y="3497263"/>
            <a:ext cx="1204912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lang="en-US" altLang="ja-JP" sz="900" dirty="0">
                <a:solidFill>
                  <a:srgbClr val="000000"/>
                </a:solidFill>
                <a:latin typeface="Arial" charset="0"/>
                <a:ea typeface="HGP創英角ｺﾞｼｯｸUB" pitchFamily="50" charset="-128"/>
                <a:cs typeface="Arial" charset="0"/>
              </a:rPr>
              <a:t>Color palette for graphs</a:t>
            </a:r>
            <a:endParaRPr lang="ja-JP" altLang="en-US" sz="900" dirty="0">
              <a:latin typeface="Arial" charset="0"/>
              <a:ea typeface="HGP創英角ｺﾞｼｯｸUB" pitchFamily="50" charset="-128"/>
              <a:cs typeface="Arial" charset="0"/>
            </a:endParaRPr>
          </a:p>
        </p:txBody>
      </p:sp>
      <p:grpSp>
        <p:nvGrpSpPr>
          <p:cNvPr id="75" name="Group 106"/>
          <p:cNvGrpSpPr>
            <a:grpSpLocks/>
          </p:cNvGrpSpPr>
          <p:nvPr/>
        </p:nvGrpSpPr>
        <p:grpSpPr bwMode="auto">
          <a:xfrm>
            <a:off x="8075613" y="3636963"/>
            <a:ext cx="1714500" cy="2128837"/>
            <a:chOff x="8772146" y="3909741"/>
            <a:chExt cx="1872208" cy="2520280"/>
          </a:xfrm>
        </p:grpSpPr>
        <p:pic>
          <p:nvPicPr>
            <p:cNvPr id="76" name="Picture 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2146" y="3909741"/>
              <a:ext cx="1872208" cy="2520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7" name="Rectangle 128"/>
            <p:cNvSpPr>
              <a:spLocks noChangeArrowheads="1"/>
            </p:cNvSpPr>
            <p:nvPr/>
          </p:nvSpPr>
          <p:spPr bwMode="auto">
            <a:xfrm>
              <a:off x="9059911" y="4120234"/>
              <a:ext cx="539126" cy="180423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18000" tIns="0" rIns="18000" bIns="0" anchor="ctr"/>
            <a:lstStyle/>
            <a:p>
              <a:pPr algn="ctr">
                <a:defRPr/>
              </a:pPr>
              <a:r>
                <a:rPr kumimoji="0" lang="en-US" altLang="ja-JP" sz="700" dirty="0">
                  <a:solidFill>
                    <a:srgbClr val="000000"/>
                  </a:solidFill>
                </a:rPr>
                <a:t>Automatic</a:t>
              </a:r>
            </a:p>
          </p:txBody>
        </p:sp>
        <p:sp>
          <p:nvSpPr>
            <p:cNvPr id="78" name="Rectangle 129"/>
            <p:cNvSpPr>
              <a:spLocks noChangeArrowheads="1"/>
            </p:cNvSpPr>
            <p:nvPr/>
          </p:nvSpPr>
          <p:spPr bwMode="auto">
            <a:xfrm>
              <a:off x="8891759" y="3968002"/>
              <a:ext cx="348439" cy="122162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18000" tIns="10800" rIns="18000" bIns="10800" anchor="ctr"/>
            <a:lstStyle/>
            <a:p>
              <a:pPr algn="ctr">
                <a:defRPr/>
              </a:pPr>
              <a:r>
                <a:rPr kumimoji="0" lang="en-US" altLang="ja-JP" sz="700" dirty="0">
                  <a:solidFill>
                    <a:srgbClr val="000000"/>
                  </a:solidFill>
                </a:rPr>
                <a:t>Area</a:t>
              </a:r>
            </a:p>
          </p:txBody>
        </p:sp>
        <p:sp>
          <p:nvSpPr>
            <p:cNvPr id="79" name="Rectangle 130"/>
            <p:cNvSpPr>
              <a:spLocks noChangeArrowheads="1"/>
            </p:cNvSpPr>
            <p:nvPr/>
          </p:nvSpPr>
          <p:spPr bwMode="auto">
            <a:xfrm>
              <a:off x="9082447" y="4306295"/>
              <a:ext cx="646606" cy="180423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18000" tIns="10800" rIns="18000" bIns="10800" anchor="ctr"/>
            <a:lstStyle/>
            <a:p>
              <a:pPr>
                <a:defRPr/>
              </a:pPr>
              <a:r>
                <a:rPr kumimoji="0" lang="en-US" altLang="ja-JP" sz="700" dirty="0">
                  <a:solidFill>
                    <a:srgbClr val="000000"/>
                  </a:solidFill>
                </a:rPr>
                <a:t>None</a:t>
              </a:r>
            </a:p>
          </p:txBody>
        </p:sp>
        <p:sp>
          <p:nvSpPr>
            <p:cNvPr id="80" name="Rectangle 131"/>
            <p:cNvSpPr>
              <a:spLocks noChangeArrowheads="1"/>
            </p:cNvSpPr>
            <p:nvPr/>
          </p:nvSpPr>
          <p:spPr bwMode="auto">
            <a:xfrm>
              <a:off x="9210728" y="5948894"/>
              <a:ext cx="972509" cy="142835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kumimoji="0" lang="en-US" altLang="ja-JP" sz="900" dirty="0">
                  <a:solidFill>
                    <a:srgbClr val="000000"/>
                  </a:solidFill>
                </a:rPr>
                <a:t>Fill Effects…</a:t>
              </a:r>
            </a:p>
          </p:txBody>
        </p:sp>
      </p:grpSp>
      <p:sp>
        <p:nvSpPr>
          <p:cNvPr id="81" name="TextBox 107"/>
          <p:cNvSpPr txBox="1"/>
          <p:nvPr/>
        </p:nvSpPr>
        <p:spPr>
          <a:xfrm>
            <a:off x="8180388" y="4144963"/>
            <a:ext cx="158750" cy="13176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600" dirty="0">
                <a:latin typeface="Arial"/>
                <a:ea typeface="HGP創英角ｺﾞｼｯｸUB" pitchFamily="50" charset="-128"/>
                <a:cs typeface="Arial"/>
              </a:rPr>
              <a:t>(11)</a:t>
            </a:r>
          </a:p>
        </p:txBody>
      </p:sp>
      <p:sp>
        <p:nvSpPr>
          <p:cNvPr id="82" name="TextBox 108"/>
          <p:cNvSpPr txBox="1"/>
          <p:nvPr/>
        </p:nvSpPr>
        <p:spPr>
          <a:xfrm>
            <a:off x="9628188" y="4132263"/>
            <a:ext cx="158750" cy="606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spcBef>
                <a:spcPts val="300"/>
              </a:spcBef>
              <a:defRPr/>
            </a:pPr>
            <a:r>
              <a:rPr lang="en-US" sz="600" dirty="0">
                <a:latin typeface="Arial"/>
                <a:ea typeface="HGP創英角ｺﾞｼｯｸUB" pitchFamily="50" charset="-128"/>
                <a:cs typeface="Arial"/>
              </a:rPr>
              <a:t>(10)</a:t>
            </a:r>
          </a:p>
          <a:p>
            <a:pPr algn="ctr">
              <a:spcBef>
                <a:spcPts val="300"/>
              </a:spcBef>
              <a:defRPr/>
            </a:pPr>
            <a:r>
              <a:rPr lang="en-US" sz="600" dirty="0">
                <a:latin typeface="Arial"/>
                <a:ea typeface="HGP創英角ｺﾞｼｯｸUB" pitchFamily="50" charset="-128"/>
                <a:cs typeface="Arial"/>
              </a:rPr>
              <a:t>(9)</a:t>
            </a:r>
          </a:p>
          <a:p>
            <a:pPr algn="ctr">
              <a:spcBef>
                <a:spcPts val="300"/>
              </a:spcBef>
              <a:defRPr/>
            </a:pPr>
            <a:r>
              <a:rPr lang="en-US" sz="600" dirty="0">
                <a:latin typeface="Arial"/>
                <a:ea typeface="HGP創英角ｺﾞｼｯｸUB" pitchFamily="50" charset="-128"/>
                <a:cs typeface="Arial"/>
              </a:rPr>
              <a:t>(8)</a:t>
            </a:r>
          </a:p>
          <a:p>
            <a:pPr algn="ctr">
              <a:spcBef>
                <a:spcPts val="300"/>
              </a:spcBef>
              <a:defRPr/>
            </a:pPr>
            <a:r>
              <a:rPr lang="en-US" sz="600" dirty="0">
                <a:latin typeface="Arial"/>
                <a:ea typeface="HGP創英角ｺﾞｼｯｸUB" pitchFamily="50" charset="-128"/>
                <a:cs typeface="Arial"/>
              </a:rPr>
              <a:t>(7)</a:t>
            </a:r>
          </a:p>
        </p:txBody>
      </p:sp>
      <p:sp>
        <p:nvSpPr>
          <p:cNvPr id="83" name="TextBox 109"/>
          <p:cNvSpPr txBox="1"/>
          <p:nvPr/>
        </p:nvSpPr>
        <p:spPr>
          <a:xfrm>
            <a:off x="8361363" y="4799013"/>
            <a:ext cx="754062" cy="152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5"/>
            </a:solidFill>
          </a:ln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600" dirty="0">
                <a:latin typeface="Arial"/>
                <a:ea typeface="HGP創英角ｺﾞｼｯｸUB" pitchFamily="50" charset="-128"/>
                <a:cs typeface="Arial"/>
              </a:rPr>
              <a:t>(5)  (1)  (3)  (4)   (6)</a:t>
            </a:r>
          </a:p>
        </p:txBody>
      </p:sp>
      <p:sp>
        <p:nvSpPr>
          <p:cNvPr id="84" name="TextBox 101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85" name="TextBox 102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F53EF1F1-D438-4169-B101-D87E5B60B3AD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pic>
        <p:nvPicPr>
          <p:cNvPr id="86" name="Picture 111" descr="NTT_logo_RGB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2" y="0"/>
            <a:ext cx="7159837" cy="731520"/>
          </a:xfrm>
          <a:prstGeom prst="rect">
            <a:avLst/>
          </a:prstGeom>
        </p:spPr>
        <p:txBody>
          <a:bodyPr lIns="182880" anchor="ctr">
            <a:normAutofit/>
          </a:bodyPr>
          <a:lstStyle>
            <a:lvl1pPr>
              <a:spcAft>
                <a:spcPts val="0"/>
              </a:spcAft>
              <a:defRPr sz="2000" b="0" i="0" baseline="0">
                <a:latin typeface="Arial"/>
                <a:cs typeface="Arial"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10"/>
          </p:nvPr>
        </p:nvSpPr>
        <p:spPr>
          <a:xfrm>
            <a:off x="793780" y="5549900"/>
            <a:ext cx="7187074" cy="977900"/>
          </a:xfrm>
          <a:prstGeom prst="rect">
            <a:avLst/>
          </a:prstGeom>
        </p:spPr>
        <p:txBody>
          <a:bodyPr vert="horz"/>
          <a:lstStyle>
            <a:lvl1pPr>
              <a:buFont typeface="Lucida Grande"/>
              <a:buChar char="-"/>
              <a:defRPr sz="900" baseline="0"/>
            </a:lvl1pPr>
            <a:lvl2pPr>
              <a:buFont typeface="Lucida Grande"/>
              <a:buChar char="-"/>
              <a:defRPr sz="900"/>
            </a:lvl2pPr>
            <a:lvl3pPr>
              <a:buFont typeface="Lucida Grande"/>
              <a:buChar char="-"/>
              <a:defRPr sz="900"/>
            </a:lvl3pPr>
            <a:lvl4pPr>
              <a:buFont typeface="Lucida Grande"/>
              <a:buChar char="-"/>
              <a:defRPr sz="900"/>
            </a:lvl4pPr>
            <a:lvl5pPr>
              <a:buFont typeface="Lucida Grande"/>
              <a:buChar char="-"/>
              <a:defRPr sz="9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/>
          <p:nvPr/>
        </p:nvSpPr>
        <p:spPr>
          <a:xfrm>
            <a:off x="0" y="0"/>
            <a:ext cx="2754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4" name="Picture 7" descr="NTT_Brand_Slid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57413"/>
            <a:ext cx="2754313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15"/>
          <p:cNvSpPr txBox="1"/>
          <p:nvPr/>
        </p:nvSpPr>
        <p:spPr>
          <a:xfrm>
            <a:off x="4127500" y="6751638"/>
            <a:ext cx="5751513" cy="920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This document contains confidential Company information. Do not disclose it to third parties without permission from the Company.</a:t>
            </a:r>
          </a:p>
        </p:txBody>
      </p:sp>
      <p:sp>
        <p:nvSpPr>
          <p:cNvPr id="6" name="TextBox 12"/>
          <p:cNvSpPr txBox="1"/>
          <p:nvPr/>
        </p:nvSpPr>
        <p:spPr>
          <a:xfrm>
            <a:off x="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pic>
        <p:nvPicPr>
          <p:cNvPr id="8" name="Picture 9" descr="NTT_BrandMessage_Lockup_Aligned_Right_RGB_111129_jal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4588" y="2795588"/>
            <a:ext cx="5278437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8"/>
          <p:cNvSpPr>
            <a:spLocks noGrp="1"/>
          </p:cNvSpPr>
          <p:nvPr>
            <p:ph sz="quarter" idx="17"/>
          </p:nvPr>
        </p:nvSpPr>
        <p:spPr>
          <a:xfrm>
            <a:off x="6376987" y="6457953"/>
            <a:ext cx="3501496" cy="254569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122581" y="0"/>
            <a:ext cx="1783423" cy="73183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17" descr="NTT_logo_RG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337550" y="309563"/>
            <a:ext cx="1356916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4" y="0"/>
            <a:ext cx="8122577" cy="73183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19" descr="NTT_Title_Slide_w_Image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" y="0"/>
            <a:ext cx="7928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0" y="6732588"/>
            <a:ext cx="9906000" cy="1317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32379" y="6751645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dirty="0" smtClean="0">
                <a:solidFill>
                  <a:schemeClr val="tx1"/>
                </a:solidFill>
                <a:latin typeface="Arial"/>
                <a:ea typeface="HGP創英角ｺﾞｼｯｸUB"/>
                <a:cs typeface="Arial"/>
              </a:rPr>
              <a:t>© 2014 NTT DATA,</a:t>
            </a:r>
            <a:r>
              <a:rPr lang="en-US" sz="600" kern="1200" baseline="0" dirty="0" smtClean="0">
                <a:solidFill>
                  <a:schemeClr val="tx1"/>
                </a:solidFill>
                <a:latin typeface="Arial"/>
                <a:ea typeface="HGP創英角ｺﾞｼｯｸUB"/>
                <a:cs typeface="Arial"/>
              </a:rPr>
              <a:t> Inc.</a:t>
            </a:r>
            <a:endParaRPr lang="en-US" sz="600" kern="1200" dirty="0">
              <a:solidFill>
                <a:schemeClr val="tx1"/>
              </a:solidFill>
              <a:latin typeface="Arial"/>
              <a:ea typeface="HGP創英角ｺﾞｼｯｸUB"/>
              <a:cs typeface="Arial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9589558" y="6751645"/>
            <a:ext cx="31644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EB4CE85-6A77-43A4-855B-A233324CECA6}" type="slidenum">
              <a:rPr lang="en-US" sz="600">
                <a:latin typeface="Arial"/>
                <a:ea typeface="+mn-ea"/>
                <a:cs typeface="Arial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latin typeface="Arial"/>
              <a:ea typeface="+mn-ea"/>
              <a:cs typeface="Arial"/>
            </a:endParaRPr>
          </a:p>
        </p:txBody>
      </p:sp>
      <p:grpSp>
        <p:nvGrpSpPr>
          <p:cNvPr id="12" name="グループ化 40"/>
          <p:cNvGrpSpPr>
            <a:grpSpLocks/>
          </p:cNvGrpSpPr>
          <p:nvPr userDrawn="1"/>
        </p:nvGrpSpPr>
        <p:grpSpPr bwMode="auto">
          <a:xfrm>
            <a:off x="-5156" y="6732595"/>
            <a:ext cx="837539" cy="128587"/>
            <a:chOff x="0" y="6738104"/>
            <a:chExt cx="681194" cy="119896"/>
          </a:xfrm>
        </p:grpSpPr>
        <p:sp>
          <p:nvSpPr>
            <p:cNvPr id="13" name="Rectangle 54"/>
            <p:cNvSpPr/>
            <p:nvPr/>
          </p:nvSpPr>
          <p:spPr>
            <a:xfrm>
              <a:off x="567895" y="6738104"/>
              <a:ext cx="113299" cy="119896"/>
            </a:xfrm>
            <a:prstGeom prst="rect">
              <a:avLst/>
            </a:prstGeom>
            <a:solidFill>
              <a:srgbClr val="E6B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" name="Rectangle 55"/>
            <p:cNvSpPr/>
            <p:nvPr/>
          </p:nvSpPr>
          <p:spPr>
            <a:xfrm>
              <a:off x="454596" y="6738104"/>
              <a:ext cx="113300" cy="119896"/>
            </a:xfrm>
            <a:prstGeom prst="rect">
              <a:avLst/>
            </a:prstGeom>
            <a:solidFill>
              <a:srgbClr val="C9695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84024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700" kern="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Rectangle 56"/>
            <p:cNvSpPr/>
            <p:nvPr/>
          </p:nvSpPr>
          <p:spPr>
            <a:xfrm>
              <a:off x="341297" y="6738104"/>
              <a:ext cx="113299" cy="119896"/>
            </a:xfrm>
            <a:prstGeom prst="rect">
              <a:avLst/>
            </a:prstGeom>
            <a:solidFill>
              <a:srgbClr val="6785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" name="Rectangle 57"/>
            <p:cNvSpPr/>
            <p:nvPr/>
          </p:nvSpPr>
          <p:spPr>
            <a:xfrm>
              <a:off x="226599" y="6738104"/>
              <a:ext cx="113299" cy="119896"/>
            </a:xfrm>
            <a:prstGeom prst="rect">
              <a:avLst/>
            </a:prstGeom>
            <a:solidFill>
              <a:srgbClr val="0080B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" name="Rectangle 58"/>
            <p:cNvSpPr/>
            <p:nvPr/>
          </p:nvSpPr>
          <p:spPr>
            <a:xfrm>
              <a:off x="113300" y="6738104"/>
              <a:ext cx="113300" cy="119896"/>
            </a:xfrm>
            <a:prstGeom prst="rect">
              <a:avLst/>
            </a:prstGeom>
            <a:solidFill>
              <a:srgbClr val="6F779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84024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700" kern="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Rectangle 59"/>
            <p:cNvSpPr/>
            <p:nvPr/>
          </p:nvSpPr>
          <p:spPr>
            <a:xfrm>
              <a:off x="0" y="6738104"/>
              <a:ext cx="113300" cy="119896"/>
            </a:xfrm>
            <a:prstGeom prst="rect">
              <a:avLst/>
            </a:prstGeom>
            <a:solidFill>
              <a:srgbClr val="3F497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84024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sz="1700" kern="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92563" y="1402640"/>
            <a:ext cx="8746362" cy="4525963"/>
          </a:xfrm>
          <a:prstGeom prst="rect">
            <a:avLst/>
          </a:prstGeom>
        </p:spPr>
        <p:txBody>
          <a:bodyPr lIns="182880">
            <a:norm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2000"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3297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 descr="NTT_Title_Slide_w_Imag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19413"/>
            <a:ext cx="2754313" cy="254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1"/>
          <p:cNvSpPr/>
          <p:nvPr/>
        </p:nvSpPr>
        <p:spPr>
          <a:xfrm>
            <a:off x="2740025" y="4181475"/>
            <a:ext cx="7165975" cy="1281113"/>
          </a:xfrm>
          <a:prstGeom prst="rect">
            <a:avLst/>
          </a:prstGeom>
          <a:solidFill>
            <a:srgbClr val="C2CE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en-US" sz="1800" kern="0" dirty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22"/>
          <p:cNvSpPr/>
          <p:nvPr/>
        </p:nvSpPr>
        <p:spPr>
          <a:xfrm>
            <a:off x="2740025" y="2914650"/>
            <a:ext cx="7165975" cy="12747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1" name="Picture 18" descr="NTT_logo_RGB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83488" y="6119813"/>
            <a:ext cx="18335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178050" y="1892300"/>
            <a:ext cx="185738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>
              <a:latin typeface="Arial" charset="0"/>
              <a:ea typeface="HGP創英角ｺﾞｼｯｸUB" pitchFamily="50" charset="-128"/>
              <a:cs typeface="Arial" charset="0"/>
            </a:endParaRPr>
          </a:p>
        </p:txBody>
      </p:sp>
      <p:sp>
        <p:nvSpPr>
          <p:cNvPr id="13" name="TextBox 20"/>
          <p:cNvSpPr txBox="1"/>
          <p:nvPr/>
        </p:nvSpPr>
        <p:spPr>
          <a:xfrm>
            <a:off x="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2972230" y="4379518"/>
            <a:ext cx="6637823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</a:defRPr>
            </a:lvl2pPr>
            <a:lvl3pPr marL="914400" indent="0">
              <a:buNone/>
              <a:defRPr sz="1400">
                <a:solidFill>
                  <a:schemeClr val="accent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2230" y="3161530"/>
            <a:ext cx="6637823" cy="995164"/>
          </a:xfrm>
          <a:prstGeom prst="rect">
            <a:avLst/>
          </a:prstGeom>
          <a:ln>
            <a:noFill/>
          </a:ln>
        </p:spPr>
        <p:txBody>
          <a:bodyPr anchor="t">
            <a:normAutofit/>
          </a:bodyPr>
          <a:lstStyle>
            <a:lvl1pPr algn="l">
              <a:spcAft>
                <a:spcPts val="0"/>
              </a:spcAft>
              <a:defRPr sz="22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27" name="Content Placeholder 23"/>
          <p:cNvSpPr>
            <a:spLocks noGrp="1"/>
          </p:cNvSpPr>
          <p:nvPr>
            <p:ph sz="quarter" idx="15"/>
          </p:nvPr>
        </p:nvSpPr>
        <p:spPr>
          <a:xfrm>
            <a:off x="7994783" y="88731"/>
            <a:ext cx="1816100" cy="546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900" baseline="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28" name="Content Placeholder 28"/>
          <p:cNvSpPr>
            <a:spLocks noGrp="1"/>
          </p:cNvSpPr>
          <p:nvPr>
            <p:ph sz="quarter" idx="17"/>
          </p:nvPr>
        </p:nvSpPr>
        <p:spPr>
          <a:xfrm>
            <a:off x="6309387" y="652232"/>
            <a:ext cx="3501496" cy="431969"/>
          </a:xfrm>
          <a:prstGeom prst="rect">
            <a:avLst/>
          </a:prstGeom>
        </p:spPr>
        <p:txBody>
          <a:bodyPr vert="horz"/>
          <a:lstStyle>
            <a:lvl1pPr>
              <a:buNone/>
              <a:defRPr sz="900" baseline="0">
                <a:solidFill>
                  <a:srgbClr val="FF0000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261841" y="217094"/>
            <a:ext cx="2296935" cy="1041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Full Page Graphic (blank layou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8521701" y="0"/>
            <a:ext cx="1384300" cy="720000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1400" dirty="0">
              <a:solidFill>
                <a:srgbClr val="FFFFFF"/>
              </a:solidFill>
            </a:endParaRPr>
          </a:p>
        </p:txBody>
      </p:sp>
      <p:pic>
        <p:nvPicPr>
          <p:cNvPr id="20" name="Picture 29" descr="NTT_logo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977" y="283905"/>
            <a:ext cx="1121746" cy="152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9" descr="NTT_Title_Slide_w_Image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779349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779348" y="0"/>
            <a:ext cx="7742352" cy="72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72000" rIns="72000" anchor="ctr" anchorCtr="0">
            <a:normAutofit/>
          </a:bodyPr>
          <a:lstStyle>
            <a:lvl1pPr marL="0" indent="0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 dirty="0" smtClean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721575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428497" y="1988840"/>
            <a:ext cx="8970997" cy="43204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400" b="1">
                <a:solidFill>
                  <a:srgbClr val="9AAE0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título (arial 24, minúscula, negrita, verde)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428497" y="2420888"/>
            <a:ext cx="8970997" cy="4320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000" b="0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subtítulo (arial 20, minúscula, gris)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 hasCustomPrompt="1"/>
          </p:nvPr>
        </p:nvSpPr>
        <p:spPr>
          <a:xfrm>
            <a:off x="428497" y="2964096"/>
            <a:ext cx="8970997" cy="327322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s-ES" sz="1400" b="0" i="0" u="none" strike="noStrike" baseline="0" smtClean="0">
                <a:solidFill>
                  <a:srgbClr val="50505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 smtClean="0"/>
              <a:t>Ejemplo de texto (</a:t>
            </a:r>
            <a:r>
              <a:rPr lang="es-ES" dirty="0" err="1" smtClean="0"/>
              <a:t>arial</a:t>
            </a:r>
            <a:r>
              <a:rPr lang="es-ES" dirty="0" smtClean="0"/>
              <a:t> 13, gris oscuro)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ES" dirty="0" smtClean="0"/>
              <a:t>Ejemplo de texto</a:t>
            </a:r>
            <a:r>
              <a:rPr lang="es-ES" dirty="0"/>
              <a:t> </a:t>
            </a:r>
            <a:r>
              <a:rPr lang="es-ES" dirty="0" smtClean="0"/>
              <a:t>Ejemplo de texto Ejemplo de texto</a:t>
            </a: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8497" y="6381339"/>
            <a:ext cx="31369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s-ES" dirty="0">
              <a:solidFill>
                <a:srgbClr val="737373"/>
              </a:solidFill>
              <a:latin typeface="Calibri"/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97416" y="6356361"/>
            <a:ext cx="71328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60061AB-E3E3-4B82-98B1-945D99ABF5FB}" type="slidenum">
              <a:rPr lang="es-ES" smtClean="0">
                <a:solidFill>
                  <a:srgbClr val="737373"/>
                </a:solidFill>
                <a:latin typeface="Calibri"/>
              </a:rPr>
              <a:pPr/>
              <a:t>‹#›</a:t>
            </a:fld>
            <a:endParaRPr lang="es-ES" dirty="0">
              <a:solidFill>
                <a:srgbClr val="737373"/>
              </a:solidFill>
              <a:latin typeface="Calibri"/>
            </a:endParaRPr>
          </a:p>
        </p:txBody>
      </p:sp>
      <p:pic>
        <p:nvPicPr>
          <p:cNvPr id="6" name="5 Imagen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8" r="26352"/>
          <a:stretch/>
        </p:blipFill>
        <p:spPr>
          <a:xfrm>
            <a:off x="409" y="10"/>
            <a:ext cx="7294948" cy="1491533"/>
          </a:xfrm>
          <a:prstGeom prst="rect">
            <a:avLst/>
          </a:prstGeom>
        </p:spPr>
      </p:pic>
      <p:pic>
        <p:nvPicPr>
          <p:cNvPr id="10" name="6 Imagen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6" t="18939" r="12616" b="19389"/>
          <a:stretch/>
        </p:blipFill>
        <p:spPr>
          <a:xfrm>
            <a:off x="7293265" y="44624"/>
            <a:ext cx="2279984" cy="116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9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DDBD-D2F9-422F-88EF-B46BBBA31C54}" type="datetimeFigureOut">
              <a:rPr lang="en-GB" smtClean="0"/>
              <a:t>28/09/15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2214-D0AB-4E81-A16F-D9DB34B3E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4018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DDBD-D2F9-422F-88EF-B46BBBA31C54}" type="datetimeFigureOut">
              <a:rPr lang="en-GB" smtClean="0"/>
              <a:t>28/09/15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2214-D0AB-4E81-A16F-D9DB34B3E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51746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DDBD-D2F9-422F-88EF-B46BBBA31C54}" type="datetimeFigureOut">
              <a:rPr lang="en-GB" smtClean="0"/>
              <a:t>28/09/15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2214-D0AB-4E81-A16F-D9DB34B3E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91186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DDBD-D2F9-422F-88EF-B46BBBA31C54}" type="datetimeFigureOut">
              <a:rPr lang="en-GB" smtClean="0"/>
              <a:t>28/09/15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2214-D0AB-4E81-A16F-D9DB34B3E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80404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DDBD-D2F9-422F-88EF-B46BBBA31C54}" type="datetimeFigureOut">
              <a:rPr lang="en-GB" smtClean="0"/>
              <a:t>28/09/15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2214-D0AB-4E81-A16F-D9DB34B3E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59869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DDBD-D2F9-422F-88EF-B46BBBA31C54}" type="datetimeFigureOut">
              <a:rPr lang="en-GB" smtClean="0"/>
              <a:t>28/09/15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2214-D0AB-4E81-A16F-D9DB34B3E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354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DDBD-D2F9-422F-88EF-B46BBBA31C54}" type="datetimeFigureOut">
              <a:rPr lang="en-GB" smtClean="0"/>
              <a:t>28/09/15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2214-D0AB-4E81-A16F-D9DB34B3E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7430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DDBD-D2F9-422F-88EF-B46BBBA31C54}" type="datetimeFigureOut">
              <a:rPr lang="en-GB" smtClean="0"/>
              <a:t>28/09/15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2214-D0AB-4E81-A16F-D9DB34B3E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048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5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" name="TextBox 12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18" name="TextBox 16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6C68E57F-27C0-4573-9BEA-1535196A56F8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396082" y="1277472"/>
            <a:ext cx="9194006" cy="4693022"/>
          </a:xfrm>
          <a:prstGeom prst="rect">
            <a:avLst/>
          </a:prstGeom>
        </p:spPr>
        <p:txBody>
          <a:bodyPr vert="horz"/>
          <a:lstStyle>
            <a:lvl1pPr algn="l" defTabSz="457200" rtl="0" eaLnBrk="1" fontAlgn="base" hangingPunct="1">
              <a:spcBef>
                <a:spcPts val="0"/>
              </a:spcBef>
              <a:spcAft>
                <a:spcPts val="600"/>
              </a:spcAft>
              <a:buNone/>
              <a:defRPr kumimoji="1" lang="it-IT" sz="18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1pPr>
            <a:lvl2pPr algn="l" defTabSz="457200" rtl="0" eaLnBrk="1" fontAlgn="base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kumimoji="1" lang="it-IT" sz="18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algn="l" defTabSz="457200" rtl="0" eaLnBrk="1" fontAlgn="base" hangingPunct="1">
              <a:spcBef>
                <a:spcPts val="0"/>
              </a:spcBef>
              <a:spcAft>
                <a:spcPts val="600"/>
              </a:spcAft>
              <a:defRPr kumimoji="1" lang="it-IT" sz="18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it-IT" sz="18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4pPr>
            <a:lvl5pPr algn="l" defTabSz="4572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en-US" sz="1800" kern="1200" dirty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DDBD-D2F9-422F-88EF-B46BBBA31C54}" type="datetimeFigureOut">
              <a:rPr lang="en-GB" smtClean="0"/>
              <a:t>28/09/15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2214-D0AB-4E81-A16F-D9DB34B3E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23138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DDBD-D2F9-422F-88EF-B46BBBA31C54}" type="datetimeFigureOut">
              <a:rPr lang="en-GB" smtClean="0"/>
              <a:t>28/09/15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2214-D0AB-4E81-A16F-D9DB34B3E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3861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5DDBD-D2F9-422F-88EF-B46BBBA31C54}" type="datetimeFigureOut">
              <a:rPr lang="en-GB" smtClean="0"/>
              <a:t>28/09/15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2214-D0AB-4E81-A16F-D9DB34B3E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298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5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" name="TextBox 12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18" name="TextBox 16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16B3263A-6B56-4E95-9406-901F20C7C5C7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398463" y="1264024"/>
            <a:ext cx="9287950" cy="5042647"/>
          </a:xfrm>
          <a:prstGeom prst="rect">
            <a:avLst/>
          </a:prstGeom>
        </p:spPr>
        <p:txBody>
          <a:bodyPr vert="horz"/>
          <a:lstStyle>
            <a:lvl1pPr marL="273050" indent="-27305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 marL="538163" indent="-174625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 marL="901700" indent="-188913">
              <a:spcBef>
                <a:spcPts val="0"/>
              </a:spcBef>
              <a:spcAft>
                <a:spcPts val="600"/>
              </a:spcAft>
              <a:defRPr sz="1800"/>
            </a:lvl3pPr>
            <a:lvl4pPr marL="1076325" indent="-174625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 marL="1250950" indent="-174625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 and Content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5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" name="TextBox 12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18" name="TextBox 16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16B3263A-6B56-4E95-9406-901F20C7C5C7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398463" y="1264024"/>
            <a:ext cx="9287950" cy="4666129"/>
          </a:xfrm>
          <a:prstGeom prst="rect">
            <a:avLst/>
          </a:prstGeom>
        </p:spPr>
        <p:txBody>
          <a:bodyPr vert="horz"/>
          <a:lstStyle>
            <a:lvl1pPr marL="273050" indent="-27305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 marL="538163" indent="-174625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 marL="901700" indent="-188913">
              <a:spcBef>
                <a:spcPts val="0"/>
              </a:spcBef>
              <a:spcAft>
                <a:spcPts val="600"/>
              </a:spcAft>
              <a:defRPr sz="1800"/>
            </a:lvl3pPr>
            <a:lvl4pPr marL="1076325" indent="-174625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 marL="1250950" indent="-174625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223448" y="6100762"/>
            <a:ext cx="5459105" cy="43651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400" b="1" i="1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392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5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" name="TextBox 12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18" name="TextBox 16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16B3263A-6B56-4E95-9406-901F20C7C5C7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398463" y="1586752"/>
            <a:ext cx="9287950" cy="4718513"/>
          </a:xfrm>
          <a:prstGeom prst="rect">
            <a:avLst/>
          </a:prstGeom>
        </p:spPr>
        <p:txBody>
          <a:bodyPr vert="horz"/>
          <a:lstStyle>
            <a:lvl1pPr marL="273050" indent="-27305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 marL="538163" indent="-174625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 marL="901700" indent="-188913">
              <a:spcBef>
                <a:spcPts val="0"/>
              </a:spcBef>
              <a:spcAft>
                <a:spcPts val="600"/>
              </a:spcAft>
              <a:defRPr sz="1800"/>
            </a:lvl3pPr>
            <a:lvl4pPr marL="1076325" indent="-174625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 marL="1250950" indent="-174625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396081" y="838200"/>
            <a:ext cx="929878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 marL="0" indent="0">
              <a:buNone/>
              <a:defRPr sz="16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99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-title, content and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29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9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1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5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" name="TextBox 12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18" name="TextBox 16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16B3263A-6B56-4E95-9406-901F20C7C5C7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398463" y="1586753"/>
            <a:ext cx="9287950" cy="4343400"/>
          </a:xfrm>
          <a:prstGeom prst="rect">
            <a:avLst/>
          </a:prstGeom>
        </p:spPr>
        <p:txBody>
          <a:bodyPr vert="horz"/>
          <a:lstStyle>
            <a:lvl1pPr marL="174625" indent="-174625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►"/>
              <a:defRPr sz="1800"/>
            </a:lvl1pPr>
            <a:lvl2pPr marL="538163" indent="-174625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800"/>
            </a:lvl2pPr>
            <a:lvl3pPr marL="901700" indent="-188913">
              <a:spcBef>
                <a:spcPts val="0"/>
              </a:spcBef>
              <a:spcAft>
                <a:spcPts val="600"/>
              </a:spcAft>
              <a:defRPr sz="1800"/>
            </a:lvl3pPr>
            <a:lvl4pPr marL="1076325" indent="-174625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4pPr>
            <a:lvl5pPr marL="1250950" indent="-174625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6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396081" y="838200"/>
            <a:ext cx="929878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>
              <a:buNone/>
              <a:defRPr sz="16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23448" y="6100762"/>
            <a:ext cx="5459105" cy="43651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400" b="1" i="1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02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7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0" name="TextBox 12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21" name="TextBox 16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C0F5CCBE-9D8C-4A50-986A-4B16C2B2AC1D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2" y="1116280"/>
            <a:ext cx="3024000" cy="486000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/>
          <a:lstStyle>
            <a:lvl1pPr marL="179388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355600" indent="-1778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534988" indent="-179388" defTabSz="2555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712788" indent="-1778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903288" indent="-190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524431" y="1116280"/>
            <a:ext cx="3024000" cy="486000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/>
          <a:lstStyle>
            <a:lvl1pPr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1pPr>
            <a:lvl2pPr marL="290322" indent="-171450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90613" indent="-176213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4pPr>
            <a:lvl5pPr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en-US" sz="1200" kern="1200" dirty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5pPr>
          </a:lstStyle>
          <a:p>
            <a:pPr marL="179388" lvl="0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Click to edit Master text styles</a:t>
            </a:r>
          </a:p>
          <a:p>
            <a:pPr marL="179388" lvl="1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Second level</a:t>
            </a:r>
          </a:p>
          <a:p>
            <a:pPr marL="179388" lvl="2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Third level</a:t>
            </a:r>
          </a:p>
          <a:p>
            <a:pPr marL="179388" lvl="3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Fourth level</a:t>
            </a:r>
          </a:p>
          <a:p>
            <a:pPr marL="179388" lvl="4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655160" y="1116280"/>
            <a:ext cx="3024000" cy="486000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en-US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5pPr>
          </a:lstStyle>
          <a:p>
            <a:pPr marL="179388" lvl="0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Click to edit Master text styles</a:t>
            </a:r>
          </a:p>
          <a:p>
            <a:pPr marL="179388" lvl="1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Second level</a:t>
            </a:r>
          </a:p>
          <a:p>
            <a:pPr marL="179388" lvl="2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Third level</a:t>
            </a:r>
          </a:p>
          <a:p>
            <a:pPr marL="179388" lvl="3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Fourth level</a:t>
            </a:r>
          </a:p>
          <a:p>
            <a:pPr marL="179388" lvl="4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223448" y="6100762"/>
            <a:ext cx="5459105" cy="43651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400" b="1" i="1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-column Layout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/>
          <p:nvPr/>
        </p:nvSpPr>
        <p:spPr>
          <a:xfrm>
            <a:off x="8123238" y="0"/>
            <a:ext cx="1782762" cy="7318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29" descr="NTT_logo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550" y="309563"/>
            <a:ext cx="13573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/>
          <p:nvPr/>
        </p:nvSpPr>
        <p:spPr>
          <a:xfrm>
            <a:off x="0" y="0"/>
            <a:ext cx="8123238" cy="7318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en-US" sz="1400" dirty="0"/>
          </a:p>
        </p:txBody>
      </p:sp>
      <p:pic>
        <p:nvPicPr>
          <p:cNvPr id="9" name="Picture 19" descr="NTT_Title_Slide_w_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0" y="6732588"/>
            <a:ext cx="9906000" cy="131762"/>
            <a:chOff x="0" y="6731877"/>
            <a:chExt cx="9144001" cy="132052"/>
          </a:xfrm>
        </p:grpSpPr>
        <p:sp>
          <p:nvSpPr>
            <p:cNvPr id="11" name="Rectangle 17"/>
            <p:cNvSpPr/>
            <p:nvPr/>
          </p:nvSpPr>
          <p:spPr>
            <a:xfrm>
              <a:off x="0" y="6731877"/>
              <a:ext cx="9144001" cy="1320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2" name="Group 103"/>
            <p:cNvGrpSpPr>
              <a:grpSpLocks/>
            </p:cNvGrpSpPr>
            <p:nvPr/>
          </p:nvGrpSpPr>
          <p:grpSpPr bwMode="auto"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3" name="Rectangle 21"/>
              <p:cNvSpPr/>
              <p:nvPr/>
            </p:nvSpPr>
            <p:spPr>
              <a:xfrm>
                <a:off x="612531" y="6296155"/>
                <a:ext cx="123092" cy="132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" name="Rectangle 22"/>
              <p:cNvSpPr/>
              <p:nvPr/>
            </p:nvSpPr>
            <p:spPr>
              <a:xfrm>
                <a:off x="490904" y="6296155"/>
                <a:ext cx="121626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Rectangle 23"/>
              <p:cNvSpPr/>
              <p:nvPr/>
            </p:nvSpPr>
            <p:spPr>
              <a:xfrm>
                <a:off x="367812" y="6296155"/>
                <a:ext cx="123092" cy="13205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244720" y="6296155"/>
                <a:ext cx="123092" cy="1320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7" name="Rectangle 25"/>
              <p:cNvSpPr/>
              <p:nvPr/>
            </p:nvSpPr>
            <p:spPr>
              <a:xfrm>
                <a:off x="123092" y="6296155"/>
                <a:ext cx="121627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Rectangle 26"/>
              <p:cNvSpPr/>
              <p:nvPr/>
            </p:nvSpPr>
            <p:spPr>
              <a:xfrm>
                <a:off x="0" y="6296155"/>
                <a:ext cx="12309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en-US" sz="1800" kern="0" dirty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0" name="TextBox 12"/>
          <p:cNvSpPr txBox="1"/>
          <p:nvPr/>
        </p:nvSpPr>
        <p:spPr>
          <a:xfrm>
            <a:off x="831850" y="6751638"/>
            <a:ext cx="2559050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Copyright © </a:t>
            </a:r>
            <a:r>
              <a:rPr lang="en-US" sz="600" dirty="0" smtClean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2014 </a:t>
            </a:r>
            <a:r>
              <a:rPr lang="en-US" sz="600" dirty="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t>NTT DATA</a:t>
            </a:r>
          </a:p>
        </p:txBody>
      </p:sp>
      <p:sp>
        <p:nvSpPr>
          <p:cNvPr id="21" name="TextBox 16"/>
          <p:cNvSpPr txBox="1"/>
          <p:nvPr/>
        </p:nvSpPr>
        <p:spPr>
          <a:xfrm>
            <a:off x="9590088" y="6751638"/>
            <a:ext cx="315912" cy="92075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defRPr/>
            </a:pPr>
            <a:fld id="{C0F5CCBE-9D8C-4A50-986A-4B16C2B2AC1D}" type="slidenum">
              <a:rPr lang="en-US" sz="600">
                <a:solidFill>
                  <a:schemeClr val="tx1"/>
                </a:solidFill>
                <a:latin typeface="Arial"/>
                <a:ea typeface="HGP創英角ｺﾞｼｯｸUB" pitchFamily="50" charset="-128"/>
                <a:cs typeface="Arial"/>
              </a:rPr>
              <a:pPr>
                <a:defRPr/>
              </a:pPr>
              <a:t>‹#›</a:t>
            </a:fld>
            <a:endParaRPr lang="en-US" sz="600" dirty="0">
              <a:solidFill>
                <a:schemeClr val="tx1"/>
              </a:solidFill>
              <a:latin typeface="Arial"/>
              <a:ea typeface="HGP創英角ｺﾞｼｯｸUB" pitchFamily="50" charset="-128"/>
              <a:cs typeface="Arial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792825" y="0"/>
            <a:ext cx="7329752" cy="731838"/>
          </a:xfrm>
          <a:prstGeom prst="rect">
            <a:avLst/>
          </a:prstGeom>
        </p:spPr>
        <p:txBody>
          <a:bodyPr vert="horz" lIns="182880" rIns="182880" anchor="ctr" anchorCtr="0"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393702" y="1705969"/>
            <a:ext cx="3024000" cy="424715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/>
          <a:lstStyle>
            <a:lvl1pPr marL="179388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1pPr>
            <a:lvl2pPr marL="355600" indent="-1778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/>
            </a:lvl2pPr>
            <a:lvl3pPr marL="534988" indent="-179388" defTabSz="2555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200"/>
            </a:lvl3pPr>
            <a:lvl4pPr marL="712788" indent="-1778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4pPr>
            <a:lvl5pPr marL="903288" indent="-190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sz="12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3"/>
          </p:nvPr>
        </p:nvSpPr>
        <p:spPr>
          <a:xfrm>
            <a:off x="3524431" y="1705969"/>
            <a:ext cx="3024000" cy="424715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/>
          <a:lstStyle>
            <a:lvl1pPr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1pPr>
            <a:lvl2pPr marL="290322" indent="-171450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90613" indent="-176213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4pPr>
            <a:lvl5pPr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en-US" sz="1200" kern="1200" dirty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5pPr>
          </a:lstStyle>
          <a:p>
            <a:pPr marL="179388" lvl="0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Click to edit Master text styles</a:t>
            </a:r>
          </a:p>
          <a:p>
            <a:pPr marL="179388" lvl="1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Second level</a:t>
            </a:r>
          </a:p>
          <a:p>
            <a:pPr marL="179388" lvl="2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Third level</a:t>
            </a:r>
          </a:p>
          <a:p>
            <a:pPr marL="179388" lvl="3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Fourth level</a:t>
            </a:r>
          </a:p>
          <a:p>
            <a:pPr marL="179388" lvl="4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0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6655160" y="1705969"/>
            <a:ext cx="3024000" cy="424715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/>
          <a:lstStyle>
            <a:lvl1pPr marL="118872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1pPr>
            <a:lvl2pPr marL="228600" indent="-10972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10334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marL="14906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it-IT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4pPr>
            <a:lvl5pPr marL="1947863" indent="-1190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Wingdings" charset="2"/>
              <a:buChar char="§"/>
              <a:defRPr kumimoji="1" lang="en-US" sz="1200" kern="1200" dirty="0" smtClean="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5pPr>
          </a:lstStyle>
          <a:p>
            <a:pPr marL="179388" lvl="0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Click to edit Master text styles</a:t>
            </a:r>
          </a:p>
          <a:p>
            <a:pPr marL="179388" lvl="1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Second level</a:t>
            </a:r>
          </a:p>
          <a:p>
            <a:pPr marL="179388" lvl="2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Third level</a:t>
            </a:r>
          </a:p>
          <a:p>
            <a:pPr marL="179388" lvl="3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Fourth level</a:t>
            </a:r>
          </a:p>
          <a:p>
            <a:pPr marL="179388" lvl="4" indent="-180975" algn="l" defTabSz="4572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393702" y="1080653"/>
            <a:ext cx="3024000" cy="56063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lIns="182880" rIns="182880" anchor="ctr" anchorCtr="0"/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6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524431" y="1080653"/>
            <a:ext cx="3024000" cy="56063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lIns="182880" rIns="182880" anchor="ctr" anchorCtr="0"/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6655159" y="1080653"/>
            <a:ext cx="3024000" cy="56063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lIns="182880" rIns="182880" anchor="ctr" anchorCtr="0"/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223448" y="6100762"/>
            <a:ext cx="5459105" cy="43651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400" b="1" i="1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580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92" r:id="rId5"/>
    <p:sldLayoutId id="2147483793" r:id="rId6"/>
    <p:sldLayoutId id="2147483794" r:id="rId7"/>
    <p:sldLayoutId id="2147483782" r:id="rId8"/>
    <p:sldLayoutId id="2147483797" r:id="rId9"/>
    <p:sldLayoutId id="2147483796" r:id="rId10"/>
    <p:sldLayoutId id="2147483798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  <p:sldLayoutId id="2147483815" r:id="rId19"/>
    <p:sldLayoutId id="2147483830" r:id="rId20"/>
    <p:sldLayoutId id="2147483833" r:id="rId2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169863" indent="-169863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682625" indent="-225425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090613" indent="-176213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544638" indent="-173038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2000250" indent="-1714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5DDBD-D2F9-422F-88EF-B46BBBA31C54}" type="datetimeFigureOut">
              <a:rPr lang="en-GB" smtClean="0"/>
              <a:t>28/09/15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52214-D0AB-4E81-A16F-D9DB34B3E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450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hyperlink" Target="http://ee.co.uk/" TargetMode="External"/><Relationship Id="rId5" Type="http://schemas.openxmlformats.org/officeDocument/2006/relationships/hyperlink" Target="https://myaccount.ee.co.uk" TargetMode="External"/><Relationship Id="rId6" Type="http://schemas.openxmlformats.org/officeDocument/2006/relationships/hyperlink" Target="http://www.unisys.com/" TargetMode="External"/><Relationship Id="rId7" Type="http://schemas.openxmlformats.org/officeDocument/2006/relationships/hyperlink" Target="http://www.tokiomarinekiln.com/" TargetMode="External"/><Relationship Id="rId8" Type="http://schemas.openxmlformats.org/officeDocument/2006/relationships/hyperlink" Target="http://www.mckesson.com/" TargetMode="External"/><Relationship Id="rId1" Type="http://schemas.openxmlformats.org/officeDocument/2006/relationships/slideLayout" Target="../slideLayouts/slideLayout20.xml"/><Relationship Id="rId2" Type="http://schemas.openxmlformats.org/officeDocument/2006/relationships/hyperlink" Target="http://thiruppathi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eenProfile.jp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4" y="920548"/>
            <a:ext cx="2008412" cy="200841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Thiruppathi Muthukumar - Web Developer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02038" y="1261242"/>
            <a:ext cx="4608000" cy="1687129"/>
          </a:xfrm>
          <a:prstGeom prst="rect">
            <a:avLst/>
          </a:prstGeom>
          <a:solidFill>
            <a:srgbClr val="DCE9F5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square" tIns="90000" rIns="90000" bIns="90000">
            <a:noAutofit/>
          </a:bodyPr>
          <a:lstStyle/>
          <a:p>
            <a:pPr marL="171450" lvl="0" indent="-171450">
              <a:lnSpc>
                <a:spcPct val="110000"/>
              </a:lnSpc>
              <a:buFont typeface="Arial"/>
              <a:buChar char="•"/>
            </a:pPr>
            <a:r>
              <a:rPr lang="en-US" sz="1000" dirty="0">
                <a:solidFill>
                  <a:srgbClr val="000000"/>
                </a:solidFill>
              </a:rPr>
              <a:t>8 years of IT experience in Requirement Gathering, Application </a:t>
            </a:r>
            <a:r>
              <a:rPr lang="en-US" sz="1000" dirty="0" smtClean="0">
                <a:solidFill>
                  <a:srgbClr val="000000"/>
                </a:solidFill>
              </a:rPr>
              <a:t>Development, Maintenance &amp; Testing.</a:t>
            </a:r>
          </a:p>
          <a:p>
            <a:pPr marL="171450" lvl="0" indent="-171450">
              <a:lnSpc>
                <a:spcPct val="110000"/>
              </a:lnSpc>
              <a:buFont typeface="Arial"/>
              <a:buChar char="•"/>
            </a:pPr>
            <a:r>
              <a:rPr lang="en-US" sz="1000" dirty="0" smtClean="0">
                <a:solidFill>
                  <a:srgbClr val="000000"/>
                </a:solidFill>
              </a:rPr>
              <a:t>Good Experience in designing for the web, and specialize in the areas of UI Design &amp; Development, Interaction Design, Visual Design and Prototyping.</a:t>
            </a:r>
            <a:endParaRPr lang="en-GB" sz="1000" dirty="0" smtClean="0">
              <a:solidFill>
                <a:srgbClr val="000000"/>
              </a:solidFill>
            </a:endParaRPr>
          </a:p>
          <a:p>
            <a:pPr marL="171450" lvl="0" indent="-171450">
              <a:lnSpc>
                <a:spcPct val="110000"/>
              </a:lnSpc>
              <a:buFont typeface="Arial"/>
              <a:buChar char="•"/>
            </a:pPr>
            <a:r>
              <a:rPr lang="en-US" sz="1000" dirty="0" smtClean="0">
                <a:solidFill>
                  <a:srgbClr val="000000"/>
                </a:solidFill>
              </a:rPr>
              <a:t>Experience in Functional, Reactive &amp; Object Oriented Programming.</a:t>
            </a: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en-US" sz="1000" dirty="0" smtClean="0">
                <a:solidFill>
                  <a:srgbClr val="000000"/>
                </a:solidFill>
              </a:rPr>
              <a:t>Have good knowledge on Accessibility Standards in UI Development. </a:t>
            </a:r>
          </a:p>
          <a:p>
            <a:pPr marL="171450" lvl="0" indent="-171450">
              <a:lnSpc>
                <a:spcPct val="110000"/>
              </a:lnSpc>
              <a:buFont typeface="Arial"/>
              <a:buChar char="•"/>
            </a:pPr>
            <a:r>
              <a:rPr lang="en-US" sz="1000" dirty="0" smtClean="0">
                <a:solidFill>
                  <a:srgbClr val="000000"/>
                </a:solidFill>
              </a:rPr>
              <a:t>Have experience </a:t>
            </a:r>
            <a:r>
              <a:rPr lang="en-US" sz="1000" dirty="0">
                <a:solidFill>
                  <a:srgbClr val="000000"/>
                </a:solidFill>
              </a:rPr>
              <a:t>in </a:t>
            </a:r>
            <a:r>
              <a:rPr lang="en-US" sz="1000" dirty="0" smtClean="0">
                <a:solidFill>
                  <a:srgbClr val="000000"/>
                </a:solidFill>
              </a:rPr>
              <a:t>HTML5, CSS, JavaScript, Java, JSP, GWT, JSP</a:t>
            </a:r>
          </a:p>
          <a:p>
            <a:pPr marL="171450" indent="-171450">
              <a:lnSpc>
                <a:spcPct val="110000"/>
              </a:lnSpc>
              <a:buFont typeface="Arial"/>
              <a:buChar char="•"/>
            </a:pPr>
            <a:r>
              <a:rPr lang="en-US" sz="1000" dirty="0">
                <a:solidFill>
                  <a:srgbClr val="000000"/>
                </a:solidFill>
              </a:rPr>
              <a:t>Enthusiastic learner who quickly grasps new concepts and technical skills</a:t>
            </a:r>
            <a:r>
              <a:rPr lang="en-US" sz="1000" dirty="0" smtClean="0">
                <a:solidFill>
                  <a:srgbClr val="000000"/>
                </a:solidFill>
              </a:rPr>
              <a:t>. </a:t>
            </a:r>
            <a:r>
              <a:rPr lang="en-GB" sz="1000" dirty="0" smtClean="0">
                <a:solidFill>
                  <a:srgbClr val="262626"/>
                </a:solidFill>
                <a:cs typeface="Arial"/>
                <a:hlinkClick r:id="rId2"/>
              </a:rPr>
              <a:t>Read More…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02038" y="909046"/>
            <a:ext cx="4608000" cy="36036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FFFFFF"/>
                </a:solidFill>
                <a:cs typeface="Arial" pitchFamily="34" charset="0"/>
              </a:rPr>
              <a:t>Profile</a:t>
            </a:r>
            <a:endParaRPr lang="en-US" sz="14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447000" y="3556929"/>
            <a:ext cx="5080287" cy="18018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Projects &amp; Assignments (extract)</a:t>
            </a:r>
            <a:endParaRPr lang="en-US" sz="14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4187" y="3410415"/>
            <a:ext cx="9392400" cy="3259523"/>
          </a:xfrm>
          <a:prstGeom prst="rect">
            <a:avLst/>
          </a:prstGeom>
          <a:solidFill>
            <a:srgbClr val="DCE9F5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square" tIns="90000" rIns="90000" bIns="90000">
            <a:spAutoFit/>
          </a:bodyPr>
          <a:lstStyle/>
          <a:p>
            <a:r>
              <a:rPr lang="en-GB" sz="1000" b="1" dirty="0">
                <a:solidFill>
                  <a:schemeClr val="tx1"/>
                </a:solidFill>
              </a:rPr>
              <a:t>Web Developer – </a:t>
            </a:r>
            <a:r>
              <a:rPr lang="en-US" sz="1000" b="1" u="sng" dirty="0">
                <a:solidFill>
                  <a:schemeClr val="tx1"/>
                </a:solidFill>
                <a:hlinkClick r:id="rId4"/>
              </a:rPr>
              <a:t>Everything Everywhere (EE</a:t>
            </a:r>
            <a:r>
              <a:rPr lang="en-US" sz="1000" b="1" u="sng" dirty="0" smtClean="0">
                <a:solidFill>
                  <a:schemeClr val="tx1"/>
                </a:solidFill>
                <a:hlinkClick r:id="rId4"/>
              </a:rPr>
              <a:t>)</a:t>
            </a:r>
            <a:r>
              <a:rPr lang="en-US" sz="1000" b="1" dirty="0" smtClean="0">
                <a:solidFill>
                  <a:schemeClr val="tx1"/>
                </a:solidFill>
              </a:rPr>
              <a:t> - </a:t>
            </a:r>
            <a:r>
              <a:rPr lang="en-GB" sz="1000" b="1" dirty="0" smtClean="0">
                <a:solidFill>
                  <a:schemeClr val="tx1"/>
                </a:solidFill>
              </a:rPr>
              <a:t>Oct </a:t>
            </a:r>
            <a:r>
              <a:rPr lang="en-GB" sz="1000" b="1" dirty="0">
                <a:solidFill>
                  <a:schemeClr val="tx1"/>
                </a:solidFill>
              </a:rPr>
              <a:t>2014 </a:t>
            </a:r>
            <a:r>
              <a:rPr lang="en-GB" sz="1000" b="1" dirty="0" smtClean="0">
                <a:solidFill>
                  <a:schemeClr val="tx1"/>
                </a:solidFill>
              </a:rPr>
              <a:t>– </a:t>
            </a:r>
            <a:r>
              <a:rPr lang="en-GB" sz="1000" b="1" dirty="0">
                <a:solidFill>
                  <a:schemeClr val="tx1"/>
                </a:solidFill>
              </a:rPr>
              <a:t>Present</a:t>
            </a:r>
            <a:endParaRPr lang="en-GB" sz="1000" dirty="0">
              <a:solidFill>
                <a:schemeClr val="tx1"/>
              </a:solidFill>
            </a:endParaRPr>
          </a:p>
          <a:p>
            <a:r>
              <a:rPr lang="en-GB" sz="1000" dirty="0" smtClean="0">
                <a:solidFill>
                  <a:schemeClr val="tx1"/>
                </a:solidFill>
              </a:rPr>
              <a:t>Developed modular, responsive UI Components using JSP, JSTL, CSS3, </a:t>
            </a:r>
            <a:r>
              <a:rPr lang="en-GB" sz="1000" dirty="0" err="1" smtClean="0">
                <a:solidFill>
                  <a:schemeClr val="tx1"/>
                </a:solidFill>
              </a:rPr>
              <a:t>jQuery</a:t>
            </a:r>
            <a:r>
              <a:rPr lang="en-GB" sz="1000" dirty="0" smtClean="0">
                <a:solidFill>
                  <a:schemeClr val="tx1"/>
                </a:solidFill>
              </a:rPr>
              <a:t>, Media </a:t>
            </a:r>
            <a:r>
              <a:rPr lang="en-GB" sz="1000" dirty="0" err="1" smtClean="0">
                <a:solidFill>
                  <a:schemeClr val="tx1"/>
                </a:solidFill>
              </a:rPr>
              <a:t>Queires</a:t>
            </a:r>
            <a:r>
              <a:rPr lang="en-GB" sz="1000" dirty="0" smtClean="0">
                <a:solidFill>
                  <a:schemeClr val="tx1"/>
                </a:solidFill>
              </a:rPr>
              <a:t>, </a:t>
            </a:r>
            <a:r>
              <a:rPr lang="en-GB" sz="1000" dirty="0" err="1" smtClean="0">
                <a:solidFill>
                  <a:schemeClr val="tx1"/>
                </a:solidFill>
              </a:rPr>
              <a:t>Raphaël</a:t>
            </a:r>
            <a:r>
              <a:rPr lang="en-GB" sz="1000" dirty="0" smtClean="0">
                <a:solidFill>
                  <a:schemeClr val="tx1"/>
                </a:solidFill>
              </a:rPr>
              <a:t> JS for various flows of </a:t>
            </a:r>
            <a:r>
              <a:rPr lang="en-US" sz="1000" u="sng" dirty="0" smtClean="0">
                <a:hlinkClick r:id="rId5"/>
              </a:rPr>
              <a:t>My Account</a:t>
            </a:r>
            <a:r>
              <a:rPr lang="en-US" sz="1000" dirty="0">
                <a:solidFill>
                  <a:srgbClr val="000000"/>
                </a:solidFill>
              </a:rPr>
              <a:t>.</a:t>
            </a:r>
            <a:endParaRPr lang="en-GB" sz="1000" dirty="0" smtClean="0">
              <a:solidFill>
                <a:srgbClr val="000000"/>
              </a:solidFill>
            </a:endParaRPr>
          </a:p>
          <a:p>
            <a:pPr lvl="0"/>
            <a:r>
              <a:rPr lang="en-GB" sz="1000" dirty="0" smtClean="0">
                <a:solidFill>
                  <a:schemeClr val="tx1"/>
                </a:solidFill>
              </a:rPr>
              <a:t>Integrated </a:t>
            </a:r>
            <a:r>
              <a:rPr lang="en-GB" sz="1000" dirty="0">
                <a:solidFill>
                  <a:schemeClr val="tx1"/>
                </a:solidFill>
              </a:rPr>
              <a:t>JSP pages with the AEM &amp; </a:t>
            </a:r>
            <a:r>
              <a:rPr lang="en-GB" sz="1000" dirty="0" smtClean="0">
                <a:solidFill>
                  <a:schemeClr val="tx1"/>
                </a:solidFill>
              </a:rPr>
              <a:t>Backend. Developed </a:t>
            </a:r>
            <a:r>
              <a:rPr lang="en-GB" sz="1000" dirty="0">
                <a:solidFill>
                  <a:schemeClr val="tx1"/>
                </a:solidFill>
              </a:rPr>
              <a:t>proof of concepts using Polymer, </a:t>
            </a:r>
            <a:r>
              <a:rPr lang="en-GB" sz="1000" dirty="0" smtClean="0">
                <a:solidFill>
                  <a:schemeClr val="tx1"/>
                </a:solidFill>
              </a:rPr>
              <a:t>React-JS </a:t>
            </a:r>
            <a:r>
              <a:rPr lang="en-GB" sz="1000" dirty="0">
                <a:solidFill>
                  <a:schemeClr val="tx1"/>
                </a:solidFill>
              </a:rPr>
              <a:t>to upgrade the current system</a:t>
            </a:r>
            <a:r>
              <a:rPr lang="en-GB" sz="1000" dirty="0" smtClean="0">
                <a:solidFill>
                  <a:schemeClr val="tx1"/>
                </a:solidFill>
              </a:rPr>
              <a:t>.</a:t>
            </a:r>
          </a:p>
          <a:p>
            <a:pPr lvl="0"/>
            <a:r>
              <a:rPr lang="en-GB" sz="1000" b="1" dirty="0">
                <a:solidFill>
                  <a:schemeClr val="tx1"/>
                </a:solidFill>
              </a:rPr>
              <a:t> </a:t>
            </a:r>
            <a:endParaRPr lang="en-GB" sz="1000" dirty="0">
              <a:solidFill>
                <a:schemeClr val="tx1"/>
              </a:solidFill>
            </a:endParaRPr>
          </a:p>
          <a:p>
            <a:r>
              <a:rPr lang="en-GB" sz="1000" b="1" dirty="0">
                <a:solidFill>
                  <a:schemeClr val="tx1"/>
                </a:solidFill>
              </a:rPr>
              <a:t>UI Developer – </a:t>
            </a:r>
            <a:r>
              <a:rPr lang="en-US" sz="1000" b="1" u="sng" dirty="0" smtClean="0">
                <a:solidFill>
                  <a:schemeClr val="tx1"/>
                </a:solidFill>
                <a:hlinkClick r:id="rId6"/>
              </a:rPr>
              <a:t>Unisys</a:t>
            </a:r>
            <a:r>
              <a:rPr lang="en-GB" sz="1000" b="1" dirty="0" smtClean="0">
                <a:solidFill>
                  <a:schemeClr val="tx1"/>
                </a:solidFill>
              </a:rPr>
              <a:t>  - April </a:t>
            </a:r>
            <a:r>
              <a:rPr lang="en-GB" sz="1000" b="1" dirty="0">
                <a:solidFill>
                  <a:schemeClr val="tx1"/>
                </a:solidFill>
              </a:rPr>
              <a:t>2014 – Sep 2014</a:t>
            </a:r>
            <a:endParaRPr lang="en-GB" sz="1000" dirty="0">
              <a:solidFill>
                <a:schemeClr val="tx1"/>
              </a:solidFill>
            </a:endParaRPr>
          </a:p>
          <a:p>
            <a:pPr lvl="0"/>
            <a:r>
              <a:rPr lang="en-GB" sz="1000" dirty="0" smtClean="0">
                <a:solidFill>
                  <a:schemeClr val="tx1"/>
                </a:solidFill>
              </a:rPr>
              <a:t>Contributed </a:t>
            </a:r>
            <a:r>
              <a:rPr lang="en-GB" sz="1000" dirty="0">
                <a:solidFill>
                  <a:schemeClr val="tx1"/>
                </a:solidFill>
              </a:rPr>
              <a:t>to Visual Design &amp; Prototype for the LEIDA 3.0</a:t>
            </a:r>
            <a:r>
              <a:rPr lang="en-GB" sz="1000" dirty="0" smtClean="0">
                <a:solidFill>
                  <a:schemeClr val="tx1"/>
                </a:solidFill>
              </a:rPr>
              <a:t>. Developed </a:t>
            </a:r>
            <a:r>
              <a:rPr lang="en-GB" sz="1000" dirty="0">
                <a:solidFill>
                  <a:schemeClr val="tx1"/>
                </a:solidFill>
              </a:rPr>
              <a:t>Pages using ZK, HTML 5, CSS 3 &amp; </a:t>
            </a:r>
            <a:r>
              <a:rPr lang="en-GB" sz="1000" dirty="0" err="1" smtClean="0">
                <a:solidFill>
                  <a:schemeClr val="tx1"/>
                </a:solidFill>
              </a:rPr>
              <a:t>JQuery</a:t>
            </a:r>
            <a:r>
              <a:rPr lang="en-GB" sz="1000" dirty="0" smtClean="0">
                <a:solidFill>
                  <a:schemeClr val="tx1"/>
                </a:solidFill>
              </a:rPr>
              <a:t>. Created </a:t>
            </a:r>
            <a:r>
              <a:rPr lang="en-GB" sz="1000" dirty="0">
                <a:solidFill>
                  <a:schemeClr val="tx1"/>
                </a:solidFill>
              </a:rPr>
              <a:t>new Icons; Integrated prototypes with the front-end framework </a:t>
            </a:r>
            <a:r>
              <a:rPr lang="en-GB" sz="1000" dirty="0" smtClean="0">
                <a:solidFill>
                  <a:schemeClr val="tx1"/>
                </a:solidFill>
              </a:rPr>
              <a:t>ZK. Fixed </a:t>
            </a:r>
            <a:r>
              <a:rPr lang="en-GB" sz="1000" dirty="0">
                <a:solidFill>
                  <a:schemeClr val="tx1"/>
                </a:solidFill>
              </a:rPr>
              <a:t>FOUC bugs on ZUL pages &amp; Improved page performance by optimising the code</a:t>
            </a:r>
            <a:r>
              <a:rPr lang="en-GB" sz="1000" dirty="0" smtClean="0">
                <a:solidFill>
                  <a:schemeClr val="tx1"/>
                </a:solidFill>
              </a:rPr>
              <a:t>. Created Visual Design &amp; Prototype for CCHRI system. Developed Pages using HTML 5, CSS 3 &amp; </a:t>
            </a:r>
            <a:r>
              <a:rPr lang="en-GB" sz="1000" dirty="0" err="1" smtClean="0">
                <a:solidFill>
                  <a:schemeClr val="tx1"/>
                </a:solidFill>
              </a:rPr>
              <a:t>JQuery</a:t>
            </a:r>
            <a:endParaRPr lang="en-GB" sz="1000" dirty="0" smtClean="0">
              <a:solidFill>
                <a:schemeClr val="tx1"/>
              </a:solidFill>
            </a:endParaRPr>
          </a:p>
          <a:p>
            <a:r>
              <a:rPr lang="en-GB" sz="1000" b="1" dirty="0">
                <a:solidFill>
                  <a:schemeClr val="tx1"/>
                </a:solidFill>
              </a:rPr>
              <a:t> </a:t>
            </a:r>
            <a:endParaRPr lang="en-GB" sz="1000" dirty="0">
              <a:solidFill>
                <a:schemeClr val="tx1"/>
              </a:solidFill>
            </a:endParaRPr>
          </a:p>
          <a:p>
            <a:r>
              <a:rPr lang="en-GB" sz="1000" b="1" dirty="0">
                <a:solidFill>
                  <a:schemeClr val="tx1"/>
                </a:solidFill>
              </a:rPr>
              <a:t>GWT/Java Developer - </a:t>
            </a:r>
            <a:r>
              <a:rPr lang="en-US" sz="1000" b="1" u="sng" dirty="0">
                <a:solidFill>
                  <a:schemeClr val="tx1"/>
                </a:solidFill>
                <a:hlinkClick r:id="rId7"/>
              </a:rPr>
              <a:t>Tokio Marine </a:t>
            </a:r>
            <a:r>
              <a:rPr lang="en-US" sz="1000" b="1" u="sng" dirty="0" smtClean="0">
                <a:solidFill>
                  <a:schemeClr val="tx1"/>
                </a:solidFill>
                <a:hlinkClick r:id="rId7"/>
              </a:rPr>
              <a:t>Kiln</a:t>
            </a:r>
            <a:r>
              <a:rPr lang="en-GB" sz="1000" b="1" dirty="0">
                <a:solidFill>
                  <a:schemeClr val="tx1"/>
                </a:solidFill>
              </a:rPr>
              <a:t> </a:t>
            </a:r>
            <a:r>
              <a:rPr lang="en-GB" sz="1000" b="1" dirty="0" smtClean="0">
                <a:solidFill>
                  <a:schemeClr val="tx1"/>
                </a:solidFill>
              </a:rPr>
              <a:t> - May </a:t>
            </a:r>
            <a:r>
              <a:rPr lang="en-GB" sz="1000" b="1" dirty="0">
                <a:solidFill>
                  <a:schemeClr val="tx1"/>
                </a:solidFill>
              </a:rPr>
              <a:t>2012 – </a:t>
            </a:r>
            <a:r>
              <a:rPr lang="en-GB" sz="1000" b="1" dirty="0" smtClean="0">
                <a:solidFill>
                  <a:schemeClr val="tx1"/>
                </a:solidFill>
              </a:rPr>
              <a:t>Mar </a:t>
            </a:r>
            <a:r>
              <a:rPr lang="en-GB" sz="1000" b="1" dirty="0">
                <a:solidFill>
                  <a:schemeClr val="tx1"/>
                </a:solidFill>
              </a:rPr>
              <a:t>2014 </a:t>
            </a:r>
            <a:endParaRPr lang="en-GB" sz="1000" dirty="0">
              <a:solidFill>
                <a:schemeClr val="tx1"/>
              </a:solidFill>
            </a:endParaRPr>
          </a:p>
          <a:p>
            <a:pPr lvl="0"/>
            <a:r>
              <a:rPr lang="en-GB" sz="1000" dirty="0" smtClean="0">
                <a:solidFill>
                  <a:schemeClr val="tx1"/>
                </a:solidFill>
              </a:rPr>
              <a:t>Created </a:t>
            </a:r>
            <a:r>
              <a:rPr lang="en-GB" sz="1000" dirty="0">
                <a:solidFill>
                  <a:schemeClr val="tx1"/>
                </a:solidFill>
              </a:rPr>
              <a:t>prototype &amp; Visual Design for the entire CBS suite of </a:t>
            </a:r>
            <a:r>
              <a:rPr lang="en-GB" sz="1000" dirty="0" smtClean="0">
                <a:solidFill>
                  <a:schemeClr val="tx1"/>
                </a:solidFill>
              </a:rPr>
              <a:t>products. Developed </a:t>
            </a:r>
            <a:r>
              <a:rPr lang="en-GB" sz="1000" dirty="0">
                <a:solidFill>
                  <a:schemeClr val="tx1"/>
                </a:solidFill>
              </a:rPr>
              <a:t>customised UI widgets using GWT</a:t>
            </a:r>
            <a:r>
              <a:rPr lang="en-GB" sz="1000" dirty="0" smtClean="0">
                <a:solidFill>
                  <a:schemeClr val="tx1"/>
                </a:solidFill>
              </a:rPr>
              <a:t>; Developed </a:t>
            </a:r>
            <a:r>
              <a:rPr lang="en-GB" sz="1000" dirty="0">
                <a:solidFill>
                  <a:schemeClr val="tx1"/>
                </a:solidFill>
              </a:rPr>
              <a:t>the User Admin </a:t>
            </a:r>
            <a:r>
              <a:rPr lang="en-GB" sz="1000" dirty="0" smtClean="0">
                <a:solidFill>
                  <a:schemeClr val="tx1"/>
                </a:solidFill>
              </a:rPr>
              <a:t>module. Played </a:t>
            </a:r>
            <a:r>
              <a:rPr lang="en-GB" sz="1000" dirty="0">
                <a:solidFill>
                  <a:schemeClr val="tx1"/>
                </a:solidFill>
              </a:rPr>
              <a:t>a major role in developing integration solution between the </a:t>
            </a:r>
            <a:r>
              <a:rPr lang="en-GB" sz="1000" dirty="0" smtClean="0">
                <a:solidFill>
                  <a:schemeClr val="tx1"/>
                </a:solidFill>
              </a:rPr>
              <a:t>apps. Automated </a:t>
            </a:r>
            <a:r>
              <a:rPr lang="en-GB" sz="1000" dirty="0" err="1">
                <a:solidFill>
                  <a:schemeClr val="tx1"/>
                </a:solidFill>
              </a:rPr>
              <a:t>ActiveMQ</a:t>
            </a:r>
            <a:r>
              <a:rPr lang="en-GB" sz="1000" dirty="0">
                <a:solidFill>
                  <a:schemeClr val="tx1"/>
                </a:solidFill>
              </a:rPr>
              <a:t> Browser installation using </a:t>
            </a:r>
            <a:r>
              <a:rPr lang="en-GB" sz="1000" dirty="0" smtClean="0">
                <a:solidFill>
                  <a:schemeClr val="tx1"/>
                </a:solidFill>
              </a:rPr>
              <a:t>PowerShell</a:t>
            </a:r>
          </a:p>
          <a:p>
            <a:pPr lvl="0"/>
            <a:endParaRPr lang="en-GB" sz="1000" dirty="0">
              <a:solidFill>
                <a:schemeClr val="tx1"/>
              </a:solidFill>
            </a:endParaRPr>
          </a:p>
          <a:p>
            <a:r>
              <a:rPr lang="en-GB" sz="1000" b="1" dirty="0">
                <a:solidFill>
                  <a:schemeClr val="tx1"/>
                </a:solidFill>
              </a:rPr>
              <a:t>Java Developer - </a:t>
            </a:r>
            <a:r>
              <a:rPr lang="en-US" sz="1000" b="1" u="sng" dirty="0">
                <a:solidFill>
                  <a:schemeClr val="tx1"/>
                </a:solidFill>
                <a:hlinkClick r:id="rId7"/>
              </a:rPr>
              <a:t>Tokio Marine </a:t>
            </a:r>
            <a:r>
              <a:rPr lang="en-US" sz="1000" b="1" u="sng" dirty="0" smtClean="0">
                <a:solidFill>
                  <a:schemeClr val="tx1"/>
                </a:solidFill>
                <a:hlinkClick r:id="rId7"/>
              </a:rPr>
              <a:t>Kiln</a:t>
            </a:r>
            <a:r>
              <a:rPr lang="en-GB" sz="1000" b="1" dirty="0">
                <a:solidFill>
                  <a:schemeClr val="tx1"/>
                </a:solidFill>
              </a:rPr>
              <a:t> </a:t>
            </a:r>
            <a:r>
              <a:rPr lang="en-GB" sz="1000" b="1" dirty="0" smtClean="0">
                <a:solidFill>
                  <a:schemeClr val="tx1"/>
                </a:solidFill>
              </a:rPr>
              <a:t>-  </a:t>
            </a:r>
            <a:r>
              <a:rPr lang="en-GB" sz="1000" b="1" dirty="0">
                <a:solidFill>
                  <a:schemeClr val="tx1"/>
                </a:solidFill>
              </a:rPr>
              <a:t>Dec 2010 – </a:t>
            </a:r>
            <a:r>
              <a:rPr lang="en-GB" sz="1000" b="1" dirty="0" smtClean="0">
                <a:solidFill>
                  <a:schemeClr val="tx1"/>
                </a:solidFill>
              </a:rPr>
              <a:t>Apr </a:t>
            </a:r>
            <a:r>
              <a:rPr lang="en-GB" sz="1000" b="1" dirty="0">
                <a:solidFill>
                  <a:schemeClr val="tx1"/>
                </a:solidFill>
              </a:rPr>
              <a:t>2012 </a:t>
            </a:r>
            <a:endParaRPr lang="en-GB" sz="1000" dirty="0">
              <a:solidFill>
                <a:schemeClr val="tx1"/>
              </a:solidFill>
            </a:endParaRPr>
          </a:p>
          <a:p>
            <a:pPr lvl="0"/>
            <a:r>
              <a:rPr lang="en-GB" sz="1000" dirty="0" smtClean="0">
                <a:solidFill>
                  <a:schemeClr val="tx1"/>
                </a:solidFill>
              </a:rPr>
              <a:t>Contributed </a:t>
            </a:r>
            <a:r>
              <a:rPr lang="en-GB" sz="1000" dirty="0">
                <a:solidFill>
                  <a:schemeClr val="tx1"/>
                </a:solidFill>
              </a:rPr>
              <a:t>major part in IE6 to IE8 </a:t>
            </a:r>
            <a:r>
              <a:rPr lang="en-GB" sz="1000" dirty="0" smtClean="0">
                <a:solidFill>
                  <a:schemeClr val="tx1"/>
                </a:solidFill>
              </a:rPr>
              <a:t>Migration of Forecasting &amp; Binders applications. Created </a:t>
            </a:r>
            <a:r>
              <a:rPr lang="en-GB" sz="1000" dirty="0">
                <a:solidFill>
                  <a:schemeClr val="tx1"/>
                </a:solidFill>
              </a:rPr>
              <a:t>Custom JSTL </a:t>
            </a:r>
            <a:r>
              <a:rPr lang="en-GB" sz="1000" dirty="0" smtClean="0">
                <a:solidFill>
                  <a:schemeClr val="tx1"/>
                </a:solidFill>
              </a:rPr>
              <a:t>tags. Automated </a:t>
            </a:r>
            <a:r>
              <a:rPr lang="en-GB" sz="1000" dirty="0">
                <a:solidFill>
                  <a:schemeClr val="tx1"/>
                </a:solidFill>
              </a:rPr>
              <a:t>UI Unit testing through </a:t>
            </a:r>
            <a:r>
              <a:rPr lang="en-GB" sz="1000" dirty="0" smtClean="0">
                <a:solidFill>
                  <a:schemeClr val="tx1"/>
                </a:solidFill>
              </a:rPr>
              <a:t>Selenium.</a:t>
            </a:r>
            <a:endParaRPr lang="en-GB" sz="1000" dirty="0">
              <a:solidFill>
                <a:schemeClr val="tx1"/>
              </a:solidFill>
            </a:endParaRPr>
          </a:p>
          <a:p>
            <a:r>
              <a:rPr lang="en-GB" sz="1000" dirty="0">
                <a:solidFill>
                  <a:schemeClr val="tx1"/>
                </a:solidFill>
              </a:rPr>
              <a:t> </a:t>
            </a:r>
          </a:p>
          <a:p>
            <a:r>
              <a:rPr lang="en-GB" sz="1000" b="1" dirty="0">
                <a:solidFill>
                  <a:schemeClr val="tx1"/>
                </a:solidFill>
              </a:rPr>
              <a:t>Java Developer - </a:t>
            </a:r>
            <a:r>
              <a:rPr lang="en-US" sz="1000" b="1" u="sng" dirty="0">
                <a:solidFill>
                  <a:schemeClr val="tx1"/>
                </a:solidFill>
                <a:hlinkClick r:id="rId8"/>
              </a:rPr>
              <a:t>McKesson Provider </a:t>
            </a:r>
            <a:r>
              <a:rPr lang="en-US" sz="1000" b="1" u="sng" dirty="0" smtClean="0">
                <a:solidFill>
                  <a:schemeClr val="tx1"/>
                </a:solidFill>
                <a:hlinkClick r:id="rId8"/>
              </a:rPr>
              <a:t>Technologies</a:t>
            </a:r>
            <a:r>
              <a:rPr lang="en-GB" sz="1000" b="1" dirty="0" smtClean="0">
                <a:solidFill>
                  <a:schemeClr val="tx1"/>
                </a:solidFill>
              </a:rPr>
              <a:t> - Aug </a:t>
            </a:r>
            <a:r>
              <a:rPr lang="en-GB" sz="1000" b="1" dirty="0">
                <a:solidFill>
                  <a:schemeClr val="tx1"/>
                </a:solidFill>
              </a:rPr>
              <a:t>2007 – </a:t>
            </a:r>
            <a:r>
              <a:rPr lang="en-GB" sz="1000" b="1" dirty="0" smtClean="0">
                <a:solidFill>
                  <a:schemeClr val="tx1"/>
                </a:solidFill>
              </a:rPr>
              <a:t>Nov 2010 </a:t>
            </a:r>
            <a:endParaRPr lang="en-GB" sz="1000" dirty="0">
              <a:solidFill>
                <a:schemeClr val="tx1"/>
              </a:solidFill>
            </a:endParaRPr>
          </a:p>
          <a:p>
            <a:pPr lvl="0"/>
            <a:r>
              <a:rPr lang="en-GB" sz="1000" dirty="0" smtClean="0">
                <a:solidFill>
                  <a:schemeClr val="tx1"/>
                </a:solidFill>
              </a:rPr>
              <a:t>Developed </a:t>
            </a:r>
            <a:r>
              <a:rPr lang="en-GB" sz="1000" dirty="0">
                <a:solidFill>
                  <a:schemeClr val="tx1"/>
                </a:solidFill>
              </a:rPr>
              <a:t>Mapping for processing X12 type of </a:t>
            </a:r>
            <a:r>
              <a:rPr lang="en-GB" sz="1000" dirty="0" smtClean="0">
                <a:solidFill>
                  <a:schemeClr val="tx1"/>
                </a:solidFill>
              </a:rPr>
              <a:t>Messaging. As </a:t>
            </a:r>
            <a:r>
              <a:rPr lang="en-GB" sz="1000" dirty="0">
                <a:solidFill>
                  <a:schemeClr val="tx1"/>
                </a:solidFill>
              </a:rPr>
              <a:t>a developer, I have done support and maintenance during all phases of development including Product Integration Testing and fixed the Trouble Reports and </a:t>
            </a:r>
            <a:r>
              <a:rPr lang="en-GB" sz="1000" dirty="0" smtClean="0">
                <a:solidFill>
                  <a:schemeClr val="tx1"/>
                </a:solidFill>
              </a:rPr>
              <a:t>bugs. I was a </a:t>
            </a:r>
            <a:r>
              <a:rPr lang="en-GB" sz="1000" dirty="0">
                <a:solidFill>
                  <a:schemeClr val="tx1"/>
                </a:solidFill>
              </a:rPr>
              <a:t>part of </a:t>
            </a:r>
            <a:r>
              <a:rPr lang="en-GB" sz="1000" dirty="0" smtClean="0">
                <a:solidFill>
                  <a:schemeClr val="tx1"/>
                </a:solidFill>
              </a:rPr>
              <a:t>some </a:t>
            </a:r>
            <a:r>
              <a:rPr lang="en-GB" sz="1000" dirty="0">
                <a:solidFill>
                  <a:schemeClr val="tx1"/>
                </a:solidFill>
              </a:rPr>
              <a:t>major </a:t>
            </a:r>
            <a:r>
              <a:rPr lang="en-GB" sz="1000" dirty="0" smtClean="0">
                <a:solidFill>
                  <a:schemeClr val="tx1"/>
                </a:solidFill>
              </a:rPr>
              <a:t>enhancements in HMS. </a:t>
            </a:r>
            <a:r>
              <a:rPr lang="en-GB" sz="1000" dirty="0">
                <a:solidFill>
                  <a:schemeClr val="tx1"/>
                </a:solidFill>
              </a:rPr>
              <a:t>I have done Coding and Unit Testing for the enhanced modules</a:t>
            </a:r>
            <a:r>
              <a:rPr lang="en-GB" sz="1000" dirty="0" smtClean="0">
                <a:solidFill>
                  <a:schemeClr val="tx1"/>
                </a:solidFill>
              </a:rPr>
              <a:t>. I </a:t>
            </a:r>
            <a:r>
              <a:rPr lang="en-GB" sz="1000" dirty="0">
                <a:solidFill>
                  <a:schemeClr val="tx1"/>
                </a:solidFill>
              </a:rPr>
              <a:t>have also worked in support and maintenance phase and deliver clean fixes for critical defects on time. </a:t>
            </a:r>
            <a:endParaRPr lang="en-GB" sz="10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6824555" y="1269084"/>
            <a:ext cx="2808000" cy="1679287"/>
          </a:xfrm>
          <a:prstGeom prst="rect">
            <a:avLst/>
          </a:prstGeom>
          <a:solidFill>
            <a:srgbClr val="DCE9F5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tIns="90000" rIns="90000" bIns="90000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tabLst>
                <a:tab pos="1710690" algn="l"/>
              </a:tabLst>
            </a:pPr>
            <a:r>
              <a:rPr lang="en-GB" sz="1000" dirty="0">
                <a:solidFill>
                  <a:srgbClr val="262626"/>
                </a:solidFill>
                <a:cs typeface="Arial"/>
              </a:rPr>
              <a:t>UI Design &amp; Development(HTML5, CSS3, JavaScript, Web Components, </a:t>
            </a:r>
            <a:r>
              <a:rPr lang="en-GB" sz="1000" dirty="0" smtClean="0">
                <a:solidFill>
                  <a:srgbClr val="262626"/>
                </a:solidFill>
                <a:cs typeface="Arial"/>
              </a:rPr>
              <a:t>GWT, Polymer, React, Angular JS)</a:t>
            </a:r>
            <a:r>
              <a:rPr lang="en-GB" sz="1000" dirty="0">
                <a:solidFill>
                  <a:srgbClr val="262626"/>
                </a:solidFill>
                <a:cs typeface="Arial"/>
              </a:rPr>
              <a:t>, </a:t>
            </a:r>
            <a:r>
              <a:rPr lang="en-GB" sz="1000" dirty="0" smtClean="0">
                <a:solidFill>
                  <a:srgbClr val="262626"/>
                </a:solidFill>
                <a:cs typeface="Arial"/>
              </a:rPr>
              <a:t>Application </a:t>
            </a:r>
            <a:r>
              <a:rPr lang="en-GB" sz="1000" dirty="0">
                <a:solidFill>
                  <a:srgbClr val="262626"/>
                </a:solidFill>
                <a:cs typeface="Arial"/>
              </a:rPr>
              <a:t>Design &amp; Development(Java/J2EE &amp; MEAN Stack</a:t>
            </a:r>
            <a:r>
              <a:rPr lang="en-GB" sz="1000" dirty="0" smtClean="0">
                <a:solidFill>
                  <a:srgbClr val="262626"/>
                </a:solidFill>
                <a:cs typeface="Arial"/>
              </a:rPr>
              <a:t>), Visual </a:t>
            </a:r>
            <a:r>
              <a:rPr lang="en-GB" sz="1000" dirty="0">
                <a:solidFill>
                  <a:srgbClr val="262626"/>
                </a:solidFill>
                <a:cs typeface="Arial"/>
              </a:rPr>
              <a:t>Design(Photoshop) &amp; Prototyping, RIA, Responsive Web Design, </a:t>
            </a:r>
            <a:r>
              <a:rPr lang="en-GB" sz="1000" dirty="0" smtClean="0">
                <a:solidFill>
                  <a:srgbClr val="262626"/>
                </a:solidFill>
                <a:cs typeface="Arial"/>
              </a:rPr>
              <a:t>Functional/Reactive </a:t>
            </a:r>
            <a:r>
              <a:rPr lang="en-GB" sz="1000" dirty="0">
                <a:solidFill>
                  <a:srgbClr val="262626"/>
                </a:solidFill>
                <a:cs typeface="Arial"/>
              </a:rPr>
              <a:t>Programming</a:t>
            </a:r>
            <a:r>
              <a:rPr lang="en-GB" sz="1000" dirty="0" smtClean="0">
                <a:solidFill>
                  <a:srgbClr val="262626"/>
                </a:solidFill>
                <a:cs typeface="Arial"/>
              </a:rPr>
              <a:t>, Standards</a:t>
            </a:r>
            <a:r>
              <a:rPr lang="en-GB" sz="1000" dirty="0">
                <a:solidFill>
                  <a:srgbClr val="262626"/>
                </a:solidFill>
                <a:cs typeface="Arial"/>
              </a:rPr>
              <a:t>-complaint web development, Motion </a:t>
            </a:r>
            <a:r>
              <a:rPr lang="en-GB" sz="1000" dirty="0" smtClean="0">
                <a:solidFill>
                  <a:srgbClr val="262626"/>
                </a:solidFill>
                <a:cs typeface="Arial"/>
              </a:rPr>
              <a:t>Graphics, Accessibility </a:t>
            </a:r>
            <a:r>
              <a:rPr lang="en-GB" sz="1000" dirty="0">
                <a:solidFill>
                  <a:srgbClr val="262626"/>
                </a:solidFill>
                <a:cs typeface="Arial"/>
              </a:rPr>
              <a:t>Standards</a:t>
            </a:r>
            <a:r>
              <a:rPr lang="en-GB" sz="1000" dirty="0">
                <a:solidFill>
                  <a:srgbClr val="262626"/>
                </a:solidFill>
                <a:cs typeface="Arial"/>
              </a:rPr>
              <a:t>.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254187" y="3037037"/>
            <a:ext cx="9391466" cy="374189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sz="14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Projects and Assignments</a:t>
            </a:r>
            <a:endParaRPr lang="en-US" sz="14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6824555" y="908721"/>
            <a:ext cx="2808000" cy="36036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b="1" dirty="0" smtClean="0">
                <a:solidFill>
                  <a:srgbClr val="FFFFFF"/>
                </a:solidFill>
                <a:cs typeface="Arial" pitchFamily="34" charset="0"/>
              </a:rPr>
              <a:t>S</a:t>
            </a:r>
            <a:r>
              <a:rPr lang="en-US" sz="1400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kills and Expertise</a:t>
            </a:r>
            <a:endParaRPr lang="en-US" sz="1400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021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TT DATA_manual_edited">
  <a:themeElements>
    <a:clrScheme name="NTT DATA Palette">
      <a:dk1>
        <a:srgbClr val="000000"/>
      </a:dk1>
      <a:lt1>
        <a:srgbClr val="FFFFFF"/>
      </a:lt1>
      <a:dk2>
        <a:srgbClr val="3F67A3"/>
      </a:dk2>
      <a:lt2>
        <a:srgbClr val="FFFFFF"/>
      </a:lt2>
      <a:accent1>
        <a:srgbClr val="3F68A3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  <Category xmlns="6f03b772-a2ac-456b-81a5-979e6502aec9">Guidelines</Categor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74D2C42B1A8A4EBE94790528601239" ma:contentTypeVersion="3" ma:contentTypeDescription="Create a new document." ma:contentTypeScope="" ma:versionID="8d65a218ad3d2b96a094044660040203">
  <xsd:schema xmlns:xsd="http://www.w3.org/2001/XMLSchema" xmlns:xs="http://www.w3.org/2001/XMLSchema" xmlns:p="http://schemas.microsoft.com/office/2006/metadata/properties" xmlns:ns1="http://schemas.microsoft.com/sharepoint/v3" xmlns:ns2="6f03b772-a2ac-456b-81a5-979e6502aec9" targetNamespace="http://schemas.microsoft.com/office/2006/metadata/properties" ma:root="true" ma:fieldsID="b42b8d8e0f46134fbbaeaacdf7824961" ns1:_="" ns2:_="">
    <xsd:import namespace="http://schemas.microsoft.com/sharepoint/v3"/>
    <xsd:import namespace="6f03b772-a2ac-456b-81a5-979e6502aec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03b772-a2ac-456b-81a5-979e6502aec9" elementFormDefault="qualified">
    <xsd:import namespace="http://schemas.microsoft.com/office/2006/documentManagement/types"/>
    <xsd:import namespace="http://schemas.microsoft.com/office/infopath/2007/PartnerControls"/>
    <xsd:element name="Category" ma:index="10" nillable="true" ma:displayName="Category" ma:default="Tools" ma:format="Dropdown" ma:internalName="Category">
      <xsd:simpleType>
        <xsd:restriction base="dms:Choice">
          <xsd:enumeration value="Tools"/>
          <xsd:enumeration value="Brand"/>
          <xsd:enumeration value="Guidelines"/>
          <xsd:enumeration value="Launch"/>
          <xsd:enumeration value="Ordering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5721E0-EAB7-4078-AF2A-174D0BCE3E1D}">
  <ds:schemaRefs>
    <ds:schemaRef ds:uri="http://schemas.openxmlformats.org/package/2006/metadata/core-properties"/>
    <ds:schemaRef ds:uri="http://purl.org/dc/dcmitype/"/>
    <ds:schemaRef ds:uri="http://purl.org/dc/elements/1.1/"/>
    <ds:schemaRef ds:uri="http://www.w3.org/XML/1998/namespace"/>
    <ds:schemaRef ds:uri="6f03b772-a2ac-456b-81a5-979e6502aec9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41C64A6-79AA-4A48-A0C9-9D2E427B79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F014EE-BE68-461B-BB3C-BEE6C0D236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f03b772-a2ac-456b-81a5-979e6502ae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NTT DATA_manual_edited.potx</Template>
  <TotalTime>59</TotalTime>
  <Words>244</Words>
  <Application>Microsoft Macintosh PowerPoint</Application>
  <PresentationFormat>A4 Paper (210x297 mm)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NTT DATA_manual_edited</vt:lpstr>
      <vt:lpstr>Custom Design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NTT DATA</dc:title>
  <dc:subject>NOW TV Business Intelligence</dc:subject>
  <dc:creator>Manchanda Shayna</dc:creator>
  <dc:description>This document contains initial standards on how to create PowerPoint slides within the new NTT DATA template.</dc:description>
  <cp:lastModifiedBy>Thiruppathi Muthukumar</cp:lastModifiedBy>
  <cp:revision>416</cp:revision>
  <cp:lastPrinted>2014-06-30T21:57:51Z</cp:lastPrinted>
  <dcterms:created xsi:type="dcterms:W3CDTF">2012-03-27T12:19:58Z</dcterms:created>
  <dcterms:modified xsi:type="dcterms:W3CDTF">2015-09-28T18:39:52Z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0x010100D074D2C42B1A8A4EBE94790528601239</vt:lpwstr>
  </property>
  <property fmtid="{D5CDD505-2E9C-101B-9397-08002B2CF9AE}" pid="3" name="PublishingExpirationDate">
    <vt:lpwstr/>
  </property>
  <property fmtid="{D5CDD505-2E9C-101B-9397-08002B2CF9AE}" pid="4" name="PublishingStartDate">
    <vt:lpwstr/>
  </property>
  <property fmtid="{D5CDD505-2E9C-101B-9397-08002B2CF9AE}" pid="5" name="Category">
    <vt:lpwstr>Guidelines</vt:lpwstr>
  </property>
  <property fmtid="{D5CDD505-2E9C-101B-9397-08002B2CF9AE}" pid="6" name="CqChecksum">
    <vt:lpwstr>CB77EEEBA1BEB520637B54C1B674F61B</vt:lpwstr>
  </property>
  <property fmtid="{D5CDD505-2E9C-101B-9397-08002B2CF9AE}" pid="7" name="CqInformationType">
    <vt:lpwstr>Working Standard</vt:lpwstr>
  </property>
  <property fmtid="{D5CDD505-2E9C-101B-9397-08002B2CF9AE}" pid="8" name="CqVitality">
    <vt:lpwstr/>
  </property>
  <property fmtid="{D5CDD505-2E9C-101B-9397-08002B2CF9AE}" pid="9" name="CqDisclosureRange">
    <vt:lpwstr/>
  </property>
  <property fmtid="{D5CDD505-2E9C-101B-9397-08002B2CF9AE}" pid="10" name="CqDisclosureRangeStamp">
    <vt:lpwstr/>
  </property>
  <property fmtid="{D5CDD505-2E9C-101B-9397-08002B2CF9AE}" pid="11" name="CqDisclosureRangeLimitation">
    <vt:lpwstr/>
  </property>
  <property fmtid="{D5CDD505-2E9C-101B-9397-08002B2CF9AE}" pid="12" name="CqOwner">
    <vt:lpwstr>parrma</vt:lpwstr>
  </property>
  <property fmtid="{D5CDD505-2E9C-101B-9397-08002B2CF9AE}" pid="13" name="CqDepartment">
    <vt:lpwstr/>
  </property>
  <property fmtid="{D5CDD505-2E9C-101B-9397-08002B2CF9AE}" pid="14" name="CqCompanyOwner">
    <vt:lpwstr>NTT DATA</vt:lpwstr>
  </property>
</Properties>
</file>