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  <p:sldMasterId id="2147483803" r:id="rId5"/>
  </p:sldMasterIdLst>
  <p:notesMasterIdLst>
    <p:notesMasterId r:id="rId7"/>
  </p:notesMasterIdLst>
  <p:handoutMasterIdLst>
    <p:handoutMasterId r:id="rId8"/>
  </p:handoutMasterIdLst>
  <p:sldIdLst>
    <p:sldId id="802" r:id="rId6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5pPr>
    <a:lvl6pPr marL="22860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6pPr>
    <a:lvl7pPr marL="27432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7pPr>
    <a:lvl8pPr marL="32004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8pPr>
    <a:lvl9pPr marL="36576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331"/>
    <a:srgbClr val="CCFFCC"/>
    <a:srgbClr val="CCECFF"/>
    <a:srgbClr val="5B93EF"/>
    <a:srgbClr val="FD6A4D"/>
    <a:srgbClr val="BB4328"/>
    <a:srgbClr val="0C35CC"/>
    <a:srgbClr val="F94107"/>
    <a:srgbClr val="E7ECF5"/>
    <a:srgbClr val="678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82" autoAdjust="0"/>
    <p:restoredTop sz="95382" autoAdjust="0"/>
  </p:normalViewPr>
  <p:slideViewPr>
    <p:cSldViewPr snapToGrid="0">
      <p:cViewPr>
        <p:scale>
          <a:sx n="147" d="100"/>
          <a:sy n="147" d="100"/>
        </p:scale>
        <p:origin x="1184" y="-4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687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687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fld id="{5AD2D75B-8735-4A08-BD40-084C858E6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4" y="4860393"/>
            <a:ext cx="5678154" cy="46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83DF1-8605-4521-89A8-78940827138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18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5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6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87659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5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2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25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DC235701-5F42-44F2-8913-4CA451E92A4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C75A5E2-5607-4D50-81CE-6BBC16181CEF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5F91741-42D7-4B83-A19B-A1DD3D405AFA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773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466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266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481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3048000"/>
                <a:gridCol w="3048000"/>
                <a:gridCol w="3048000"/>
              </a:tblGrid>
              <a:tr h="450545">
                <a:tc gridSpan="3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3"/>
          <p:cNvGrpSpPr>
            <a:grpSpLocks/>
          </p:cNvGrpSpPr>
          <p:nvPr userDrawn="1"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3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D92329C-B70F-43C7-8884-BB65340F2692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6" name="TextBox 14"/>
          <p:cNvSpPr txBox="1"/>
          <p:nvPr userDrawn="1"/>
        </p:nvSpPr>
        <p:spPr>
          <a:xfrm>
            <a:off x="81888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7" name="Rectangle 10"/>
          <p:cNvSpPr/>
          <p:nvPr/>
        </p:nvSpPr>
        <p:spPr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2D04DCC-C3A7-4FB3-BB93-281DB9A6737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0"/>
          <p:cNvSpPr txBox="1"/>
          <p:nvPr/>
        </p:nvSpPr>
        <p:spPr>
          <a:xfrm>
            <a:off x="776288" y="2665413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133 G 157 B 205</a:t>
            </a:r>
          </a:p>
        </p:txBody>
      </p:sp>
      <p:sp>
        <p:nvSpPr>
          <p:cNvPr id="11" name="TextBox 92"/>
          <p:cNvSpPr txBox="1"/>
          <p:nvPr/>
        </p:nvSpPr>
        <p:spPr>
          <a:xfrm>
            <a:off x="776288" y="2994025"/>
            <a:ext cx="1335087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164 G 182 B 218</a:t>
            </a:r>
          </a:p>
        </p:txBody>
      </p:sp>
      <p:sp>
        <p:nvSpPr>
          <p:cNvPr id="12" name="TextBox 99"/>
          <p:cNvSpPr txBox="1"/>
          <p:nvPr/>
        </p:nvSpPr>
        <p:spPr>
          <a:xfrm>
            <a:off x="776288" y="3321050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194 G 206 B 230</a:t>
            </a:r>
          </a:p>
        </p:txBody>
      </p:sp>
      <p:sp>
        <p:nvSpPr>
          <p:cNvPr id="13" name="TextBox 100"/>
          <p:cNvSpPr txBox="1"/>
          <p:nvPr/>
        </p:nvSpPr>
        <p:spPr>
          <a:xfrm>
            <a:off x="776288" y="3643313"/>
            <a:ext cx="1335087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5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" name="Rectangle 84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" name="Rectangle 87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88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lang="en-US" sz="900" dirty="0"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000000"/>
                </a:solidFill>
                <a:latin typeface="Arial" charset="0"/>
                <a:ea typeface="HGP創英角ｺﾞｼｯｸUB" pitchFamily="50" charset="-128"/>
                <a:cs typeface="Arial" charset="0"/>
              </a:rPr>
              <a:t>Color palette for graphs</a:t>
            </a:r>
            <a:endParaRPr lang="ja-JP" altLang="en-US" sz="900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0" rIns="18000" bIns="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kumimoji="0" lang="en-US" altLang="ja-JP" sz="900" dirty="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85" name="TextBox 102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F53EF1F1-D438-4169-B101-D87E5B60B3A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000" b="0" i="0" baseline="0"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5"/>
          <p:cNvSpPr txBox="1"/>
          <p:nvPr/>
        </p:nvSpPr>
        <p:spPr>
          <a:xfrm>
            <a:off x="4127500" y="6751638"/>
            <a:ext cx="5751513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22581" y="0"/>
            <a:ext cx="1783423" cy="7318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7" descr="NTT_logo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37550" y="309563"/>
            <a:ext cx="1356916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" y="0"/>
            <a:ext cx="8122577" cy="731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" y="0"/>
            <a:ext cx="7928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6732588"/>
            <a:ext cx="9906000" cy="131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2379" y="6751645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© 2014 NTT DATA,</a:t>
            </a:r>
            <a:r>
              <a:rPr lang="en-US" sz="600" kern="1200" baseline="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 Inc.</a:t>
            </a:r>
            <a:endParaRPr lang="en-US" sz="600" kern="1200" dirty="0">
              <a:solidFill>
                <a:schemeClr val="tx1"/>
              </a:solidFill>
              <a:latin typeface="Arial"/>
              <a:ea typeface="HGP創英角ｺﾞｼｯｸUB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89558" y="6751645"/>
            <a:ext cx="31644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EB4CE85-6A77-43A4-855B-A233324CECA6}" type="slidenum">
              <a:rPr lang="en-US" sz="600">
                <a:latin typeface="Arial"/>
                <a:ea typeface="+mn-ea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latin typeface="Arial"/>
              <a:ea typeface="+mn-ea"/>
              <a:cs typeface="Arial"/>
            </a:endParaRPr>
          </a:p>
        </p:txBody>
      </p:sp>
      <p:grpSp>
        <p:nvGrpSpPr>
          <p:cNvPr id="12" name="グループ化 40"/>
          <p:cNvGrpSpPr>
            <a:grpSpLocks/>
          </p:cNvGrpSpPr>
          <p:nvPr userDrawn="1"/>
        </p:nvGrpSpPr>
        <p:grpSpPr bwMode="auto">
          <a:xfrm>
            <a:off x="-5156" y="6732595"/>
            <a:ext cx="837539" cy="128587"/>
            <a:chOff x="0" y="6738104"/>
            <a:chExt cx="681194" cy="119896"/>
          </a:xfrm>
        </p:grpSpPr>
        <p:sp>
          <p:nvSpPr>
            <p:cNvPr id="13" name="Rectangle 54"/>
            <p:cNvSpPr/>
            <p:nvPr/>
          </p:nvSpPr>
          <p:spPr>
            <a:xfrm>
              <a:off x="567895" y="6738104"/>
              <a:ext cx="113299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55"/>
            <p:cNvSpPr/>
            <p:nvPr/>
          </p:nvSpPr>
          <p:spPr>
            <a:xfrm>
              <a:off x="454596" y="6738104"/>
              <a:ext cx="113300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56"/>
            <p:cNvSpPr/>
            <p:nvPr/>
          </p:nvSpPr>
          <p:spPr>
            <a:xfrm>
              <a:off x="341297" y="6738104"/>
              <a:ext cx="113299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57"/>
            <p:cNvSpPr/>
            <p:nvPr/>
          </p:nvSpPr>
          <p:spPr>
            <a:xfrm>
              <a:off x="226599" y="6738104"/>
              <a:ext cx="113299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58"/>
            <p:cNvSpPr/>
            <p:nvPr/>
          </p:nvSpPr>
          <p:spPr>
            <a:xfrm>
              <a:off x="113300" y="6738104"/>
              <a:ext cx="113300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59"/>
            <p:cNvSpPr/>
            <p:nvPr/>
          </p:nvSpPr>
          <p:spPr>
            <a:xfrm>
              <a:off x="0" y="6738104"/>
              <a:ext cx="113300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563" y="1402640"/>
            <a:ext cx="8746362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329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1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178050" y="1892300"/>
            <a:ext cx="1857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521701" y="0"/>
            <a:ext cx="1384300" cy="720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29" descr="NTT_logo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77" y="283905"/>
            <a:ext cx="1121746" cy="15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 descr="NTT_Title_Slide_w_Ima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79349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48" y="0"/>
            <a:ext cx="7742352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72000" rIns="7200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72157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8497" y="1988840"/>
            <a:ext cx="8970997" cy="4320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(arial 24, minúscula, negrita, verde)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2420888"/>
            <a:ext cx="8970997" cy="4320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(arial 20, minúscula, gris)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28497" y="2964096"/>
            <a:ext cx="8970997" cy="327322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13,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497" y="6381339"/>
            <a:ext cx="31369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97416" y="6356361"/>
            <a:ext cx="7132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>
                <a:solidFill>
                  <a:srgbClr val="737373"/>
                </a:solidFill>
                <a:latin typeface="Calibri"/>
              </a:rPr>
              <a:pPr/>
              <a:t>‹#›</a:t>
            </a:fld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 r="26352"/>
          <a:stretch/>
        </p:blipFill>
        <p:spPr>
          <a:xfrm>
            <a:off x="409" y="10"/>
            <a:ext cx="7294948" cy="1491533"/>
          </a:xfrm>
          <a:prstGeom prst="rect">
            <a:avLst/>
          </a:prstGeom>
        </p:spPr>
      </p:pic>
      <p:pic>
        <p:nvPicPr>
          <p:cNvPr id="10" name="6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624"/>
            <a:ext cx="2279984" cy="11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401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17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118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40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986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5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43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48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C68E57F-27C0-4573-9BEA-1535196A56F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396082" y="1277472"/>
            <a:ext cx="9194006" cy="4693022"/>
          </a:xfrm>
          <a:prstGeom prst="rect">
            <a:avLst/>
          </a:prstGeom>
        </p:spPr>
        <p:txBody>
          <a:bodyPr vert="horz"/>
          <a:lstStyle>
            <a:lvl1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algn="l" defTabSz="457200" rtl="0" eaLnBrk="1" fontAlgn="base" hangingPunct="1">
              <a:spcBef>
                <a:spcPts val="0"/>
              </a:spcBef>
              <a:spcAft>
                <a:spcPts val="600"/>
              </a:spcAft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8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13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8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5042647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and Conten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4666129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9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2"/>
            <a:ext cx="9287950" cy="4718513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9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-title, content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3"/>
            <a:ext cx="9287950" cy="4343400"/>
          </a:xfrm>
          <a:prstGeom prst="rect">
            <a:avLst/>
          </a:prstGeom>
        </p:spPr>
        <p:txBody>
          <a:bodyPr vert="horz"/>
          <a:lstStyle>
            <a:lvl1pPr marL="174625" indent="-17462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sz="1400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524431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655159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92" r:id="rId5"/>
    <p:sldLayoutId id="2147483793" r:id="rId6"/>
    <p:sldLayoutId id="2147483794" r:id="rId7"/>
    <p:sldLayoutId id="2147483782" r:id="rId8"/>
    <p:sldLayoutId id="2147483797" r:id="rId9"/>
    <p:sldLayoutId id="2147483796" r:id="rId10"/>
    <p:sldLayoutId id="2147483798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815" r:id="rId19"/>
    <p:sldLayoutId id="2147483830" r:id="rId20"/>
    <p:sldLayoutId id="2147483833" r:id="rId2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DDBD-D2F9-422F-88EF-B46BBBA31C54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iru.xyz/" TargetMode="External"/><Relationship Id="rId4" Type="http://schemas.openxmlformats.org/officeDocument/2006/relationships/hyperlink" Target="http://ee.co.uk/" TargetMode="External"/><Relationship Id="rId5" Type="http://schemas.openxmlformats.org/officeDocument/2006/relationships/hyperlink" Target="https://myaccount.ee.co.uk" TargetMode="External"/><Relationship Id="rId6" Type="http://schemas.openxmlformats.org/officeDocument/2006/relationships/hyperlink" Target="http://www.unisys.com/" TargetMode="External"/><Relationship Id="rId7" Type="http://schemas.openxmlformats.org/officeDocument/2006/relationships/hyperlink" Target="http://www.tokiomarinekiln.com/" TargetMode="External"/><Relationship Id="rId8" Type="http://schemas.openxmlformats.org/officeDocument/2006/relationships/hyperlink" Target="http://www.mckesson.com/" TargetMode="External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48826_10152915377445134_972776573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7" y="924480"/>
            <a:ext cx="2033843" cy="20217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charset="0"/>
                <a:ea typeface="Calibri" charset="0"/>
                <a:cs typeface="Calibri" charset="0"/>
              </a:rPr>
              <a:t>Thiruppathi Muthukumar - Web Developer</a:t>
            </a:r>
            <a:endParaRPr lang="en-GB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2038" y="1261242"/>
            <a:ext cx="4608000" cy="1687129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noAutofit/>
          </a:bodyPr>
          <a:lstStyle/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.9 </a:t>
            </a: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years </a:t>
            </a:r>
            <a:r>
              <a:rPr lang="en-US" sz="1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 IT experience in Requirement Gathering, Application </a:t>
            </a: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Development, Maintenance &amp; Testing.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Good Experience in designing for the web, and specialize in the areas of UI Design &amp; Development, Interaction Design, Visual Design and Prototyping.</a:t>
            </a:r>
            <a:endParaRPr lang="en-GB" sz="10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Experience in Functional, Reactive &amp; Object Oriented Programming.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Have good knowledge on a11y Standards in UI Development. 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Have experience </a:t>
            </a:r>
            <a:r>
              <a:rPr lang="en-US" sz="1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 </a:t>
            </a: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HTML5, CSS, JavaScript, Polymer, Java, JSP, GWT 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Enthusiastic learner who quickly grasps new concepts and technical skills</a:t>
            </a:r>
            <a:r>
              <a:rPr lang="en-US" sz="1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en-GB" sz="1000" dirty="0" smtClean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Read More…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2038" y="909046"/>
            <a:ext cx="46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Profile</a:t>
            </a:r>
            <a:endParaRPr lang="en-US" sz="1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47000" y="3556929"/>
            <a:ext cx="5080287" cy="18018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Projects &amp; Assignments (extract)</a:t>
            </a:r>
            <a:endParaRPr lang="en-US" sz="1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4187" y="3410415"/>
            <a:ext cx="9392400" cy="3259523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Web Developer – </a:t>
            </a:r>
            <a:r>
              <a:rPr lang="en-US" sz="1000" b="1" u="sng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Everything Everywhere (EE</a:t>
            </a:r>
            <a:r>
              <a:rPr lang="en-US" sz="1000" b="1" u="sng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)</a:t>
            </a:r>
            <a:r>
              <a:rPr lang="en-US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Oct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2014 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Present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Developed modular, responsive UI Components using JSP, JSTL, CSS3, </a:t>
            </a:r>
            <a:r>
              <a:rPr lang="en-GB" sz="1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Media </a:t>
            </a:r>
            <a:r>
              <a:rPr lang="en-GB" sz="1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Queires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Raphaël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JS for various flows of </a:t>
            </a:r>
            <a:r>
              <a:rPr lang="en-US" sz="1000" u="sng" dirty="0" smtClean="0">
                <a:latin typeface="Calibri" charset="0"/>
                <a:ea typeface="Calibri" charset="0"/>
                <a:cs typeface="Calibri" charset="0"/>
                <a:hlinkClick r:id="rId5"/>
              </a:rPr>
              <a:t>My Account</a:t>
            </a:r>
            <a:r>
              <a:rPr lang="en-US" sz="1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GB" sz="10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Integrated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JSP pages with the AEM &amp;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Backend. Developed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proof of concepts using Polymer,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React-JS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upgrade the current system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lvl="0"/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 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UI Developer – </a:t>
            </a:r>
            <a:r>
              <a:rPr lang="en-US" sz="1000" b="1" u="sng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6"/>
              </a:rPr>
              <a:t>Unisys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- April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2014 – Sep 2014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Contributed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Visual Design &amp; Prototype for the LEIDA 3.0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 Developed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Pages using ZK, HTML 5, CSS 3 &amp; </a:t>
            </a:r>
            <a:r>
              <a:rPr lang="en-GB" sz="1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 Created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new Icons; Integrated prototypes with the front-end framework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ZK. Fixed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FOUC bugs on ZUL pages &amp; Improved page performance by optimising the code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 Created Visual Design &amp; Prototype for CCHRI system. Developed Pages using HTML 5, CSS 3 &amp; </a:t>
            </a:r>
            <a:r>
              <a:rPr lang="en-GB" sz="1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JQuery</a:t>
            </a:r>
            <a:endParaRPr lang="en-GB" sz="10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 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GWT/Java Developer - </a:t>
            </a:r>
            <a:r>
              <a:rPr lang="en-US" sz="1000" b="1" u="sng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- May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2012 – 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Mar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2014 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Created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prototype &amp; Visual Design for the entire CBS suite of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products. Developed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customised UI widgets using GWT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; Developed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User Admin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module. Played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 major role in developing integration solution between the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apps. Automated </a:t>
            </a:r>
            <a:r>
              <a:rPr lang="en-GB" sz="1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ActiveMQ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Browser installation using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PowerShell</a:t>
            </a:r>
          </a:p>
          <a:p>
            <a:pPr lvl="0"/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- 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Dec 2010 – 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Apr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2012 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Contributed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major part in IE6 to IE8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Migration of Forecasting &amp; Binders applications. Created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Custom JSTL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tags. Automated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UI Unit testing through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Selenium.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 </a:t>
            </a:r>
          </a:p>
          <a:p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8"/>
              </a:rPr>
              <a:t>McKesson Provider </a:t>
            </a:r>
            <a:r>
              <a:rPr lang="en-US" sz="1000" b="1" u="sng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hlinkClick r:id="rId8"/>
              </a:rPr>
              <a:t>Technologies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- Aug </a:t>
            </a:r>
            <a:r>
              <a:rPr lang="en-GB" sz="1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2007 – </a:t>
            </a:r>
            <a:r>
              <a:rPr lang="en-GB" sz="1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Nov 2010 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Developed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Mapping for processing X12 type of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Messaging. As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 developer, I have done support and maintenance during all phases of development including Product Integration Testing and fixed the Trouble Reports and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bugs. I was a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part of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some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major 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enhancements in HMS.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 have done Coding and Unit Testing for the enhanced modules</a:t>
            </a:r>
            <a:r>
              <a:rPr lang="en-GB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 I </a:t>
            </a:r>
            <a:r>
              <a:rPr lang="en-GB" sz="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have also worked in support and maintenance phase and deliver clean fixes for critical defects on time. 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824555" y="1269084"/>
            <a:ext cx="2808000" cy="1679287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tIns="90000" rIns="90000" bIns="9000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tabLst>
                <a:tab pos="1710690" algn="l"/>
              </a:tabLst>
            </a:pPr>
            <a:r>
              <a:rPr lang="en-GB" sz="1000" dirty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UI Design &amp; Development(HTML5, CSS3, JavaScript, Web Components, </a:t>
            </a:r>
            <a:r>
              <a:rPr lang="en-GB" sz="1000" dirty="0" smtClean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GWT, Polymer, React, Angular JS)</a:t>
            </a:r>
            <a:r>
              <a:rPr lang="en-GB" sz="1000" dirty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GB" sz="1000" dirty="0" smtClean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Application </a:t>
            </a:r>
            <a:r>
              <a:rPr lang="en-GB" sz="1000" dirty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Design &amp; Development(Java/J2EE &amp; MEAN Stack</a:t>
            </a:r>
            <a:r>
              <a:rPr lang="en-GB" sz="1000" dirty="0" smtClean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), Visual </a:t>
            </a:r>
            <a:r>
              <a:rPr lang="en-GB" sz="1000" dirty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Design(Photoshop) &amp; Prototyping, RIA, Responsive Web Design, </a:t>
            </a:r>
            <a:r>
              <a:rPr lang="en-GB" sz="1000" dirty="0" smtClean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Functional/Reactive </a:t>
            </a:r>
            <a:r>
              <a:rPr lang="en-GB" sz="1000" dirty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Programming</a:t>
            </a:r>
            <a:r>
              <a:rPr lang="en-GB" sz="1000" dirty="0" smtClean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, Standards</a:t>
            </a:r>
            <a:r>
              <a:rPr lang="en-GB" sz="1000" dirty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-complaint web development, Motion </a:t>
            </a:r>
            <a:r>
              <a:rPr lang="en-GB" sz="1000" dirty="0" smtClean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Graphics, a11y Standards</a:t>
            </a:r>
            <a:r>
              <a:rPr lang="en-GB" sz="1000" dirty="0">
                <a:solidFill>
                  <a:srgbClr val="262626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GB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54187" y="3037037"/>
            <a:ext cx="9391466" cy="374189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Projects and Assignments</a:t>
            </a:r>
            <a:endParaRPr lang="en-US" sz="1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824555" y="908721"/>
            <a:ext cx="28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1400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kills and Expertise</a:t>
            </a:r>
            <a:endParaRPr lang="en-US" sz="1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_manual_edited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6f03b772-a2ac-456b-81a5-979e6502aec9">Guidelines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4D2C42B1A8A4EBE94790528601239" ma:contentTypeVersion="3" ma:contentTypeDescription="Create a new document." ma:contentTypeScope="" ma:versionID="8d65a218ad3d2b96a094044660040203">
  <xsd:schema xmlns:xsd="http://www.w3.org/2001/XMLSchema" xmlns:xs="http://www.w3.org/2001/XMLSchema" xmlns:p="http://schemas.microsoft.com/office/2006/metadata/properties" xmlns:ns1="http://schemas.microsoft.com/sharepoint/v3" xmlns:ns2="6f03b772-a2ac-456b-81a5-979e6502aec9" targetNamespace="http://schemas.microsoft.com/office/2006/metadata/properties" ma:root="true" ma:fieldsID="b42b8d8e0f46134fbbaeaacdf7824961" ns1:_="" ns2:_="">
    <xsd:import namespace="http://schemas.microsoft.com/sharepoint/v3"/>
    <xsd:import namespace="6f03b772-a2ac-456b-81a5-979e6502aec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b772-a2ac-456b-81a5-979e6502aec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Tools" ma:format="Dropdown" ma:internalName="Category">
      <xsd:simpleType>
        <xsd:restriction base="dms:Choice">
          <xsd:enumeration value="Tools"/>
          <xsd:enumeration value="Brand"/>
          <xsd:enumeration value="Guidelines"/>
          <xsd:enumeration value="Launch"/>
          <xsd:enumeration value="Order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5721E0-EAB7-4078-AF2A-174D0BCE3E1D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1C64A6-79AA-4A48-A0C9-9D2E427B79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014EE-BE68-461B-BB3C-BEE6C0D23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DATA_manual_edited.potx</Template>
  <TotalTime>97</TotalTime>
  <Words>228</Words>
  <Application>Microsoft Macintosh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HGP創英角ｺﾞｼｯｸUB</vt:lpstr>
      <vt:lpstr>Lucida Grande</vt:lpstr>
      <vt:lpstr>MS PGothic</vt:lpstr>
      <vt:lpstr>MS PMincho</vt:lpstr>
      <vt:lpstr>ＭＳ Ｐゴシック</vt:lpstr>
      <vt:lpstr>Wingdings</vt:lpstr>
      <vt:lpstr>Arial</vt:lpstr>
      <vt:lpstr>NTT DATA_manual_edited</vt:lpstr>
      <vt:lpstr>Custom Design</vt:lpstr>
      <vt:lpstr>PowerPoint Presentation</vt:lpstr>
    </vt:vector>
  </TitlesOfParts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 DATA</dc:title>
  <dc:subject>NOW TV Business Intelligence</dc:subject>
  <dc:creator>Manchanda Shayna</dc:creator>
  <dc:description>This document contains initial standards on how to create PowerPoint slides within the new NTT DATA template.</dc:description>
  <cp:lastModifiedBy>Microsoft Office User</cp:lastModifiedBy>
  <cp:revision>424</cp:revision>
  <cp:lastPrinted>2014-06-30T21:57:51Z</cp:lastPrinted>
  <dcterms:created xsi:type="dcterms:W3CDTF">2012-03-27T12:19:58Z</dcterms:created>
  <dcterms:modified xsi:type="dcterms:W3CDTF">2018-03-21T21:13:04Z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0x010100D074D2C42B1A8A4EBE94790528601239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Category">
    <vt:lpwstr>Guidelines</vt:lpwstr>
  </property>
  <property fmtid="{D5CDD505-2E9C-101B-9397-08002B2CF9AE}" pid="6" name="CqChecksum">
    <vt:lpwstr>CB77EEEBA1BEB520637B54C1B674F61B</vt:lpwstr>
  </property>
  <property fmtid="{D5CDD505-2E9C-101B-9397-08002B2CF9AE}" pid="7" name="CqInformationType">
    <vt:lpwstr>Working Standard</vt:lpwstr>
  </property>
  <property fmtid="{D5CDD505-2E9C-101B-9397-08002B2CF9AE}" pid="8" name="CqVitality">
    <vt:lpwstr/>
  </property>
  <property fmtid="{D5CDD505-2E9C-101B-9397-08002B2CF9AE}" pid="9" name="CqDisclosureRange">
    <vt:lpwstr/>
  </property>
  <property fmtid="{D5CDD505-2E9C-101B-9397-08002B2CF9AE}" pid="10" name="CqDisclosureRangeStamp">
    <vt:lpwstr/>
  </property>
  <property fmtid="{D5CDD505-2E9C-101B-9397-08002B2CF9AE}" pid="11" name="CqDisclosureRangeLimitation">
    <vt:lpwstr/>
  </property>
  <property fmtid="{D5CDD505-2E9C-101B-9397-08002B2CF9AE}" pid="12" name="CqOwner">
    <vt:lpwstr>parrma</vt:lpwstr>
  </property>
  <property fmtid="{D5CDD505-2E9C-101B-9397-08002B2CF9AE}" pid="13" name="CqDepartment">
    <vt:lpwstr/>
  </property>
  <property fmtid="{D5CDD505-2E9C-101B-9397-08002B2CF9AE}" pid="14" name="CqCompanyOwner">
    <vt:lpwstr>NTT DATA</vt:lpwstr>
  </property>
</Properties>
</file>