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BF40-195A-B64C-9130-DA24B05E93EA}"/>
              </a:ext>
            </a:extLst>
          </p:cNvPr>
          <p:cNvSpPr>
            <a:spLocks noGrp="1"/>
          </p:cNvSpPr>
          <p:nvPr>
            <p:ph type="ctrTitle"/>
          </p:nvPr>
        </p:nvSpPr>
        <p:spPr/>
        <p:txBody>
          <a:bodyPr/>
          <a:lstStyle/>
          <a:p>
            <a:r>
              <a:rPr lang="en-US"/>
              <a:t>Air Q assessment TN</a:t>
            </a:r>
          </a:p>
        </p:txBody>
      </p:sp>
      <p:sp>
        <p:nvSpPr>
          <p:cNvPr id="3" name="Subtitle 2">
            <a:extLst>
              <a:ext uri="{FF2B5EF4-FFF2-40B4-BE49-F238E27FC236}">
                <a16:creationId xmlns:a16="http://schemas.microsoft.com/office/drawing/2014/main" id="{31042CE6-19E0-814A-9322-5ABA2BC6421C}"/>
              </a:ext>
            </a:extLst>
          </p:cNvPr>
          <p:cNvSpPr>
            <a:spLocks noGrp="1"/>
          </p:cNvSpPr>
          <p:nvPr>
            <p:ph type="subTitle" idx="1"/>
          </p:nvPr>
        </p:nvSpPr>
        <p:spPr/>
        <p:txBody>
          <a:bodyPr/>
          <a:lstStyle/>
          <a:p>
            <a:r>
              <a:rPr lang="en-US"/>
              <a:t>Done by </a:t>
            </a:r>
          </a:p>
        </p:txBody>
      </p:sp>
    </p:spTree>
    <p:extLst>
      <p:ext uri="{BB962C8B-B14F-4D97-AF65-F5344CB8AC3E}">
        <p14:creationId xmlns:p14="http://schemas.microsoft.com/office/powerpoint/2010/main" val="358784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6F56-2332-4442-8DC0-5912F4E28BE1}"/>
              </a:ext>
            </a:extLst>
          </p:cNvPr>
          <p:cNvSpPr>
            <a:spLocks noGrp="1"/>
          </p:cNvSpPr>
          <p:nvPr>
            <p:ph type="title"/>
          </p:nvPr>
        </p:nvSpPr>
        <p:spPr>
          <a:xfrm>
            <a:off x="677334" y="2357438"/>
            <a:ext cx="8596668" cy="1071562"/>
          </a:xfrm>
        </p:spPr>
        <p:txBody>
          <a:bodyPr/>
          <a:lstStyle/>
          <a:p>
            <a:r>
              <a:rPr lang="en-US"/>
              <a:t>ELM</a:t>
            </a:r>
          </a:p>
        </p:txBody>
      </p:sp>
      <p:sp>
        <p:nvSpPr>
          <p:cNvPr id="3" name="Content Placeholder 2">
            <a:extLst>
              <a:ext uri="{FF2B5EF4-FFF2-40B4-BE49-F238E27FC236}">
                <a16:creationId xmlns:a16="http://schemas.microsoft.com/office/drawing/2014/main" id="{30F83843-6F19-4049-8D4F-E8A34273ED4F}"/>
              </a:ext>
            </a:extLst>
          </p:cNvPr>
          <p:cNvSpPr>
            <a:spLocks noGrp="1"/>
          </p:cNvSpPr>
          <p:nvPr>
            <p:ph idx="1"/>
          </p:nvPr>
        </p:nvSpPr>
        <p:spPr>
          <a:xfrm>
            <a:off x="677334" y="4054078"/>
            <a:ext cx="8596668" cy="1987284"/>
          </a:xfrm>
        </p:spPr>
        <p:txBody>
          <a:bodyPr>
            <a:normAutofit/>
          </a:bodyPr>
          <a:lstStyle/>
          <a:p>
            <a:pPr marL="0" indent="0">
              <a:buNone/>
            </a:pPr>
            <a:r>
              <a:rPr lang="en-US"/>
              <a:t>
It has a stronger circulation than conventional statistical methods and ANN with maximum learning speed.</a:t>
            </a:r>
          </a:p>
        </p:txBody>
      </p:sp>
      <p:sp>
        <p:nvSpPr>
          <p:cNvPr id="6" name="Rectangle 5">
            <a:extLst>
              <a:ext uri="{FF2B5EF4-FFF2-40B4-BE49-F238E27FC236}">
                <a16:creationId xmlns:a16="http://schemas.microsoft.com/office/drawing/2014/main" id="{161E6078-27C2-F74B-A119-BB5639365567}"/>
              </a:ext>
            </a:extLst>
          </p:cNvPr>
          <p:cNvSpPr/>
          <p:nvPr/>
        </p:nvSpPr>
        <p:spPr>
          <a:xfrm>
            <a:off x="822424" y="816638"/>
            <a:ext cx="811709" cy="33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978CB71C-54CF-AC45-92FB-44D8290A8D76}"/>
              </a:ext>
            </a:extLst>
          </p:cNvPr>
          <p:cNvSpPr/>
          <p:nvPr/>
        </p:nvSpPr>
        <p:spPr>
          <a:xfrm rot="5400000">
            <a:off x="1475552" y="672781"/>
            <a:ext cx="607342" cy="6230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D59E1E3-F828-3F42-A372-6D1E58D1A5CA}"/>
              </a:ext>
            </a:extLst>
          </p:cNvPr>
          <p:cNvSpPr txBox="1"/>
          <p:nvPr/>
        </p:nvSpPr>
        <p:spPr>
          <a:xfrm>
            <a:off x="2279429" y="680613"/>
            <a:ext cx="4961565" cy="369332"/>
          </a:xfrm>
          <a:prstGeom prst="rect">
            <a:avLst/>
          </a:prstGeom>
          <a:noFill/>
        </p:spPr>
        <p:txBody>
          <a:bodyPr wrap="square" rtlCol="0">
            <a:spAutoFit/>
          </a:bodyPr>
          <a:lstStyle/>
          <a:p>
            <a:pPr algn="l"/>
            <a:r>
              <a:rPr lang="en-US"/>
              <a:t>Best Method </a:t>
            </a:r>
          </a:p>
        </p:txBody>
      </p:sp>
    </p:spTree>
    <p:extLst>
      <p:ext uri="{BB962C8B-B14F-4D97-AF65-F5344CB8AC3E}">
        <p14:creationId xmlns:p14="http://schemas.microsoft.com/office/powerpoint/2010/main" val="315505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C834-DE1A-0843-87CD-86E889FE5C9E}"/>
              </a:ext>
            </a:extLst>
          </p:cNvPr>
          <p:cNvSpPr>
            <a:spLocks noGrp="1"/>
          </p:cNvSpPr>
          <p:nvPr>
            <p:ph type="title"/>
          </p:nvPr>
        </p:nvSpPr>
        <p:spPr/>
        <p:txBody>
          <a:bodyPr/>
          <a:lstStyle/>
          <a:p>
            <a:r>
              <a:rPr lang="en-US"/>
              <a:t>Result </a:t>
            </a:r>
          </a:p>
        </p:txBody>
      </p:sp>
      <p:pic>
        <p:nvPicPr>
          <p:cNvPr id="4" name="Picture 4">
            <a:extLst>
              <a:ext uri="{FF2B5EF4-FFF2-40B4-BE49-F238E27FC236}">
                <a16:creationId xmlns:a16="http://schemas.microsoft.com/office/drawing/2014/main" id="{62235204-2E4F-2B4B-B5DF-A059550C1115}"/>
              </a:ext>
            </a:extLst>
          </p:cNvPr>
          <p:cNvPicPr>
            <a:picLocks noChangeAspect="1"/>
          </p:cNvPicPr>
          <p:nvPr/>
        </p:nvPicPr>
        <p:blipFill>
          <a:blip r:embed="rId2"/>
          <a:stretch>
            <a:fillRect/>
          </a:stretch>
        </p:blipFill>
        <p:spPr>
          <a:xfrm>
            <a:off x="2466975" y="2001837"/>
            <a:ext cx="4972050" cy="3038475"/>
          </a:xfrm>
          <a:prstGeom prst="rect">
            <a:avLst/>
          </a:prstGeom>
        </p:spPr>
      </p:pic>
    </p:spTree>
    <p:extLst>
      <p:ext uri="{BB962C8B-B14F-4D97-AF65-F5344CB8AC3E}">
        <p14:creationId xmlns:p14="http://schemas.microsoft.com/office/powerpoint/2010/main" val="152119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E1DAC-D7FD-FF44-9BF4-6F9A5600B67B}"/>
              </a:ext>
            </a:extLst>
          </p:cNvPr>
          <p:cNvSpPr>
            <a:spLocks noGrp="1"/>
          </p:cNvSpPr>
          <p:nvPr>
            <p:ph idx="1"/>
          </p:nvPr>
        </p:nvSpPr>
        <p:spPr>
          <a:xfrm>
            <a:off x="766631" y="4917613"/>
            <a:ext cx="8596668" cy="3880773"/>
          </a:xfrm>
        </p:spPr>
        <p:txBody>
          <a:bodyPr/>
          <a:lstStyle/>
          <a:p>
            <a:pPr marL="0" indent="0">
              <a:buNone/>
            </a:pPr>
            <a:r>
              <a:rPr lang="en-US"/>
              <a:t>
The best Method is which has a height value of R2 and a low value of</a:t>
            </a:r>
          </a:p>
          <a:p>
            <a:pPr marL="0" indent="0">
              <a:buNone/>
            </a:pPr>
            <a:r>
              <a:rPr lang="en-US"/>
              <a:t>RMSE</a:t>
            </a:r>
          </a:p>
        </p:txBody>
      </p:sp>
      <p:pic>
        <p:nvPicPr>
          <p:cNvPr id="4" name="Picture 4">
            <a:extLst>
              <a:ext uri="{FF2B5EF4-FFF2-40B4-BE49-F238E27FC236}">
                <a16:creationId xmlns:a16="http://schemas.microsoft.com/office/drawing/2014/main" id="{7D7052DF-D27A-4644-9222-1E8435144A8C}"/>
              </a:ext>
            </a:extLst>
          </p:cNvPr>
          <p:cNvPicPr>
            <a:picLocks noChangeAspect="1"/>
          </p:cNvPicPr>
          <p:nvPr/>
        </p:nvPicPr>
        <p:blipFill>
          <a:blip r:embed="rId2"/>
          <a:stretch>
            <a:fillRect/>
          </a:stretch>
        </p:blipFill>
        <p:spPr>
          <a:xfrm>
            <a:off x="2818209" y="1793080"/>
            <a:ext cx="5162550" cy="2057400"/>
          </a:xfrm>
          <a:prstGeom prst="rect">
            <a:avLst/>
          </a:prstGeom>
        </p:spPr>
      </p:pic>
    </p:spTree>
    <p:extLst>
      <p:ext uri="{BB962C8B-B14F-4D97-AF65-F5344CB8AC3E}">
        <p14:creationId xmlns:p14="http://schemas.microsoft.com/office/powerpoint/2010/main" val="36453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CC55-7BF4-7047-B7D3-B77BF794DB14}"/>
              </a:ext>
            </a:extLst>
          </p:cNvPr>
          <p:cNvSpPr>
            <a:spLocks noGrp="1"/>
          </p:cNvSpPr>
          <p:nvPr>
            <p:ph type="title"/>
          </p:nvPr>
        </p:nvSpPr>
        <p:spPr/>
        <p:txBody>
          <a:bodyPr/>
          <a:lstStyle/>
          <a:p>
            <a:r>
              <a:rPr lang="en-US"/>
              <a:t>Law using </a:t>
            </a:r>
          </a:p>
        </p:txBody>
      </p:sp>
      <p:pic>
        <p:nvPicPr>
          <p:cNvPr id="4" name="Picture 4">
            <a:extLst>
              <a:ext uri="{FF2B5EF4-FFF2-40B4-BE49-F238E27FC236}">
                <a16:creationId xmlns:a16="http://schemas.microsoft.com/office/drawing/2014/main" id="{EA724DBE-2CBD-CF42-AE3D-F9E854DE8954}"/>
              </a:ext>
            </a:extLst>
          </p:cNvPr>
          <p:cNvPicPr>
            <a:picLocks noChangeAspect="1"/>
          </p:cNvPicPr>
          <p:nvPr/>
        </p:nvPicPr>
        <p:blipFill>
          <a:blip r:embed="rId2"/>
          <a:stretch>
            <a:fillRect/>
          </a:stretch>
        </p:blipFill>
        <p:spPr>
          <a:xfrm>
            <a:off x="3471862" y="2362199"/>
            <a:ext cx="5248275" cy="2133600"/>
          </a:xfrm>
          <a:prstGeom prst="rect">
            <a:avLst/>
          </a:prstGeom>
        </p:spPr>
      </p:pic>
    </p:spTree>
    <p:extLst>
      <p:ext uri="{BB962C8B-B14F-4D97-AF65-F5344CB8AC3E}">
        <p14:creationId xmlns:p14="http://schemas.microsoft.com/office/powerpoint/2010/main" val="382839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4CE5-5ECA-D44F-85D0-0979153E770F}"/>
              </a:ext>
            </a:extLst>
          </p:cNvPr>
          <p:cNvSpPr>
            <a:spLocks noGrp="1"/>
          </p:cNvSpPr>
          <p:nvPr>
            <p:ph type="title"/>
          </p:nvPr>
        </p:nvSpPr>
        <p:spPr/>
        <p:txBody>
          <a:bodyPr/>
          <a:lstStyle/>
          <a:p>
            <a:r>
              <a:rPr lang="en-US"/>
              <a:t>Training Periods</a:t>
            </a:r>
          </a:p>
        </p:txBody>
      </p:sp>
      <p:sp>
        <p:nvSpPr>
          <p:cNvPr id="3" name="Content Placeholder 2">
            <a:extLst>
              <a:ext uri="{FF2B5EF4-FFF2-40B4-BE49-F238E27FC236}">
                <a16:creationId xmlns:a16="http://schemas.microsoft.com/office/drawing/2014/main" id="{8E75AD65-9EC0-254A-8133-FD8BF3EAC763}"/>
              </a:ext>
            </a:extLst>
          </p:cNvPr>
          <p:cNvSpPr>
            <a:spLocks noGrp="1"/>
          </p:cNvSpPr>
          <p:nvPr>
            <p:ph idx="1"/>
          </p:nvPr>
        </p:nvSpPr>
        <p:spPr>
          <a:xfrm>
            <a:off x="677334" y="4927601"/>
            <a:ext cx="8596668" cy="1113762"/>
          </a:xfrm>
        </p:spPr>
        <p:txBody>
          <a:bodyPr/>
          <a:lstStyle/>
          <a:p>
            <a:pPr marL="0" indent="0">
              <a:buNone/>
            </a:pPr>
            <a:r>
              <a:rPr lang="en-US"/>
              <a:t>&gt; ELM has the best performance</a:t>
            </a:r>
          </a:p>
        </p:txBody>
      </p:sp>
      <p:pic>
        <p:nvPicPr>
          <p:cNvPr id="4" name="Picture 4">
            <a:extLst>
              <a:ext uri="{FF2B5EF4-FFF2-40B4-BE49-F238E27FC236}">
                <a16:creationId xmlns:a16="http://schemas.microsoft.com/office/drawing/2014/main" id="{B3F0C15D-561C-E541-99C5-2393DD9E0984}"/>
              </a:ext>
            </a:extLst>
          </p:cNvPr>
          <p:cNvPicPr>
            <a:picLocks noChangeAspect="1"/>
          </p:cNvPicPr>
          <p:nvPr/>
        </p:nvPicPr>
        <p:blipFill>
          <a:blip r:embed="rId2"/>
          <a:stretch>
            <a:fillRect/>
          </a:stretch>
        </p:blipFill>
        <p:spPr>
          <a:xfrm>
            <a:off x="4062412" y="2443162"/>
            <a:ext cx="4067175" cy="1971675"/>
          </a:xfrm>
          <a:prstGeom prst="rect">
            <a:avLst/>
          </a:prstGeom>
        </p:spPr>
      </p:pic>
    </p:spTree>
    <p:extLst>
      <p:ext uri="{BB962C8B-B14F-4D97-AF65-F5344CB8AC3E}">
        <p14:creationId xmlns:p14="http://schemas.microsoft.com/office/powerpoint/2010/main" val="377594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F4A5-E997-0844-84E1-720EF8D2D224}"/>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26B18EE4-4CFE-7447-9FA5-1E803DF950F2}"/>
              </a:ext>
            </a:extLst>
          </p:cNvPr>
          <p:cNvSpPr>
            <a:spLocks noGrp="1"/>
          </p:cNvSpPr>
          <p:nvPr>
            <p:ph idx="1"/>
          </p:nvPr>
        </p:nvSpPr>
        <p:spPr/>
        <p:txBody>
          <a:bodyPr/>
          <a:lstStyle/>
          <a:p>
            <a:r>
              <a:rPr lang="en-US"/>
              <a:t>In this paper, we proposed to predict the concentration of air pollutants on the basis of ELM, where the best performance was performed on safety prediction indicators such as R2, RMSE, etc. The present study revealed that ELM performs slightly better than simple statistical techniques.</a:t>
            </a:r>
          </a:p>
        </p:txBody>
      </p:sp>
    </p:spTree>
    <p:extLst>
      <p:ext uri="{BB962C8B-B14F-4D97-AF65-F5344CB8AC3E}">
        <p14:creationId xmlns:p14="http://schemas.microsoft.com/office/powerpoint/2010/main" val="426159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E712-95A4-244D-86D1-394B28A9BDA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5E9F7B9-44D6-7742-A21C-AE491AC23325}"/>
              </a:ext>
            </a:extLst>
          </p:cNvPr>
          <p:cNvPicPr>
            <a:picLocks noGrp="1" noChangeAspect="1"/>
          </p:cNvPicPr>
          <p:nvPr>
            <p:ph idx="1"/>
          </p:nvPr>
        </p:nvPicPr>
        <p:blipFill>
          <a:blip r:embed="rId2"/>
          <a:stretch>
            <a:fillRect/>
          </a:stretch>
        </p:blipFill>
        <p:spPr>
          <a:xfrm>
            <a:off x="0" y="0"/>
            <a:ext cx="12192000" cy="6858000"/>
          </a:xfrm>
        </p:spPr>
      </p:pic>
      <p:sp>
        <p:nvSpPr>
          <p:cNvPr id="6" name="TextBox 5">
            <a:extLst>
              <a:ext uri="{FF2B5EF4-FFF2-40B4-BE49-F238E27FC236}">
                <a16:creationId xmlns:a16="http://schemas.microsoft.com/office/drawing/2014/main" id="{65DF34F2-7A09-6047-948F-3B8F8CDF0AF5}"/>
              </a:ext>
            </a:extLst>
          </p:cNvPr>
          <p:cNvSpPr txBox="1"/>
          <p:nvPr/>
        </p:nvSpPr>
        <p:spPr>
          <a:xfrm>
            <a:off x="3043083" y="1755170"/>
            <a:ext cx="8471583" cy="1569660"/>
          </a:xfrm>
          <a:prstGeom prst="rect">
            <a:avLst/>
          </a:prstGeom>
          <a:noFill/>
        </p:spPr>
        <p:txBody>
          <a:bodyPr wrap="square" rtlCol="0">
            <a:spAutoFit/>
          </a:bodyPr>
          <a:lstStyle/>
          <a:p>
            <a:pPr algn="l"/>
            <a:r>
              <a:rPr lang="en-US" sz="9600" b="1">
                <a:solidFill>
                  <a:schemeClr val="bg1"/>
                </a:solidFill>
              </a:rPr>
              <a:t>THANKYOU </a:t>
            </a:r>
          </a:p>
        </p:txBody>
      </p:sp>
    </p:spTree>
    <p:extLst>
      <p:ext uri="{BB962C8B-B14F-4D97-AF65-F5344CB8AC3E}">
        <p14:creationId xmlns:p14="http://schemas.microsoft.com/office/powerpoint/2010/main" val="414379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00CB-2664-7041-9CCC-010523FB0C57}"/>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826607A-D695-EA4E-8945-D6178D850BB2}"/>
              </a:ext>
            </a:extLst>
          </p:cNvPr>
          <p:cNvSpPr>
            <a:spLocks noGrp="1"/>
          </p:cNvSpPr>
          <p:nvPr>
            <p:ph idx="1"/>
          </p:nvPr>
        </p:nvSpPr>
        <p:spPr/>
        <p:txBody>
          <a:bodyPr>
            <a:normAutofit/>
          </a:bodyPr>
          <a:lstStyle/>
          <a:p>
            <a:r>
              <a:rPr lang="en-US"/>
              <a:t>Public view for problem.
The importance of the project.
The goal of the research.
Methods used to predict.
Result.
Conclusion.</a:t>
            </a:r>
          </a:p>
        </p:txBody>
      </p:sp>
    </p:spTree>
    <p:extLst>
      <p:ext uri="{BB962C8B-B14F-4D97-AF65-F5344CB8AC3E}">
        <p14:creationId xmlns:p14="http://schemas.microsoft.com/office/powerpoint/2010/main" val="424154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31D3-AF4D-0143-BA7F-64A4E54EEF77}"/>
              </a:ext>
            </a:extLst>
          </p:cNvPr>
          <p:cNvSpPr>
            <a:spLocks noGrp="1"/>
          </p:cNvSpPr>
          <p:nvPr>
            <p:ph type="title"/>
          </p:nvPr>
        </p:nvSpPr>
        <p:spPr/>
        <p:txBody>
          <a:bodyPr/>
          <a:lstStyle/>
          <a:p>
            <a:r>
              <a:rPr lang="en-US"/>
              <a:t>Public view for problem </a:t>
            </a:r>
          </a:p>
        </p:txBody>
      </p:sp>
      <p:sp>
        <p:nvSpPr>
          <p:cNvPr id="3" name="Content Placeholder 2">
            <a:extLst>
              <a:ext uri="{FF2B5EF4-FFF2-40B4-BE49-F238E27FC236}">
                <a16:creationId xmlns:a16="http://schemas.microsoft.com/office/drawing/2014/main" id="{CE4F58E9-2C24-DB45-AB81-6168FF6473D2}"/>
              </a:ext>
            </a:extLst>
          </p:cNvPr>
          <p:cNvSpPr>
            <a:spLocks noGrp="1"/>
          </p:cNvSpPr>
          <p:nvPr>
            <p:ph idx="1"/>
          </p:nvPr>
        </p:nvSpPr>
        <p:spPr>
          <a:xfrm>
            <a:off x="677334" y="2946402"/>
            <a:ext cx="6234244" cy="1500583"/>
          </a:xfrm>
        </p:spPr>
        <p:txBody>
          <a:bodyPr/>
          <a:lstStyle/>
          <a:p>
            <a:r>
              <a:rPr lang="en-US"/>
              <a:t>Most major cities suffer from high concentrations of air pollutants at the ground level, so regulating air pollution levels has become one of the most important tasks for governments in developing countries, especially China.</a:t>
            </a:r>
          </a:p>
        </p:txBody>
      </p:sp>
    </p:spTree>
    <p:extLst>
      <p:ext uri="{BB962C8B-B14F-4D97-AF65-F5344CB8AC3E}">
        <p14:creationId xmlns:p14="http://schemas.microsoft.com/office/powerpoint/2010/main" val="310170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4225-888B-6E48-AC40-173FC72F3B6D}"/>
              </a:ext>
            </a:extLst>
          </p:cNvPr>
          <p:cNvSpPr>
            <a:spLocks noGrp="1"/>
          </p:cNvSpPr>
          <p:nvPr>
            <p:ph type="title"/>
          </p:nvPr>
        </p:nvSpPr>
        <p:spPr/>
        <p:txBody>
          <a:bodyPr/>
          <a:lstStyle/>
          <a:p>
            <a:r>
              <a:rPr lang="en-US"/>
              <a:t>Indicator of air pollutants </a:t>
            </a:r>
          </a:p>
        </p:txBody>
      </p:sp>
      <p:sp>
        <p:nvSpPr>
          <p:cNvPr id="3" name="Content Placeholder 2">
            <a:extLst>
              <a:ext uri="{FF2B5EF4-FFF2-40B4-BE49-F238E27FC236}">
                <a16:creationId xmlns:a16="http://schemas.microsoft.com/office/drawing/2014/main" id="{2521D667-1FB9-7042-BCF1-CAD6C98E001A}"/>
              </a:ext>
            </a:extLst>
          </p:cNvPr>
          <p:cNvSpPr>
            <a:spLocks noGrp="1"/>
          </p:cNvSpPr>
          <p:nvPr>
            <p:ph idx="1"/>
          </p:nvPr>
        </p:nvSpPr>
        <p:spPr>
          <a:xfrm>
            <a:off x="677334" y="2160589"/>
            <a:ext cx="7287947" cy="3880773"/>
          </a:xfrm>
        </p:spPr>
        <p:txBody>
          <a:bodyPr/>
          <a:lstStyle/>
          <a:p>
            <a:r>
              <a:rPr lang="en-US"/>
              <a:t> Is the sum of all solid and liquid particles suspended in the air, many of which are dangerous. This complex mixture contains both organic and inorganic particles such as dust and smoke, which is a major concern for people’s health when it rises in air
PM 2.5 refers to small particles in the air that reduce vision and cause haze when the levels rise</a:t>
            </a:r>
          </a:p>
        </p:txBody>
      </p:sp>
    </p:spTree>
    <p:extLst>
      <p:ext uri="{BB962C8B-B14F-4D97-AF65-F5344CB8AC3E}">
        <p14:creationId xmlns:p14="http://schemas.microsoft.com/office/powerpoint/2010/main" val="79384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E1A5-B236-9349-93BB-DDE49EA70EEC}"/>
              </a:ext>
            </a:extLst>
          </p:cNvPr>
          <p:cNvSpPr>
            <a:spLocks noGrp="1"/>
          </p:cNvSpPr>
          <p:nvPr>
            <p:ph type="title"/>
          </p:nvPr>
        </p:nvSpPr>
        <p:spPr/>
        <p:txBody>
          <a:bodyPr/>
          <a:lstStyle/>
          <a:p>
            <a:r>
              <a:rPr lang="en-US"/>
              <a:t>Important Of the Project </a:t>
            </a:r>
          </a:p>
        </p:txBody>
      </p:sp>
      <p:sp>
        <p:nvSpPr>
          <p:cNvPr id="3" name="Content Placeholder 2">
            <a:extLst>
              <a:ext uri="{FF2B5EF4-FFF2-40B4-BE49-F238E27FC236}">
                <a16:creationId xmlns:a16="http://schemas.microsoft.com/office/drawing/2014/main" id="{8AEE77F7-DF0D-5D4C-98DE-882312F2B48D}"/>
              </a:ext>
            </a:extLst>
          </p:cNvPr>
          <p:cNvSpPr>
            <a:spLocks noGrp="1"/>
          </p:cNvSpPr>
          <p:nvPr>
            <p:ph idx="1"/>
          </p:nvPr>
        </p:nvSpPr>
        <p:spPr>
          <a:xfrm>
            <a:off x="677334" y="2160589"/>
            <a:ext cx="7341525" cy="3880773"/>
          </a:xfrm>
        </p:spPr>
        <p:txBody>
          <a:bodyPr/>
          <a:lstStyle/>
          <a:p>
            <a:r>
              <a:rPr lang="en-US"/>
              <a:t>Great impact on human health and ecosystems.
Air pollution degrades air quality and leads to many diseases, most notably asthma</a:t>
            </a:r>
          </a:p>
        </p:txBody>
      </p:sp>
    </p:spTree>
    <p:extLst>
      <p:ext uri="{BB962C8B-B14F-4D97-AF65-F5344CB8AC3E}">
        <p14:creationId xmlns:p14="http://schemas.microsoft.com/office/powerpoint/2010/main" val="125719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A550-14D0-6440-81E9-8E8A8D38DDEE}"/>
              </a:ext>
            </a:extLst>
          </p:cNvPr>
          <p:cNvSpPr>
            <a:spLocks noGrp="1"/>
          </p:cNvSpPr>
          <p:nvPr>
            <p:ph type="title"/>
          </p:nvPr>
        </p:nvSpPr>
        <p:spPr/>
        <p:txBody>
          <a:bodyPr/>
          <a:lstStyle/>
          <a:p>
            <a:r>
              <a:rPr lang="en-US"/>
              <a:t>Goal of research </a:t>
            </a:r>
          </a:p>
        </p:txBody>
      </p:sp>
      <p:sp>
        <p:nvSpPr>
          <p:cNvPr id="3" name="Content Placeholder 2">
            <a:extLst>
              <a:ext uri="{FF2B5EF4-FFF2-40B4-BE49-F238E27FC236}">
                <a16:creationId xmlns:a16="http://schemas.microsoft.com/office/drawing/2014/main" id="{C10F3526-6032-BE48-9E36-3DC5E517AD94}"/>
              </a:ext>
            </a:extLst>
          </p:cNvPr>
          <p:cNvSpPr>
            <a:spLocks noGrp="1"/>
          </p:cNvSpPr>
          <p:nvPr>
            <p:ph idx="1"/>
          </p:nvPr>
        </p:nvSpPr>
        <p:spPr>
          <a:xfrm>
            <a:off x="677334" y="2160589"/>
            <a:ext cx="7270088" cy="3880773"/>
          </a:xfrm>
        </p:spPr>
        <p:txBody>
          <a:bodyPr/>
          <a:lstStyle/>
          <a:p>
            <a:r>
              <a:rPr lang="en-US"/>
              <a:t>This research aims to predict the level of air pollution with a set of data used to make predictions through them and to obtain the best prediction using several models and compare them and find the appropriate solution.</a:t>
            </a:r>
          </a:p>
        </p:txBody>
      </p:sp>
    </p:spTree>
    <p:extLst>
      <p:ext uri="{BB962C8B-B14F-4D97-AF65-F5344CB8AC3E}">
        <p14:creationId xmlns:p14="http://schemas.microsoft.com/office/powerpoint/2010/main" val="552255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AD45-962E-2C41-BE5B-4DC4611FE50C}"/>
              </a:ext>
            </a:extLst>
          </p:cNvPr>
          <p:cNvSpPr>
            <a:spLocks noGrp="1"/>
          </p:cNvSpPr>
          <p:nvPr>
            <p:ph type="title"/>
          </p:nvPr>
        </p:nvSpPr>
        <p:spPr/>
        <p:txBody>
          <a:bodyPr/>
          <a:lstStyle/>
          <a:p>
            <a:r>
              <a:rPr lang="en-US"/>
              <a:t>Method using to predict </a:t>
            </a:r>
          </a:p>
        </p:txBody>
      </p:sp>
      <p:sp>
        <p:nvSpPr>
          <p:cNvPr id="9" name="Rectangle 8">
            <a:extLst>
              <a:ext uri="{FF2B5EF4-FFF2-40B4-BE49-F238E27FC236}">
                <a16:creationId xmlns:a16="http://schemas.microsoft.com/office/drawing/2014/main" id="{5F75B9AE-8DDC-784C-97DA-173798DFEE8A}"/>
              </a:ext>
            </a:extLst>
          </p:cNvPr>
          <p:cNvSpPr/>
          <p:nvPr/>
        </p:nvSpPr>
        <p:spPr>
          <a:xfrm>
            <a:off x="2061882" y="2274794"/>
            <a:ext cx="5397453" cy="33580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F548F5C-BA50-5B48-9800-2006E96B7ACF}"/>
              </a:ext>
            </a:extLst>
          </p:cNvPr>
          <p:cNvSpPr/>
          <p:nvPr/>
        </p:nvSpPr>
        <p:spPr>
          <a:xfrm>
            <a:off x="2061881" y="2991485"/>
            <a:ext cx="5397453" cy="53723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463960-6E14-0A43-B13D-ADD17C5E72F8}"/>
              </a:ext>
            </a:extLst>
          </p:cNvPr>
          <p:cNvSpPr/>
          <p:nvPr/>
        </p:nvSpPr>
        <p:spPr>
          <a:xfrm>
            <a:off x="2061881" y="3971008"/>
            <a:ext cx="5397452" cy="33580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F047EB7-5278-7248-8065-6CF923988C41}"/>
              </a:ext>
            </a:extLst>
          </p:cNvPr>
          <p:cNvSpPr/>
          <p:nvPr/>
        </p:nvSpPr>
        <p:spPr>
          <a:xfrm>
            <a:off x="1092680" y="2274794"/>
            <a:ext cx="416438" cy="419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8D060A5-A3CC-C545-A7F0-4F38783E1627}"/>
              </a:ext>
            </a:extLst>
          </p:cNvPr>
          <p:cNvSpPr/>
          <p:nvPr/>
        </p:nvSpPr>
        <p:spPr>
          <a:xfrm>
            <a:off x="1092680" y="2991485"/>
            <a:ext cx="416438" cy="4672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95EBA741-A2FA-024A-ADAF-D1EFB7937DF9}"/>
              </a:ext>
            </a:extLst>
          </p:cNvPr>
          <p:cNvSpPr/>
          <p:nvPr/>
        </p:nvSpPr>
        <p:spPr>
          <a:xfrm>
            <a:off x="1092681" y="3807962"/>
            <a:ext cx="416437" cy="49885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5CF2785-BF3B-0742-AE7F-2419738BF665}"/>
              </a:ext>
            </a:extLst>
          </p:cNvPr>
          <p:cNvSpPr txBox="1"/>
          <p:nvPr/>
        </p:nvSpPr>
        <p:spPr>
          <a:xfrm>
            <a:off x="3096415" y="2241270"/>
            <a:ext cx="4257015" cy="369332"/>
          </a:xfrm>
          <a:prstGeom prst="rect">
            <a:avLst/>
          </a:prstGeom>
          <a:noFill/>
        </p:spPr>
        <p:txBody>
          <a:bodyPr wrap="square" rtlCol="0">
            <a:spAutoFit/>
          </a:bodyPr>
          <a:lstStyle/>
          <a:p>
            <a:pPr algn="l"/>
            <a:r>
              <a:rPr lang="en-US"/>
              <a:t>Multiple linear regression</a:t>
            </a:r>
            <a:r>
              <a:rPr lang="en-US">
                <a:solidFill>
                  <a:schemeClr val="bg1"/>
                </a:solidFill>
              </a:rPr>
              <a:t> </a:t>
            </a:r>
          </a:p>
        </p:txBody>
      </p:sp>
      <p:sp>
        <p:nvSpPr>
          <p:cNvPr id="7" name="TextBox 6">
            <a:extLst>
              <a:ext uri="{FF2B5EF4-FFF2-40B4-BE49-F238E27FC236}">
                <a16:creationId xmlns:a16="http://schemas.microsoft.com/office/drawing/2014/main" id="{6D634D5A-CF37-7942-AA65-7B03E41E62DC}"/>
              </a:ext>
            </a:extLst>
          </p:cNvPr>
          <p:cNvSpPr txBox="1"/>
          <p:nvPr/>
        </p:nvSpPr>
        <p:spPr>
          <a:xfrm>
            <a:off x="2061881" y="2886992"/>
            <a:ext cx="4942338" cy="1477328"/>
          </a:xfrm>
          <a:prstGeom prst="rect">
            <a:avLst/>
          </a:prstGeom>
          <a:noFill/>
        </p:spPr>
        <p:txBody>
          <a:bodyPr wrap="square" rtlCol="0">
            <a:spAutoFit/>
          </a:bodyPr>
          <a:lstStyle/>
          <a:p>
            <a:pPr algn="l"/>
            <a:r>
              <a:rPr lang="en-US"/>
              <a:t>Feedforward Neural Network Based on Back Propagation
Extreme Learning Machine</a:t>
            </a:r>
          </a:p>
        </p:txBody>
      </p:sp>
    </p:spTree>
    <p:extLst>
      <p:ext uri="{BB962C8B-B14F-4D97-AF65-F5344CB8AC3E}">
        <p14:creationId xmlns:p14="http://schemas.microsoft.com/office/powerpoint/2010/main" val="108525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2026-1AEC-884D-AC26-FEF42CB933FC}"/>
              </a:ext>
            </a:extLst>
          </p:cNvPr>
          <p:cNvSpPr>
            <a:spLocks noGrp="1"/>
          </p:cNvSpPr>
          <p:nvPr>
            <p:ph type="title"/>
          </p:nvPr>
        </p:nvSpPr>
        <p:spPr/>
        <p:txBody>
          <a:bodyPr/>
          <a:lstStyle/>
          <a:p>
            <a:r>
              <a:rPr lang="en-US"/>
              <a:t>MLR</a:t>
            </a:r>
          </a:p>
        </p:txBody>
      </p:sp>
      <p:sp>
        <p:nvSpPr>
          <p:cNvPr id="3" name="Content Placeholder 2">
            <a:extLst>
              <a:ext uri="{FF2B5EF4-FFF2-40B4-BE49-F238E27FC236}">
                <a16:creationId xmlns:a16="http://schemas.microsoft.com/office/drawing/2014/main" id="{064E0D9D-72B0-4947-B6C4-21B73FDAABC0}"/>
              </a:ext>
            </a:extLst>
          </p:cNvPr>
          <p:cNvSpPr>
            <a:spLocks noGrp="1"/>
          </p:cNvSpPr>
          <p:nvPr>
            <p:ph idx="1"/>
          </p:nvPr>
        </p:nvSpPr>
        <p:spPr/>
        <p:txBody>
          <a:bodyPr>
            <a:normAutofit/>
          </a:bodyPr>
          <a:lstStyle/>
          <a:p>
            <a:pPr marL="0" indent="0">
              <a:buNone/>
            </a:pPr>
            <a:r>
              <a:rPr lang="en-US"/>
              <a:t>
✔Multiple Linear Regression (MLR) models are trained on the basis of current measurements.It used to predict the future concentrations of air pollutants in accordance with meteorological variables.
</a:t>
            </a:r>
            <a:r>
              <a:rPr lang="en-US" u="sng">
                <a:solidFill>
                  <a:schemeClr val="accent1"/>
                </a:solidFill>
              </a:rPr>
              <a:t>Disadvantge:</a:t>
            </a:r>
            <a:r>
              <a:rPr lang="en-US"/>
              <a:t>
Clear values and noise in data strongly affect the performance of these regression-based algorithms.</a:t>
            </a:r>
          </a:p>
        </p:txBody>
      </p:sp>
    </p:spTree>
    <p:extLst>
      <p:ext uri="{BB962C8B-B14F-4D97-AF65-F5344CB8AC3E}">
        <p14:creationId xmlns:p14="http://schemas.microsoft.com/office/powerpoint/2010/main" val="24488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EEAB-2E67-5743-8D2F-726B0DAE48F2}"/>
              </a:ext>
            </a:extLst>
          </p:cNvPr>
          <p:cNvSpPr>
            <a:spLocks noGrp="1"/>
          </p:cNvSpPr>
          <p:nvPr>
            <p:ph type="title"/>
          </p:nvPr>
        </p:nvSpPr>
        <p:spPr/>
        <p:txBody>
          <a:bodyPr/>
          <a:lstStyle/>
          <a:p>
            <a:r>
              <a:rPr lang="en-US"/>
              <a:t>FFANN-BPS </a:t>
            </a:r>
          </a:p>
        </p:txBody>
      </p:sp>
      <p:sp>
        <p:nvSpPr>
          <p:cNvPr id="3" name="Content Placeholder 2">
            <a:extLst>
              <a:ext uri="{FF2B5EF4-FFF2-40B4-BE49-F238E27FC236}">
                <a16:creationId xmlns:a16="http://schemas.microsoft.com/office/drawing/2014/main" id="{91DFF1EE-794B-1641-94B3-E69443FBFEF7}"/>
              </a:ext>
            </a:extLst>
          </p:cNvPr>
          <p:cNvSpPr>
            <a:spLocks noGrp="1"/>
          </p:cNvSpPr>
          <p:nvPr>
            <p:ph idx="1"/>
          </p:nvPr>
        </p:nvSpPr>
        <p:spPr/>
        <p:txBody>
          <a:bodyPr>
            <a:normAutofit/>
          </a:bodyPr>
          <a:lstStyle/>
          <a:p>
            <a:pPr marL="0" indent="0">
              <a:buNone/>
            </a:pPr>
            <a:r>
              <a:rPr lang="en-US"/>
              <a:t>✓ Possesses the advantages of integrating complex nonlinear relationships betweenthe concentration of air pollutants and corresponding meteorological variables.
✓ They are widely used to predict the concentration of air pollutants.</a:t>
            </a:r>
          </a:p>
          <a:p>
            <a:pPr marL="0" indent="0">
              <a:buNone/>
            </a:pPr>
            <a:r>
              <a:rPr lang="en-US"/>
              <a:t>
</a:t>
            </a:r>
            <a:r>
              <a:rPr lang="en-US" u="sng">
                <a:solidFill>
                  <a:schemeClr val="accent1"/>
                </a:solidFill>
              </a:rPr>
              <a:t>Disadvantge:</a:t>
            </a:r>
            <a:r>
              <a:rPr lang="en-US"/>
              <a:t>
1. Its ability to generalize is weak and falls within the local micro-value.
2. Lack of choice of analytical model.
3. Consumes a lot of time</a:t>
            </a:r>
          </a:p>
        </p:txBody>
      </p:sp>
    </p:spTree>
    <p:extLst>
      <p:ext uri="{BB962C8B-B14F-4D97-AF65-F5344CB8AC3E}">
        <p14:creationId xmlns:p14="http://schemas.microsoft.com/office/powerpoint/2010/main" val="960441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Air Q assessment TN</vt:lpstr>
      <vt:lpstr>Content </vt:lpstr>
      <vt:lpstr>Public view for problem </vt:lpstr>
      <vt:lpstr>Indicator of air pollutants </vt:lpstr>
      <vt:lpstr>Important Of the Project </vt:lpstr>
      <vt:lpstr>Goal of research </vt:lpstr>
      <vt:lpstr>Method using to predict </vt:lpstr>
      <vt:lpstr>MLR</vt:lpstr>
      <vt:lpstr>FFANN-BPS </vt:lpstr>
      <vt:lpstr>ELM</vt:lpstr>
      <vt:lpstr>Result </vt:lpstr>
      <vt:lpstr>PowerPoint Presentation</vt:lpstr>
      <vt:lpstr>Law using </vt:lpstr>
      <vt:lpstr>Training Periods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 assessment TN</dc:title>
  <dc:creator>supriya262626@gmail.com</dc:creator>
  <cp:lastModifiedBy>supriya262626@gmail.com</cp:lastModifiedBy>
  <cp:revision>5</cp:revision>
  <dcterms:created xsi:type="dcterms:W3CDTF">2023-10-04T03:29:12Z</dcterms:created>
  <dcterms:modified xsi:type="dcterms:W3CDTF">2023-10-04T08:28:40Z</dcterms:modified>
</cp:coreProperties>
</file>