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DM Serif Display" charset="1" panose="00000000000000000000"/>
      <p:regular r:id="rId17"/>
    </p:embeddedFont>
    <p:embeddedFont>
      <p:font typeface="Open Sauce" charset="1" panose="00000500000000000000"/>
      <p:regular r:id="rId18"/>
    </p:embeddedFont>
    <p:embeddedFont>
      <p:font typeface="Fira Code" charset="1" panose="020B0809050000020004"/>
      <p:regular r:id="rId19"/>
    </p:embeddedFont>
    <p:embeddedFont>
      <p:font typeface="Canva Sans Bold" charset="1" panose="020B0803030501040103"/>
      <p:regular r:id="rId20"/>
    </p:embeddedFont>
    <p:embeddedFont>
      <p:font typeface="Canva Sans" charset="1" panose="020B05030305010401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8.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p:spPr>
      </p:sp>
      <p:sp>
        <p:nvSpPr>
          <p:cNvPr name="TextBox 3" id="3"/>
          <p:cNvSpPr txBox="true"/>
          <p:nvPr/>
        </p:nvSpPr>
        <p:spPr>
          <a:xfrm rot="0">
            <a:off x="3805249" y="2760391"/>
            <a:ext cx="10677503" cy="2453640"/>
          </a:xfrm>
          <a:prstGeom prst="rect">
            <a:avLst/>
          </a:prstGeom>
        </p:spPr>
        <p:txBody>
          <a:bodyPr anchor="t" rtlCol="false" tIns="0" lIns="0" bIns="0" rIns="0">
            <a:spAutoFit/>
          </a:bodyPr>
          <a:lstStyle/>
          <a:p>
            <a:pPr algn="ctr">
              <a:lnSpc>
                <a:spcPts val="20160"/>
              </a:lnSpc>
            </a:pPr>
            <a:r>
              <a:rPr lang="en-US" sz="14400">
                <a:solidFill>
                  <a:srgbClr val="000000"/>
                </a:solidFill>
                <a:latin typeface="DM Serif Display"/>
                <a:ea typeface="DM Serif Display"/>
                <a:cs typeface="DM Serif Display"/>
                <a:sym typeface="DM Serif Display"/>
              </a:rPr>
              <a:t>TECHTRECK</a:t>
            </a:r>
          </a:p>
        </p:txBody>
      </p:sp>
      <p:sp>
        <p:nvSpPr>
          <p:cNvPr name="TextBox 4" id="4"/>
          <p:cNvSpPr txBox="true"/>
          <p:nvPr/>
        </p:nvSpPr>
        <p:spPr>
          <a:xfrm rot="0">
            <a:off x="10602395" y="7778755"/>
            <a:ext cx="7204654" cy="1243965"/>
          </a:xfrm>
          <a:prstGeom prst="rect">
            <a:avLst/>
          </a:prstGeom>
        </p:spPr>
        <p:txBody>
          <a:bodyPr anchor="t" rtlCol="false" tIns="0" lIns="0" bIns="0" rIns="0">
            <a:spAutoFit/>
          </a:bodyPr>
          <a:lstStyle/>
          <a:p>
            <a:pPr algn="l">
              <a:lnSpc>
                <a:spcPts val="3359"/>
              </a:lnSpc>
            </a:pPr>
            <a:r>
              <a:rPr lang="en-US" sz="2400" spc="240">
                <a:solidFill>
                  <a:srgbClr val="000000"/>
                </a:solidFill>
                <a:latin typeface="Open Sauce"/>
                <a:ea typeface="Open Sauce"/>
                <a:cs typeface="Open Sauce"/>
                <a:sym typeface="Open Sauce"/>
              </a:rPr>
              <a:t>21PT14 - MANNE LOKESWAR CHOWDARY</a:t>
            </a:r>
          </a:p>
          <a:p>
            <a:pPr algn="l">
              <a:lnSpc>
                <a:spcPts val="3359"/>
              </a:lnSpc>
            </a:pPr>
            <a:r>
              <a:rPr lang="en-US" sz="2400" spc="240">
                <a:solidFill>
                  <a:srgbClr val="000000"/>
                </a:solidFill>
                <a:latin typeface="Open Sauce"/>
                <a:ea typeface="Open Sauce"/>
                <a:cs typeface="Open Sauce"/>
                <a:sym typeface="Open Sauce"/>
              </a:rPr>
              <a:t>21PW14 - MEENA S</a:t>
            </a:r>
          </a:p>
          <a:p>
            <a:pPr algn="l">
              <a:lnSpc>
                <a:spcPts val="3359"/>
              </a:lnSpc>
              <a:spcBef>
                <a:spcPct val="0"/>
              </a:spcBef>
            </a:pPr>
            <a:r>
              <a:rPr lang="en-US" sz="2400" spc="240">
                <a:solidFill>
                  <a:srgbClr val="000000"/>
                </a:solidFill>
                <a:latin typeface="Open Sauce"/>
                <a:ea typeface="Open Sauce"/>
                <a:cs typeface="Open Sauce"/>
                <a:sym typeface="Open Sauce"/>
              </a:rPr>
              <a:t>21PW39 - THIRUSHA M</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697837"/>
            <a:ext cx="5572959" cy="887095"/>
          </a:xfrm>
          <a:prstGeom prst="rect">
            <a:avLst/>
          </a:prstGeom>
        </p:spPr>
        <p:txBody>
          <a:bodyPr anchor="t" rtlCol="false" tIns="0" lIns="0" bIns="0" rIns="0">
            <a:spAutoFit/>
          </a:bodyPr>
          <a:lstStyle/>
          <a:p>
            <a:pPr algn="ctr">
              <a:lnSpc>
                <a:spcPts val="7279"/>
              </a:lnSpc>
            </a:pPr>
            <a:r>
              <a:rPr lang="en-US" sz="5199" b="true">
                <a:solidFill>
                  <a:srgbClr val="000000"/>
                </a:solidFill>
                <a:latin typeface="Canva Sans Bold"/>
                <a:ea typeface="Canva Sans Bold"/>
                <a:cs typeface="Canva Sans Bold"/>
                <a:sym typeface="Canva Sans Bold"/>
              </a:rPr>
              <a:t>The R</a:t>
            </a:r>
            <a:r>
              <a:rPr lang="en-US" b="true" sz="5199">
                <a:solidFill>
                  <a:srgbClr val="000000"/>
                </a:solidFill>
                <a:latin typeface="Canva Sans Bold"/>
                <a:ea typeface="Canva Sans Bold"/>
                <a:cs typeface="Canva Sans Bold"/>
                <a:sym typeface="Canva Sans Bold"/>
              </a:rPr>
              <a:t>AG Pipeline</a:t>
            </a:r>
          </a:p>
        </p:txBody>
      </p:sp>
      <p:sp>
        <p:nvSpPr>
          <p:cNvPr name="TextBox 3" id="3"/>
          <p:cNvSpPr txBox="true"/>
          <p:nvPr/>
        </p:nvSpPr>
        <p:spPr>
          <a:xfrm rot="0">
            <a:off x="1028700" y="2566472"/>
            <a:ext cx="16454856" cy="5380990"/>
          </a:xfrm>
          <a:prstGeom prst="rect">
            <a:avLst/>
          </a:prstGeom>
        </p:spPr>
        <p:txBody>
          <a:bodyPr anchor="t" rtlCol="false" tIns="0" lIns="0" bIns="0" rIns="0">
            <a:spAutoFit/>
          </a:bodyPr>
          <a:lstStyle/>
          <a:p>
            <a:pPr algn="l">
              <a:lnSpc>
                <a:spcPts val="4759"/>
              </a:lnSpc>
            </a:pPr>
            <a:r>
              <a:rPr lang="en-US" sz="3399">
                <a:solidFill>
                  <a:srgbClr val="000000"/>
                </a:solidFill>
                <a:latin typeface="Canva Sans"/>
                <a:ea typeface="Canva Sans"/>
                <a:cs typeface="Canva Sans"/>
                <a:sym typeface="Canva Sans"/>
              </a:rPr>
              <a:t>The first system built was a Retrieval-</a:t>
            </a:r>
            <a:r>
              <a:rPr lang="en-US" sz="3399">
                <a:solidFill>
                  <a:srgbClr val="000000"/>
                </a:solidFill>
                <a:latin typeface="Canva Sans"/>
                <a:ea typeface="Canva Sans"/>
                <a:cs typeface="Canva Sans"/>
                <a:sym typeface="Canva Sans"/>
              </a:rPr>
              <a:t>Augmented Generation (RAG) pipeline, ideal for "how-to" questions.</a:t>
            </a:r>
          </a:p>
          <a:p>
            <a:pPr algn="l" marL="734059" indent="-367030" lvl="1">
              <a:lnSpc>
                <a:spcPts val="4759"/>
              </a:lnSpc>
              <a:buAutoNum type="arabicPeriod" startAt="1"/>
            </a:pPr>
            <a:r>
              <a:rPr lang="en-US" sz="3399">
                <a:solidFill>
                  <a:srgbClr val="000000"/>
                </a:solidFill>
                <a:latin typeface="Canva Sans"/>
                <a:ea typeface="Canva Sans"/>
                <a:cs typeface="Canva Sans"/>
                <a:sym typeface="Canva Sans"/>
              </a:rPr>
              <a:t>Scraping: policy_scraper.py used Selenium to fetch policy pages, including clicking all JavaScript tabs.</a:t>
            </a:r>
          </a:p>
          <a:p>
            <a:pPr algn="l" marL="734059" indent="-367030" lvl="1">
              <a:lnSpc>
                <a:spcPts val="4759"/>
              </a:lnSpc>
              <a:buAutoNum type="arabicPeriod" startAt="1"/>
            </a:pPr>
            <a:r>
              <a:rPr lang="en-US" sz="3399">
                <a:solidFill>
                  <a:srgbClr val="000000"/>
                </a:solidFill>
                <a:latin typeface="Canva Sans"/>
                <a:ea typeface="Canva Sans"/>
                <a:cs typeface="Canva Sans"/>
                <a:sym typeface="Canva Sans"/>
              </a:rPr>
              <a:t>Indexing: Text was chunked, embedded with all-MiniLM-L6-v2, and stored in a FAISS vector database for fast semantic search.</a:t>
            </a:r>
          </a:p>
          <a:p>
            <a:pPr algn="l" marL="734059" indent="-367030" lvl="1">
              <a:lnSpc>
                <a:spcPts val="4759"/>
              </a:lnSpc>
              <a:buAutoNum type="arabicPeriod" startAt="1"/>
            </a:pPr>
            <a:r>
              <a:rPr lang="en-US" sz="3399">
                <a:solidFill>
                  <a:srgbClr val="000000"/>
                </a:solidFill>
                <a:latin typeface="Canva Sans"/>
                <a:ea typeface="Canva Sans"/>
                <a:cs typeface="Canva Sans"/>
                <a:sym typeface="Canva Sans"/>
              </a:rPr>
              <a:t>Answering: flan-t5-large read the retrieved text chunks to generate a natural-language answer.</a:t>
            </a:r>
          </a:p>
          <a:p>
            <a:pPr algn="l">
              <a:lnSpc>
                <a:spcPts val="475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p:spPr>
      </p:sp>
      <p:sp>
        <p:nvSpPr>
          <p:cNvPr name="TextBox 3" id="3"/>
          <p:cNvSpPr txBox="true"/>
          <p:nvPr/>
        </p:nvSpPr>
        <p:spPr>
          <a:xfrm rot="0">
            <a:off x="4572484" y="3686686"/>
            <a:ext cx="9316373" cy="2453640"/>
          </a:xfrm>
          <a:prstGeom prst="rect">
            <a:avLst/>
          </a:prstGeom>
        </p:spPr>
        <p:txBody>
          <a:bodyPr anchor="t" rtlCol="false" tIns="0" lIns="0" bIns="0" rIns="0">
            <a:spAutoFit/>
          </a:bodyPr>
          <a:lstStyle/>
          <a:p>
            <a:pPr algn="ctr">
              <a:lnSpc>
                <a:spcPts val="20160"/>
              </a:lnSpc>
            </a:pPr>
            <a:r>
              <a:rPr lang="en-US" sz="14400">
                <a:solidFill>
                  <a:srgbClr val="000000"/>
                </a:solidFill>
                <a:latin typeface="DM Serif Display"/>
                <a:ea typeface="DM Serif Display"/>
                <a:cs typeface="DM Serif Display"/>
                <a:sym typeface="DM Serif Display"/>
              </a:rPr>
              <a:t>Thankyou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a:ln cap="sq">
            <a:noFill/>
            <a:prstDash val="solid"/>
            <a:miter/>
          </a:ln>
        </p:spPr>
      </p:sp>
      <p:sp>
        <p:nvSpPr>
          <p:cNvPr name="TextBox 3" id="3"/>
          <p:cNvSpPr txBox="true"/>
          <p:nvPr/>
        </p:nvSpPr>
        <p:spPr>
          <a:xfrm rot="0">
            <a:off x="1175924" y="1233825"/>
            <a:ext cx="4477178" cy="3352165"/>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Problem Statement </a:t>
            </a:r>
          </a:p>
          <a:p>
            <a:pPr algn="l">
              <a:lnSpc>
                <a:spcPts val="8959"/>
              </a:lnSpc>
            </a:pPr>
            <a:r>
              <a:rPr lang="en-US" sz="6399">
                <a:solidFill>
                  <a:srgbClr val="000000"/>
                </a:solidFill>
                <a:latin typeface="DM Serif Display"/>
                <a:ea typeface="DM Serif Display"/>
                <a:cs typeface="DM Serif Display"/>
                <a:sym typeface="DM Serif Display"/>
              </a:rPr>
              <a:t>2</a:t>
            </a:r>
          </a:p>
        </p:txBody>
      </p:sp>
      <p:sp>
        <p:nvSpPr>
          <p:cNvPr name="AutoShape 4" id="4"/>
          <p:cNvSpPr/>
          <p:nvPr/>
        </p:nvSpPr>
        <p:spPr>
          <a:xfrm>
            <a:off x="1166399" y="1028700"/>
            <a:ext cx="687324" cy="0"/>
          </a:xfrm>
          <a:prstGeom prst="line">
            <a:avLst/>
          </a:prstGeom>
          <a:ln cap="flat" w="76200">
            <a:solidFill>
              <a:srgbClr val="000000"/>
            </a:solidFill>
            <a:prstDash val="solid"/>
            <a:headEnd type="none" len="sm" w="sm"/>
            <a:tailEnd type="none" len="sm" w="sm"/>
          </a:ln>
        </p:spPr>
      </p:sp>
      <p:sp>
        <p:nvSpPr>
          <p:cNvPr name="TextBox 5" id="5"/>
          <p:cNvSpPr txBox="true"/>
          <p:nvPr/>
        </p:nvSpPr>
        <p:spPr>
          <a:xfrm rot="0">
            <a:off x="5862506" y="1447165"/>
            <a:ext cx="12133511" cy="7297420"/>
          </a:xfrm>
          <a:prstGeom prst="rect">
            <a:avLst/>
          </a:prstGeom>
        </p:spPr>
        <p:txBody>
          <a:bodyPr anchor="t" rtlCol="false" tIns="0" lIns="0" bIns="0" rIns="0">
            <a:spAutoFit/>
          </a:bodyPr>
          <a:lstStyle/>
          <a:p>
            <a:pPr algn="l">
              <a:lnSpc>
                <a:spcPts val="4159"/>
              </a:lnSpc>
              <a:spcBef>
                <a:spcPct val="0"/>
              </a:spcBef>
            </a:pPr>
            <a:r>
              <a:rPr lang="en-US" sz="2599">
                <a:solidFill>
                  <a:srgbClr val="000000"/>
                </a:solidFill>
                <a:latin typeface="Open Sauce"/>
                <a:ea typeface="Open Sauce"/>
                <a:cs typeface="Open Sauce"/>
                <a:sym typeface="Open Sauce"/>
              </a:rPr>
              <a:t>For each request type, we have a set of tasks that need to be done to serve the cust</a:t>
            </a:r>
            <a:r>
              <a:rPr lang="en-US" sz="2599">
                <a:solidFill>
                  <a:srgbClr val="000000"/>
                </a:solidFill>
                <a:latin typeface="Open Sauce"/>
                <a:ea typeface="Open Sauce"/>
                <a:cs typeface="Open Sauce"/>
                <a:sym typeface="Open Sauce"/>
              </a:rPr>
              <a:t>omer request. For instance, if a customer would like to check the status of their flight, the system needs to ask the customer for their flight details, fetch the status of the flight (typically via an API) and return the status to the customer. Similarly the customer could ask a question about the flight policies like “are pets allowed on the flight”, for this the system needs to search through the airlines’ policy to find the answer.</a:t>
            </a:r>
          </a:p>
          <a:p>
            <a:pPr algn="l">
              <a:lnSpc>
                <a:spcPts val="4159"/>
              </a:lnSpc>
              <a:spcBef>
                <a:spcPct val="0"/>
              </a:spcBef>
            </a:pPr>
          </a:p>
          <a:p>
            <a:pPr algn="l">
              <a:lnSpc>
                <a:spcPts val="4159"/>
              </a:lnSpc>
              <a:spcBef>
                <a:spcPct val="0"/>
              </a:spcBef>
            </a:pPr>
            <a:r>
              <a:rPr lang="en-US" sz="2599">
                <a:solidFill>
                  <a:srgbClr val="000000"/>
                </a:solidFill>
                <a:latin typeface="Open Sauce"/>
                <a:ea typeface="Open Sauce"/>
                <a:cs typeface="Open Sauce"/>
                <a:sym typeface="Open Sauce"/>
              </a:rPr>
              <a:t>For this problem you need to implement a system that is capable of handling a set of tasks that will be defined for each request type. Each task can be calling an Airline API, looking up an airline policy or asking customers for additional information. Handling a request type will involve performing a series of tasks.</a:t>
            </a:r>
          </a:p>
          <a:p>
            <a:pPr algn="l">
              <a:lnSpc>
                <a:spcPts val="4159"/>
              </a:lnSpc>
              <a:spcBef>
                <a:spcPct val="0"/>
              </a:spcBef>
            </a:pPr>
            <a:r>
              <a:rPr lang="en-US" sz="2599">
                <a:solidFill>
                  <a:srgbClr val="000000"/>
                </a:solidFill>
                <a:latin typeface="Open Sauce"/>
                <a:ea typeface="Open Sauce"/>
                <a:cs typeface="Open Sauce"/>
                <a:sym typeface="Open Sauce"/>
              </a:rPr>
              <a:t>This system provides a tooling backend to support bot(s).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a:ln cap="sq">
            <a:noFill/>
            <a:prstDash val="solid"/>
            <a:miter/>
          </a:ln>
        </p:spPr>
      </p:sp>
      <p:sp>
        <p:nvSpPr>
          <p:cNvPr name="AutoShape 3" id="3"/>
          <p:cNvSpPr/>
          <p:nvPr/>
        </p:nvSpPr>
        <p:spPr>
          <a:xfrm>
            <a:off x="1166399" y="1028700"/>
            <a:ext cx="687324" cy="0"/>
          </a:xfrm>
          <a:prstGeom prst="line">
            <a:avLst/>
          </a:prstGeom>
          <a:ln cap="flat" w="76200">
            <a:solidFill>
              <a:srgbClr val="000000"/>
            </a:solidFill>
            <a:prstDash val="solid"/>
            <a:headEnd type="none" len="sm" w="sm"/>
            <a:tailEnd type="none" len="sm" w="sm"/>
          </a:ln>
        </p:spPr>
      </p:sp>
      <p:sp>
        <p:nvSpPr>
          <p:cNvPr name="Freeform 4" id="4"/>
          <p:cNvSpPr/>
          <p:nvPr/>
        </p:nvSpPr>
        <p:spPr>
          <a:xfrm flipH="false" flipV="false" rot="0">
            <a:off x="767817" y="1398984"/>
            <a:ext cx="2916501" cy="2749844"/>
          </a:xfrm>
          <a:custGeom>
            <a:avLst/>
            <a:gdLst/>
            <a:ahLst/>
            <a:cxnLst/>
            <a:rect r="r" b="b" t="t" l="l"/>
            <a:pathLst>
              <a:path h="2749844" w="2916501">
                <a:moveTo>
                  <a:pt x="0" y="0"/>
                </a:moveTo>
                <a:lnTo>
                  <a:pt x="2916501" y="0"/>
                </a:lnTo>
                <a:lnTo>
                  <a:pt x="2916501" y="2749844"/>
                </a:lnTo>
                <a:lnTo>
                  <a:pt x="0" y="2749844"/>
                </a:lnTo>
                <a:lnTo>
                  <a:pt x="0" y="0"/>
                </a:lnTo>
                <a:close/>
              </a:path>
            </a:pathLst>
          </a:custGeom>
          <a:blipFill>
            <a:blip r:embed="rId3"/>
            <a:stretch>
              <a:fillRect l="0" t="0" r="0" b="0"/>
            </a:stretch>
          </a:blipFill>
        </p:spPr>
      </p:sp>
      <p:sp>
        <p:nvSpPr>
          <p:cNvPr name="Freeform 5" id="5"/>
          <p:cNvSpPr/>
          <p:nvPr/>
        </p:nvSpPr>
        <p:spPr>
          <a:xfrm flipH="false" flipV="false" rot="0">
            <a:off x="6340410" y="1398984"/>
            <a:ext cx="6621929" cy="1928637"/>
          </a:xfrm>
          <a:custGeom>
            <a:avLst/>
            <a:gdLst/>
            <a:ahLst/>
            <a:cxnLst/>
            <a:rect r="r" b="b" t="t" l="l"/>
            <a:pathLst>
              <a:path h="1928637" w="6621929">
                <a:moveTo>
                  <a:pt x="0" y="0"/>
                </a:moveTo>
                <a:lnTo>
                  <a:pt x="6621929" y="0"/>
                </a:lnTo>
                <a:lnTo>
                  <a:pt x="6621929" y="1928637"/>
                </a:lnTo>
                <a:lnTo>
                  <a:pt x="0" y="1928637"/>
                </a:lnTo>
                <a:lnTo>
                  <a:pt x="0" y="0"/>
                </a:lnTo>
                <a:close/>
              </a:path>
            </a:pathLst>
          </a:custGeom>
          <a:blipFill>
            <a:blip r:embed="rId4"/>
            <a:stretch>
              <a:fillRect l="0" t="0" r="0" b="0"/>
            </a:stretch>
          </a:blipFill>
        </p:spPr>
      </p:sp>
      <p:sp>
        <p:nvSpPr>
          <p:cNvPr name="Freeform 6" id="6"/>
          <p:cNvSpPr/>
          <p:nvPr/>
        </p:nvSpPr>
        <p:spPr>
          <a:xfrm flipH="false" flipV="false" rot="0">
            <a:off x="6318685" y="4148828"/>
            <a:ext cx="6643654" cy="1518607"/>
          </a:xfrm>
          <a:custGeom>
            <a:avLst/>
            <a:gdLst/>
            <a:ahLst/>
            <a:cxnLst/>
            <a:rect r="r" b="b" t="t" l="l"/>
            <a:pathLst>
              <a:path h="1518607" w="6643654">
                <a:moveTo>
                  <a:pt x="0" y="0"/>
                </a:moveTo>
                <a:lnTo>
                  <a:pt x="6643654" y="0"/>
                </a:lnTo>
                <a:lnTo>
                  <a:pt x="6643654" y="1518607"/>
                </a:lnTo>
                <a:lnTo>
                  <a:pt x="0" y="1518607"/>
                </a:lnTo>
                <a:lnTo>
                  <a:pt x="0" y="0"/>
                </a:lnTo>
                <a:close/>
              </a:path>
            </a:pathLst>
          </a:custGeom>
          <a:blipFill>
            <a:blip r:embed="rId5"/>
            <a:stretch>
              <a:fillRect l="0" t="-8786" r="0" b="-8786"/>
            </a:stretch>
          </a:blipFill>
        </p:spPr>
      </p:sp>
      <p:sp>
        <p:nvSpPr>
          <p:cNvPr name="Freeform 7" id="7"/>
          <p:cNvSpPr/>
          <p:nvPr/>
        </p:nvSpPr>
        <p:spPr>
          <a:xfrm flipH="false" flipV="false" rot="0">
            <a:off x="14340792" y="1398984"/>
            <a:ext cx="3283153" cy="3283153"/>
          </a:xfrm>
          <a:custGeom>
            <a:avLst/>
            <a:gdLst/>
            <a:ahLst/>
            <a:cxnLst/>
            <a:rect r="r" b="b" t="t" l="l"/>
            <a:pathLst>
              <a:path h="3283153" w="3283153">
                <a:moveTo>
                  <a:pt x="0" y="0"/>
                </a:moveTo>
                <a:lnTo>
                  <a:pt x="3283153" y="0"/>
                </a:lnTo>
                <a:lnTo>
                  <a:pt x="3283153" y="3283153"/>
                </a:lnTo>
                <a:lnTo>
                  <a:pt x="0" y="3283153"/>
                </a:lnTo>
                <a:lnTo>
                  <a:pt x="0" y="0"/>
                </a:lnTo>
                <a:close/>
              </a:path>
            </a:pathLst>
          </a:custGeom>
          <a:blipFill>
            <a:blip r:embed="rId6"/>
            <a:stretch>
              <a:fillRect l="0" t="0" r="0" b="0"/>
            </a:stretch>
          </a:blipFill>
        </p:spPr>
      </p:sp>
      <p:sp>
        <p:nvSpPr>
          <p:cNvPr name="Freeform 8" id="8"/>
          <p:cNvSpPr/>
          <p:nvPr/>
        </p:nvSpPr>
        <p:spPr>
          <a:xfrm flipH="false" flipV="false" rot="0">
            <a:off x="2226068" y="5667435"/>
            <a:ext cx="3308213" cy="3302634"/>
          </a:xfrm>
          <a:custGeom>
            <a:avLst/>
            <a:gdLst/>
            <a:ahLst/>
            <a:cxnLst/>
            <a:rect r="r" b="b" t="t" l="l"/>
            <a:pathLst>
              <a:path h="3302634" w="3308213">
                <a:moveTo>
                  <a:pt x="0" y="0"/>
                </a:moveTo>
                <a:lnTo>
                  <a:pt x="3308212" y="0"/>
                </a:lnTo>
                <a:lnTo>
                  <a:pt x="3308212" y="3302634"/>
                </a:lnTo>
                <a:lnTo>
                  <a:pt x="0" y="3302634"/>
                </a:lnTo>
                <a:lnTo>
                  <a:pt x="0" y="0"/>
                </a:lnTo>
                <a:close/>
              </a:path>
            </a:pathLst>
          </a:custGeom>
          <a:blipFill>
            <a:blip r:embed="rId7"/>
            <a:stretch>
              <a:fillRect l="0" t="0" r="0" b="0"/>
            </a:stretch>
          </a:blipFill>
        </p:spPr>
      </p:sp>
      <p:sp>
        <p:nvSpPr>
          <p:cNvPr name="Freeform 9" id="9"/>
          <p:cNvSpPr/>
          <p:nvPr/>
        </p:nvSpPr>
        <p:spPr>
          <a:xfrm flipH="false" flipV="false" rot="0">
            <a:off x="12866434" y="6309585"/>
            <a:ext cx="2948715" cy="2948715"/>
          </a:xfrm>
          <a:custGeom>
            <a:avLst/>
            <a:gdLst/>
            <a:ahLst/>
            <a:cxnLst/>
            <a:rect r="r" b="b" t="t" l="l"/>
            <a:pathLst>
              <a:path h="2948715" w="2948715">
                <a:moveTo>
                  <a:pt x="0" y="0"/>
                </a:moveTo>
                <a:lnTo>
                  <a:pt x="2948715" y="0"/>
                </a:lnTo>
                <a:lnTo>
                  <a:pt x="2948715" y="2948715"/>
                </a:lnTo>
                <a:lnTo>
                  <a:pt x="0" y="2948715"/>
                </a:lnTo>
                <a:lnTo>
                  <a:pt x="0" y="0"/>
                </a:lnTo>
                <a:close/>
              </a:path>
            </a:pathLst>
          </a:custGeom>
          <a:blipFill>
            <a:blip r:embed="rId8"/>
            <a:stretch>
              <a:fillRect l="0" t="0" r="0" b="0"/>
            </a:stretch>
          </a:blipFill>
        </p:spPr>
      </p:sp>
      <p:sp>
        <p:nvSpPr>
          <p:cNvPr name="TextBox 10" id="10"/>
          <p:cNvSpPr txBox="true"/>
          <p:nvPr/>
        </p:nvSpPr>
        <p:spPr>
          <a:xfrm rot="0">
            <a:off x="13671125" y="9142095"/>
            <a:ext cx="3450476" cy="273685"/>
          </a:xfrm>
          <a:prstGeom prst="rect">
            <a:avLst/>
          </a:prstGeom>
        </p:spPr>
        <p:txBody>
          <a:bodyPr anchor="t" rtlCol="false" tIns="0" lIns="0" bIns="0" rIns="0">
            <a:spAutoFit/>
          </a:bodyPr>
          <a:lstStyle/>
          <a:p>
            <a:pPr algn="r" marL="0" indent="0" lvl="0">
              <a:lnSpc>
                <a:spcPts val="2239"/>
              </a:lnSpc>
              <a:spcBef>
                <a:spcPct val="0"/>
              </a:spcBef>
            </a:pPr>
            <a:r>
              <a:rPr lang="en-US" sz="1599" spc="159">
                <a:solidFill>
                  <a:srgbClr val="000000">
                    <a:alpha val="49804"/>
                  </a:srgbClr>
                </a:solidFill>
                <a:latin typeface="Open Sauce"/>
                <a:ea typeface="Open Sauce"/>
                <a:cs typeface="Open Sauce"/>
                <a:sym typeface="Open Sauce"/>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a:ln cap="sq">
            <a:noFill/>
            <a:prstDash val="solid"/>
            <a:miter/>
          </a:ln>
        </p:spPr>
      </p:sp>
      <p:sp>
        <p:nvSpPr>
          <p:cNvPr name="AutoShape 3" id="3"/>
          <p:cNvSpPr/>
          <p:nvPr/>
        </p:nvSpPr>
        <p:spPr>
          <a:xfrm>
            <a:off x="1166399" y="1028700"/>
            <a:ext cx="687324" cy="0"/>
          </a:xfrm>
          <a:prstGeom prst="line">
            <a:avLst/>
          </a:prstGeom>
          <a:ln cap="flat" w="76200">
            <a:solidFill>
              <a:srgbClr val="000000"/>
            </a:solidFill>
            <a:prstDash val="solid"/>
            <a:headEnd type="none" len="sm" w="sm"/>
            <a:tailEnd type="none" len="sm" w="sm"/>
          </a:ln>
        </p:spPr>
      </p:sp>
      <p:sp>
        <p:nvSpPr>
          <p:cNvPr name="Freeform 4" id="4"/>
          <p:cNvSpPr/>
          <p:nvPr/>
        </p:nvSpPr>
        <p:spPr>
          <a:xfrm flipH="false" flipV="false" rot="0">
            <a:off x="666434" y="1028700"/>
            <a:ext cx="15809058" cy="8872834"/>
          </a:xfrm>
          <a:custGeom>
            <a:avLst/>
            <a:gdLst/>
            <a:ahLst/>
            <a:cxnLst/>
            <a:rect r="r" b="b" t="t" l="l"/>
            <a:pathLst>
              <a:path h="8872834" w="15809058">
                <a:moveTo>
                  <a:pt x="0" y="0"/>
                </a:moveTo>
                <a:lnTo>
                  <a:pt x="15809058" y="0"/>
                </a:lnTo>
                <a:lnTo>
                  <a:pt x="15809058" y="8872834"/>
                </a:lnTo>
                <a:lnTo>
                  <a:pt x="0" y="8872834"/>
                </a:lnTo>
                <a:lnTo>
                  <a:pt x="0" y="0"/>
                </a:lnTo>
                <a:close/>
              </a:path>
            </a:pathLst>
          </a:custGeom>
          <a:blipFill>
            <a:blip r:embed="rId3"/>
            <a:stretch>
              <a:fillRect l="0" t="0" r="0" b="0"/>
            </a:stretch>
          </a:blipFill>
        </p:spPr>
      </p:sp>
      <p:sp>
        <p:nvSpPr>
          <p:cNvPr name="TextBox 5" id="5"/>
          <p:cNvSpPr txBox="true"/>
          <p:nvPr/>
        </p:nvSpPr>
        <p:spPr>
          <a:xfrm rot="0">
            <a:off x="121004" y="-114300"/>
            <a:ext cx="9022996" cy="1085215"/>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Architecture diagram</a:t>
            </a:r>
          </a:p>
        </p:txBody>
      </p:sp>
      <p:sp>
        <p:nvSpPr>
          <p:cNvPr name="TextBox 6" id="6"/>
          <p:cNvSpPr txBox="true"/>
          <p:nvPr/>
        </p:nvSpPr>
        <p:spPr>
          <a:xfrm rot="0">
            <a:off x="13671125" y="9142095"/>
            <a:ext cx="3450476" cy="273685"/>
          </a:xfrm>
          <a:prstGeom prst="rect">
            <a:avLst/>
          </a:prstGeom>
        </p:spPr>
        <p:txBody>
          <a:bodyPr anchor="t" rtlCol="false" tIns="0" lIns="0" bIns="0" rIns="0">
            <a:spAutoFit/>
          </a:bodyPr>
          <a:lstStyle/>
          <a:p>
            <a:pPr algn="r" marL="0" indent="0" lvl="0">
              <a:lnSpc>
                <a:spcPts val="2239"/>
              </a:lnSpc>
              <a:spcBef>
                <a:spcPct val="0"/>
              </a:spcBef>
            </a:pPr>
            <a:r>
              <a:rPr lang="en-US" sz="1599" spc="159">
                <a:solidFill>
                  <a:srgbClr val="000000">
                    <a:alpha val="49804"/>
                  </a:srgbClr>
                </a:solidFill>
                <a:latin typeface="Open Sauce"/>
                <a:ea typeface="Open Sauce"/>
                <a:cs typeface="Open Sauce"/>
                <a:sym typeface="Open Sauce"/>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a:ln cap="sq">
            <a:noFill/>
            <a:prstDash val="solid"/>
            <a:miter/>
          </a:ln>
        </p:spPr>
      </p:sp>
      <p:sp>
        <p:nvSpPr>
          <p:cNvPr name="AutoShape 3" id="3"/>
          <p:cNvSpPr/>
          <p:nvPr/>
        </p:nvSpPr>
        <p:spPr>
          <a:xfrm>
            <a:off x="1166399" y="1028700"/>
            <a:ext cx="687324" cy="0"/>
          </a:xfrm>
          <a:prstGeom prst="line">
            <a:avLst/>
          </a:prstGeom>
          <a:ln cap="flat" w="76200">
            <a:solidFill>
              <a:srgbClr val="000000"/>
            </a:solidFill>
            <a:prstDash val="solid"/>
            <a:headEnd type="none" len="sm" w="sm"/>
            <a:tailEnd type="none" len="sm" w="sm"/>
          </a:ln>
        </p:spPr>
      </p:sp>
      <p:sp>
        <p:nvSpPr>
          <p:cNvPr name="TextBox 4" id="4"/>
          <p:cNvSpPr txBox="true"/>
          <p:nvPr/>
        </p:nvSpPr>
        <p:spPr>
          <a:xfrm rot="0">
            <a:off x="121004" y="-114300"/>
            <a:ext cx="9022996" cy="1085215"/>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Input and request types</a:t>
            </a:r>
          </a:p>
        </p:txBody>
      </p:sp>
      <p:sp>
        <p:nvSpPr>
          <p:cNvPr name="TextBox 5" id="5"/>
          <p:cNvSpPr txBox="true"/>
          <p:nvPr/>
        </p:nvSpPr>
        <p:spPr>
          <a:xfrm rot="0">
            <a:off x="13671125" y="9142095"/>
            <a:ext cx="3450476" cy="273685"/>
          </a:xfrm>
          <a:prstGeom prst="rect">
            <a:avLst/>
          </a:prstGeom>
        </p:spPr>
        <p:txBody>
          <a:bodyPr anchor="t" rtlCol="false" tIns="0" lIns="0" bIns="0" rIns="0">
            <a:spAutoFit/>
          </a:bodyPr>
          <a:lstStyle/>
          <a:p>
            <a:pPr algn="r" marL="0" indent="0" lvl="0">
              <a:lnSpc>
                <a:spcPts val="2239"/>
              </a:lnSpc>
              <a:spcBef>
                <a:spcPct val="0"/>
              </a:spcBef>
            </a:pPr>
            <a:r>
              <a:rPr lang="en-US" sz="1599" spc="159">
                <a:solidFill>
                  <a:srgbClr val="000000">
                    <a:alpha val="49804"/>
                  </a:srgbClr>
                </a:solidFill>
                <a:latin typeface="Open Sauce"/>
                <a:ea typeface="Open Sauce"/>
                <a:cs typeface="Open Sauce"/>
                <a:sym typeface="Open Sauce"/>
              </a:rPr>
              <a:t>4</a:t>
            </a:r>
          </a:p>
        </p:txBody>
      </p:sp>
      <p:sp>
        <p:nvSpPr>
          <p:cNvPr name="TextBox 6" id="6"/>
          <p:cNvSpPr txBox="true"/>
          <p:nvPr/>
        </p:nvSpPr>
        <p:spPr>
          <a:xfrm rot="0">
            <a:off x="313202" y="1394413"/>
            <a:ext cx="7665641" cy="738504"/>
          </a:xfrm>
          <a:prstGeom prst="rect">
            <a:avLst/>
          </a:prstGeom>
        </p:spPr>
        <p:txBody>
          <a:bodyPr anchor="t" rtlCol="false" tIns="0" lIns="0" bIns="0" rIns="0">
            <a:spAutoFit/>
          </a:bodyPr>
          <a:lstStyle/>
          <a:p>
            <a:pPr algn="ctr">
              <a:lnSpc>
                <a:spcPts val="6020"/>
              </a:lnSpc>
              <a:spcBef>
                <a:spcPct val="0"/>
              </a:spcBef>
            </a:pPr>
            <a:r>
              <a:rPr lang="en-US" sz="4300">
                <a:solidFill>
                  <a:srgbClr val="000000"/>
                </a:solidFill>
                <a:latin typeface="Open Sauce"/>
                <a:ea typeface="Open Sauce"/>
                <a:cs typeface="Open Sauce"/>
                <a:sym typeface="Open Sauce"/>
              </a:rPr>
              <a:t>User input → intent detection</a:t>
            </a:r>
          </a:p>
        </p:txBody>
      </p:sp>
      <p:sp>
        <p:nvSpPr>
          <p:cNvPr name="TextBox 7" id="7"/>
          <p:cNvSpPr txBox="true"/>
          <p:nvPr/>
        </p:nvSpPr>
        <p:spPr>
          <a:xfrm rot="0">
            <a:off x="313202" y="2475817"/>
            <a:ext cx="16404829" cy="6139813"/>
          </a:xfrm>
          <a:prstGeom prst="rect">
            <a:avLst/>
          </a:prstGeom>
        </p:spPr>
        <p:txBody>
          <a:bodyPr anchor="t" rtlCol="false" tIns="0" lIns="0" bIns="0" rIns="0">
            <a:spAutoFit/>
          </a:bodyPr>
          <a:lstStyle/>
          <a:p>
            <a:pPr algn="l">
              <a:lnSpc>
                <a:spcPts val="5460"/>
              </a:lnSpc>
              <a:spcBef>
                <a:spcPct val="0"/>
              </a:spcBef>
            </a:pPr>
            <a:r>
              <a:rPr lang="en-US" sz="3900">
                <a:solidFill>
                  <a:srgbClr val="000000"/>
                </a:solidFill>
                <a:latin typeface="Open Sauce"/>
                <a:ea typeface="Open Sauce"/>
                <a:cs typeface="Open Sauce"/>
                <a:sym typeface="Open Sauce"/>
              </a:rPr>
              <a:t>User sends a message, e.g., "book flight" or "cancel my flight AI202".</a:t>
            </a:r>
          </a:p>
          <a:p>
            <a:pPr algn="l">
              <a:lnSpc>
                <a:spcPts val="5460"/>
              </a:lnSpc>
              <a:spcBef>
                <a:spcPct val="0"/>
              </a:spcBef>
            </a:pPr>
            <a:r>
              <a:rPr lang="en-US" sz="3900">
                <a:solidFill>
                  <a:srgbClr val="000000"/>
                </a:solidFill>
                <a:latin typeface="Open Sauce"/>
                <a:ea typeface="Open Sauce"/>
                <a:cs typeface="Open Sauce"/>
                <a:sym typeface="Open Sauce"/>
              </a:rPr>
              <a:t>Intent Detector: Categorizes input into the following using keywords </a:t>
            </a:r>
          </a:p>
          <a:p>
            <a:pPr algn="l">
              <a:lnSpc>
                <a:spcPts val="5460"/>
              </a:lnSpc>
              <a:spcBef>
                <a:spcPct val="0"/>
              </a:spcBef>
            </a:pPr>
            <a:r>
              <a:rPr lang="en-US" sz="3900">
                <a:solidFill>
                  <a:srgbClr val="000000"/>
                </a:solidFill>
                <a:latin typeface="Open Sauce"/>
                <a:ea typeface="Open Sauce"/>
                <a:cs typeface="Open Sauce"/>
                <a:sym typeface="Open Sauce"/>
              </a:rPr>
              <a:t>from the user input:</a:t>
            </a:r>
          </a:p>
          <a:p>
            <a:pPr algn="l" marL="842023" indent="-421011" lvl="1">
              <a:lnSpc>
                <a:spcPts val="5460"/>
              </a:lnSpc>
              <a:buFont typeface="Arial"/>
              <a:buChar char="•"/>
            </a:pPr>
            <a:r>
              <a:rPr lang="en-US" sz="3900">
                <a:solidFill>
                  <a:srgbClr val="000000"/>
                </a:solidFill>
                <a:latin typeface="Open Sauce"/>
                <a:ea typeface="Open Sauce"/>
                <a:cs typeface="Open Sauce"/>
                <a:sym typeface="Open Sauce"/>
              </a:rPr>
              <a:t>Cancel Trip</a:t>
            </a:r>
          </a:p>
          <a:p>
            <a:pPr algn="l" marL="842023" indent="-421011" lvl="1">
              <a:lnSpc>
                <a:spcPts val="5460"/>
              </a:lnSpc>
              <a:buFont typeface="Arial"/>
              <a:buChar char="•"/>
            </a:pPr>
            <a:r>
              <a:rPr lang="en-US" sz="3900">
                <a:solidFill>
                  <a:srgbClr val="000000"/>
                </a:solidFill>
                <a:latin typeface="Open Sauce"/>
                <a:ea typeface="Open Sauce"/>
                <a:cs typeface="Open Sauce"/>
                <a:sym typeface="Open Sauce"/>
              </a:rPr>
              <a:t>Flight Status</a:t>
            </a:r>
          </a:p>
          <a:p>
            <a:pPr algn="l" marL="842023" indent="-421011" lvl="1">
              <a:lnSpc>
                <a:spcPts val="5460"/>
              </a:lnSpc>
              <a:buFont typeface="Arial"/>
              <a:buChar char="•"/>
            </a:pPr>
            <a:r>
              <a:rPr lang="en-US" sz="3900">
                <a:solidFill>
                  <a:srgbClr val="000000"/>
                </a:solidFill>
                <a:latin typeface="Open Sauce"/>
                <a:ea typeface="Open Sauce"/>
                <a:cs typeface="Open Sauce"/>
                <a:sym typeface="Open Sauce"/>
              </a:rPr>
              <a:t>Seat Availability</a:t>
            </a:r>
          </a:p>
          <a:p>
            <a:pPr algn="l" marL="842023" indent="-421011" lvl="1">
              <a:lnSpc>
                <a:spcPts val="5460"/>
              </a:lnSpc>
              <a:buFont typeface="Arial"/>
              <a:buChar char="•"/>
            </a:pPr>
            <a:r>
              <a:rPr lang="en-US" sz="3900">
                <a:solidFill>
                  <a:srgbClr val="000000"/>
                </a:solidFill>
                <a:latin typeface="Open Sauce"/>
                <a:ea typeface="Open Sauce"/>
                <a:cs typeface="Open Sauce"/>
                <a:sym typeface="Open Sauce"/>
              </a:rPr>
              <a:t>Book Ticket</a:t>
            </a:r>
          </a:p>
          <a:p>
            <a:pPr algn="l" marL="842023" indent="-421011" lvl="1">
              <a:lnSpc>
                <a:spcPts val="5460"/>
              </a:lnSpc>
              <a:buFont typeface="Arial"/>
              <a:buChar char="•"/>
            </a:pPr>
            <a:r>
              <a:rPr lang="en-US" sz="3900">
                <a:solidFill>
                  <a:srgbClr val="000000"/>
                </a:solidFill>
                <a:latin typeface="Open Sauce"/>
                <a:ea typeface="Open Sauce"/>
                <a:cs typeface="Open Sauce"/>
                <a:sym typeface="Open Sauce"/>
              </a:rPr>
              <a:t>Get Bookings</a:t>
            </a:r>
          </a:p>
          <a:p>
            <a:pPr algn="l" marL="842023" indent="-421011" lvl="1">
              <a:lnSpc>
                <a:spcPts val="5460"/>
              </a:lnSpc>
              <a:buFont typeface="Arial"/>
              <a:buChar char="•"/>
            </a:pPr>
            <a:r>
              <a:rPr lang="en-US" sz="3900">
                <a:solidFill>
                  <a:srgbClr val="000000"/>
                </a:solidFill>
                <a:latin typeface="Open Sauce"/>
                <a:ea typeface="Open Sauce"/>
                <a:cs typeface="Open Sauce"/>
                <a:sym typeface="Open Sauce"/>
              </a:rPr>
              <a:t>Unknown</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a:ln cap="sq">
            <a:noFill/>
            <a:prstDash val="solid"/>
            <a:miter/>
          </a:ln>
        </p:spPr>
      </p:sp>
      <p:sp>
        <p:nvSpPr>
          <p:cNvPr name="AutoShape 3" id="3"/>
          <p:cNvSpPr/>
          <p:nvPr/>
        </p:nvSpPr>
        <p:spPr>
          <a:xfrm>
            <a:off x="1166399" y="1028700"/>
            <a:ext cx="687324" cy="0"/>
          </a:xfrm>
          <a:prstGeom prst="line">
            <a:avLst/>
          </a:prstGeom>
          <a:ln cap="flat" w="76200">
            <a:solidFill>
              <a:srgbClr val="000000"/>
            </a:solidFill>
            <a:prstDash val="solid"/>
            <a:headEnd type="none" len="sm" w="sm"/>
            <a:tailEnd type="none" len="sm" w="sm"/>
          </a:ln>
        </p:spPr>
      </p:sp>
      <p:sp>
        <p:nvSpPr>
          <p:cNvPr name="TextBox 4" id="4"/>
          <p:cNvSpPr txBox="true"/>
          <p:nvPr/>
        </p:nvSpPr>
        <p:spPr>
          <a:xfrm rot="0">
            <a:off x="121004" y="-114300"/>
            <a:ext cx="9022996" cy="1085215"/>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Input and request types</a:t>
            </a:r>
          </a:p>
        </p:txBody>
      </p:sp>
      <p:sp>
        <p:nvSpPr>
          <p:cNvPr name="TextBox 5" id="5"/>
          <p:cNvSpPr txBox="true"/>
          <p:nvPr/>
        </p:nvSpPr>
        <p:spPr>
          <a:xfrm rot="0">
            <a:off x="13671125" y="9142095"/>
            <a:ext cx="3450476" cy="273685"/>
          </a:xfrm>
          <a:prstGeom prst="rect">
            <a:avLst/>
          </a:prstGeom>
        </p:spPr>
        <p:txBody>
          <a:bodyPr anchor="t" rtlCol="false" tIns="0" lIns="0" bIns="0" rIns="0">
            <a:spAutoFit/>
          </a:bodyPr>
          <a:lstStyle/>
          <a:p>
            <a:pPr algn="r" marL="0" indent="0" lvl="0">
              <a:lnSpc>
                <a:spcPts val="2239"/>
              </a:lnSpc>
              <a:spcBef>
                <a:spcPct val="0"/>
              </a:spcBef>
            </a:pPr>
            <a:r>
              <a:rPr lang="en-US" sz="1599" spc="159">
                <a:solidFill>
                  <a:srgbClr val="000000">
                    <a:alpha val="49804"/>
                  </a:srgbClr>
                </a:solidFill>
                <a:latin typeface="Open Sauce"/>
                <a:ea typeface="Open Sauce"/>
                <a:cs typeface="Open Sauce"/>
                <a:sym typeface="Open Sauce"/>
              </a:rPr>
              <a:t>4</a:t>
            </a:r>
          </a:p>
        </p:txBody>
      </p:sp>
      <p:sp>
        <p:nvSpPr>
          <p:cNvPr name="TextBox 6" id="6"/>
          <p:cNvSpPr txBox="true"/>
          <p:nvPr/>
        </p:nvSpPr>
        <p:spPr>
          <a:xfrm rot="0">
            <a:off x="121004" y="1392531"/>
            <a:ext cx="6901160" cy="738504"/>
          </a:xfrm>
          <a:prstGeom prst="rect">
            <a:avLst/>
          </a:prstGeom>
        </p:spPr>
        <p:txBody>
          <a:bodyPr anchor="t" rtlCol="false" tIns="0" lIns="0" bIns="0" rIns="0">
            <a:spAutoFit/>
          </a:bodyPr>
          <a:lstStyle/>
          <a:p>
            <a:pPr algn="ctr">
              <a:lnSpc>
                <a:spcPts val="6020"/>
              </a:lnSpc>
              <a:spcBef>
                <a:spcPct val="0"/>
              </a:spcBef>
            </a:pPr>
            <a:r>
              <a:rPr lang="en-US" sz="4300">
                <a:solidFill>
                  <a:srgbClr val="000000"/>
                </a:solidFill>
                <a:latin typeface="Open Sauce"/>
                <a:ea typeface="Open Sauce"/>
                <a:cs typeface="Open Sauce"/>
                <a:sym typeface="Open Sauce"/>
              </a:rPr>
              <a:t>Intent → function mapping</a:t>
            </a:r>
          </a:p>
        </p:txBody>
      </p:sp>
      <p:sp>
        <p:nvSpPr>
          <p:cNvPr name="TextBox 7" id="7"/>
          <p:cNvSpPr txBox="true"/>
          <p:nvPr/>
        </p:nvSpPr>
        <p:spPr>
          <a:xfrm rot="0">
            <a:off x="266491" y="2432687"/>
            <a:ext cx="17755019" cy="7511413"/>
          </a:xfrm>
          <a:prstGeom prst="rect">
            <a:avLst/>
          </a:prstGeom>
        </p:spPr>
        <p:txBody>
          <a:bodyPr anchor="t" rtlCol="false" tIns="0" lIns="0" bIns="0" rIns="0">
            <a:spAutoFit/>
          </a:bodyPr>
          <a:lstStyle/>
          <a:p>
            <a:pPr algn="l" marL="842023" indent="-421011" lvl="1">
              <a:lnSpc>
                <a:spcPts val="5460"/>
              </a:lnSpc>
              <a:spcBef>
                <a:spcPct val="0"/>
              </a:spcBef>
              <a:buFont typeface="Arial"/>
              <a:buChar char="•"/>
            </a:pPr>
            <a:r>
              <a:rPr lang="en-US" sz="3900">
                <a:solidFill>
                  <a:srgbClr val="000000"/>
                </a:solidFill>
                <a:latin typeface="Open Sauce"/>
                <a:ea typeface="Open Sauce"/>
                <a:cs typeface="Open Sauce"/>
                <a:sym typeface="Open Sauce"/>
              </a:rPr>
              <a:t>Ta</a:t>
            </a:r>
            <a:r>
              <a:rPr lang="en-US" sz="3900">
                <a:solidFill>
                  <a:srgbClr val="000000"/>
                </a:solidFill>
                <a:latin typeface="Open Sauce"/>
                <a:ea typeface="Open Sauce"/>
                <a:cs typeface="Open Sauce"/>
                <a:sym typeface="Open Sauce"/>
              </a:rPr>
              <a:t>sk executor maps intent to function.</a:t>
            </a:r>
          </a:p>
          <a:p>
            <a:pPr algn="l" marL="842023" indent="-421011" lvl="1">
              <a:lnSpc>
                <a:spcPts val="5460"/>
              </a:lnSpc>
              <a:spcBef>
                <a:spcPct val="0"/>
              </a:spcBef>
              <a:buFont typeface="Arial"/>
              <a:buChar char="•"/>
            </a:pPr>
            <a:r>
              <a:rPr lang="en-US" sz="3900">
                <a:solidFill>
                  <a:srgbClr val="000000"/>
                </a:solidFill>
                <a:latin typeface="Open Sauce"/>
                <a:ea typeface="Open Sauce"/>
                <a:cs typeface="Open Sauce"/>
                <a:sym typeface="Open Sauce"/>
              </a:rPr>
              <a:t>Example mapping:</a:t>
            </a:r>
          </a:p>
          <a:p>
            <a:pPr algn="l">
              <a:lnSpc>
                <a:spcPts val="5460"/>
              </a:lnSpc>
              <a:spcBef>
                <a:spcPct val="0"/>
              </a:spcBef>
            </a:pPr>
          </a:p>
          <a:p>
            <a:pPr algn="l">
              <a:lnSpc>
                <a:spcPts val="5460"/>
              </a:lnSpc>
              <a:spcBef>
                <a:spcPct val="0"/>
              </a:spcBef>
            </a:pPr>
            <a:r>
              <a:rPr lang="en-US" sz="3900">
                <a:solidFill>
                  <a:srgbClr val="000000"/>
                </a:solidFill>
                <a:latin typeface="Open Sauce"/>
                <a:ea typeface="Open Sauce"/>
                <a:cs typeface="Open Sauce"/>
                <a:sym typeface="Open Sauce"/>
              </a:rPr>
              <a:t>         IntentTask                                                       Function</a:t>
            </a:r>
          </a:p>
          <a:p>
            <a:pPr algn="l">
              <a:lnSpc>
                <a:spcPts val="5460"/>
              </a:lnSpc>
              <a:spcBef>
                <a:spcPct val="0"/>
              </a:spcBef>
            </a:pPr>
            <a:r>
              <a:rPr lang="en-US" sz="3900">
                <a:solidFill>
                  <a:srgbClr val="000000"/>
                </a:solidFill>
                <a:latin typeface="Open Sauce"/>
                <a:ea typeface="Open Sauce"/>
                <a:cs typeface="Open Sauce"/>
                <a:sym typeface="Open Sauce"/>
              </a:rPr>
              <a:t>         Cancel Trip                                                    cancelBooking</a:t>
            </a:r>
          </a:p>
          <a:p>
            <a:pPr algn="l">
              <a:lnSpc>
                <a:spcPts val="5460"/>
              </a:lnSpc>
            </a:pPr>
            <a:r>
              <a:rPr lang="en-US" sz="3900">
                <a:solidFill>
                  <a:srgbClr val="000000"/>
                </a:solidFill>
                <a:latin typeface="Open Sauce"/>
                <a:ea typeface="Open Sauce"/>
                <a:cs typeface="Open Sauce"/>
                <a:sym typeface="Open Sauce"/>
              </a:rPr>
              <a:t>         Flight Status                                                  get</a:t>
            </a:r>
            <a:r>
              <a:rPr lang="en-US" sz="3900">
                <a:solidFill>
                  <a:srgbClr val="000000"/>
                </a:solidFill>
                <a:latin typeface="Open Sauce"/>
                <a:ea typeface="Open Sauce"/>
                <a:cs typeface="Open Sauce"/>
                <a:sym typeface="Open Sauce"/>
              </a:rPr>
              <a:t>FlightStatus</a:t>
            </a:r>
          </a:p>
          <a:p>
            <a:pPr algn="l">
              <a:lnSpc>
                <a:spcPts val="5460"/>
              </a:lnSpc>
            </a:pPr>
            <a:r>
              <a:rPr lang="en-US" sz="3900">
                <a:solidFill>
                  <a:srgbClr val="000000"/>
                </a:solidFill>
                <a:latin typeface="Open Sauce"/>
                <a:ea typeface="Open Sauce"/>
                <a:cs typeface="Open Sauce"/>
                <a:sym typeface="Open Sauce"/>
              </a:rPr>
              <a:t>         </a:t>
            </a:r>
            <a:r>
              <a:rPr lang="en-US" sz="3900">
                <a:solidFill>
                  <a:srgbClr val="000000"/>
                </a:solidFill>
                <a:latin typeface="Open Sauce"/>
                <a:ea typeface="Open Sauce"/>
                <a:cs typeface="Open Sauce"/>
                <a:sym typeface="Open Sauce"/>
              </a:rPr>
              <a:t>Seat Availability                                             getSeatAvailability</a:t>
            </a:r>
          </a:p>
          <a:p>
            <a:pPr algn="l">
              <a:lnSpc>
                <a:spcPts val="5460"/>
              </a:lnSpc>
            </a:pPr>
            <a:r>
              <a:rPr lang="en-US" sz="3900">
                <a:solidFill>
                  <a:srgbClr val="000000"/>
                </a:solidFill>
                <a:latin typeface="Open Sauce"/>
                <a:ea typeface="Open Sauce"/>
                <a:cs typeface="Open Sauce"/>
                <a:sym typeface="Open Sauce"/>
              </a:rPr>
              <a:t>         </a:t>
            </a:r>
            <a:r>
              <a:rPr lang="en-US" sz="3900">
                <a:solidFill>
                  <a:srgbClr val="000000"/>
                </a:solidFill>
                <a:latin typeface="Open Sauce"/>
                <a:ea typeface="Open Sauce"/>
                <a:cs typeface="Open Sauce"/>
                <a:sym typeface="Open Sauce"/>
              </a:rPr>
              <a:t>Book Ticket                                                    getBookingsByCustomer</a:t>
            </a:r>
          </a:p>
          <a:p>
            <a:pPr algn="l">
              <a:lnSpc>
                <a:spcPts val="5460"/>
              </a:lnSpc>
            </a:pPr>
            <a:r>
              <a:rPr lang="en-US" sz="3900">
                <a:solidFill>
                  <a:srgbClr val="000000"/>
                </a:solidFill>
                <a:latin typeface="Open Sauce"/>
                <a:ea typeface="Open Sauce"/>
                <a:cs typeface="Open Sauce"/>
                <a:sym typeface="Open Sauce"/>
              </a:rPr>
              <a:t>         </a:t>
            </a:r>
            <a:r>
              <a:rPr lang="en-US" sz="3900">
                <a:solidFill>
                  <a:srgbClr val="000000"/>
                </a:solidFill>
                <a:latin typeface="Open Sauce"/>
                <a:ea typeface="Open Sauce"/>
                <a:cs typeface="Open Sauce"/>
                <a:sym typeface="Open Sauce"/>
              </a:rPr>
              <a:t>Unknown                                                         unknown</a:t>
            </a:r>
          </a:p>
          <a:p>
            <a:pPr algn="l">
              <a:lnSpc>
                <a:spcPts val="5460"/>
              </a:lnSpc>
            </a:pPr>
          </a:p>
          <a:p>
            <a:pPr algn="l" marL="842023" indent="-421011" lvl="1">
              <a:lnSpc>
                <a:spcPts val="5460"/>
              </a:lnSpc>
              <a:buFont typeface="Arial"/>
              <a:buChar char="•"/>
            </a:pPr>
            <a:r>
              <a:rPr lang="en-US" sz="3900">
                <a:solidFill>
                  <a:srgbClr val="000000"/>
                </a:solidFill>
                <a:latin typeface="Open Sauce"/>
                <a:ea typeface="Open Sauce"/>
                <a:cs typeface="Open Sauce"/>
                <a:sym typeface="Open Sauce"/>
              </a:rPr>
              <a:t>Handles generic input by returning Unknown message.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a:ln cap="sq">
            <a:noFill/>
            <a:prstDash val="solid"/>
            <a:miter/>
          </a:ln>
        </p:spPr>
      </p:sp>
      <p:sp>
        <p:nvSpPr>
          <p:cNvPr name="AutoShape 3" id="3"/>
          <p:cNvSpPr/>
          <p:nvPr/>
        </p:nvSpPr>
        <p:spPr>
          <a:xfrm>
            <a:off x="1166399" y="1028700"/>
            <a:ext cx="687324" cy="0"/>
          </a:xfrm>
          <a:prstGeom prst="line">
            <a:avLst/>
          </a:prstGeom>
          <a:ln cap="flat" w="76200">
            <a:solidFill>
              <a:srgbClr val="000000"/>
            </a:solidFill>
            <a:prstDash val="solid"/>
            <a:headEnd type="none" len="sm" w="sm"/>
            <a:tailEnd type="none" len="sm" w="sm"/>
          </a:ln>
        </p:spPr>
      </p:sp>
      <p:sp>
        <p:nvSpPr>
          <p:cNvPr name="TextBox 4" id="4"/>
          <p:cNvSpPr txBox="true"/>
          <p:nvPr/>
        </p:nvSpPr>
        <p:spPr>
          <a:xfrm rot="0">
            <a:off x="121004" y="-114300"/>
            <a:ext cx="9022996" cy="1085215"/>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Example retrieval</a:t>
            </a:r>
          </a:p>
        </p:txBody>
      </p:sp>
      <p:sp>
        <p:nvSpPr>
          <p:cNvPr name="TextBox 5" id="5"/>
          <p:cNvSpPr txBox="true"/>
          <p:nvPr/>
        </p:nvSpPr>
        <p:spPr>
          <a:xfrm rot="0">
            <a:off x="13671125" y="9142095"/>
            <a:ext cx="3450476" cy="273685"/>
          </a:xfrm>
          <a:prstGeom prst="rect">
            <a:avLst/>
          </a:prstGeom>
        </p:spPr>
        <p:txBody>
          <a:bodyPr anchor="t" rtlCol="false" tIns="0" lIns="0" bIns="0" rIns="0">
            <a:spAutoFit/>
          </a:bodyPr>
          <a:lstStyle/>
          <a:p>
            <a:pPr algn="r" marL="0" indent="0" lvl="0">
              <a:lnSpc>
                <a:spcPts val="2239"/>
              </a:lnSpc>
              <a:spcBef>
                <a:spcPct val="0"/>
              </a:spcBef>
            </a:pPr>
            <a:r>
              <a:rPr lang="en-US" sz="1599" spc="159">
                <a:solidFill>
                  <a:srgbClr val="000000">
                    <a:alpha val="49804"/>
                  </a:srgbClr>
                </a:solidFill>
                <a:latin typeface="Open Sauce"/>
                <a:ea typeface="Open Sauce"/>
                <a:cs typeface="Open Sauce"/>
                <a:sym typeface="Open Sauce"/>
              </a:rPr>
              <a:t>4</a:t>
            </a:r>
          </a:p>
        </p:txBody>
      </p:sp>
      <p:sp>
        <p:nvSpPr>
          <p:cNvPr name="TextBox 6" id="6"/>
          <p:cNvSpPr txBox="true"/>
          <p:nvPr/>
        </p:nvSpPr>
        <p:spPr>
          <a:xfrm rot="0">
            <a:off x="121004" y="1392531"/>
            <a:ext cx="6901160" cy="738504"/>
          </a:xfrm>
          <a:prstGeom prst="rect">
            <a:avLst/>
          </a:prstGeom>
        </p:spPr>
        <p:txBody>
          <a:bodyPr anchor="t" rtlCol="false" tIns="0" lIns="0" bIns="0" rIns="0">
            <a:spAutoFit/>
          </a:bodyPr>
          <a:lstStyle/>
          <a:p>
            <a:pPr algn="ctr">
              <a:lnSpc>
                <a:spcPts val="6020"/>
              </a:lnSpc>
              <a:spcBef>
                <a:spcPct val="0"/>
              </a:spcBef>
            </a:pPr>
            <a:r>
              <a:rPr lang="en-US" sz="4300">
                <a:solidFill>
                  <a:srgbClr val="000000"/>
                </a:solidFill>
                <a:latin typeface="Open Sauce"/>
                <a:ea typeface="Open Sauce"/>
                <a:cs typeface="Open Sauce"/>
                <a:sym typeface="Open Sauce"/>
              </a:rPr>
              <a:t>Intent → function mapping</a:t>
            </a:r>
          </a:p>
        </p:txBody>
      </p:sp>
      <p:sp>
        <p:nvSpPr>
          <p:cNvPr name="TextBox 7" id="7"/>
          <p:cNvSpPr txBox="true"/>
          <p:nvPr/>
        </p:nvSpPr>
        <p:spPr>
          <a:xfrm rot="0">
            <a:off x="266491" y="2473935"/>
            <a:ext cx="17755019" cy="5615938"/>
          </a:xfrm>
          <a:prstGeom prst="rect">
            <a:avLst/>
          </a:prstGeom>
        </p:spPr>
        <p:txBody>
          <a:bodyPr anchor="t" rtlCol="false" tIns="0" lIns="0" bIns="0" rIns="0">
            <a:spAutoFit/>
          </a:bodyPr>
          <a:lstStyle/>
          <a:p>
            <a:pPr algn="l" marL="842023" indent="-421011" lvl="1">
              <a:lnSpc>
                <a:spcPts val="5460"/>
              </a:lnSpc>
              <a:spcBef>
                <a:spcPct val="0"/>
              </a:spcBef>
              <a:buFont typeface="Arial"/>
              <a:buChar char="•"/>
            </a:pPr>
            <a:r>
              <a:rPr lang="en-US" sz="3900">
                <a:solidFill>
                  <a:srgbClr val="000000"/>
                </a:solidFill>
                <a:latin typeface="Open Sauce"/>
                <a:ea typeface="Open Sauce"/>
                <a:cs typeface="Open Sauce"/>
                <a:sym typeface="Open Sauce"/>
              </a:rPr>
              <a:t>Fligh</a:t>
            </a:r>
            <a:r>
              <a:rPr lang="en-US" sz="3900">
                <a:solidFill>
                  <a:srgbClr val="000000"/>
                </a:solidFill>
                <a:latin typeface="Open Sauce"/>
                <a:ea typeface="Open Sauce"/>
                <a:cs typeface="Open Sauce"/>
                <a:sym typeface="Open Sauce"/>
              </a:rPr>
              <a:t>t Status Example</a:t>
            </a:r>
          </a:p>
          <a:p>
            <a:pPr algn="l">
              <a:lnSpc>
                <a:spcPts val="5460"/>
              </a:lnSpc>
              <a:spcBef>
                <a:spcPct val="0"/>
              </a:spcBef>
            </a:pPr>
          </a:p>
          <a:p>
            <a:pPr algn="l">
              <a:lnSpc>
                <a:spcPts val="4620"/>
              </a:lnSpc>
            </a:pPr>
            <a:r>
              <a:rPr lang="en-US" sz="3300">
                <a:solidFill>
                  <a:srgbClr val="000000"/>
                </a:solidFill>
                <a:latin typeface="Fira Code"/>
                <a:ea typeface="Fira Code"/>
                <a:cs typeface="Fira Code"/>
                <a:sym typeface="Fira Code"/>
              </a:rPr>
              <a:t>const schedule = await Schedule.findOne({ flight_no: flightNo });</a:t>
            </a:r>
          </a:p>
          <a:p>
            <a:pPr algn="l">
              <a:lnSpc>
                <a:spcPts val="4620"/>
              </a:lnSpc>
            </a:pPr>
            <a:r>
              <a:rPr lang="en-US" sz="3300">
                <a:solidFill>
                  <a:srgbClr val="000000"/>
                </a:solidFill>
                <a:latin typeface="Fira Code"/>
                <a:ea typeface="Fira Code"/>
                <a:cs typeface="Fira Code"/>
                <a:sym typeface="Fira Code"/>
              </a:rPr>
              <a:t>return schedule</a:t>
            </a:r>
          </a:p>
          <a:p>
            <a:pPr algn="l">
              <a:lnSpc>
                <a:spcPts val="4620"/>
              </a:lnSpc>
            </a:pPr>
            <a:r>
              <a:rPr lang="en-US" sz="3300">
                <a:solidFill>
                  <a:srgbClr val="000000"/>
                </a:solidFill>
                <a:latin typeface="Fira Code"/>
                <a:ea typeface="Fira Code"/>
                <a:cs typeface="Fira Code"/>
                <a:sym typeface="Fira Code"/>
              </a:rPr>
              <a:t>  ? { flight_no: flightNo, current_status: schedule.current_status }</a:t>
            </a:r>
          </a:p>
          <a:p>
            <a:pPr algn="l">
              <a:lnSpc>
                <a:spcPts val="4620"/>
              </a:lnSpc>
            </a:pPr>
            <a:r>
              <a:rPr lang="en-US" sz="3300">
                <a:solidFill>
                  <a:srgbClr val="000000"/>
                </a:solidFill>
                <a:latin typeface="Fira Code"/>
                <a:ea typeface="Fira Code"/>
                <a:cs typeface="Fira Code"/>
                <a:sym typeface="Fira Code"/>
              </a:rPr>
              <a:t>  : { message: `No schedule found for flight ${flightNo}` };</a:t>
            </a:r>
          </a:p>
          <a:p>
            <a:pPr algn="l">
              <a:lnSpc>
                <a:spcPts val="4620"/>
              </a:lnSpc>
            </a:pPr>
          </a:p>
          <a:p>
            <a:pPr algn="l" marL="842023" indent="-421011" lvl="1">
              <a:lnSpc>
                <a:spcPts val="5460"/>
              </a:lnSpc>
              <a:buFont typeface="Arial"/>
              <a:buChar char="•"/>
            </a:pPr>
            <a:r>
              <a:rPr lang="en-US" sz="3900">
                <a:solidFill>
                  <a:srgbClr val="000000"/>
                </a:solidFill>
                <a:latin typeface="Open Sauce"/>
                <a:ea typeface="Open Sauce"/>
                <a:cs typeface="Open Sauce"/>
                <a:sym typeface="Open Sauce"/>
              </a:rPr>
              <a:t>Retrieves</a:t>
            </a:r>
            <a:r>
              <a:rPr lang="en-US" sz="3900">
                <a:solidFill>
                  <a:srgbClr val="000000"/>
                </a:solidFill>
                <a:latin typeface="Open Sauce"/>
                <a:ea typeface="Open Sauce"/>
                <a:cs typeface="Open Sauce"/>
                <a:sym typeface="Open Sauce"/>
              </a:rPr>
              <a:t> flight i</a:t>
            </a:r>
            <a:r>
              <a:rPr lang="en-US" sz="3900">
                <a:solidFill>
                  <a:srgbClr val="000000"/>
                </a:solidFill>
                <a:latin typeface="Open Sauce"/>
                <a:ea typeface="Open Sauce"/>
                <a:cs typeface="Open Sauce"/>
                <a:sym typeface="Open Sauce"/>
              </a:rPr>
              <a:t>nfo using flight_no.</a:t>
            </a:r>
          </a:p>
          <a:p>
            <a:pPr algn="l" marL="842023" indent="-421011" lvl="1">
              <a:lnSpc>
                <a:spcPts val="5460"/>
              </a:lnSpc>
              <a:buFont typeface="Arial"/>
              <a:buChar char="•"/>
            </a:pPr>
            <a:r>
              <a:rPr lang="en-US" sz="3900">
                <a:solidFill>
                  <a:srgbClr val="000000"/>
                </a:solidFill>
                <a:latin typeface="Open Sauce"/>
                <a:ea typeface="Open Sauce"/>
                <a:cs typeface="Open Sauce"/>
                <a:sym typeface="Open Sauce"/>
              </a:rPr>
              <a:t>Returns st</a:t>
            </a:r>
            <a:r>
              <a:rPr lang="en-US" sz="3900">
                <a:solidFill>
                  <a:srgbClr val="000000"/>
                </a:solidFill>
                <a:latin typeface="Open Sauce"/>
                <a:ea typeface="Open Sauce"/>
                <a:cs typeface="Open Sauce"/>
                <a:sym typeface="Open Sauce"/>
              </a:rPr>
              <a:t>atus, scheduled departure, arrival.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a:ln cap="sq">
            <a:noFill/>
            <a:prstDash val="solid"/>
            <a:miter/>
          </a:ln>
        </p:spPr>
      </p:sp>
      <p:sp>
        <p:nvSpPr>
          <p:cNvPr name="AutoShape 3" id="3"/>
          <p:cNvSpPr/>
          <p:nvPr/>
        </p:nvSpPr>
        <p:spPr>
          <a:xfrm>
            <a:off x="1166399" y="1028700"/>
            <a:ext cx="687324" cy="0"/>
          </a:xfrm>
          <a:prstGeom prst="line">
            <a:avLst/>
          </a:prstGeom>
          <a:ln cap="flat" w="76200">
            <a:solidFill>
              <a:srgbClr val="000000"/>
            </a:solidFill>
            <a:prstDash val="solid"/>
            <a:headEnd type="none" len="sm" w="sm"/>
            <a:tailEnd type="none" len="sm" w="sm"/>
          </a:ln>
        </p:spPr>
      </p:sp>
      <p:sp>
        <p:nvSpPr>
          <p:cNvPr name="TextBox 4" id="4"/>
          <p:cNvSpPr txBox="true"/>
          <p:nvPr/>
        </p:nvSpPr>
        <p:spPr>
          <a:xfrm rot="0">
            <a:off x="121004" y="-114300"/>
            <a:ext cx="9022996" cy="1085215"/>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APIs USED</a:t>
            </a:r>
          </a:p>
        </p:txBody>
      </p:sp>
      <p:sp>
        <p:nvSpPr>
          <p:cNvPr name="TextBox 5" id="5"/>
          <p:cNvSpPr txBox="true"/>
          <p:nvPr/>
        </p:nvSpPr>
        <p:spPr>
          <a:xfrm rot="0">
            <a:off x="13671125" y="9142095"/>
            <a:ext cx="3450476" cy="273685"/>
          </a:xfrm>
          <a:prstGeom prst="rect">
            <a:avLst/>
          </a:prstGeom>
        </p:spPr>
        <p:txBody>
          <a:bodyPr anchor="t" rtlCol="false" tIns="0" lIns="0" bIns="0" rIns="0">
            <a:spAutoFit/>
          </a:bodyPr>
          <a:lstStyle/>
          <a:p>
            <a:pPr algn="r" marL="0" indent="0" lvl="0">
              <a:lnSpc>
                <a:spcPts val="2239"/>
              </a:lnSpc>
              <a:spcBef>
                <a:spcPct val="0"/>
              </a:spcBef>
            </a:pPr>
            <a:r>
              <a:rPr lang="en-US" sz="1599" spc="159">
                <a:solidFill>
                  <a:srgbClr val="000000">
                    <a:alpha val="49804"/>
                  </a:srgbClr>
                </a:solidFill>
                <a:latin typeface="Open Sauce"/>
                <a:ea typeface="Open Sauce"/>
                <a:cs typeface="Open Sauce"/>
                <a:sym typeface="Open Sauce"/>
              </a:rPr>
              <a:t>4</a:t>
            </a:r>
          </a:p>
        </p:txBody>
      </p:sp>
      <p:sp>
        <p:nvSpPr>
          <p:cNvPr name="TextBox 6" id="6"/>
          <p:cNvSpPr txBox="true"/>
          <p:nvPr/>
        </p:nvSpPr>
        <p:spPr>
          <a:xfrm rot="0">
            <a:off x="722075" y="1338233"/>
            <a:ext cx="16399527" cy="7353262"/>
          </a:xfrm>
          <a:prstGeom prst="rect">
            <a:avLst/>
          </a:prstGeom>
        </p:spPr>
        <p:txBody>
          <a:bodyPr anchor="t" rtlCol="false" tIns="0" lIns="0" bIns="0" rIns="0">
            <a:spAutoFit/>
          </a:bodyPr>
          <a:lstStyle/>
          <a:p>
            <a:pPr algn="l" marL="695921" indent="-347960" lvl="1">
              <a:lnSpc>
                <a:spcPts val="4512"/>
              </a:lnSpc>
              <a:spcBef>
                <a:spcPct val="0"/>
              </a:spcBef>
              <a:buFont typeface="Arial"/>
              <a:buChar char="•"/>
            </a:pPr>
            <a:r>
              <a:rPr lang="en-US" sz="3223">
                <a:solidFill>
                  <a:srgbClr val="000000"/>
                </a:solidFill>
                <a:latin typeface="Open Sauce"/>
                <a:ea typeface="Open Sauce"/>
                <a:cs typeface="Open Sauce"/>
                <a:sym typeface="Open Sauce"/>
              </a:rPr>
              <a:t>create-bookingAPI </a:t>
            </a:r>
            <a:r>
              <a:rPr lang="en-US" sz="3223">
                <a:solidFill>
                  <a:srgbClr val="000000"/>
                </a:solidFill>
                <a:latin typeface="Open Sauce"/>
                <a:ea typeface="Open Sauce"/>
                <a:cs typeface="Open Sauce"/>
                <a:sym typeface="Open Sauce"/>
              </a:rPr>
              <a:t>to initiate and finalize a new flight reservation for a customer.</a:t>
            </a:r>
          </a:p>
          <a:p>
            <a:pPr algn="l" marL="695921" indent="-347960" lvl="1">
              <a:lnSpc>
                <a:spcPts val="4512"/>
              </a:lnSpc>
              <a:buFont typeface="Arial"/>
              <a:buChar char="•"/>
            </a:pPr>
            <a:r>
              <a:rPr lang="en-US" sz="3223">
                <a:solidFill>
                  <a:srgbClr val="000000"/>
                </a:solidFill>
                <a:latin typeface="Open Sauce"/>
                <a:ea typeface="Open Sauce"/>
                <a:cs typeface="Open Sauce"/>
                <a:sym typeface="Open Sauce"/>
              </a:rPr>
              <a:t>create-flightAPI for registering a new specific flight route or designation into the system.</a:t>
            </a:r>
          </a:p>
          <a:p>
            <a:pPr algn="l" marL="695921" indent="-347960" lvl="1">
              <a:lnSpc>
                <a:spcPts val="4512"/>
              </a:lnSpc>
              <a:buFont typeface="Arial"/>
              <a:buChar char="•"/>
            </a:pPr>
            <a:r>
              <a:rPr lang="en-US" sz="3223">
                <a:solidFill>
                  <a:srgbClr val="000000"/>
                </a:solidFill>
                <a:latin typeface="Open Sauce"/>
                <a:ea typeface="Open Sauce"/>
                <a:cs typeface="Open Sauce"/>
                <a:sym typeface="Open Sauce"/>
              </a:rPr>
              <a:t>view-flightAPI for retrieving details about a specific flight or a list of available flights.</a:t>
            </a:r>
          </a:p>
          <a:p>
            <a:pPr algn="l" marL="695921" indent="-347960" lvl="1">
              <a:lnSpc>
                <a:spcPts val="4512"/>
              </a:lnSpc>
              <a:buFont typeface="Arial"/>
              <a:buChar char="•"/>
            </a:pPr>
            <a:r>
              <a:rPr lang="en-US" sz="3223">
                <a:solidFill>
                  <a:srgbClr val="000000"/>
                </a:solidFill>
                <a:latin typeface="Open Sauce"/>
                <a:ea typeface="Open Sauce"/>
                <a:cs typeface="Open Sauce"/>
                <a:sym typeface="Open Sauce"/>
              </a:rPr>
              <a:t>create-scheduleAPI to define a new flight schedule, linking a flight to a specific date and time.</a:t>
            </a:r>
          </a:p>
          <a:p>
            <a:pPr algn="l" marL="695921" indent="-347960" lvl="1">
              <a:lnSpc>
                <a:spcPts val="4512"/>
              </a:lnSpc>
              <a:buFont typeface="Arial"/>
              <a:buChar char="•"/>
            </a:pPr>
            <a:r>
              <a:rPr lang="en-US" sz="3223">
                <a:solidFill>
                  <a:srgbClr val="000000"/>
                </a:solidFill>
                <a:latin typeface="Open Sauce"/>
                <a:ea typeface="Open Sauce"/>
                <a:cs typeface="Open Sauce"/>
                <a:sym typeface="Open Sauce"/>
              </a:rPr>
              <a:t>view-scheduleAPI for retrieving the current schedule details for a specific flight or date range.</a:t>
            </a:r>
          </a:p>
          <a:p>
            <a:pPr algn="l" marL="695921" indent="-347960" lvl="1">
              <a:lnSpc>
                <a:spcPts val="4512"/>
              </a:lnSpc>
              <a:buFont typeface="Arial"/>
              <a:buChar char="•"/>
            </a:pPr>
            <a:r>
              <a:rPr lang="en-US" sz="3223">
                <a:solidFill>
                  <a:srgbClr val="000000"/>
                </a:solidFill>
                <a:latin typeface="Open Sauce"/>
                <a:ea typeface="Open Sauce"/>
                <a:cs typeface="Open Sauce"/>
                <a:sym typeface="Open Sauce"/>
              </a:rPr>
              <a:t>update-scheduleAPI to modify an existing flight schedule, such as changing departure times or dates.</a:t>
            </a:r>
            <a:r>
              <a:rPr lang="en-US" sz="3223">
                <a:solidFill>
                  <a:srgbClr val="000000"/>
                </a:solidFill>
                <a:latin typeface="Open Sauce"/>
                <a:ea typeface="Open Sauce"/>
                <a:cs typeface="Open Sauce"/>
                <a:sym typeface="Open Sauce"/>
              </a:rPr>
              <a:t>g flight reservation.New </a:t>
            </a:r>
            <a:r>
              <a:rPr lang="en-US" sz="3223">
                <a:solidFill>
                  <a:srgbClr val="000000"/>
                </a:solidFill>
                <a:latin typeface="Open Sauce"/>
                <a:ea typeface="Open Sauce"/>
                <a:cs typeface="Open Sauce"/>
                <a:sym typeface="Open Sauce"/>
              </a:rPr>
              <a:t>Request(Pl</a:t>
            </a:r>
            <a:r>
              <a:rPr lang="en-US" sz="3223">
                <a:solidFill>
                  <a:srgbClr val="000000"/>
                </a:solidFill>
                <a:latin typeface="Open Sauce"/>
                <a:ea typeface="Open Sauce"/>
                <a:cs typeface="Open Sauce"/>
                <a:sym typeface="Open Sauce"/>
              </a:rPr>
              <a:t>aceholder) A generic request placeholder for a yet-to-be-defined API endpoint.</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alphaModFix amt="50000"/>
            </a:blip>
            <a:stretch>
              <a:fillRect l="0" t="0" r="0" b="0"/>
            </a:stretch>
          </a:blipFill>
          <a:ln cap="sq">
            <a:noFill/>
            <a:prstDash val="solid"/>
            <a:miter/>
          </a:ln>
        </p:spPr>
      </p:sp>
      <p:sp>
        <p:nvSpPr>
          <p:cNvPr name="AutoShape 3" id="3"/>
          <p:cNvSpPr/>
          <p:nvPr/>
        </p:nvSpPr>
        <p:spPr>
          <a:xfrm>
            <a:off x="1166399" y="1028700"/>
            <a:ext cx="687324" cy="0"/>
          </a:xfrm>
          <a:prstGeom prst="line">
            <a:avLst/>
          </a:prstGeom>
          <a:ln cap="flat" w="76200">
            <a:solidFill>
              <a:srgbClr val="000000"/>
            </a:solidFill>
            <a:prstDash val="solid"/>
            <a:headEnd type="none" len="sm" w="sm"/>
            <a:tailEnd type="none" len="sm" w="sm"/>
          </a:ln>
        </p:spPr>
      </p:sp>
      <p:sp>
        <p:nvSpPr>
          <p:cNvPr name="TextBox 4" id="4"/>
          <p:cNvSpPr txBox="true"/>
          <p:nvPr/>
        </p:nvSpPr>
        <p:spPr>
          <a:xfrm rot="0">
            <a:off x="294344" y="914400"/>
            <a:ext cx="9022996" cy="1085215"/>
          </a:xfrm>
          <a:prstGeom prst="rect">
            <a:avLst/>
          </a:prstGeom>
        </p:spPr>
        <p:txBody>
          <a:bodyPr anchor="t" rtlCol="false" tIns="0" lIns="0" bIns="0" rIns="0">
            <a:spAutoFit/>
          </a:bodyPr>
          <a:lstStyle/>
          <a:p>
            <a:pPr algn="l">
              <a:lnSpc>
                <a:spcPts val="8959"/>
              </a:lnSpc>
            </a:pPr>
            <a:r>
              <a:rPr lang="en-US" sz="6399">
                <a:solidFill>
                  <a:srgbClr val="000000"/>
                </a:solidFill>
                <a:latin typeface="DM Serif Display"/>
                <a:ea typeface="DM Serif Display"/>
                <a:cs typeface="DM Serif Display"/>
                <a:sym typeface="DM Serif Display"/>
              </a:rPr>
              <a:t>APIs USED</a:t>
            </a:r>
          </a:p>
        </p:txBody>
      </p:sp>
      <p:sp>
        <p:nvSpPr>
          <p:cNvPr name="TextBox 5" id="5"/>
          <p:cNvSpPr txBox="true"/>
          <p:nvPr/>
        </p:nvSpPr>
        <p:spPr>
          <a:xfrm rot="0">
            <a:off x="13671125" y="9142095"/>
            <a:ext cx="3450476" cy="273685"/>
          </a:xfrm>
          <a:prstGeom prst="rect">
            <a:avLst/>
          </a:prstGeom>
        </p:spPr>
        <p:txBody>
          <a:bodyPr anchor="t" rtlCol="false" tIns="0" lIns="0" bIns="0" rIns="0">
            <a:spAutoFit/>
          </a:bodyPr>
          <a:lstStyle/>
          <a:p>
            <a:pPr algn="r" marL="0" indent="0" lvl="0">
              <a:lnSpc>
                <a:spcPts val="2239"/>
              </a:lnSpc>
              <a:spcBef>
                <a:spcPct val="0"/>
              </a:spcBef>
            </a:pPr>
            <a:r>
              <a:rPr lang="en-US" sz="1599" spc="159">
                <a:solidFill>
                  <a:srgbClr val="000000">
                    <a:alpha val="49804"/>
                  </a:srgbClr>
                </a:solidFill>
                <a:latin typeface="Open Sauce"/>
                <a:ea typeface="Open Sauce"/>
                <a:cs typeface="Open Sauce"/>
                <a:sym typeface="Open Sauce"/>
              </a:rPr>
              <a:t>4</a:t>
            </a:r>
          </a:p>
        </p:txBody>
      </p:sp>
      <p:sp>
        <p:nvSpPr>
          <p:cNvPr name="TextBox 6" id="6"/>
          <p:cNvSpPr txBox="true"/>
          <p:nvPr/>
        </p:nvSpPr>
        <p:spPr>
          <a:xfrm rot="0">
            <a:off x="722075" y="2667175"/>
            <a:ext cx="16399527" cy="3952434"/>
          </a:xfrm>
          <a:prstGeom prst="rect">
            <a:avLst/>
          </a:prstGeom>
        </p:spPr>
        <p:txBody>
          <a:bodyPr anchor="t" rtlCol="false" tIns="0" lIns="0" bIns="0" rIns="0">
            <a:spAutoFit/>
          </a:bodyPr>
          <a:lstStyle/>
          <a:p>
            <a:pPr algn="l" marL="695921" indent="-347960" lvl="1">
              <a:lnSpc>
                <a:spcPts val="4512"/>
              </a:lnSpc>
              <a:buFont typeface="Arial"/>
              <a:buChar char="•"/>
            </a:pPr>
            <a:r>
              <a:rPr lang="en-US" sz="3223">
                <a:solidFill>
                  <a:srgbClr val="000000"/>
                </a:solidFill>
                <a:latin typeface="Open Sauce"/>
                <a:ea typeface="Open Sauce"/>
                <a:cs typeface="Open Sauce"/>
                <a:sym typeface="Open Sauce"/>
              </a:rPr>
              <a:t>create-</a:t>
            </a:r>
            <a:r>
              <a:rPr lang="en-US" sz="3223">
                <a:solidFill>
                  <a:srgbClr val="000000"/>
                </a:solidFill>
                <a:latin typeface="Open Sauce"/>
                <a:ea typeface="Open Sauce"/>
                <a:cs typeface="Open Sauce"/>
                <a:sym typeface="Open Sauce"/>
              </a:rPr>
              <a:t>customer </a:t>
            </a:r>
            <a:r>
              <a:rPr lang="en-US" sz="3223">
                <a:solidFill>
                  <a:srgbClr val="000000"/>
                </a:solidFill>
                <a:latin typeface="Open Sauce"/>
                <a:ea typeface="Open Sauce"/>
                <a:cs typeface="Open Sauce"/>
                <a:sym typeface="Open Sauce"/>
              </a:rPr>
              <a:t>API to register a new customer profile into the airline's database.</a:t>
            </a:r>
          </a:p>
          <a:p>
            <a:pPr algn="l" marL="695921" indent="-347960" lvl="1">
              <a:lnSpc>
                <a:spcPts val="4512"/>
              </a:lnSpc>
              <a:buFont typeface="Arial"/>
              <a:buChar char="•"/>
            </a:pPr>
            <a:r>
              <a:rPr lang="en-US" sz="3223">
                <a:solidFill>
                  <a:srgbClr val="000000"/>
                </a:solidFill>
                <a:latin typeface="Open Sauce"/>
                <a:ea typeface="Open Sauce"/>
                <a:cs typeface="Open Sauce"/>
                <a:sym typeface="Open Sauce"/>
              </a:rPr>
              <a:t>upd</a:t>
            </a:r>
            <a:r>
              <a:rPr lang="en-US" sz="3223">
                <a:solidFill>
                  <a:srgbClr val="000000"/>
                </a:solidFill>
                <a:latin typeface="Open Sauce"/>
                <a:ea typeface="Open Sauce"/>
                <a:cs typeface="Open Sauce"/>
                <a:sym typeface="Open Sauce"/>
              </a:rPr>
              <a:t>ate-customer API to modify an existing customer's contact or personal information.</a:t>
            </a:r>
          </a:p>
          <a:p>
            <a:pPr algn="l" marL="695921" indent="-347960" lvl="1">
              <a:lnSpc>
                <a:spcPts val="4512"/>
              </a:lnSpc>
              <a:buFont typeface="Arial"/>
              <a:buChar char="•"/>
            </a:pPr>
            <a:r>
              <a:rPr lang="en-US" sz="3223">
                <a:solidFill>
                  <a:srgbClr val="000000"/>
                </a:solidFill>
                <a:latin typeface="Open Sauce"/>
                <a:ea typeface="Open Sauce"/>
                <a:cs typeface="Open Sauce"/>
                <a:sym typeface="Open Sauce"/>
              </a:rPr>
              <a:t>view-customer API for retrieving a specific customer's profile and booking history.</a:t>
            </a:r>
          </a:p>
          <a:p>
            <a:pPr algn="l" marL="695921" indent="-347960" lvl="1">
              <a:lnSpc>
                <a:spcPts val="4512"/>
              </a:lnSpc>
              <a:buFont typeface="Arial"/>
              <a:buChar char="•"/>
            </a:pPr>
            <a:r>
              <a:rPr lang="en-US" sz="3223">
                <a:solidFill>
                  <a:srgbClr val="000000"/>
                </a:solidFill>
                <a:latin typeface="Open Sauce"/>
                <a:ea typeface="Open Sauce"/>
                <a:cs typeface="Open Sauce"/>
                <a:sym typeface="Open Sauce"/>
              </a:rPr>
              <a:t>c</a:t>
            </a:r>
            <a:r>
              <a:rPr lang="en-US" sz="3223">
                <a:solidFill>
                  <a:srgbClr val="000000"/>
                </a:solidFill>
                <a:latin typeface="Open Sauce"/>
                <a:ea typeface="Open Sauce"/>
                <a:cs typeface="Open Sauce"/>
                <a:sym typeface="Open Sauce"/>
              </a:rPr>
              <a:t>ancel-booking API to process the cancellation of an existin</a:t>
            </a:r>
            <a:r>
              <a:rPr lang="en-US" sz="3223">
                <a:solidFill>
                  <a:srgbClr val="000000"/>
                </a:solidFill>
                <a:latin typeface="Open Sauce"/>
                <a:ea typeface="Open Sauce"/>
                <a:cs typeface="Open Sauce"/>
                <a:sym typeface="Open Sauce"/>
              </a:rPr>
              <a:t>g flight reservation.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DAG2g4Xrf7c</dc:identifier>
  <dcterms:modified xsi:type="dcterms:W3CDTF">2011-08-01T06:04:30Z</dcterms:modified>
  <cp:revision>1</cp:revision>
  <dc:title>ASAPP_hackathon_TECHTRADS</dc:title>
</cp:coreProperties>
</file>