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0" r:id="rId12"/>
    <p:sldId id="271" r:id="rId13"/>
    <p:sldId id="265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54" y="-21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igneshwaran.M\Downloads\employee_data%20v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igneshwaran.M\Downloads\employee_data%20v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v.xlsx]Sheet1!PivotTable1</c:name>
    <c:fmtId val="1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</a:t>
            </a:r>
            <a:r>
              <a:rPr lang="en-IN" baseline="0"/>
              <a:t> PERFORMANCE ANALYSIS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5</c:v>
                </c:pt>
                <c:pt idx="1">
                  <c:v>6</c:v>
                </c:pt>
                <c:pt idx="2">
                  <c:v>4</c:v>
                </c:pt>
                <c:pt idx="3">
                  <c:v>4</c:v>
                </c:pt>
                <c:pt idx="4">
                  <c:v>6</c:v>
                </c:pt>
                <c:pt idx="5">
                  <c:v>8</c:v>
                </c:pt>
                <c:pt idx="6">
                  <c:v>10</c:v>
                </c:pt>
                <c:pt idx="7">
                  <c:v>10</c:v>
                </c:pt>
                <c:pt idx="8">
                  <c:v>7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261-4C92-ADA5-6A0E95579F28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forward val="2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13</c:v>
                </c:pt>
                <c:pt idx="1">
                  <c:v>22</c:v>
                </c:pt>
                <c:pt idx="2">
                  <c:v>14</c:v>
                </c:pt>
                <c:pt idx="3">
                  <c:v>12</c:v>
                </c:pt>
                <c:pt idx="4">
                  <c:v>16</c:v>
                </c:pt>
                <c:pt idx="5">
                  <c:v>11</c:v>
                </c:pt>
                <c:pt idx="6">
                  <c:v>15</c:v>
                </c:pt>
                <c:pt idx="7">
                  <c:v>13</c:v>
                </c:pt>
                <c:pt idx="8">
                  <c:v>18</c:v>
                </c:pt>
                <c:pt idx="9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261-4C92-ADA5-6A0E95579F28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6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30</c:v>
                </c:pt>
                <c:pt idx="1">
                  <c:v>22</c:v>
                </c:pt>
                <c:pt idx="2">
                  <c:v>29</c:v>
                </c:pt>
                <c:pt idx="3">
                  <c:v>41</c:v>
                </c:pt>
                <c:pt idx="4">
                  <c:v>27</c:v>
                </c:pt>
                <c:pt idx="5">
                  <c:v>20</c:v>
                </c:pt>
                <c:pt idx="6">
                  <c:v>30</c:v>
                </c:pt>
                <c:pt idx="7">
                  <c:v>23</c:v>
                </c:pt>
                <c:pt idx="8">
                  <c:v>20</c:v>
                </c:pt>
                <c:pt idx="9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261-4C92-ADA5-6A0E95579F28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9</c:v>
                </c:pt>
                <c:pt idx="1">
                  <c:v>5</c:v>
                </c:pt>
                <c:pt idx="2">
                  <c:v>7</c:v>
                </c:pt>
                <c:pt idx="3">
                  <c:v>2</c:v>
                </c:pt>
                <c:pt idx="4">
                  <c:v>5</c:v>
                </c:pt>
                <c:pt idx="5">
                  <c:v>3</c:v>
                </c:pt>
                <c:pt idx="6">
                  <c:v>6</c:v>
                </c:pt>
                <c:pt idx="7">
                  <c:v>7</c:v>
                </c:pt>
                <c:pt idx="8">
                  <c:v>1</c:v>
                </c:pt>
                <c:pt idx="9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261-4C92-ADA5-6A0E95579F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99258831"/>
        <c:axId val="1099266991"/>
      </c:barChart>
      <c:catAx>
        <c:axId val="10992588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9266991"/>
        <c:crosses val="autoZero"/>
        <c:auto val="1"/>
        <c:lblAlgn val="ctr"/>
        <c:lblOffset val="100"/>
        <c:noMultiLvlLbl val="0"/>
      </c:catAx>
      <c:valAx>
        <c:axId val="10992669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92588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9480968858131487"/>
          <c:y val="0.35590150189559638"/>
          <c:w val="0.28858131487889271"/>
          <c:h val="0.5140277777777777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v.xlsx]Sheet1!PivotTable1</c:name>
    <c:fmtId val="8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2788-4166-A1C9-300BE609619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2788-4166-A1C9-300BE609619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2788-4166-A1C9-300BE609619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2788-4166-A1C9-300BE6096192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2788-4166-A1C9-300BE6096192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2788-4166-A1C9-300BE6096192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2788-4166-A1C9-300BE6096192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2788-4166-A1C9-300BE6096192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2788-4166-A1C9-300BE6096192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2788-4166-A1C9-300BE609619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5</c:v>
                </c:pt>
                <c:pt idx="1">
                  <c:v>6</c:v>
                </c:pt>
                <c:pt idx="2">
                  <c:v>4</c:v>
                </c:pt>
                <c:pt idx="3">
                  <c:v>4</c:v>
                </c:pt>
                <c:pt idx="4">
                  <c:v>6</c:v>
                </c:pt>
                <c:pt idx="5">
                  <c:v>8</c:v>
                </c:pt>
                <c:pt idx="6">
                  <c:v>10</c:v>
                </c:pt>
                <c:pt idx="7">
                  <c:v>10</c:v>
                </c:pt>
                <c:pt idx="8">
                  <c:v>7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2788-4166-A1C9-300BE6096192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6-2788-4166-A1C9-300BE609619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8-2788-4166-A1C9-300BE609619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A-2788-4166-A1C9-300BE609619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C-2788-4166-A1C9-300BE6096192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E-2788-4166-A1C9-300BE6096192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0-2788-4166-A1C9-300BE6096192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2-2788-4166-A1C9-300BE6096192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4-2788-4166-A1C9-300BE6096192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6-2788-4166-A1C9-300BE6096192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8-2788-4166-A1C9-300BE609619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13</c:v>
                </c:pt>
                <c:pt idx="1">
                  <c:v>22</c:v>
                </c:pt>
                <c:pt idx="2">
                  <c:v>14</c:v>
                </c:pt>
                <c:pt idx="3">
                  <c:v>12</c:v>
                </c:pt>
                <c:pt idx="4">
                  <c:v>16</c:v>
                </c:pt>
                <c:pt idx="5">
                  <c:v>11</c:v>
                </c:pt>
                <c:pt idx="6">
                  <c:v>15</c:v>
                </c:pt>
                <c:pt idx="7">
                  <c:v>13</c:v>
                </c:pt>
                <c:pt idx="8">
                  <c:v>18</c:v>
                </c:pt>
                <c:pt idx="9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9-2788-4166-A1C9-300BE6096192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B-2788-4166-A1C9-300BE609619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D-2788-4166-A1C9-300BE609619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F-2788-4166-A1C9-300BE609619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1-2788-4166-A1C9-300BE6096192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3-2788-4166-A1C9-300BE6096192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5-2788-4166-A1C9-300BE6096192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7-2788-4166-A1C9-300BE6096192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9-2788-4166-A1C9-300BE6096192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B-2788-4166-A1C9-300BE6096192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D-2788-4166-A1C9-300BE609619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30</c:v>
                </c:pt>
                <c:pt idx="1">
                  <c:v>22</c:v>
                </c:pt>
                <c:pt idx="2">
                  <c:v>29</c:v>
                </c:pt>
                <c:pt idx="3">
                  <c:v>41</c:v>
                </c:pt>
                <c:pt idx="4">
                  <c:v>27</c:v>
                </c:pt>
                <c:pt idx="5">
                  <c:v>20</c:v>
                </c:pt>
                <c:pt idx="6">
                  <c:v>30</c:v>
                </c:pt>
                <c:pt idx="7">
                  <c:v>23</c:v>
                </c:pt>
                <c:pt idx="8">
                  <c:v>20</c:v>
                </c:pt>
                <c:pt idx="9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E-2788-4166-A1C9-300BE6096192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40-2788-4166-A1C9-300BE609619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42-2788-4166-A1C9-300BE609619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44-2788-4166-A1C9-300BE609619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46-2788-4166-A1C9-300BE6096192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48-2788-4166-A1C9-300BE6096192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4A-2788-4166-A1C9-300BE6096192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4C-2788-4166-A1C9-300BE6096192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4E-2788-4166-A1C9-300BE6096192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50-2788-4166-A1C9-300BE6096192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52-2788-4166-A1C9-300BE609619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9</c:v>
                </c:pt>
                <c:pt idx="1">
                  <c:v>5</c:v>
                </c:pt>
                <c:pt idx="2">
                  <c:v>7</c:v>
                </c:pt>
                <c:pt idx="3">
                  <c:v>2</c:v>
                </c:pt>
                <c:pt idx="4">
                  <c:v>5</c:v>
                </c:pt>
                <c:pt idx="5">
                  <c:v>3</c:v>
                </c:pt>
                <c:pt idx="6">
                  <c:v>6</c:v>
                </c:pt>
                <c:pt idx="7">
                  <c:v>7</c:v>
                </c:pt>
                <c:pt idx="8">
                  <c:v>1</c:v>
                </c:pt>
                <c:pt idx="9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3-2788-4166-A1C9-300BE6096192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33"/>
      </c:pieChart>
      <c:spPr>
        <a:noFill/>
        <a:ln>
          <a:noFill/>
        </a:ln>
        <a:effectLst/>
      </c:spPr>
    </c:plotArea>
    <c:legend>
      <c:legendPos val="t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DHIVYA .T</a:t>
            </a:r>
          </a:p>
          <a:p>
            <a:r>
              <a:rPr lang="en-US" sz="2400" dirty="0"/>
              <a:t>REGISTER NO: 22CG018</a:t>
            </a:r>
          </a:p>
          <a:p>
            <a:r>
              <a:rPr lang="en-US" sz="2400" dirty="0"/>
              <a:t>DEPARTMENT: BCOM COMMERCE (GENERAL)</a:t>
            </a:r>
          </a:p>
          <a:p>
            <a:r>
              <a:rPr lang="en-US" sz="2400" dirty="0"/>
              <a:t>COLLEGE : R.B. GOTHI JAIN COLLEGE FOR WOMEN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9C5634-ACC6-A343-AD7A-AE9C0A2B6E00}"/>
              </a:ext>
            </a:extLst>
          </p:cNvPr>
          <p:cNvSpPr txBox="1"/>
          <p:nvPr/>
        </p:nvSpPr>
        <p:spPr>
          <a:xfrm>
            <a:off x="990990" y="1094661"/>
            <a:ext cx="6105378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DATA COLLECTION</a:t>
            </a:r>
          </a:p>
          <a:p>
            <a:pPr marL="342900" indent="-342900">
              <a:buAutoNum type="arabicParenR"/>
            </a:pPr>
            <a:r>
              <a:rPr lang="en-US" dirty="0"/>
              <a:t>SEARCH THE DATA FROM KAGGLE</a:t>
            </a:r>
          </a:p>
          <a:p>
            <a:pPr marL="342900" indent="-342900">
              <a:buAutoNum type="arabicParenR"/>
            </a:pPr>
            <a:r>
              <a:rPr lang="en-US" dirty="0"/>
              <a:t>EMPLOYEE DATASET (ALL IN ONE)</a:t>
            </a:r>
          </a:p>
          <a:p>
            <a:pPr marL="342900" indent="-342900">
              <a:buAutoNum type="arabicParenR"/>
            </a:pPr>
            <a:r>
              <a:rPr lang="en-US" dirty="0"/>
              <a:t>AND DOWNLOAD THE PARTICULAR DATA.</a:t>
            </a:r>
          </a:p>
          <a:p>
            <a:r>
              <a:rPr lang="en-US" dirty="0"/>
              <a:t>FEATURES COLLECTION</a:t>
            </a:r>
          </a:p>
          <a:p>
            <a:pPr marL="342900" indent="-342900">
              <a:buAutoNum type="arabicParenR"/>
            </a:pPr>
            <a:r>
              <a:rPr lang="en-US" dirty="0"/>
              <a:t>SELECTING EXACTLY COLUMNS</a:t>
            </a:r>
          </a:p>
          <a:p>
            <a:pPr marL="342900" indent="-342900">
              <a:buAutoNum type="arabicParenR"/>
            </a:pPr>
            <a:r>
              <a:rPr lang="en-US" dirty="0"/>
              <a:t>AND HIGHLIGHT THE CELLS</a:t>
            </a:r>
          </a:p>
          <a:p>
            <a:pPr marL="342900" indent="-342900">
              <a:buAutoNum type="arabicParenR"/>
            </a:pPr>
            <a:endParaRPr lang="en-US" dirty="0"/>
          </a:p>
          <a:p>
            <a:r>
              <a:rPr lang="en-US" b="1" dirty="0"/>
              <a:t>DATA CLEANING</a:t>
            </a:r>
          </a:p>
          <a:p>
            <a:pPr marL="342900" indent="-342900">
              <a:buAutoNum type="arabicParenR"/>
            </a:pPr>
            <a:r>
              <a:rPr lang="en-US" dirty="0"/>
              <a:t>IDENTIFY MISSING VALUE</a:t>
            </a:r>
          </a:p>
          <a:p>
            <a:pPr marL="342900" indent="-342900">
              <a:buAutoNum type="arabicParenR"/>
            </a:pPr>
            <a:r>
              <a:rPr lang="en-US" dirty="0"/>
              <a:t>MISSING VALUE FILTER OUT</a:t>
            </a:r>
          </a:p>
          <a:p>
            <a:pPr marL="342900" indent="-342900">
              <a:buAutoNum type="arabicParenR"/>
            </a:pPr>
            <a:endParaRPr lang="en-US" dirty="0"/>
          </a:p>
          <a:p>
            <a:r>
              <a:rPr lang="en-US" b="1" dirty="0"/>
              <a:t>PERFORMANCE LEVEL</a:t>
            </a:r>
          </a:p>
          <a:p>
            <a:pPr marL="342900" indent="-342900">
              <a:buAutoNum type="arabicParenR"/>
            </a:pPr>
            <a:r>
              <a:rPr lang="en-US" dirty="0"/>
              <a:t>CALCULATING PERFORMANCE VALUE</a:t>
            </a:r>
          </a:p>
          <a:p>
            <a:pPr marL="342900" indent="-342900">
              <a:buAutoNum type="arabicParenR"/>
            </a:pPr>
            <a:r>
              <a:rPr lang="en-US" dirty="0"/>
              <a:t>SELECTING THE PARTICULAR DATA</a:t>
            </a:r>
          </a:p>
          <a:p>
            <a:pPr marL="342900" indent="-342900">
              <a:buAutoNum type="arabicParenR"/>
            </a:pPr>
            <a:r>
              <a:rPr lang="en-US" dirty="0"/>
              <a:t>‘IFS’ FORMULA USING</a:t>
            </a:r>
          </a:p>
          <a:p>
            <a:endParaRPr lang="en-US" dirty="0"/>
          </a:p>
          <a:p>
            <a:endParaRPr lang="en-US" b="1" dirty="0"/>
          </a:p>
          <a:p>
            <a:endParaRPr lang="en-US" dirty="0"/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782CAB6-D43B-691F-5CC4-D16B0325DE63}"/>
              </a:ext>
            </a:extLst>
          </p:cNvPr>
          <p:cNvSpPr txBox="1"/>
          <p:nvPr/>
        </p:nvSpPr>
        <p:spPr>
          <a:xfrm>
            <a:off x="609600" y="835471"/>
            <a:ext cx="610537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SUMMARY</a:t>
            </a:r>
          </a:p>
          <a:p>
            <a:pPr marL="342900" indent="-342900">
              <a:buAutoNum type="arabicParenR"/>
            </a:pPr>
            <a:r>
              <a:rPr lang="en-US" dirty="0"/>
              <a:t>PIVOT TABLE CREATING</a:t>
            </a:r>
          </a:p>
          <a:p>
            <a:pPr marL="342900" indent="-342900">
              <a:buAutoNum type="arabicParenR"/>
            </a:pPr>
            <a:r>
              <a:rPr lang="en-US" dirty="0"/>
              <a:t>ADD SLICER.</a:t>
            </a:r>
          </a:p>
          <a:p>
            <a:pPr marL="342900" indent="-342900">
              <a:buAutoNum type="arabicParenR"/>
            </a:pPr>
            <a:r>
              <a:rPr lang="en-US" dirty="0"/>
              <a:t>CHART SELECTION</a:t>
            </a:r>
          </a:p>
          <a:p>
            <a:pPr marL="342900" indent="-342900">
              <a:buAutoNum type="arabicParenR"/>
            </a:pPr>
            <a:endParaRPr lang="en-US" dirty="0"/>
          </a:p>
          <a:p>
            <a:r>
              <a:rPr lang="en-US" b="1" dirty="0"/>
              <a:t>VISUALIZATION</a:t>
            </a:r>
          </a:p>
          <a:p>
            <a:pPr marL="342900" indent="-342900">
              <a:buAutoNum type="arabicParenR"/>
            </a:pPr>
            <a:r>
              <a:rPr lang="en-US" dirty="0"/>
              <a:t>USING GRAPH</a:t>
            </a:r>
          </a:p>
          <a:p>
            <a:pPr marL="342900" indent="-342900">
              <a:buAutoNum type="arabicParenR"/>
            </a:pPr>
            <a:r>
              <a:rPr lang="en-US" dirty="0"/>
              <a:t>DOING LINEAR MED, AND LINEAR LOW</a:t>
            </a:r>
          </a:p>
          <a:p>
            <a:pPr marL="342900" indent="-342900">
              <a:buAutoNum type="arabicParenR"/>
            </a:pPr>
            <a:r>
              <a:rPr lang="en-US" dirty="0"/>
              <a:t>PERFORMANCE ANALYSIS COMPLETED</a:t>
            </a:r>
          </a:p>
          <a:p>
            <a:pPr marL="342900" indent="-342900">
              <a:buAutoNum type="arabicParenR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1784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A2FAB20-790A-81CC-1DC8-AA5BCB54EF63}"/>
              </a:ext>
            </a:extLst>
          </p:cNvPr>
          <p:cNvSpPr txBox="1"/>
          <p:nvPr/>
        </p:nvSpPr>
        <p:spPr>
          <a:xfrm>
            <a:off x="685800" y="609600"/>
            <a:ext cx="610537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800" b="1" dirty="0"/>
              <a:t>R</a:t>
            </a:r>
            <a:r>
              <a:rPr lang="en-IN" sz="4800" b="1" spc="-40" dirty="0"/>
              <a:t>E</a:t>
            </a:r>
            <a:r>
              <a:rPr lang="en-IN" sz="4800" b="1" spc="15" dirty="0"/>
              <a:t>S</a:t>
            </a:r>
            <a:r>
              <a:rPr lang="en-IN" sz="4800" b="1" spc="-30" dirty="0"/>
              <a:t>U</a:t>
            </a:r>
            <a:r>
              <a:rPr lang="en-IN" sz="4800" b="1" spc="-405" dirty="0"/>
              <a:t>L</a:t>
            </a:r>
            <a:r>
              <a:rPr lang="en-IN" sz="4800" b="1" dirty="0"/>
              <a:t>TS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2380FB3-41E4-35C6-3EFC-B68DBA8FE12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5860191"/>
              </p:ext>
            </p:extLst>
          </p:nvPr>
        </p:nvGraphicFramePr>
        <p:xfrm>
          <a:off x="2438400" y="1828800"/>
          <a:ext cx="6553200" cy="419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40973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AFC33D10-44D3-E3CE-20EB-BBABB39767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8704717"/>
              </p:ext>
            </p:extLst>
          </p:nvPr>
        </p:nvGraphicFramePr>
        <p:xfrm>
          <a:off x="1973897" y="1485900"/>
          <a:ext cx="4800600" cy="3886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4F07C2-6952-C2D7-0723-02DC77EEA8CE}"/>
              </a:ext>
            </a:extLst>
          </p:cNvPr>
          <p:cNvSpPr txBox="1"/>
          <p:nvPr/>
        </p:nvSpPr>
        <p:spPr>
          <a:xfrm>
            <a:off x="1447800" y="1524000"/>
            <a:ext cx="610235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COMPARING THE PERSON OF THE EMPLOYEES ARE HIGHER I NUMBER AVERAGE NUMBER OF EMPLOYEE COUNT IS HIGH</a:t>
            </a:r>
          </a:p>
          <a:p>
            <a:r>
              <a:rPr lang="en-US" b="1" dirty="0"/>
              <a:t>AVERAGE EMPLOYEE ARE NEED TO IMPROVE THE  PERFORMANCE </a:t>
            </a:r>
            <a:r>
              <a:rPr lang="en-IN" b="1" dirty="0"/>
              <a:t>.</a:t>
            </a:r>
          </a:p>
          <a:p>
            <a:endParaRPr lang="en-IN" b="1" dirty="0"/>
          </a:p>
          <a:p>
            <a:r>
              <a:rPr lang="en-IN" b="1" dirty="0"/>
              <a:t>SO MEDIUM LEVEL PERFORMANCE ARE MORE SO MOTIVATE TO HIM AND  IMPROVE THE BETTER PERFORMANCE.</a:t>
            </a:r>
          </a:p>
          <a:p>
            <a:endParaRPr lang="en-IN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6275" y="759143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1C911B-03EF-1D41-51C7-86A23D7B74D5}"/>
              </a:ext>
            </a:extLst>
          </p:cNvPr>
          <p:cNvSpPr txBox="1"/>
          <p:nvPr/>
        </p:nvSpPr>
        <p:spPr>
          <a:xfrm>
            <a:off x="1889125" y="1882775"/>
            <a:ext cx="610235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EMPLOYEE PERFORMANCE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FOR HIS ACHIEVEMENT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FOR INCREMENT A SALARY GROWTH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PROMOTION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81000" y="838200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PROCESS USED BY ORANISATION TO GIVE EMPLOYEES FEEDBACK ON THEIR JOB PERFORMANCE AND FORMALLY DOCUMENT THAT PERFORMANCE.</a:t>
            </a:r>
          </a:p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ALTHOUGH COMPANIES DETERMINE THEIR OWN EVALUATION CYCLES, MOST CONDUCT EMPLOYEE PERFORMANCE EVALUATIONS ONCE PER YEAR.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FEDEC8-A8CF-F478-ECB9-2599ACC66E0C}"/>
              </a:ext>
            </a:extLst>
          </p:cNvPr>
          <p:cNvSpPr txBox="1"/>
          <p:nvPr/>
        </p:nvSpPr>
        <p:spPr>
          <a:xfrm>
            <a:off x="1524000" y="1695450"/>
            <a:ext cx="610235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EMPLOYEE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EMPLOYER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MANAGAR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ORGANISATION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INDUSTRIES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IT SECTOR</a:t>
            </a:r>
            <a:endParaRPr lang="en-IN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 rot="10800000" flipV="1">
            <a:off x="2895600" y="2790605"/>
            <a:ext cx="6400800" cy="37909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CONDITIONAL FORMTING-MISSING</a:t>
            </a:r>
          </a:p>
          <a:p>
            <a:r>
              <a:rPr lang="en-US" dirty="0"/>
              <a:t>FILTER-REMOVE</a:t>
            </a:r>
          </a:p>
          <a:p>
            <a:r>
              <a:rPr lang="en-US" dirty="0"/>
              <a:t>FORMULA PERFORMANCE</a:t>
            </a:r>
          </a:p>
          <a:p>
            <a:r>
              <a:rPr lang="en-US" dirty="0"/>
              <a:t>PIVOT-SUMMARY</a:t>
            </a:r>
          </a:p>
          <a:p>
            <a:r>
              <a:rPr lang="en-US" dirty="0"/>
              <a:t>GRAGH-DATAVISUALIZATION</a:t>
            </a:r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600" spc="10"/>
              <a:t>O</a:t>
            </a:r>
            <a:r>
              <a:rPr lang="en-US" sz="3600" spc="25"/>
              <a:t>U</a:t>
            </a:r>
            <a:r>
              <a:rPr lang="en-US" sz="3600"/>
              <a:t>R</a:t>
            </a:r>
            <a:r>
              <a:rPr lang="en-US" sz="3600" spc="5"/>
              <a:t> </a:t>
            </a:r>
            <a:r>
              <a:rPr lang="en-US" sz="3600" spc="25"/>
              <a:t>S</a:t>
            </a:r>
            <a:r>
              <a:rPr lang="en-US" sz="3600" spc="10"/>
              <a:t>O</a:t>
            </a:r>
            <a:r>
              <a:rPr lang="en-US" sz="3600" spc="25"/>
              <a:t>LU</a:t>
            </a:r>
            <a:r>
              <a:rPr lang="en-US" sz="3600" spc="-35"/>
              <a:t>T</a:t>
            </a:r>
            <a:r>
              <a:rPr lang="en-US" sz="3600" spc="-30"/>
              <a:t>I</a:t>
            </a:r>
            <a:r>
              <a:rPr lang="en-US" sz="3600" spc="10"/>
              <a:t>O</a:t>
            </a:r>
            <a:r>
              <a:rPr lang="en-US" sz="3600"/>
              <a:t>N</a:t>
            </a:r>
            <a:r>
              <a:rPr lang="en-US" sz="3600" spc="-345"/>
              <a:t> </a:t>
            </a:r>
            <a:r>
              <a:rPr lang="en-US" sz="3600" spc="-35"/>
              <a:t>A</a:t>
            </a:r>
            <a:r>
              <a:rPr lang="en-US" sz="3600" spc="-5"/>
              <a:t>N</a:t>
            </a:r>
            <a:r>
              <a:rPr lang="en-US" sz="3600"/>
              <a:t>D</a:t>
            </a:r>
            <a:r>
              <a:rPr lang="en-US" sz="3600" spc="35"/>
              <a:t> </a:t>
            </a:r>
            <a:r>
              <a:rPr lang="en-US" sz="3600" spc="-30"/>
              <a:t>I</a:t>
            </a:r>
            <a:r>
              <a:rPr lang="en-US" sz="3600" spc="-35"/>
              <a:t>T</a:t>
            </a:r>
            <a:r>
              <a:rPr lang="en-US" sz="3600"/>
              <a:t>S</a:t>
            </a:r>
            <a:r>
              <a:rPr lang="en-US" sz="3600" spc="60"/>
              <a:t> </a:t>
            </a:r>
            <a:r>
              <a:rPr lang="en-US" sz="3600" spc="-295"/>
              <a:t>V</a:t>
            </a:r>
            <a:r>
              <a:rPr lang="en-US" sz="3600" spc="-35"/>
              <a:t>A</a:t>
            </a:r>
            <a:r>
              <a:rPr lang="en-US" sz="3600" spc="25"/>
              <a:t>LU</a:t>
            </a:r>
            <a:r>
              <a:rPr lang="en-US" sz="3600"/>
              <a:t>E</a:t>
            </a:r>
            <a:r>
              <a:rPr lang="en-US" sz="3600" spc="-65"/>
              <a:t> </a:t>
            </a:r>
            <a:r>
              <a:rPr lang="en-US" sz="3600" spc="-15"/>
              <a:t>P</a:t>
            </a:r>
            <a:r>
              <a:rPr lang="en-US" sz="3600" spc="-30"/>
              <a:t>R</a:t>
            </a:r>
            <a:r>
              <a:rPr lang="en-US" sz="3600" spc="10"/>
              <a:t>O</a:t>
            </a:r>
            <a:r>
              <a:rPr lang="en-US" sz="3600" spc="-15"/>
              <a:t>P</a:t>
            </a:r>
            <a:r>
              <a:rPr lang="en-US" sz="3600" spc="10"/>
              <a:t>O</a:t>
            </a:r>
            <a:r>
              <a:rPr lang="en-US" sz="3600" spc="25"/>
              <a:t>S</a:t>
            </a:r>
            <a:r>
              <a:rPr lang="en-US" sz="3600" spc="-30"/>
              <a:t>I</a:t>
            </a:r>
            <a:r>
              <a:rPr lang="en-US" sz="3600" spc="-35"/>
              <a:t>T</a:t>
            </a:r>
            <a:r>
              <a:rPr lang="en-US" sz="3600" spc="-30"/>
              <a:t>I</a:t>
            </a:r>
            <a:r>
              <a:rPr lang="en-US" sz="3600" spc="10"/>
              <a:t>O</a:t>
            </a:r>
            <a:r>
              <a:rPr lang="en-US" sz="3600"/>
              <a:t>N</a:t>
            </a:r>
            <a:endParaRPr lang="en-US"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7</a:t>
            </a:fld>
            <a:endParaRPr lang="en-IN"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1EDF01-5B5D-C35A-A61F-6F39A5E7EE0F}"/>
              </a:ext>
            </a:extLst>
          </p:cNvPr>
          <p:cNvSpPr txBox="1"/>
          <p:nvPr/>
        </p:nvSpPr>
        <p:spPr>
          <a:xfrm>
            <a:off x="838200" y="1600200"/>
            <a:ext cx="6105378" cy="25853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E</a:t>
            </a:r>
            <a:r>
              <a:rPr lang="en-IN" b="1" dirty="0">
                <a:solidFill>
                  <a:srgbClr val="000000"/>
                </a:solidFill>
                <a:latin typeface="Calibri" panose="020F0502020204030204" pitchFamily="34" charset="0"/>
              </a:rPr>
              <a:t>MPLOYEE=-KAGGLE</a:t>
            </a:r>
          </a:p>
          <a:p>
            <a:r>
              <a:rPr lang="en-IN" b="1" dirty="0">
                <a:solidFill>
                  <a:srgbClr val="000000"/>
                </a:solidFill>
                <a:latin typeface="Calibri" panose="020F0502020204030204" pitchFamily="34" charset="0"/>
              </a:rPr>
              <a:t>26-FEATURES</a:t>
            </a:r>
          </a:p>
          <a:p>
            <a:r>
              <a:rPr lang="en-IN" b="1" dirty="0">
                <a:solidFill>
                  <a:srgbClr val="000000"/>
                </a:solidFill>
                <a:latin typeface="Calibri" panose="020F0502020204030204" pitchFamily="34" charset="0"/>
              </a:rPr>
              <a:t>9-FEATURES</a:t>
            </a:r>
          </a:p>
          <a:p>
            <a:r>
              <a:rPr lang="en-IN" b="1" dirty="0">
                <a:solidFill>
                  <a:srgbClr val="000000"/>
                </a:solidFill>
                <a:latin typeface="Calibri" panose="020F0502020204030204" pitchFamily="34" charset="0"/>
              </a:rPr>
              <a:t>EMP ID-NUM</a:t>
            </a:r>
          </a:p>
          <a:p>
            <a:r>
              <a:rPr lang="en-IN" b="1" dirty="0">
                <a:solidFill>
                  <a:srgbClr val="000000"/>
                </a:solidFill>
                <a:latin typeface="Calibri" panose="020F0502020204030204" pitchFamily="34" charset="0"/>
              </a:rPr>
              <a:t>NAME-TEXT</a:t>
            </a:r>
          </a:p>
          <a:p>
            <a:r>
              <a:rPr lang="en-IN" b="1" dirty="0">
                <a:solidFill>
                  <a:srgbClr val="000000"/>
                </a:solidFill>
                <a:latin typeface="Calibri" panose="020F0502020204030204" pitchFamily="34" charset="0"/>
              </a:rPr>
              <a:t>PERFORMANCE LEVEL</a:t>
            </a:r>
          </a:p>
          <a:p>
            <a:r>
              <a:rPr lang="en-IN" b="1" dirty="0">
                <a:solidFill>
                  <a:srgbClr val="000000"/>
                </a:solidFill>
                <a:latin typeface="Calibri" panose="020F0502020204030204" pitchFamily="34" charset="0"/>
              </a:rPr>
              <a:t>GENDER- MALE FEMALE</a:t>
            </a:r>
          </a:p>
          <a:p>
            <a:r>
              <a:rPr lang="en-IN" b="1" dirty="0">
                <a:solidFill>
                  <a:srgbClr val="000000"/>
                </a:solidFill>
                <a:latin typeface="Calibri" panose="020F0502020204030204" pitchFamily="34" charset="0"/>
              </a:rPr>
              <a:t>EMPLOYEE RATING – NUM</a:t>
            </a:r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D0E90F-6743-94CB-0267-AEBD80346534}"/>
              </a:ext>
            </a:extLst>
          </p:cNvPr>
          <p:cNvSpPr txBox="1"/>
          <p:nvPr/>
        </p:nvSpPr>
        <p:spPr>
          <a:xfrm>
            <a:off x="1300162" y="1770355"/>
            <a:ext cx="61053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PERFORMANCE LEVEL =IFS(Z8&gt;=5,"VERY HIGH",Z8&gt;=4,"HIGH",Z8&gt;=3,"MED",TRUE,"LOW")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249</TotalTime>
  <Words>337</Words>
  <Application>Microsoft Office PowerPoint</Application>
  <PresentationFormat>Widescreen</PresentationFormat>
  <Paragraphs>104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Roboto</vt:lpstr>
      <vt:lpstr>Times New Roman</vt:lpstr>
      <vt:lpstr>Trebuchet MS</vt:lpstr>
      <vt:lpstr>Wingdings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ICL_Chennai Marketing</cp:lastModifiedBy>
  <cp:revision>13</cp:revision>
  <dcterms:created xsi:type="dcterms:W3CDTF">2024-03-29T15:07:22Z</dcterms:created>
  <dcterms:modified xsi:type="dcterms:W3CDTF">2024-08-31T11:58:54Z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