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67" r:id="rId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 varScale="1">
        <p:scale>
          <a:sx n="108" d="100"/>
          <a:sy n="108" d="100"/>
        </p:scale>
        <p:origin x="835" y="62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3766-0B5A-4C04-BC93-88F056D6028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3939-B7CB-425C-AAE4-F867837DB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这个地方的结果老师可以直接在黑板板书，可以增强学生的兴趣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43939-B7CB-425C-AAE4-F867837DBA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7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CFBFB-EBFF-45E3-A076-E642B864F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7E5DC-E1FE-4670-A81B-5C93F7CB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602E6-F05F-4F39-9CD4-3EDBAD42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8FC2-4891-46FB-876A-4A35B00F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C8E1C-4772-4B13-B207-2DAF27D1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624FB-5589-4E4F-AD23-08EB0984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9BB4F-2028-4676-ABA9-D82781CA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38DCB-DBE8-450C-936F-A76EA7A2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9286C-389B-4B79-852E-3C712220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6A6AA-0809-4E75-97E1-7DEC86CC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776938-B4E3-4AC1-8A6E-E7A9D413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A93D27-4EFC-49B1-A629-A6CA6893F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05C33-43A8-438D-8355-5DBD971C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80E3E-F8CE-492F-8DBE-906438C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422C6-5ED5-46F7-A38B-82939B54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4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1407-02AA-4A6B-BB49-85EEABBE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41894-472A-4AC7-A345-B140D8EA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E9C9D-CA4D-45C4-947E-CD29C951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D8236-B2DE-40E2-B707-742F98D4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A3E39-DD6C-4660-99CF-954A3337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D014-4BAD-46BC-9DF2-27F2ACB1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559BF-A877-4C77-8701-D44684C8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3D320-CF90-480D-9EF3-6A6DB15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0B9E3-A074-436A-8C62-2B2E6C8B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A9557-2019-4255-9626-FB9B857B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00AC1-603B-43C7-987E-0D64851A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F008F-C445-45DA-964B-BF2E4129E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4C891-3DE9-49B2-949E-2EEAFD2F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E37F6-83CF-48F2-A71E-EA795B33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1D95F-4007-4668-9D58-CFF62376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4E6AA-F1A8-48FF-8FE3-432897D1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3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56374-E9CD-40F5-8CE8-0D205955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D0CC6-BED4-4518-92F5-A5629260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9F449-333A-4C98-B38D-7C407B15D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1FDC89-1C23-4FA5-9D59-E0E02538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11CD9-135E-40E2-969E-21314070E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381EE7-855B-465B-8F09-24AB05BB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AA3A50-7D5F-40B6-BA08-C490C408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D53436-4545-4C46-BD7C-966D104A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D3FE5-63D3-4C86-8DEC-D300ACAA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0FB95-9804-47A6-92D1-6688DA8F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B6CD1B-74EC-478A-AAA1-7EDFDE3F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62C0D-F6EB-40D2-803F-5A58AB61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6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70D939-1F44-48C8-AB99-63FBF75F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6BFBA1-22A5-4405-958D-48E163D0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B002B-1861-4BA4-9F87-8944D01D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8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8F672-0CBA-4B0C-8118-B5925270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1435E-D983-43FA-966E-6B57491A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FD5B5-A9E8-4BAE-A8E2-07DE03A7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DC182-5F5A-4048-9365-00E4243D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59F8E-A500-412A-819A-C53C177C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B8C99-B2C7-4A38-804C-D6E28F32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4B5A5-E1DB-4588-BE00-F722093D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96C89D-B022-46A9-BB31-ADF2A490B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1BC05-C2A9-4BBF-9DC4-FBF7CDE0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3863F-FE8E-4A1A-B5E5-B7AF7F01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1C912-857E-4E32-9094-C5736428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632B2-26E8-48A9-818A-D626FEBE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D99EFE-D8D8-43FD-B287-F1A8D531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4D290-14DB-46A3-8C50-1C008684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53816-46EB-4626-8A1D-11E35AA77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C6B6D-DEE3-4AE6-BF12-8F7FBD28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864"/>
              </a:lnSpc>
            </a:pPr>
            <a:r>
              <a:rPr lang="en-US"/>
              <a:t>An</a:t>
            </a:r>
            <a:r>
              <a:rPr lang="en-US" spc="-35"/>
              <a:t> </a:t>
            </a:r>
            <a:r>
              <a:rPr lang="en-US"/>
              <a:t>Introduction</a:t>
            </a:r>
            <a:r>
              <a:rPr lang="en-US" spc="-45"/>
              <a:t> </a:t>
            </a:r>
            <a:r>
              <a:rPr lang="en-US"/>
              <a:t>to</a:t>
            </a:r>
            <a:r>
              <a:rPr lang="en-US" spc="-65"/>
              <a:t> </a:t>
            </a:r>
            <a:r>
              <a:rPr lang="en-US"/>
              <a:t>Database</a:t>
            </a:r>
            <a:r>
              <a:rPr lang="en-US" spc="-75"/>
              <a:t> </a:t>
            </a:r>
            <a:r>
              <a:rPr lang="en-US" spc="-10"/>
              <a:t>System</a:t>
            </a:r>
            <a:endParaRPr lang="en-US" spc="-1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FD835-A388-48C5-B9D9-D33CBB1E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2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B6FD179-65A2-EB9F-7F0E-DAE0000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871682"/>
              </p:ext>
            </p:extLst>
          </p:nvPr>
        </p:nvGraphicFramePr>
        <p:xfrm>
          <a:off x="723157" y="513474"/>
          <a:ext cx="2034409" cy="116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5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594660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679917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  <a:gridCol w="382637">
                  <a:extLst>
                    <a:ext uri="{9D8B030D-6E8A-4147-A177-3AD203B41FA5}">
                      <a16:colId xmlns:a16="http://schemas.microsoft.com/office/drawing/2014/main" val="2541330251"/>
                    </a:ext>
                  </a:extLst>
                </a:gridCol>
              </a:tblGrid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STATUES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精益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盛锡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东方红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087441798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丰泰盛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958648436"/>
                  </a:ext>
                </a:extLst>
              </a:tr>
              <a:tr h="194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为民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8890567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72D0DAC-AE3B-67F2-B4DF-D7688EB16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909497"/>
              </p:ext>
            </p:extLst>
          </p:nvPr>
        </p:nvGraphicFramePr>
        <p:xfrm>
          <a:off x="3037782" y="513474"/>
          <a:ext cx="2057162" cy="124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74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565070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541330251"/>
                    </a:ext>
                  </a:extLst>
                </a:gridCol>
              </a:tblGrid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螺母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螺栓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螺丝刀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02052893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螺丝刀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92462901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凸轮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62367187"/>
                  </a:ext>
                </a:extLst>
              </a:tr>
              <a:tr h="177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齿轮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9106100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9772FD0-56CF-9505-741F-5B7EC4772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636512"/>
              </p:ext>
            </p:extLst>
          </p:nvPr>
        </p:nvGraphicFramePr>
        <p:xfrm>
          <a:off x="5375160" y="513474"/>
          <a:ext cx="1278825" cy="151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70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584120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358235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</a:tblGrid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JNAME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CITY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三建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一汽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长春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弹簧厂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02052893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造船厂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天津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92462901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机车厂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唐山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62367187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无线电厂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常州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91061001"/>
                  </a:ext>
                </a:extLst>
              </a:tr>
              <a:tr h="188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J7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半导体厂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南京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9692292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11323F1-F395-18F3-4330-452BC27917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283275"/>
              </p:ext>
            </p:extLst>
          </p:nvPr>
        </p:nvGraphicFramePr>
        <p:xfrm>
          <a:off x="6934200" y="513474"/>
          <a:ext cx="2123398" cy="419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63">
                  <a:extLst>
                    <a:ext uri="{9D8B030D-6E8A-4147-A177-3AD203B41FA5}">
                      <a16:colId xmlns:a16="http://schemas.microsoft.com/office/drawing/2014/main" val="3666123439"/>
                    </a:ext>
                  </a:extLst>
                </a:gridCol>
                <a:gridCol w="556800">
                  <a:extLst>
                    <a:ext uri="{9D8B030D-6E8A-4147-A177-3AD203B41FA5}">
                      <a16:colId xmlns:a16="http://schemas.microsoft.com/office/drawing/2014/main" val="4288868852"/>
                    </a:ext>
                  </a:extLst>
                </a:gridCol>
                <a:gridCol w="518287">
                  <a:extLst>
                    <a:ext uri="{9D8B030D-6E8A-4147-A177-3AD203B41FA5}">
                      <a16:colId xmlns:a16="http://schemas.microsoft.com/office/drawing/2014/main" val="3827908088"/>
                    </a:ext>
                  </a:extLst>
                </a:gridCol>
                <a:gridCol w="504348">
                  <a:extLst>
                    <a:ext uri="{9D8B030D-6E8A-4147-A177-3AD203B41FA5}">
                      <a16:colId xmlns:a16="http://schemas.microsoft.com/office/drawing/2014/main" val="3945792773"/>
                    </a:ext>
                  </a:extLst>
                </a:gridCol>
              </a:tblGrid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JNO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QTY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42358091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062974183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93369915"/>
                  </a:ext>
                </a:extLst>
              </a:tr>
              <a:tr h="298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02052893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592462901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62367187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991061001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96922923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68571009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239963560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115830710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63243385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4194084314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854068484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206631801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99699982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73278425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P3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J1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783682919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J2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374919429"/>
                  </a:ext>
                </a:extLst>
              </a:tr>
              <a:tr h="205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S5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P6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J4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</a:t>
                      </a: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22586881"/>
                  </a:ext>
                </a:extLst>
              </a:tr>
            </a:tbl>
          </a:graphicData>
        </a:graphic>
      </p:graphicFrame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F704FC7-F17C-A588-72CD-AC286875AEC0}"/>
              </a:ext>
            </a:extLst>
          </p:cNvPr>
          <p:cNvSpPr txBox="1">
            <a:spLocks/>
          </p:cNvSpPr>
          <p:nvPr/>
        </p:nvSpPr>
        <p:spPr>
          <a:xfrm>
            <a:off x="88770" y="1911350"/>
            <a:ext cx="6616830" cy="34798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设有一个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数据库，包括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及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SPJ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个关系模式：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S(SNO,SNAME,STATUS,CITY)		P(PNO,PNAME,COLOR,WEIGHT)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J(JNO,JNAME,CITY)		SPJ(SNO,PNO,JNO,QTY)</a:t>
            </a: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供应商表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）、供应商姓名（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）、供应商状态（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STATUS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）、供应商所在城市（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CITY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零件表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由零件代码（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）、零件名（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）、颜色（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COLOR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）、重量（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WEIGHT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工程项目表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由工程项目代码（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）、工程项目名（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JNAME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）、工程项目所在城市（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CITY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）组成。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供应情况表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由供应商代码（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）、零件代码（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PNO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）、工程项目代码（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）、供应数量（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）组成， 表示某供应商供应某种零件给某工程项目的数量为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QTY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。今有若干数据。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试用关系代数完成如下查询：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 求供应工程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J1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零件的供应商号码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求供应工程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J1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零件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P1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的供应商号码 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求供应工程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J1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零件为红色的供应商号码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求没有使用天津供应商生产的 红色零件的工程号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求至少用了供应商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所供应的全部零件的工程号</a:t>
            </a:r>
            <a:r>
              <a:rPr lang="en-US" altLang="zh-CN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JNO</a:t>
            </a:r>
            <a:r>
              <a:rPr lang="zh-CN" altLang="en-US" sz="105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05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618471-E9B2-81BD-B6AA-243D0663A4DA}"/>
              </a:ext>
            </a:extLst>
          </p:cNvPr>
          <p:cNvSpPr txBox="1"/>
          <p:nvPr/>
        </p:nvSpPr>
        <p:spPr>
          <a:xfrm>
            <a:off x="740664" y="217964"/>
            <a:ext cx="48433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35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CB2564-6E45-0D01-4AE7-CEB613A541AA}"/>
              </a:ext>
            </a:extLst>
          </p:cNvPr>
          <p:cNvSpPr txBox="1"/>
          <p:nvPr/>
        </p:nvSpPr>
        <p:spPr>
          <a:xfrm>
            <a:off x="2980523" y="241176"/>
            <a:ext cx="48433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35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EF9DE2-7FA2-F84D-E3C2-485E78B7D4F4}"/>
              </a:ext>
            </a:extLst>
          </p:cNvPr>
          <p:cNvSpPr txBox="1"/>
          <p:nvPr/>
        </p:nvSpPr>
        <p:spPr>
          <a:xfrm>
            <a:off x="5307513" y="241176"/>
            <a:ext cx="48433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35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7AC8B3B-8FE9-025F-4343-1AF676BED9F4}"/>
              </a:ext>
            </a:extLst>
          </p:cNvPr>
          <p:cNvSpPr txBox="1">
            <a:spLocks/>
          </p:cNvSpPr>
          <p:nvPr/>
        </p:nvSpPr>
        <p:spPr>
          <a:xfrm>
            <a:off x="231580" y="2130450"/>
            <a:ext cx="6126377" cy="19147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50"/>
              </a:spcBef>
              <a:buNone/>
            </a:pPr>
            <a:endParaRPr lang="en-US" altLang="zh-CN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115D55-9099-3AFA-99A0-5843244675BD}"/>
              </a:ext>
            </a:extLst>
          </p:cNvPr>
          <p:cNvSpPr txBox="1"/>
          <p:nvPr/>
        </p:nvSpPr>
        <p:spPr>
          <a:xfrm>
            <a:off x="6916271" y="254000"/>
            <a:ext cx="64296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黑体" panose="02010609060101010101" pitchFamily="49" charset="-122"/>
                <a:ea typeface="黑体" panose="02010609060101010101" pitchFamily="49" charset="-122"/>
              </a:rPr>
              <a:t>SPJ</a:t>
            </a:r>
            <a:r>
              <a:rPr lang="zh-CN" altLang="en-US" sz="135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1EDC40-F8D1-47E8-CA35-464A502F3869}"/>
              </a:ext>
            </a:extLst>
          </p:cNvPr>
          <p:cNvSpPr txBox="1"/>
          <p:nvPr/>
        </p:nvSpPr>
        <p:spPr>
          <a:xfrm>
            <a:off x="114335" y="57150"/>
            <a:ext cx="528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-35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50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479</Words>
  <Application>Microsoft Office PowerPoint</Application>
  <PresentationFormat>全屏显示(16:9)</PresentationFormat>
  <Paragraphs>175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芜湖 无湖</cp:lastModifiedBy>
  <cp:revision>19</cp:revision>
  <dcterms:created xsi:type="dcterms:W3CDTF">2023-03-18T08:09:39Z</dcterms:created>
  <dcterms:modified xsi:type="dcterms:W3CDTF">2023-03-26T13:49:24Z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2023-03-18T00:00:00Z</vt:filetime>
  </property>
</Properties>
</file>