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64BCE-A167-42A4-A702-0FD79CA1B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8FA5A4-C5A2-4685-BF2B-09BDFD884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C6496B-E58F-4422-850F-7481B5F8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7EA0C-32E4-4AFA-9108-D36F2D7A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E02AB-C8D0-44A2-A283-0D7F1B07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1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A3F5D-3F15-4D11-B9E0-69889B97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07C5A6-0410-4D75-B801-5A5C3C988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B7D5C-763B-4D99-B8D2-AF172A7A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58D1C-283C-4A8C-85A1-D1531CC7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6DE75-C369-45ED-AEA1-7C403D8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76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8B34A0-B518-4A6D-9603-0A4EF11CC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00DE90-4E2C-454B-B986-92754AF7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9C030-4357-4F1D-9140-47B12A3C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CCFFB-AA90-4A8D-A010-F4DA39BC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D289F-1FAB-4F6C-9457-50368BE3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36125-371F-4B3E-8791-C644BF66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02674E-6E60-43E9-8B4E-77793F3A5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D3D0E-CB09-45F1-8AD9-2B34F4C3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216FA-AE8C-479C-85A0-688872A8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651C5-AB01-4606-9D97-D23B4FB8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94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7355B-333F-4E5F-A0D3-473C9F62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C900E-398F-4613-BE40-A29C0A353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4B153-D3C1-473F-9B11-F8BAD989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0CD79-F1AD-408E-96CF-410915BD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008E7-23DF-47D3-98E6-05FA3E46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1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E790B-7DF9-4529-80F3-649C8516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B032D-103A-40AA-83DA-29250A83E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C22EC6-7FA8-438B-9CE7-7FE298263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18276-3256-4913-9D0B-C62223D3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369459-2DC5-4F1A-896E-4F3E5754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89F904-1B54-4CA8-846D-F8F98A16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9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F6246-10A0-4B04-A3C9-7F1D88A3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B5771-DC1A-40B9-A604-3D23ED4D1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D99C08-9C0D-4DAC-8C45-0A2B6449E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28C83E-6A65-4913-B072-AFDB444EC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1F06BB-9F2F-4A71-8953-8C6D5ECCD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4A76B9-D95B-46BB-A7EF-F30DF763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708B91-C3B0-4AAB-9412-C7DC80A8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89B8F1-6DD4-4C60-9D2C-8A0FD1B4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58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F12C4-4CEE-4358-A92F-BFEB9F28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47C2B4-528B-4A26-8A73-E7B94636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72A303-9F3E-458A-8AC4-9EED656D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E32DE7-4D88-4C58-822A-1638A34A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1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C52A12-D55C-451D-9161-FA0D4916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56A8C9-8CF7-4C91-AE7A-00B05931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CC2506-B5B7-4C75-82A1-96C12A8A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9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7EE03-5202-4CD9-B4BD-03849E7B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E99F4-DF66-4B34-A6EF-93C5146F6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C9C8BE-7C0D-4E95-91E0-2BA09382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29681-3759-480B-A68B-864DC5FE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346445-ABE9-4A9F-A8F7-ECBCC502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2EF51A-E375-4DE8-A3C5-BC12BD12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49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BDE0A-BC16-42E3-8C1C-EDB83E5A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73ED07-0890-4AE8-A1D7-087980579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71AFD4-FA6A-4BC9-9E6E-31075E159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76B9B8-5B31-4644-B6C5-2009FCD8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976F1F-B1D3-4D83-BE74-A43D278F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E9F496-C8DB-4E56-8031-0A3F99B9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57FE38-F0D6-4571-B3EB-7A36209B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80E3B-62DB-4606-AB22-B65C8C43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96751-0B7A-4347-A80B-B24B95457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AC32E-7A9D-4630-8A0D-794F02982E2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22557-9D1B-4A42-87AE-4B6F23836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75E78-A12D-4219-A66F-C744DFB33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6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BD113-33F1-47DB-AC27-26F300A4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  <a:r>
              <a:rPr lang="en-US" altLang="zh-CN"/>
              <a:t>2.3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4E953EF-EEC3-4684-80C7-3F035EDA20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8660907" cy="46672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设有一个 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SPJ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数据库，包括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及 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SPJ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个关系模式（表）：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S(SNO,SNAME,STATUS,CITY)	P(PNO,PNAME,COLOR,WEIGHT)</a:t>
            </a: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J(JNO,JNAME,CITY)		SPJ(SNO,PNO,JNO,QTY)</a:t>
            </a: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供应商表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由供应商代码（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）、供应商姓名（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SNAME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）、供应商状态（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STATUS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）、供应商所在城市（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CITY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）组成。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零件表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由零件代码（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PNO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）、零件名（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PNO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）、颜色（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COLOR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）、重量（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WEIGHT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）组成。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工程项目表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由工程项目代码（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JNO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）、工程项目名（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JNAME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）、工程项目所在城市（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CITY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）组成。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供应情况表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SPJ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由供应商代码（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）、零件代码（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PNO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）、工程项目代码（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JNO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）、供应数量（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QTY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）组成， 表示某供应商供应某种零件给某工程项目的数量为 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QTY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。今有若干数据。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试用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完成如下查询（写出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命令）：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450"/>
              </a:spcBef>
              <a:buFont typeface="+mj-ea"/>
              <a:buAutoNum type="circleNumDbPlain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查询所有零件的名称、颜色和重量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450"/>
              </a:spcBef>
              <a:buFont typeface="+mj-ea"/>
              <a:buAutoNum type="circleNumDbPlain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把全部红色零件的颜色改为蓝色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450"/>
              </a:spcBef>
              <a:buFont typeface="+mj-ea"/>
              <a:buAutoNum type="circleNumDbPlain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从供应情况关系（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SPJ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）和供应商关系（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）中删除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的记录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450"/>
              </a:spcBef>
              <a:buFont typeface="+mj-ea"/>
              <a:buAutoNum type="circleNumDbPlain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找出没有使用天津产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(S.CITY=`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天津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`)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的零件的工程号码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450"/>
              </a:spcBef>
              <a:buFont typeface="+mj-ea"/>
              <a:buAutoNum type="circleNumDbPlain"/>
            </a:pP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1A3EDE-2482-4687-AEDD-F190378E4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354" y="189842"/>
            <a:ext cx="8758187" cy="479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3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BD113-33F1-47DB-AC27-26F300A4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  <a:r>
              <a:rPr lang="en-US" altLang="zh-CN"/>
              <a:t>2.3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4E953EF-EEC3-4684-80C7-3F035EDA20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8660907" cy="160337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试用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完成如下查询（写出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命令）：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450"/>
              </a:spcBef>
              <a:buFont typeface="+mj-ea"/>
              <a:buAutoNum type="circleNumDbPlain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查询所有零件的名称、颜色和重量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450"/>
              </a:spcBef>
              <a:buFont typeface="+mj-ea"/>
              <a:buAutoNum type="circleNumDbPlain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把全部红色零件的颜色改为蓝色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450"/>
              </a:spcBef>
              <a:buFont typeface="+mj-ea"/>
              <a:buAutoNum type="circleNumDbPlain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从供应情况关系（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SPJ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）和供应商关系（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）中删除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的记录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450"/>
              </a:spcBef>
              <a:buFont typeface="+mj-ea"/>
              <a:buAutoNum type="circleNumDbPlain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找出没有使用天津产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(S.CITY=`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天津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`)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的零件的工程号码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450"/>
              </a:spcBef>
              <a:buFont typeface="+mj-ea"/>
              <a:buAutoNum type="circleNumDbPlain"/>
            </a:pP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1A3EDE-2482-4687-AEDD-F190378E4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354" y="189842"/>
            <a:ext cx="8758187" cy="479053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F1C462-D285-45EB-9542-9F18F8415A05}"/>
              </a:ext>
            </a:extLst>
          </p:cNvPr>
          <p:cNvSpPr txBox="1"/>
          <p:nvPr/>
        </p:nvSpPr>
        <p:spPr>
          <a:xfrm>
            <a:off x="811569" y="3781847"/>
            <a:ext cx="3032463" cy="25825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indent="0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None/>
              <a:defRPr sz="16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en-US" altLang="zh-CN" sz="1400" dirty="0"/>
              <a:t>SELECT PNAME, COLOR, WEIGHT FROM P;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/>
              <a:t>UPDATE P SET COLOR=`</a:t>
            </a:r>
            <a:r>
              <a:rPr lang="zh-CN" altLang="en-US" sz="1400" dirty="0"/>
              <a:t>蓝</a:t>
            </a:r>
            <a:r>
              <a:rPr lang="en-US" altLang="zh-CN" sz="1400" dirty="0"/>
              <a:t>` WHERE COLOR=`</a:t>
            </a:r>
            <a:r>
              <a:rPr lang="zh-CN" altLang="en-US" sz="1400" dirty="0"/>
              <a:t>红</a:t>
            </a:r>
            <a:r>
              <a:rPr lang="en-US" altLang="zh-CN" sz="1400" dirty="0"/>
              <a:t>`;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/>
              <a:t>DELETE FROM SPJ </a:t>
            </a:r>
          </a:p>
          <a:p>
            <a:r>
              <a:rPr lang="en-US" altLang="zh-CN" sz="1400" dirty="0"/>
              <a:t>    WHERE SNO=`S2`;</a:t>
            </a:r>
          </a:p>
          <a:p>
            <a:r>
              <a:rPr lang="en-US" altLang="zh-CN" sz="1400" dirty="0"/>
              <a:t>    </a:t>
            </a:r>
          </a:p>
          <a:p>
            <a:r>
              <a:rPr lang="en-US" altLang="zh-CN" sz="1400" dirty="0"/>
              <a:t>    DELETE FROM S </a:t>
            </a:r>
          </a:p>
          <a:p>
            <a:r>
              <a:rPr lang="en-US" altLang="zh-CN" sz="1400" dirty="0"/>
              <a:t>    WHERE SNO=`S2`;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762BA0-F66C-4FEA-9C2B-E372F835020A}"/>
              </a:ext>
            </a:extLst>
          </p:cNvPr>
          <p:cNvSpPr txBox="1"/>
          <p:nvPr/>
        </p:nvSpPr>
        <p:spPr>
          <a:xfrm>
            <a:off x="3870663" y="3664414"/>
            <a:ext cx="3708647" cy="29017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indent="0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None/>
              <a:defRPr sz="16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+mj-ea"/>
              <a:buAutoNum type="circleNumDbPlain" startAt="4"/>
            </a:pPr>
            <a:r>
              <a:rPr lang="en-US" altLang="zh-CN" sz="1400" dirty="0"/>
              <a:t>SELECT JNO</a:t>
            </a:r>
          </a:p>
          <a:p>
            <a:r>
              <a:rPr lang="en-US" altLang="zh-CN" sz="1400" dirty="0"/>
              <a:t>    FROM </a:t>
            </a:r>
            <a:r>
              <a:rPr lang="en-US" altLang="zh-CN" sz="1400" dirty="0">
                <a:highlight>
                  <a:srgbClr val="FFFF00"/>
                </a:highlight>
              </a:rPr>
              <a:t>J</a:t>
            </a:r>
          </a:p>
          <a:p>
            <a:r>
              <a:rPr lang="en-US" altLang="zh-CN" sz="1400" dirty="0"/>
              <a:t>    WHERE NOT EXISTS</a:t>
            </a:r>
          </a:p>
          <a:p>
            <a:r>
              <a:rPr lang="en-US" altLang="zh-CN" sz="1400" dirty="0"/>
              <a:t>       (SELECT *</a:t>
            </a:r>
          </a:p>
          <a:p>
            <a:r>
              <a:rPr lang="en-US" altLang="zh-CN" sz="1400" dirty="0"/>
              <a:t>        FROM SPJ</a:t>
            </a:r>
          </a:p>
          <a:p>
            <a:r>
              <a:rPr lang="en-US" altLang="zh-CN" sz="1400" dirty="0"/>
              <a:t>        WHERE SPJ.JNO = </a:t>
            </a:r>
            <a:r>
              <a:rPr lang="en-US" altLang="zh-CN" sz="1400" dirty="0">
                <a:highlight>
                  <a:srgbClr val="FFFF00"/>
                </a:highlight>
              </a:rPr>
              <a:t>J.JNO</a:t>
            </a:r>
          </a:p>
          <a:p>
            <a:r>
              <a:rPr lang="en-US" altLang="zh-CN" sz="1400" dirty="0"/>
              <a:t>             AND SNO IN</a:t>
            </a:r>
          </a:p>
          <a:p>
            <a:r>
              <a:rPr lang="en-US" altLang="zh-CN" sz="1400" dirty="0"/>
              <a:t>               (SELECT SNO </a:t>
            </a:r>
          </a:p>
          <a:p>
            <a:r>
              <a:rPr lang="en-US" altLang="zh-CN" sz="1400" dirty="0"/>
              <a:t>                FROM S</a:t>
            </a:r>
          </a:p>
          <a:p>
            <a:r>
              <a:rPr lang="en-US" altLang="zh-CN" sz="1400" dirty="0"/>
              <a:t>                WHERE CITY=`</a:t>
            </a:r>
            <a:r>
              <a:rPr lang="zh-CN" altLang="en-US" sz="1400" dirty="0"/>
              <a:t>天津</a:t>
            </a:r>
            <a:r>
              <a:rPr lang="en-US" altLang="zh-CN" sz="1400" dirty="0"/>
              <a:t>`));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14C61F-6089-4E2C-9081-E24178AF9175}"/>
              </a:ext>
            </a:extLst>
          </p:cNvPr>
          <p:cNvSpPr txBox="1"/>
          <p:nvPr/>
        </p:nvSpPr>
        <p:spPr>
          <a:xfrm>
            <a:off x="6564295" y="3664413"/>
            <a:ext cx="3708647" cy="29017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indent="0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None/>
              <a:defRPr sz="16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+mj-ea"/>
              <a:buAutoNum type="circleNumDbPlain" startAt="4"/>
            </a:pPr>
            <a:r>
              <a:rPr lang="en-US" altLang="zh-CN" sz="1400" dirty="0"/>
              <a:t>SELECT JNO</a:t>
            </a:r>
          </a:p>
          <a:p>
            <a:r>
              <a:rPr lang="en-US" altLang="zh-CN" sz="1400" dirty="0"/>
              <a:t>    FROM </a:t>
            </a:r>
            <a:r>
              <a:rPr lang="en-US" altLang="zh-CN" sz="1400" dirty="0">
                <a:highlight>
                  <a:srgbClr val="FFFF00"/>
                </a:highlight>
              </a:rPr>
              <a:t>J</a:t>
            </a:r>
          </a:p>
          <a:p>
            <a:r>
              <a:rPr lang="en-US" altLang="zh-CN" sz="1400" dirty="0"/>
              <a:t>    WHERE NOT EXISTS</a:t>
            </a:r>
          </a:p>
          <a:p>
            <a:r>
              <a:rPr lang="en-US" altLang="zh-CN" sz="1400" dirty="0"/>
              <a:t>       (SELECT *</a:t>
            </a:r>
          </a:p>
          <a:p>
            <a:r>
              <a:rPr lang="en-US" altLang="zh-CN" sz="1400" dirty="0"/>
              <a:t>        FROM SPJ,S</a:t>
            </a:r>
          </a:p>
          <a:p>
            <a:r>
              <a:rPr lang="en-US" altLang="zh-CN" sz="1400" dirty="0"/>
              <a:t>        WHERE SPJ.JNO=</a:t>
            </a:r>
            <a:r>
              <a:rPr lang="en-US" altLang="zh-CN" sz="1400" dirty="0">
                <a:highlight>
                  <a:srgbClr val="FFFF00"/>
                </a:highlight>
              </a:rPr>
              <a:t>J.JNO</a:t>
            </a:r>
          </a:p>
          <a:p>
            <a:r>
              <a:rPr lang="en-US" altLang="zh-CN" sz="1400" dirty="0"/>
              <a:t>          AND SPJ.SNO=S.SNO</a:t>
            </a:r>
          </a:p>
          <a:p>
            <a:r>
              <a:rPr lang="en-US" altLang="zh-CN" sz="1400" dirty="0"/>
              <a:t>          AND S.CITY=`</a:t>
            </a:r>
            <a:r>
              <a:rPr lang="zh-CN" altLang="en-US" sz="1400" dirty="0"/>
              <a:t>天津</a:t>
            </a:r>
            <a:r>
              <a:rPr lang="en-US" altLang="zh-CN" sz="1400" dirty="0"/>
              <a:t>`)</a:t>
            </a:r>
            <a:r>
              <a:rPr lang="zh-CN" altLang="en-US" sz="1400" dirty="0"/>
              <a:t>；</a:t>
            </a:r>
            <a:endParaRPr lang="en-US" altLang="zh-CN" sz="1400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296DD5C-F7FD-41BE-95BC-E3B90BD41CBC}"/>
              </a:ext>
            </a:extLst>
          </p:cNvPr>
          <p:cNvSpPr txBox="1">
            <a:spLocks/>
          </p:cNvSpPr>
          <p:nvPr/>
        </p:nvSpPr>
        <p:spPr>
          <a:xfrm>
            <a:off x="838200" y="3513363"/>
            <a:ext cx="1131163" cy="26681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一种答案：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71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231</Words>
  <Application>Microsoft Office PowerPoint</Application>
  <PresentationFormat>宽屏</PresentationFormat>
  <Paragraphs>46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黑体</vt:lpstr>
      <vt:lpstr>Arial</vt:lpstr>
      <vt:lpstr>Office 主题​​</vt:lpstr>
      <vt:lpstr>习题2.3</vt:lpstr>
      <vt:lpstr>习题2.3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66</cp:revision>
  <dcterms:created xsi:type="dcterms:W3CDTF">2023-04-01T05:59:41Z</dcterms:created>
  <dcterms:modified xsi:type="dcterms:W3CDTF">2023-04-06T08:10:22Z</dcterms:modified>
</cp:coreProperties>
</file>