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4"/>
  </p:notesMasterIdLst>
  <p:sldIdLst>
    <p:sldId id="268" r:id="rId2"/>
    <p:sldId id="269" r:id="rId3"/>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4660"/>
  </p:normalViewPr>
  <p:slideViewPr>
    <p:cSldViewPr>
      <p:cViewPr varScale="1">
        <p:scale>
          <a:sx n="142" d="100"/>
          <a:sy n="142" d="100"/>
        </p:scale>
        <p:origin x="846" y="126"/>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4B33766-0B5A-4C04-BC93-88F056D60284}"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7B43939-B7CB-425C-AAE4-F867837DBA3F}" type="slidenum">
              <a:rPr lang="zh-CN" altLang="en-US" smtClean="0"/>
              <a:t>‹#›</a:t>
            </a:fld>
            <a:endParaRPr lang="zh-CN" altLang="en-US"/>
          </a:p>
        </p:txBody>
      </p:sp>
    </p:spTree>
    <p:extLst>
      <p:ext uri="{BB962C8B-B14F-4D97-AF65-F5344CB8AC3E}">
        <p14:creationId xmlns:p14="http://schemas.microsoft.com/office/powerpoint/2010/main" val="4653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B43939-B7CB-425C-AAE4-F867837DBA3F}" type="slidenum">
              <a:rPr lang="zh-CN" altLang="en-US" smtClean="0"/>
              <a:t>1</a:t>
            </a:fld>
            <a:endParaRPr lang="zh-CN" altLang="en-US"/>
          </a:p>
        </p:txBody>
      </p:sp>
    </p:spTree>
    <p:extLst>
      <p:ext uri="{BB962C8B-B14F-4D97-AF65-F5344CB8AC3E}">
        <p14:creationId xmlns:p14="http://schemas.microsoft.com/office/powerpoint/2010/main" val="331281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CFBFB-EBFF-45E3-A076-E642B864FEB3}"/>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947E5DC-E1FE-4670-A81B-5C93F7CB4B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5602E6-F05F-4F39-9CD4-3EDBAD42407A}"/>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3B2C8FC2-4891-46FB-876A-4A35B00F268A}"/>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7B3C8E1C-4772-4B13-B207-2DAF27D177E6}"/>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367585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624FB-5589-4E4F-AD23-08EB0984AD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39BB4F-2028-4676-ABA9-D82781CAF2E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C38DCB-DBE8-450C-936F-A76EA7A24D46}"/>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1FE9286C-389B-4B79-852E-3C71222031AD}"/>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2186A6AA-0809-4E75-97E1-7DEC86CC3EA1}"/>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67998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776938-B4E3-4AC1-8A6E-E7A9D41385CB}"/>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A93D27-4EFC-49B1-A629-A6CA6893F86C}"/>
              </a:ext>
            </a:extLst>
          </p:cNvPr>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D05C33-43A8-438D-8355-5DBD971C36E8}"/>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26380E3E-F8CE-492F-8DBE-906438CEADB3}"/>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212422C6-5ED5-46F7-A38B-82939B540575}"/>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289874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D1407-02AA-4A6B-BB49-85EEABBE1C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741894-472A-4AC7-A345-B140D8EA8E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2E9C9D-CA4D-45C4-947E-CD29C9516B0E}"/>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CABD8236-B2DE-40E2-B707-742F98D40893}"/>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6BAA3E39-DD6C-4660-99CF-954A3337BBAB}"/>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107403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FD014-4BAD-46BC-9DF2-27F2ACB19FE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13F559BF-A877-4C77-8701-D44684C82F4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573D320-CF90-480D-9EF3-6A6DB1594746}"/>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5330B9E3-A074-436A-8C62-2B2E6C8BF272}"/>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6FCA9557-2019-4255-9626-FB9B857B1503}"/>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40307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00AC1-603B-43C7-987E-0D64851A2C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0F008F-C445-45DA-964B-BF2E4129EC4A}"/>
              </a:ext>
            </a:extLst>
          </p:cNvPr>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44C891-3DE9-49B2-949E-2EEAFD2FDB9F}"/>
              </a:ext>
            </a:extLst>
          </p:cNvPr>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49E37F6-83CF-48F2-A71E-EA795B3394A8}"/>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6" name="页脚占位符 5">
            <a:extLst>
              <a:ext uri="{FF2B5EF4-FFF2-40B4-BE49-F238E27FC236}">
                <a16:creationId xmlns:a16="http://schemas.microsoft.com/office/drawing/2014/main" id="{B9B1D95F-4007-4668-9D58-CFF62376EBFF}"/>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7" name="灯片编号占位符 6">
            <a:extLst>
              <a:ext uri="{FF2B5EF4-FFF2-40B4-BE49-F238E27FC236}">
                <a16:creationId xmlns:a16="http://schemas.microsoft.com/office/drawing/2014/main" id="{8084E6AA-F1A8-48FF-8FE3-432897D1A8F5}"/>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266263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6374-E9CD-40F5-8CE8-0D2059552D91}"/>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7D0CC6-BED4-4518-92F5-A5629260E5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73A9F449-333A-4C98-B38D-7C407B15DFBC}"/>
              </a:ext>
            </a:extLst>
          </p:cNvPr>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61FDC89-1C23-4FA5-9D59-E0E025386CB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ABC11CD9-135E-40E2-969E-21314070ECC8}"/>
              </a:ext>
            </a:extLst>
          </p:cNvPr>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C381EE7-855B-465B-8F09-24AB05BB9EB5}"/>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8" name="页脚占位符 7">
            <a:extLst>
              <a:ext uri="{FF2B5EF4-FFF2-40B4-BE49-F238E27FC236}">
                <a16:creationId xmlns:a16="http://schemas.microsoft.com/office/drawing/2014/main" id="{53AA3A50-7D5F-40B6-BA08-C490C4087735}"/>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9" name="灯片编号占位符 8">
            <a:extLst>
              <a:ext uri="{FF2B5EF4-FFF2-40B4-BE49-F238E27FC236}">
                <a16:creationId xmlns:a16="http://schemas.microsoft.com/office/drawing/2014/main" id="{02D53436-4545-4C46-BD7C-966D104AC730}"/>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421493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D3FE5-63D3-4C86-8DEC-D300ACAA0C4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10FB95-9804-47A6-92D1-6688DA8F71D4}"/>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4" name="页脚占位符 3">
            <a:extLst>
              <a:ext uri="{FF2B5EF4-FFF2-40B4-BE49-F238E27FC236}">
                <a16:creationId xmlns:a16="http://schemas.microsoft.com/office/drawing/2014/main" id="{C5B6CD1B-74EC-478A-AAA1-7EDFDE3F7FE2}"/>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5" name="灯片编号占位符 4">
            <a:extLst>
              <a:ext uri="{FF2B5EF4-FFF2-40B4-BE49-F238E27FC236}">
                <a16:creationId xmlns:a16="http://schemas.microsoft.com/office/drawing/2014/main" id="{09B62C0D-F6EB-40D2-803F-5A58AB61D753}"/>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282576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70D939-1F44-48C8-AB99-63FBF75FCD87}"/>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3" name="页脚占位符 2">
            <a:extLst>
              <a:ext uri="{FF2B5EF4-FFF2-40B4-BE49-F238E27FC236}">
                <a16:creationId xmlns:a16="http://schemas.microsoft.com/office/drawing/2014/main" id="{4F6BFBA1-22A5-4405-958D-48E163D05D8F}"/>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4" name="灯片编号占位符 3">
            <a:extLst>
              <a:ext uri="{FF2B5EF4-FFF2-40B4-BE49-F238E27FC236}">
                <a16:creationId xmlns:a16="http://schemas.microsoft.com/office/drawing/2014/main" id="{A46B002B-1861-4BA4-9F87-8944D01DA5FC}"/>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422698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8F672-0CBA-4B0C-8118-B592527034B8}"/>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1CF1435E-D983-43FA-966E-6B57491A8D3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D6FD5B5-A9E8-4BAE-A8E2-07DE03A795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0BDC182-5F5A-4048-9365-00E4243DFAB3}"/>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6" name="页脚占位符 5">
            <a:extLst>
              <a:ext uri="{FF2B5EF4-FFF2-40B4-BE49-F238E27FC236}">
                <a16:creationId xmlns:a16="http://schemas.microsoft.com/office/drawing/2014/main" id="{35059F8E-A500-412A-819A-C53C177C1A26}"/>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7" name="灯片编号占位符 6">
            <a:extLst>
              <a:ext uri="{FF2B5EF4-FFF2-40B4-BE49-F238E27FC236}">
                <a16:creationId xmlns:a16="http://schemas.microsoft.com/office/drawing/2014/main" id="{679B8C99-B2C7-4A38-804C-D6E28F32CF88}"/>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26531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4B5A5-E1DB-4588-BE00-F722093DF92C}"/>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3096C89D-B022-46A9-BB31-ADF2A490B11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70C1BC05-C2A9-4BBF-9DC4-FBF7CDE00E5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8723863F-FE8E-4A1A-B5E5-B7AF7F01FF78}"/>
              </a:ext>
            </a:extLst>
          </p:cNvPr>
          <p:cNvSpPr>
            <a:spLocks noGrp="1"/>
          </p:cNvSpPr>
          <p:nvPr>
            <p:ph type="dt" sz="half" idx="10"/>
          </p:nvPr>
        </p:nvSpPr>
        <p:spPr/>
        <p:txBody>
          <a:bodyPr/>
          <a:lstStyle/>
          <a:p>
            <a:fld id="{1D8BD707-D9CF-40AE-B4C6-C98DA3205C09}" type="datetimeFigureOut">
              <a:rPr lang="en-US" smtClean="0"/>
              <a:t>4/27/2023</a:t>
            </a:fld>
            <a:endParaRPr lang="en-US"/>
          </a:p>
        </p:txBody>
      </p:sp>
      <p:sp>
        <p:nvSpPr>
          <p:cNvPr id="6" name="页脚占位符 5">
            <a:extLst>
              <a:ext uri="{FF2B5EF4-FFF2-40B4-BE49-F238E27FC236}">
                <a16:creationId xmlns:a16="http://schemas.microsoft.com/office/drawing/2014/main" id="{46C1C912-857E-4E32-9094-C57364284626}"/>
              </a:ext>
            </a:extLst>
          </p:cNvPr>
          <p:cNvSpPr>
            <a:spLocks noGrp="1"/>
          </p:cNvSpPr>
          <p:nvPr>
            <p:ph type="ftr" sz="quarter" idx="11"/>
          </p:nvPr>
        </p:nvSpPr>
        <p:spPr/>
        <p:txBody>
          <a:body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7" name="灯片编号占位符 6">
            <a:extLst>
              <a:ext uri="{FF2B5EF4-FFF2-40B4-BE49-F238E27FC236}">
                <a16:creationId xmlns:a16="http://schemas.microsoft.com/office/drawing/2014/main" id="{E17632B2-26E8-48A9-818A-D626FEBEA475}"/>
              </a:ext>
            </a:extLst>
          </p:cNvPr>
          <p:cNvSpPr>
            <a:spLocks noGrp="1"/>
          </p:cNvSpPr>
          <p:nvPr>
            <p:ph type="sldNum" sz="quarter" idx="12"/>
          </p:nvPr>
        </p:nvSpPr>
        <p:spPr/>
        <p:txBody>
          <a:body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175136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D99EFE-D8D8-43FD-B287-F1A8D531F00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14D290-14DB-46A3-8C50-1C008684018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453816-46EB-4626-8A1D-11E35AA77E6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4/27/2023</a:t>
            </a:fld>
            <a:endParaRPr lang="en-US"/>
          </a:p>
        </p:txBody>
      </p:sp>
      <p:sp>
        <p:nvSpPr>
          <p:cNvPr id="5" name="页脚占位符 4">
            <a:extLst>
              <a:ext uri="{FF2B5EF4-FFF2-40B4-BE49-F238E27FC236}">
                <a16:creationId xmlns:a16="http://schemas.microsoft.com/office/drawing/2014/main" id="{3B8C6B6D-DEE3-4AE6-BF12-8F7FBD28F5A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marL="12700">
              <a:lnSpc>
                <a:spcPts val="1864"/>
              </a:lnSpc>
            </a:pPr>
            <a:r>
              <a:rPr lang="en-US"/>
              <a:t>An</a:t>
            </a:r>
            <a:r>
              <a:rPr lang="en-US" spc="-35"/>
              <a:t> </a:t>
            </a:r>
            <a:r>
              <a:rPr lang="en-US"/>
              <a:t>Introduction</a:t>
            </a:r>
            <a:r>
              <a:rPr lang="en-US" spc="-45"/>
              <a:t> </a:t>
            </a:r>
            <a:r>
              <a:rPr lang="en-US"/>
              <a:t>to</a:t>
            </a:r>
            <a:r>
              <a:rPr lang="en-US" spc="-65"/>
              <a:t> </a:t>
            </a:r>
            <a:r>
              <a:rPr lang="en-US"/>
              <a:t>Database</a:t>
            </a:r>
            <a:r>
              <a:rPr lang="en-US" spc="-75"/>
              <a:t> </a:t>
            </a:r>
            <a:r>
              <a:rPr lang="en-US" spc="-10"/>
              <a:t>System</a:t>
            </a:r>
            <a:endParaRPr lang="en-US" spc="-10" dirty="0"/>
          </a:p>
        </p:txBody>
      </p:sp>
      <p:sp>
        <p:nvSpPr>
          <p:cNvPr id="6" name="灯片编号占位符 5">
            <a:extLst>
              <a:ext uri="{FF2B5EF4-FFF2-40B4-BE49-F238E27FC236}">
                <a16:creationId xmlns:a16="http://schemas.microsoft.com/office/drawing/2014/main" id="{EDBFD835-A388-48C5-B9D9-D33CBB1E88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altLang="zh-CN" smtClean="0"/>
              <a:t>‹#›</a:t>
            </a:fld>
            <a:endParaRPr lang="zh-CN" altLang="en-US"/>
          </a:p>
        </p:txBody>
      </p:sp>
    </p:spTree>
    <p:extLst>
      <p:ext uri="{BB962C8B-B14F-4D97-AF65-F5344CB8AC3E}">
        <p14:creationId xmlns:p14="http://schemas.microsoft.com/office/powerpoint/2010/main" val="346182760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545B0-C7FA-68A1-A188-159F5D813413}"/>
              </a:ext>
            </a:extLst>
          </p:cNvPr>
          <p:cNvSpPr>
            <a:spLocks noGrp="1"/>
          </p:cNvSpPr>
          <p:nvPr>
            <p:ph type="title"/>
          </p:nvPr>
        </p:nvSpPr>
        <p:spPr>
          <a:xfrm>
            <a:off x="628650" y="273844"/>
            <a:ext cx="7886700" cy="994172"/>
          </a:xfrm>
        </p:spPr>
        <p:txBody>
          <a:bodyPr/>
          <a:lstStyle/>
          <a:p>
            <a:r>
              <a:rPr lang="zh-CN" altLang="en-US" dirty="0">
                <a:latin typeface="黑体" panose="02010609060101010101" pitchFamily="49" charset="-122"/>
                <a:ea typeface="黑体" panose="02010609060101010101" pitchFamily="49" charset="-122"/>
              </a:rPr>
              <a:t>习题</a:t>
            </a:r>
            <a:r>
              <a:rPr lang="en-US" altLang="zh-CN" dirty="0">
                <a:latin typeface="黑体" panose="02010609060101010101" pitchFamily="49" charset="-122"/>
                <a:ea typeface="黑体" panose="02010609060101010101" pitchFamily="49" charset="-122"/>
              </a:rPr>
              <a:t>3.1</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5A8ADB-926C-C8FD-595C-448394D6F86C}"/>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ea typeface="宋体" panose="02010600030101010101" pitchFamily="2" charset="-122"/>
                  </a:rPr>
                  <a:t>考虑关系模式</a:t>
                </a:r>
                <a14:m>
                  <m:oMath xmlns:m="http://schemas.openxmlformats.org/officeDocument/2006/math">
                    <m:r>
                      <m:rPr>
                        <m:sty m:val="p"/>
                      </m:rPr>
                      <a:rPr lang="en-US" altLang="zh-CN" sz="1800" i="1" dirty="0">
                        <a:latin typeface="Cambria Math" panose="02040503050406030204" pitchFamily="18" charset="0"/>
                      </a:rPr>
                      <m:t>R</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𝐴</m:t>
                    </m:r>
                    <m:r>
                      <a:rPr lang="zh-CN" altLang="en-US" sz="1800" i="1" dirty="0">
                        <a:latin typeface="Cambria Math" panose="02040503050406030204" pitchFamily="18" charset="0"/>
                      </a:rPr>
                      <m:t>，</m:t>
                    </m:r>
                    <m:r>
                      <a:rPr lang="en-US" altLang="zh-CN" sz="1800" b="0" i="1" dirty="0" smtClean="0">
                        <a:latin typeface="Cambria Math" panose="02040503050406030204" pitchFamily="18" charset="0"/>
                      </a:rPr>
                      <m:t>𝐵</m:t>
                    </m:r>
                    <m:r>
                      <a:rPr lang="zh-CN" altLang="en-US" sz="1800" i="1" dirty="0">
                        <a:latin typeface="Cambria Math" panose="02040503050406030204" pitchFamily="18" charset="0"/>
                      </a:rPr>
                      <m:t>，</m:t>
                    </m:r>
                    <m:r>
                      <a:rPr lang="en-US" altLang="zh-CN" sz="1800" b="0" i="1" dirty="0" smtClean="0">
                        <a:latin typeface="Cambria Math" panose="02040503050406030204" pitchFamily="18" charset="0"/>
                      </a:rPr>
                      <m:t>𝐶</m:t>
                    </m:r>
                    <m:r>
                      <a:rPr lang="zh-CN" altLang="en-US" sz="1800" i="1" dirty="0">
                        <a:latin typeface="Cambria Math" panose="02040503050406030204" pitchFamily="18" charset="0"/>
                      </a:rPr>
                      <m:t>，</m:t>
                    </m:r>
                    <m:r>
                      <a:rPr lang="en-US" altLang="zh-CN" sz="1800" b="0" i="1" dirty="0" smtClean="0">
                        <a:latin typeface="Cambria Math" panose="02040503050406030204" pitchFamily="18" charset="0"/>
                      </a:rPr>
                      <m:t>𝐷</m:t>
                    </m:r>
                    <m:r>
                      <a:rPr lang="en-US" altLang="zh-CN" sz="1800" b="0" i="1" dirty="0" smtClean="0">
                        <a:latin typeface="Cambria Math" panose="02040503050406030204" pitchFamily="18" charset="0"/>
                      </a:rPr>
                      <m:t>) </m:t>
                    </m:r>
                  </m:oMath>
                </a14:m>
                <a:r>
                  <a:rPr lang="zh-CN" altLang="en-US" sz="1800" dirty="0">
                    <a:latin typeface="Times New Roman" panose="02020603050405020304" pitchFamily="18" charset="0"/>
                    <a:ea typeface="宋体" panose="02010600030101010101" pitchFamily="2" charset="-122"/>
                  </a:rPr>
                  <a:t>，写出满足下列函数依赖时</a:t>
                </a:r>
                <a14:m>
                  <m:oMath xmlns:m="http://schemas.openxmlformats.org/officeDocument/2006/math">
                    <m:r>
                      <m:rPr>
                        <m:sty m:val="p"/>
                      </m:rPr>
                      <a:rPr lang="en-US" altLang="zh-CN" sz="1800" i="1" dirty="0">
                        <a:latin typeface="Cambria Math" panose="02040503050406030204" pitchFamily="18" charset="0"/>
                      </a:rPr>
                      <m:t>R</m:t>
                    </m:r>
                  </m:oMath>
                </a14:m>
                <a:r>
                  <a:rPr lang="zh-CN" altLang="en-US" sz="1800" dirty="0">
                    <a:latin typeface="Times New Roman" panose="02020603050405020304" pitchFamily="18" charset="0"/>
                    <a:ea typeface="宋体" panose="02010600030101010101" pitchFamily="2" charset="-122"/>
                  </a:rPr>
                  <a:t>的码，并给出</a:t>
                </a:r>
                <a14:m>
                  <m:oMath xmlns:m="http://schemas.openxmlformats.org/officeDocument/2006/math">
                    <m:r>
                      <m:rPr>
                        <m:sty m:val="p"/>
                      </m:rPr>
                      <a:rPr lang="en-US" altLang="zh-CN" sz="1800" i="1" dirty="0">
                        <a:latin typeface="Cambria Math" panose="02040503050406030204" pitchFamily="18" charset="0"/>
                      </a:rPr>
                      <m:t>R</m:t>
                    </m:r>
                  </m:oMath>
                </a14:m>
                <a:r>
                  <a:rPr lang="zh-CN" altLang="en-US" sz="1800" dirty="0">
                    <a:latin typeface="Times New Roman" panose="02020603050405020304" pitchFamily="18" charset="0"/>
                    <a:ea typeface="宋体" panose="02010600030101010101" pitchFamily="2" charset="-122"/>
                  </a:rPr>
                  <a:t>满足第几范式（</a:t>
                </a:r>
                <a:r>
                  <a:rPr lang="en-US" altLang="zh-CN" sz="1800" dirty="0">
                    <a:latin typeface="Times New Roman" panose="02020603050405020304" pitchFamily="18" charset="0"/>
                    <a:ea typeface="宋体" panose="02010600030101010101" pitchFamily="2" charset="-122"/>
                  </a:rPr>
                  <a:t>1NF</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2NF</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3NF</a:t>
                </a:r>
                <a:r>
                  <a:rPr lang="zh-CN" altLang="en-US" sz="1800" dirty="0">
                    <a:latin typeface="Times New Roman" panose="02020603050405020304" pitchFamily="18" charset="0"/>
                    <a:ea typeface="宋体" panose="02010600030101010101" pitchFamily="2" charset="-122"/>
                  </a:rPr>
                  <a:t>或</a:t>
                </a:r>
                <a:r>
                  <a:rPr lang="en-US" altLang="zh-CN" sz="1800" dirty="0">
                    <a:latin typeface="Times New Roman" panose="02020603050405020304" pitchFamily="18" charset="0"/>
                    <a:ea typeface="宋体" panose="02010600030101010101" pitchFamily="2" charset="-122"/>
                  </a:rPr>
                  <a:t>BCNF</a:t>
                </a:r>
                <a:r>
                  <a:rPr lang="zh-CN" altLang="en-US"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BCD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a:t>
                </a: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ABD</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C</a:t>
                </a:r>
                <a:endParaRPr lang="zh-CN" altLang="en-US" sz="1800" dirty="0">
                  <a:latin typeface="Times New Roman" panose="02020603050405020304" pitchFamily="18" charset="0"/>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A35A8ADB-926C-C8FD-595C-448394D6F86C}"/>
                  </a:ext>
                </a:extLst>
              </p:cNvPr>
              <p:cNvSpPr>
                <a:spLocks noGrp="1" noRot="1" noChangeAspect="1" noMove="1" noResize="1" noEditPoints="1" noAdjustHandles="1" noChangeArrowheads="1" noChangeShapeType="1" noTextEdit="1"/>
              </p:cNvSpPr>
              <p:nvPr>
                <p:ph idx="1"/>
              </p:nvPr>
            </p:nvSpPr>
            <p:spPr>
              <a:blipFill>
                <a:blip r:embed="rId3"/>
                <a:stretch>
                  <a:fillRect l="-618" t="-2243"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573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545B0-C7FA-68A1-A188-159F5D813413}"/>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习题</a:t>
            </a:r>
            <a:r>
              <a:rPr lang="en-US" altLang="zh-CN" dirty="0">
                <a:latin typeface="黑体" panose="02010609060101010101" pitchFamily="49" charset="-122"/>
                <a:ea typeface="黑体" panose="02010609060101010101" pitchFamily="49" charset="-122"/>
              </a:rPr>
              <a:t>3.2</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35A8ADB-926C-C8FD-595C-448394D6F86C}"/>
                  </a:ext>
                </a:extLst>
              </p:cNvPr>
              <p:cNvSpPr>
                <a:spLocks noGrp="1"/>
              </p:cNvSpPr>
              <p:nvPr>
                <p:ph idx="1"/>
              </p:nvPr>
            </p:nvSpPr>
            <p:spPr/>
            <p:txBody>
              <a:bodyPr>
                <a:noAutofit/>
              </a:bodyPr>
              <a:lstStyle/>
              <a:p>
                <a:pPr marL="0" indent="0">
                  <a:buNone/>
                </a:pPr>
                <a:r>
                  <a:rPr lang="zh-CN" altLang="en-US" sz="1800" dirty="0">
                    <a:latin typeface="Times New Roman" panose="02020603050405020304" pitchFamily="18" charset="0"/>
                    <a:ea typeface="宋体" panose="02010600030101010101" pitchFamily="2" charset="-122"/>
                  </a:rPr>
                  <a:t>关系模式</a:t>
                </a:r>
                <a14:m>
                  <m:oMath xmlns:m="http://schemas.openxmlformats.org/officeDocument/2006/math">
                    <m:r>
                      <a:rPr lang="en-US" altLang="zh-CN" sz="1800" i="1" dirty="0" smtClean="0">
                        <a:latin typeface="Cambria Math" panose="02040503050406030204" pitchFamily="18" charset="0"/>
                        <a:ea typeface="宋体" panose="02010600030101010101" pitchFamily="2" charset="-122"/>
                      </a:rPr>
                      <m:t>𝑅</m:t>
                    </m:r>
                    <m:r>
                      <a:rPr lang="en-US" altLang="zh-CN" sz="1800" i="1" dirty="0" smtClean="0">
                        <a:latin typeface="Cambria Math" panose="02040503050406030204" pitchFamily="18" charset="0"/>
                        <a:ea typeface="宋体" panose="02010600030101010101" pitchFamily="2" charset="-122"/>
                      </a:rPr>
                      <m:t>(</m:t>
                    </m:r>
                    <m:r>
                      <m:rPr>
                        <m:nor/>
                      </m:rPr>
                      <a:rPr lang="zh-CN" altLang="en-US" sz="1800" dirty="0">
                        <a:latin typeface="Times New Roman" panose="02020603050405020304" pitchFamily="18" charset="0"/>
                        <a:ea typeface="宋体" panose="02010600030101010101" pitchFamily="2" charset="-122"/>
                      </a:rPr>
                      <m:t>员工编号</m:t>
                    </m:r>
                    <m:r>
                      <a:rPr lang="zh-CN" altLang="en-US" sz="1800" i="1" dirty="0" smtClean="0">
                        <a:latin typeface="Cambria Math" panose="02040503050406030204" pitchFamily="18" charset="0"/>
                        <a:ea typeface="宋体" panose="02010600030101010101" pitchFamily="2" charset="-122"/>
                      </a:rPr>
                      <m:t>，</m:t>
                    </m:r>
                    <m:r>
                      <m:rPr>
                        <m:nor/>
                      </m:rPr>
                      <a:rPr lang="zh-CN" altLang="en-US" sz="1800" dirty="0">
                        <a:latin typeface="Times New Roman" panose="02020603050405020304" pitchFamily="18" charset="0"/>
                        <a:ea typeface="宋体" panose="02010600030101010101" pitchFamily="2" charset="-122"/>
                      </a:rPr>
                      <m:t>日期</m:t>
                    </m:r>
                    <m:r>
                      <a:rPr lang="zh-CN" altLang="en-US" sz="1800" i="1" dirty="0" smtClean="0">
                        <a:latin typeface="Cambria Math" panose="02040503050406030204" pitchFamily="18" charset="0"/>
                        <a:ea typeface="宋体" panose="02010600030101010101" pitchFamily="2" charset="-122"/>
                      </a:rPr>
                      <m:t>，</m:t>
                    </m:r>
                    <m:r>
                      <m:rPr>
                        <m:nor/>
                      </m:rPr>
                      <a:rPr lang="zh-CN" altLang="en-US" sz="1800" dirty="0">
                        <a:latin typeface="Times New Roman" panose="02020603050405020304" pitchFamily="18" charset="0"/>
                        <a:ea typeface="宋体" panose="02010600030101010101" pitchFamily="2" charset="-122"/>
                      </a:rPr>
                      <m:t>零件数</m:t>
                    </m:r>
                    <m:r>
                      <a:rPr lang="zh-CN" altLang="en-US" sz="1800" i="1" dirty="0" smtClean="0">
                        <a:latin typeface="Cambria Math" panose="02040503050406030204" pitchFamily="18" charset="0"/>
                        <a:ea typeface="宋体" panose="02010600030101010101" pitchFamily="2" charset="-122"/>
                      </a:rPr>
                      <m:t>，</m:t>
                    </m:r>
                    <m:r>
                      <m:rPr>
                        <m:nor/>
                      </m:rPr>
                      <a:rPr lang="zh-CN" altLang="en-US" sz="1800" dirty="0">
                        <a:latin typeface="Times New Roman" panose="02020603050405020304" pitchFamily="18" charset="0"/>
                        <a:ea typeface="宋体" panose="02010600030101010101" pitchFamily="2" charset="-122"/>
                      </a:rPr>
                      <m:t>部门名称</m:t>
                    </m:r>
                    <m:r>
                      <a:rPr lang="zh-CN" altLang="en-US" sz="1800" i="1" dirty="0" smtClean="0">
                        <a:latin typeface="Cambria Math" panose="02040503050406030204" pitchFamily="18" charset="0"/>
                        <a:ea typeface="宋体" panose="02010600030101010101" pitchFamily="2" charset="-122"/>
                      </a:rPr>
                      <m:t>，</m:t>
                    </m:r>
                    <m:r>
                      <m:rPr>
                        <m:nor/>
                      </m:rPr>
                      <a:rPr lang="zh-CN" altLang="en-US" sz="1800" dirty="0">
                        <a:latin typeface="Times New Roman" panose="02020603050405020304" pitchFamily="18" charset="0"/>
                        <a:ea typeface="宋体" panose="02010600030101010101" pitchFamily="2" charset="-122"/>
                      </a:rPr>
                      <m:t>部门经理</m:t>
                    </m:r>
                    <m:r>
                      <m:rPr>
                        <m:nor/>
                      </m:rPr>
                      <a:rPr lang="en-US" altLang="zh-CN" sz="1800" dirty="0">
                        <a:latin typeface="Times New Roman" panose="02020603050405020304" pitchFamily="18" charset="0"/>
                        <a:ea typeface="宋体" panose="02010600030101010101" pitchFamily="2" charset="-122"/>
                      </a:rPr>
                      <m:t>)</m:t>
                    </m:r>
                  </m:oMath>
                </a14:m>
                <a:r>
                  <a:rPr lang="zh-CN" altLang="en-US" sz="1800" dirty="0">
                    <a:latin typeface="Times New Roman" panose="02020603050405020304" pitchFamily="18" charset="0"/>
                    <a:ea typeface="宋体" panose="02010600030101010101" pitchFamily="2" charset="-122"/>
                  </a:rPr>
                  <a:t>，表示某个工厂里每个员工的日生产零件数以及员工所在的部门和经理信息。</a:t>
                </a:r>
                <a:endParaRPr lang="en-US" altLang="zh-CN" sz="1800" dirty="0">
                  <a:latin typeface="Times New Roman" panose="02020603050405020304" pitchFamily="18" charset="0"/>
                  <a:ea typeface="宋体" panose="02010600030101010101" pitchFamily="2" charset="-122"/>
                </a:endParaRPr>
              </a:p>
              <a:p>
                <a:pPr marL="0" indent="0">
                  <a:buNone/>
                </a:pPr>
                <a:r>
                  <a:rPr lang="zh-CN" altLang="en-US" sz="1800" dirty="0">
                    <a:latin typeface="Times New Roman" panose="02020603050405020304" pitchFamily="18" charset="0"/>
                    <a:ea typeface="宋体" panose="02010600030101010101" pitchFamily="2" charset="-122"/>
                  </a:rPr>
                  <a:t>假设：每个员工每天只有一个日生产零件数，每个员工只在一个部门工作，每个部门只有一个经理，那么：</a:t>
                </a:r>
                <a:endParaRPr lang="en-US" altLang="zh-CN" sz="1800" dirty="0">
                  <a:latin typeface="Times New Roman" panose="02020603050405020304" pitchFamily="18" charset="0"/>
                  <a:ea typeface="宋体" panose="02010600030101010101" pitchFamily="2" charset="-122"/>
                </a:endParaRPr>
              </a:p>
              <a:p>
                <a:pPr marL="457200" indent="-457200">
                  <a:buFont typeface="+mj-ea"/>
                  <a:buAutoNum type="circleNumDbPlain"/>
                </a:pPr>
                <a:r>
                  <a:rPr lang="zh-CN" altLang="en-US" sz="1800" dirty="0">
                    <a:latin typeface="Times New Roman" panose="02020603050405020304" pitchFamily="18" charset="0"/>
                    <a:ea typeface="宋体" panose="02010600030101010101" pitchFamily="2" charset="-122"/>
                  </a:rPr>
                  <a:t> 模式</a:t>
                </a:r>
                <a14:m>
                  <m:oMath xmlns:m="http://schemas.openxmlformats.org/officeDocument/2006/math">
                    <m:r>
                      <a:rPr lang="en-US" altLang="zh-CN" sz="1800" i="1" dirty="0" smtClean="0">
                        <a:latin typeface="Cambria Math" panose="02040503050406030204" pitchFamily="18" charset="0"/>
                        <a:ea typeface="宋体" panose="02010600030101010101" pitchFamily="2" charset="-122"/>
                      </a:rPr>
                      <m:t>𝑅</m:t>
                    </m:r>
                  </m:oMath>
                </a14:m>
                <a:r>
                  <a:rPr lang="zh-CN" altLang="en-US" sz="1800" dirty="0">
                    <a:latin typeface="Times New Roman" panose="02020603050405020304" pitchFamily="18" charset="0"/>
                    <a:ea typeface="宋体" panose="02010600030101010101" pitchFamily="2" charset="-122"/>
                  </a:rPr>
                  <a:t>的最小函数依赖集和码；</a:t>
                </a:r>
                <a:endParaRPr lang="en-US" altLang="zh-CN" sz="1800" dirty="0">
                  <a:latin typeface="Times New Roman" panose="02020603050405020304" pitchFamily="18" charset="0"/>
                  <a:ea typeface="宋体" panose="02010600030101010101" pitchFamily="2" charset="-122"/>
                </a:endParaRPr>
              </a:p>
              <a:p>
                <a:pPr marL="457200" indent="-457200">
                  <a:buFont typeface="+mj-ea"/>
                  <a:buAutoNum type="circleNumDbPlain"/>
                </a:pPr>
                <a:r>
                  <a:rPr lang="en-US" altLang="zh-CN" sz="1800" dirty="0">
                    <a:latin typeface="Times New Roman" panose="02020603050405020304" pitchFamily="18" charset="0"/>
                    <a:ea typeface="宋体" panose="02010600030101010101" pitchFamily="2" charset="-122"/>
                  </a:rPr>
                  <a:t> </a:t>
                </a:r>
                <a14:m>
                  <m:oMath xmlns:m="http://schemas.openxmlformats.org/officeDocument/2006/math">
                    <m:r>
                      <a:rPr lang="en-US" altLang="zh-CN" sz="1800" i="1" dirty="0" smtClean="0">
                        <a:latin typeface="Cambria Math" panose="02040503050406030204" pitchFamily="18" charset="0"/>
                        <a:ea typeface="宋体" panose="02010600030101010101" pitchFamily="2" charset="-122"/>
                      </a:rPr>
                      <m:t>𝑅</m:t>
                    </m:r>
                  </m:oMath>
                </a14:m>
                <a:r>
                  <a:rPr lang="zh-CN" altLang="en-US" sz="1800" dirty="0">
                    <a:latin typeface="Times New Roman" panose="02020603050405020304" pitchFamily="18" charset="0"/>
                    <a:ea typeface="宋体" panose="02010600030101010101" pitchFamily="2" charset="-122"/>
                  </a:rPr>
                  <a:t>是否是</a:t>
                </a:r>
                <a:r>
                  <a:rPr lang="en-US" altLang="zh-CN" sz="1800" dirty="0">
                    <a:latin typeface="Times New Roman" panose="02020603050405020304" pitchFamily="18" charset="0"/>
                    <a:ea typeface="宋体" panose="02010600030101010101" pitchFamily="2" charset="-122"/>
                  </a:rPr>
                  <a:t>2NF</a:t>
                </a:r>
                <a:r>
                  <a:rPr lang="zh-CN" altLang="en-US" sz="1800" dirty="0">
                    <a:latin typeface="Times New Roman" panose="02020603050405020304" pitchFamily="18" charset="0"/>
                    <a:ea typeface="宋体" panose="02010600030101010101" pitchFamily="2" charset="-122"/>
                  </a:rPr>
                  <a:t>，如果不是，把 </a:t>
                </a:r>
                <a:r>
                  <a:rPr lang="en-US" altLang="zh-CN" sz="1800" dirty="0">
                    <a:latin typeface="Times New Roman" panose="02020603050405020304" pitchFamily="18" charset="0"/>
                    <a:ea typeface="宋体" panose="02010600030101010101" pitchFamily="2" charset="-122"/>
                  </a:rPr>
                  <a:t>R </a:t>
                </a:r>
                <a:r>
                  <a:rPr lang="zh-CN" altLang="en-US" sz="1800" dirty="0">
                    <a:latin typeface="Times New Roman" panose="02020603050405020304" pitchFamily="18" charset="0"/>
                    <a:ea typeface="宋体" panose="02010600030101010101" pitchFamily="2" charset="-122"/>
                  </a:rPr>
                  <a:t>分解成 </a:t>
                </a:r>
                <a:r>
                  <a:rPr lang="en-US" altLang="zh-CN" sz="1800" dirty="0">
                    <a:latin typeface="Times New Roman" panose="02020603050405020304" pitchFamily="18" charset="0"/>
                    <a:ea typeface="宋体" panose="02010600030101010101" pitchFamily="2" charset="-122"/>
                  </a:rPr>
                  <a:t>2NF</a:t>
                </a:r>
                <a:r>
                  <a:rPr lang="zh-CN" altLang="en-US"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marL="457200" indent="-457200">
                  <a:buFont typeface="+mj-ea"/>
                  <a:buAutoNum type="circleNumDbPlain"/>
                </a:pPr>
                <a:r>
                  <a:rPr lang="zh-CN" altLang="en-US" sz="1800" dirty="0">
                    <a:latin typeface="Times New Roman" panose="02020603050405020304" pitchFamily="18" charset="0"/>
                    <a:ea typeface="宋体" panose="02010600030101010101" pitchFamily="2" charset="-122"/>
                  </a:rPr>
                  <a:t> 进一步将 </a:t>
                </a:r>
                <a:r>
                  <a:rPr lang="en-US" altLang="zh-CN" sz="1800" dirty="0">
                    <a:latin typeface="Times New Roman" panose="02020603050405020304" pitchFamily="18" charset="0"/>
                    <a:ea typeface="宋体" panose="02010600030101010101" pitchFamily="2" charset="-122"/>
                  </a:rPr>
                  <a:t>R </a:t>
                </a:r>
                <a:r>
                  <a:rPr lang="zh-CN" altLang="en-US" sz="1800" dirty="0">
                    <a:latin typeface="Times New Roman" panose="02020603050405020304" pitchFamily="18" charset="0"/>
                    <a:ea typeface="宋体" panose="02010600030101010101" pitchFamily="2" charset="-122"/>
                  </a:rPr>
                  <a:t>分解成</a:t>
                </a:r>
                <a:r>
                  <a:rPr lang="en-US" altLang="zh-CN" sz="1800" dirty="0">
                    <a:latin typeface="Times New Roman" panose="02020603050405020304" pitchFamily="18" charset="0"/>
                    <a:ea typeface="宋体" panose="02010600030101010101" pitchFamily="2" charset="-122"/>
                  </a:rPr>
                  <a:t>3NF</a:t>
                </a:r>
                <a:r>
                  <a:rPr lang="zh-CN" altLang="en-US" sz="1800" dirty="0">
                    <a:latin typeface="Times New Roman" panose="02020603050405020304" pitchFamily="18" charset="0"/>
                    <a:ea typeface="宋体" panose="02010600030101010101" pitchFamily="2" charset="-122"/>
                  </a:rPr>
                  <a:t>。</a:t>
                </a:r>
              </a:p>
            </p:txBody>
          </p:sp>
        </mc:Choice>
        <mc:Fallback xmlns="">
          <p:sp>
            <p:nvSpPr>
              <p:cNvPr id="3" name="内容占位符 2">
                <a:extLst>
                  <a:ext uri="{FF2B5EF4-FFF2-40B4-BE49-F238E27FC236}">
                    <a16:creationId xmlns:a16="http://schemas.microsoft.com/office/drawing/2014/main" id="{A35A8ADB-926C-C8FD-595C-448394D6F86C}"/>
                  </a:ext>
                </a:extLst>
              </p:cNvPr>
              <p:cNvSpPr>
                <a:spLocks noGrp="1" noRot="1" noChangeAspect="1" noMove="1" noResize="1" noEditPoints="1" noAdjustHandles="1" noChangeArrowheads="1" noChangeShapeType="1" noTextEdit="1"/>
              </p:cNvSpPr>
              <p:nvPr>
                <p:ph idx="1"/>
              </p:nvPr>
            </p:nvSpPr>
            <p:spPr>
              <a:blipFill>
                <a:blip r:embed="rId2"/>
                <a:stretch>
                  <a:fillRect l="-618" t="-2243" r="-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796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186</Words>
  <Application>Microsoft Office PowerPoint</Application>
  <PresentationFormat>全屏显示(16:9)</PresentationFormat>
  <Paragraphs>14</Paragraphs>
  <Slides>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等线</vt:lpstr>
      <vt:lpstr>等线 Light</vt:lpstr>
      <vt:lpstr>黑体</vt:lpstr>
      <vt:lpstr>宋体</vt:lpstr>
      <vt:lpstr>Arial</vt:lpstr>
      <vt:lpstr>Cambria Math</vt:lpstr>
      <vt:lpstr>Times New Roman</vt:lpstr>
      <vt:lpstr>Office 主题​​</vt:lpstr>
      <vt:lpstr>习题3.1</vt:lpstr>
      <vt:lpstr>习题3.2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Administrator</cp:lastModifiedBy>
  <cp:revision>104</cp:revision>
  <dcterms:created xsi:type="dcterms:W3CDTF">2023-03-18T08:09:39Z</dcterms:created>
  <dcterms:modified xsi:type="dcterms:W3CDTF">2023-04-27T03:26:29Z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Microsoft® PowerPoint® 2016</vt:lpwstr>
  </property>
  <property fmtid="{D5CDD505-2E9C-101B-9397-08002B2CF9AE}" pid="4" name="LastSaved">
    <vt:filetime>2023-03-18T00:00:00Z</vt:filetime>
  </property>
</Properties>
</file>