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51404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851404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22775" y="586866"/>
            <a:ext cx="334644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5241" y="2002789"/>
            <a:ext cx="9088120" cy="4247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205392" y="637381"/>
            <a:ext cx="7146925" cy="757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0" dirty="0">
                <a:latin typeface="Arial Black"/>
                <a:cs typeface="Arial Black"/>
              </a:rPr>
              <a:t>Amazon</a:t>
            </a:r>
            <a:r>
              <a:rPr sz="4800" b="0" spc="-45" dirty="0">
                <a:latin typeface="Arial Black"/>
                <a:cs typeface="Arial Black"/>
              </a:rPr>
              <a:t> </a:t>
            </a:r>
            <a:r>
              <a:rPr sz="4800" b="0" spc="-5" dirty="0">
                <a:latin typeface="Arial Black"/>
                <a:cs typeface="Arial Black"/>
              </a:rPr>
              <a:t>Sales</a:t>
            </a:r>
            <a:r>
              <a:rPr sz="4800" b="0" spc="-45" dirty="0">
                <a:latin typeface="Arial Black"/>
                <a:cs typeface="Arial Black"/>
              </a:rPr>
              <a:t> </a:t>
            </a:r>
            <a:r>
              <a:rPr sz="4800" b="0" spc="20" dirty="0">
                <a:latin typeface="Arial Black"/>
                <a:cs typeface="Arial Black"/>
              </a:rPr>
              <a:t>Report</a:t>
            </a:r>
            <a:endParaRPr sz="4800" dirty="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8028" y="3429000"/>
            <a:ext cx="2112264" cy="21244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43269" y="6057087"/>
            <a:ext cx="45533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122C47"/>
                </a:solidFill>
                <a:latin typeface="Arial Black"/>
                <a:cs typeface="Arial Black"/>
              </a:rPr>
              <a:t>- Swapnil S. Sonawane </a:t>
            </a:r>
            <a:endParaRPr sz="2800" dirty="0">
              <a:latin typeface="Arial Black"/>
              <a:cs typeface="Arial Black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CCB62F48-B4CB-585E-6AD4-E83CAC268A9B}"/>
              </a:ext>
            </a:extLst>
          </p:cNvPr>
          <p:cNvSpPr/>
          <p:nvPr/>
        </p:nvSpPr>
        <p:spPr>
          <a:xfrm>
            <a:off x="13905" y="76200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00354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77319" y="6284772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5091" y="335279"/>
            <a:ext cx="4349750" cy="1452880"/>
          </a:xfrm>
          <a:custGeom>
            <a:avLst/>
            <a:gdLst/>
            <a:ahLst/>
            <a:cxnLst/>
            <a:rect l="l" t="t" r="r" b="b"/>
            <a:pathLst>
              <a:path w="4349750" h="1452880">
                <a:moveTo>
                  <a:pt x="0" y="1452372"/>
                </a:moveTo>
                <a:lnTo>
                  <a:pt x="4349496" y="1452372"/>
                </a:lnTo>
                <a:lnTo>
                  <a:pt x="4349496" y="0"/>
                </a:lnTo>
                <a:lnTo>
                  <a:pt x="0" y="0"/>
                </a:lnTo>
                <a:lnTo>
                  <a:pt x="0" y="1452372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4258" y="767334"/>
            <a:ext cx="930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/>
              <a:t>KPIS</a:t>
            </a:r>
          </a:p>
        </p:txBody>
      </p:sp>
      <p:sp>
        <p:nvSpPr>
          <p:cNvPr id="6" name="object 6"/>
          <p:cNvSpPr/>
          <p:nvPr/>
        </p:nvSpPr>
        <p:spPr>
          <a:xfrm>
            <a:off x="2346960" y="2913888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60" h="1529079">
                <a:moveTo>
                  <a:pt x="0" y="254762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2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60" y="254762"/>
                </a:lnTo>
                <a:lnTo>
                  <a:pt x="2804160" y="1273810"/>
                </a:lnTo>
                <a:lnTo>
                  <a:pt x="2800055" y="1319607"/>
                </a:lnTo>
                <a:lnTo>
                  <a:pt x="2788223" y="1362710"/>
                </a:lnTo>
                <a:lnTo>
                  <a:pt x="2769380" y="1402399"/>
                </a:lnTo>
                <a:lnTo>
                  <a:pt x="2744248" y="1437956"/>
                </a:lnTo>
                <a:lnTo>
                  <a:pt x="2713544" y="1468660"/>
                </a:lnTo>
                <a:lnTo>
                  <a:pt x="2677987" y="1493792"/>
                </a:lnTo>
                <a:lnTo>
                  <a:pt x="2638298" y="1512635"/>
                </a:lnTo>
                <a:lnTo>
                  <a:pt x="2595195" y="1524467"/>
                </a:lnTo>
                <a:lnTo>
                  <a:pt x="2549398" y="1528572"/>
                </a:lnTo>
                <a:lnTo>
                  <a:pt x="254762" y="1528572"/>
                </a:lnTo>
                <a:lnTo>
                  <a:pt x="208964" y="1524467"/>
                </a:lnTo>
                <a:lnTo>
                  <a:pt x="165861" y="1512635"/>
                </a:lnTo>
                <a:lnTo>
                  <a:pt x="126172" y="1493792"/>
                </a:lnTo>
                <a:lnTo>
                  <a:pt x="90615" y="1468660"/>
                </a:lnTo>
                <a:lnTo>
                  <a:pt x="59911" y="1437956"/>
                </a:lnTo>
                <a:lnTo>
                  <a:pt x="34779" y="1402399"/>
                </a:lnTo>
                <a:lnTo>
                  <a:pt x="15936" y="1362710"/>
                </a:lnTo>
                <a:lnTo>
                  <a:pt x="4104" y="1319607"/>
                </a:lnTo>
                <a:lnTo>
                  <a:pt x="0" y="1273810"/>
                </a:lnTo>
                <a:lnTo>
                  <a:pt x="0" y="254762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21051" y="3195065"/>
            <a:ext cx="1858645" cy="894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340"/>
              </a:spcBef>
            </a:pPr>
            <a:r>
              <a:rPr sz="3600" dirty="0">
                <a:solidFill>
                  <a:srgbClr val="001F5F"/>
                </a:solidFill>
                <a:latin typeface="Arial Black"/>
                <a:cs typeface="Arial Black"/>
              </a:rPr>
              <a:t>44.17M</a:t>
            </a:r>
            <a:endParaRPr sz="3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50" dirty="0">
                <a:solidFill>
                  <a:srgbClr val="EFA12D"/>
                </a:solidFill>
                <a:latin typeface="Arial Black"/>
                <a:cs typeface="Arial Black"/>
              </a:rPr>
              <a:t>TOTAL</a:t>
            </a:r>
            <a:r>
              <a:rPr sz="1800" spc="-75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EFA12D"/>
                </a:solidFill>
                <a:latin typeface="Arial Black"/>
                <a:cs typeface="Arial Black"/>
              </a:rPr>
              <a:t>PROFIT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08747" y="2913888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59" h="1529079">
                <a:moveTo>
                  <a:pt x="0" y="254762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1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59" y="254762"/>
                </a:lnTo>
                <a:lnTo>
                  <a:pt x="2804159" y="1273810"/>
                </a:lnTo>
                <a:lnTo>
                  <a:pt x="2800055" y="1319607"/>
                </a:lnTo>
                <a:lnTo>
                  <a:pt x="2788223" y="1362710"/>
                </a:lnTo>
                <a:lnTo>
                  <a:pt x="2769380" y="1402399"/>
                </a:lnTo>
                <a:lnTo>
                  <a:pt x="2744248" y="1437956"/>
                </a:lnTo>
                <a:lnTo>
                  <a:pt x="2713544" y="1468660"/>
                </a:lnTo>
                <a:lnTo>
                  <a:pt x="2677987" y="1493792"/>
                </a:lnTo>
                <a:lnTo>
                  <a:pt x="2638298" y="1512635"/>
                </a:lnTo>
                <a:lnTo>
                  <a:pt x="2595195" y="1524467"/>
                </a:lnTo>
                <a:lnTo>
                  <a:pt x="2549398" y="1528572"/>
                </a:lnTo>
                <a:lnTo>
                  <a:pt x="254761" y="1528572"/>
                </a:lnTo>
                <a:lnTo>
                  <a:pt x="208964" y="1524467"/>
                </a:lnTo>
                <a:lnTo>
                  <a:pt x="165861" y="1512635"/>
                </a:lnTo>
                <a:lnTo>
                  <a:pt x="126172" y="1493792"/>
                </a:lnTo>
                <a:lnTo>
                  <a:pt x="90615" y="1468660"/>
                </a:lnTo>
                <a:lnTo>
                  <a:pt x="59911" y="1437956"/>
                </a:lnTo>
                <a:lnTo>
                  <a:pt x="34779" y="1402399"/>
                </a:lnTo>
                <a:lnTo>
                  <a:pt x="15936" y="1362710"/>
                </a:lnTo>
                <a:lnTo>
                  <a:pt x="4104" y="1319607"/>
                </a:lnTo>
                <a:lnTo>
                  <a:pt x="0" y="1273810"/>
                </a:lnTo>
                <a:lnTo>
                  <a:pt x="0" y="254762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33486" y="3259073"/>
            <a:ext cx="2155190" cy="800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1F5F"/>
                </a:solidFill>
                <a:latin typeface="Arial Black"/>
                <a:cs typeface="Arial Black"/>
              </a:rPr>
              <a:t>137.35M</a:t>
            </a:r>
            <a:endParaRPr sz="3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50" dirty="0">
                <a:solidFill>
                  <a:srgbClr val="EFA12D"/>
                </a:solidFill>
                <a:latin typeface="Arial Black"/>
                <a:cs typeface="Arial Black"/>
              </a:rPr>
              <a:t>TOTAL</a:t>
            </a:r>
            <a:r>
              <a:rPr sz="1800" spc="-85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EFA12D"/>
                </a:solidFill>
                <a:latin typeface="Arial Black"/>
                <a:cs typeface="Arial Black"/>
              </a:rPr>
              <a:t>REVENUE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27732" y="5108447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60" h="1529079">
                <a:moveTo>
                  <a:pt x="0" y="254761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2" y="0"/>
                </a:lnTo>
                <a:lnTo>
                  <a:pt x="2549397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60" y="254761"/>
                </a:lnTo>
                <a:lnTo>
                  <a:pt x="2804160" y="1273809"/>
                </a:lnTo>
                <a:lnTo>
                  <a:pt x="2800055" y="1319604"/>
                </a:lnTo>
                <a:lnTo>
                  <a:pt x="2788223" y="1362705"/>
                </a:lnTo>
                <a:lnTo>
                  <a:pt x="2769380" y="1402394"/>
                </a:lnTo>
                <a:lnTo>
                  <a:pt x="2744248" y="1437950"/>
                </a:lnTo>
                <a:lnTo>
                  <a:pt x="2713544" y="1468655"/>
                </a:lnTo>
                <a:lnTo>
                  <a:pt x="2677987" y="1493789"/>
                </a:lnTo>
                <a:lnTo>
                  <a:pt x="2638298" y="1512633"/>
                </a:lnTo>
                <a:lnTo>
                  <a:pt x="2595195" y="1524467"/>
                </a:lnTo>
                <a:lnTo>
                  <a:pt x="2549397" y="1528571"/>
                </a:lnTo>
                <a:lnTo>
                  <a:pt x="254762" y="1528571"/>
                </a:lnTo>
                <a:lnTo>
                  <a:pt x="208964" y="1524467"/>
                </a:lnTo>
                <a:lnTo>
                  <a:pt x="165861" y="1512633"/>
                </a:lnTo>
                <a:lnTo>
                  <a:pt x="126172" y="1493789"/>
                </a:lnTo>
                <a:lnTo>
                  <a:pt x="90615" y="1468655"/>
                </a:lnTo>
                <a:lnTo>
                  <a:pt x="59911" y="1437950"/>
                </a:lnTo>
                <a:lnTo>
                  <a:pt x="34779" y="1402394"/>
                </a:lnTo>
                <a:lnTo>
                  <a:pt x="15936" y="1362705"/>
                </a:lnTo>
                <a:lnTo>
                  <a:pt x="4104" y="1319604"/>
                </a:lnTo>
                <a:lnTo>
                  <a:pt x="0" y="1273809"/>
                </a:lnTo>
                <a:lnTo>
                  <a:pt x="0" y="254761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15157" y="5389371"/>
            <a:ext cx="1830705" cy="8953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3600" dirty="0">
                <a:solidFill>
                  <a:srgbClr val="001F5F"/>
                </a:solidFill>
                <a:latin typeface="Arial Black"/>
                <a:cs typeface="Arial Black"/>
              </a:rPr>
              <a:t>93.18M</a:t>
            </a:r>
            <a:endParaRPr sz="3600">
              <a:latin typeface="Arial Black"/>
              <a:cs typeface="Arial Black"/>
            </a:endParaRPr>
          </a:p>
          <a:p>
            <a:pPr marL="116205">
              <a:lnSpc>
                <a:spcPct val="100000"/>
              </a:lnSpc>
              <a:spcBef>
                <a:spcPts val="120"/>
              </a:spcBef>
            </a:pPr>
            <a:r>
              <a:rPr sz="1800" spc="-50" dirty="0">
                <a:solidFill>
                  <a:srgbClr val="EFA12D"/>
                </a:solidFill>
                <a:latin typeface="Arial Black"/>
                <a:cs typeface="Arial Black"/>
              </a:rPr>
              <a:t>TOTAL</a:t>
            </a:r>
            <a:r>
              <a:rPr sz="1800" spc="-90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EFA12D"/>
                </a:solidFill>
                <a:latin typeface="Arial Black"/>
                <a:cs typeface="Arial Black"/>
              </a:rPr>
              <a:t>COST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08747" y="5119115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59" h="1529079">
                <a:moveTo>
                  <a:pt x="0" y="254761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1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59" y="254761"/>
                </a:lnTo>
                <a:lnTo>
                  <a:pt x="2804159" y="1273809"/>
                </a:lnTo>
                <a:lnTo>
                  <a:pt x="2800055" y="1319604"/>
                </a:lnTo>
                <a:lnTo>
                  <a:pt x="2788223" y="1362705"/>
                </a:lnTo>
                <a:lnTo>
                  <a:pt x="2769380" y="1402394"/>
                </a:lnTo>
                <a:lnTo>
                  <a:pt x="2744248" y="1437950"/>
                </a:lnTo>
                <a:lnTo>
                  <a:pt x="2713544" y="1468655"/>
                </a:lnTo>
                <a:lnTo>
                  <a:pt x="2677987" y="1493789"/>
                </a:lnTo>
                <a:lnTo>
                  <a:pt x="2638298" y="1512633"/>
                </a:lnTo>
                <a:lnTo>
                  <a:pt x="2595195" y="1524467"/>
                </a:lnTo>
                <a:lnTo>
                  <a:pt x="2549398" y="1528571"/>
                </a:lnTo>
                <a:lnTo>
                  <a:pt x="254761" y="1528571"/>
                </a:lnTo>
                <a:lnTo>
                  <a:pt x="208964" y="1524467"/>
                </a:lnTo>
                <a:lnTo>
                  <a:pt x="165861" y="1512633"/>
                </a:lnTo>
                <a:lnTo>
                  <a:pt x="126172" y="1493789"/>
                </a:lnTo>
                <a:lnTo>
                  <a:pt x="90615" y="1468655"/>
                </a:lnTo>
                <a:lnTo>
                  <a:pt x="59911" y="1437950"/>
                </a:lnTo>
                <a:lnTo>
                  <a:pt x="34779" y="1402394"/>
                </a:lnTo>
                <a:lnTo>
                  <a:pt x="15936" y="1362705"/>
                </a:lnTo>
                <a:lnTo>
                  <a:pt x="4104" y="1319604"/>
                </a:lnTo>
                <a:lnTo>
                  <a:pt x="0" y="1273809"/>
                </a:lnTo>
                <a:lnTo>
                  <a:pt x="0" y="254761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99246" y="5400547"/>
            <a:ext cx="1423035" cy="894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340"/>
              </a:spcBef>
            </a:pPr>
            <a:r>
              <a:rPr sz="3600" spc="-5" dirty="0">
                <a:solidFill>
                  <a:srgbClr val="001F5F"/>
                </a:solidFill>
                <a:latin typeface="Arial Black"/>
                <a:cs typeface="Arial Black"/>
              </a:rPr>
              <a:t>513K</a:t>
            </a:r>
            <a:endParaRPr sz="3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EFA12D"/>
                </a:solidFill>
                <a:latin typeface="Arial Black"/>
                <a:cs typeface="Arial Black"/>
              </a:rPr>
              <a:t>UNIT</a:t>
            </a:r>
            <a:r>
              <a:rPr sz="1800" spc="-100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EFA12D"/>
                </a:solidFill>
                <a:latin typeface="Arial Black"/>
                <a:cs typeface="Arial Black"/>
              </a:rPr>
              <a:t>SOLD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8691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77319" y="6284772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11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97947" y="713983"/>
            <a:ext cx="4396106" cy="677417"/>
          </a:xfrm>
          <a:custGeom>
            <a:avLst/>
            <a:gdLst/>
            <a:ahLst/>
            <a:cxnLst/>
            <a:rect l="l" t="t" r="r" b="b"/>
            <a:pathLst>
              <a:path w="6230620" h="1068705">
                <a:moveTo>
                  <a:pt x="0" y="1068324"/>
                </a:moveTo>
                <a:lnTo>
                  <a:pt x="6230111" y="1068324"/>
                </a:lnTo>
                <a:lnTo>
                  <a:pt x="6230111" y="0"/>
                </a:lnTo>
                <a:lnTo>
                  <a:pt x="0" y="0"/>
                </a:lnTo>
                <a:lnTo>
                  <a:pt x="0" y="1068324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39029" y="861613"/>
            <a:ext cx="333743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1200" dirty="0">
                <a:latin typeface="Bahnschrift"/>
                <a:cs typeface="+mn-cs"/>
              </a:rPr>
              <a:t>PROFIT WISE ANALYSIS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585715" y="2791967"/>
            <a:ext cx="7292340" cy="3481070"/>
            <a:chOff x="4585715" y="2791967"/>
            <a:chExt cx="7292340" cy="34810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1759" y="2791967"/>
              <a:ext cx="5416295" cy="34808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5715" y="5189219"/>
              <a:ext cx="4360164" cy="7620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02301" y="5241797"/>
              <a:ext cx="4132579" cy="611505"/>
            </a:xfrm>
            <a:custGeom>
              <a:avLst/>
              <a:gdLst/>
              <a:ahLst/>
              <a:cxnLst/>
              <a:rect l="l" t="t" r="r" b="b"/>
              <a:pathLst>
                <a:path w="4132579" h="611504">
                  <a:moveTo>
                    <a:pt x="76200" y="534835"/>
                  </a:moveTo>
                  <a:lnTo>
                    <a:pt x="0" y="572935"/>
                  </a:lnTo>
                  <a:lnTo>
                    <a:pt x="76200" y="611035"/>
                  </a:lnTo>
                  <a:lnTo>
                    <a:pt x="76200" y="584047"/>
                  </a:lnTo>
                  <a:lnTo>
                    <a:pt x="57403" y="584047"/>
                  </a:lnTo>
                  <a:lnTo>
                    <a:pt x="52324" y="579069"/>
                  </a:lnTo>
                  <a:lnTo>
                    <a:pt x="52324" y="566801"/>
                  </a:lnTo>
                  <a:lnTo>
                    <a:pt x="57403" y="561822"/>
                  </a:lnTo>
                  <a:lnTo>
                    <a:pt x="76200" y="561822"/>
                  </a:lnTo>
                  <a:lnTo>
                    <a:pt x="76200" y="534835"/>
                  </a:lnTo>
                  <a:close/>
                </a:path>
                <a:path w="4132579" h="611504">
                  <a:moveTo>
                    <a:pt x="76200" y="561822"/>
                  </a:moveTo>
                  <a:lnTo>
                    <a:pt x="57403" y="561822"/>
                  </a:lnTo>
                  <a:lnTo>
                    <a:pt x="52324" y="566801"/>
                  </a:lnTo>
                  <a:lnTo>
                    <a:pt x="52324" y="579069"/>
                  </a:lnTo>
                  <a:lnTo>
                    <a:pt x="57403" y="584047"/>
                  </a:lnTo>
                  <a:lnTo>
                    <a:pt x="76200" y="584047"/>
                  </a:lnTo>
                  <a:lnTo>
                    <a:pt x="76200" y="561822"/>
                  </a:lnTo>
                  <a:close/>
                </a:path>
                <a:path w="4132579" h="611504">
                  <a:moveTo>
                    <a:pt x="2054859" y="561822"/>
                  </a:moveTo>
                  <a:lnTo>
                    <a:pt x="76200" y="561822"/>
                  </a:lnTo>
                  <a:lnTo>
                    <a:pt x="76200" y="584047"/>
                  </a:lnTo>
                  <a:lnTo>
                    <a:pt x="2072131" y="584047"/>
                  </a:lnTo>
                  <a:lnTo>
                    <a:pt x="2077084" y="579069"/>
                  </a:lnTo>
                  <a:lnTo>
                    <a:pt x="2077084" y="572935"/>
                  </a:lnTo>
                  <a:lnTo>
                    <a:pt x="2054859" y="572935"/>
                  </a:lnTo>
                  <a:lnTo>
                    <a:pt x="2054859" y="561822"/>
                  </a:lnTo>
                  <a:close/>
                </a:path>
                <a:path w="4132579" h="611504">
                  <a:moveTo>
                    <a:pt x="4055872" y="26923"/>
                  </a:moveTo>
                  <a:lnTo>
                    <a:pt x="2059940" y="26923"/>
                  </a:lnTo>
                  <a:lnTo>
                    <a:pt x="2054859" y="32003"/>
                  </a:lnTo>
                  <a:lnTo>
                    <a:pt x="2054859" y="572935"/>
                  </a:lnTo>
                  <a:lnTo>
                    <a:pt x="2066036" y="561822"/>
                  </a:lnTo>
                  <a:lnTo>
                    <a:pt x="2077084" y="561822"/>
                  </a:lnTo>
                  <a:lnTo>
                    <a:pt x="2077084" y="49148"/>
                  </a:lnTo>
                  <a:lnTo>
                    <a:pt x="2066036" y="49148"/>
                  </a:lnTo>
                  <a:lnTo>
                    <a:pt x="2077084" y="38099"/>
                  </a:lnTo>
                  <a:lnTo>
                    <a:pt x="4055872" y="38099"/>
                  </a:lnTo>
                  <a:lnTo>
                    <a:pt x="4055872" y="26923"/>
                  </a:lnTo>
                  <a:close/>
                </a:path>
                <a:path w="4132579" h="611504">
                  <a:moveTo>
                    <a:pt x="2077084" y="561822"/>
                  </a:moveTo>
                  <a:lnTo>
                    <a:pt x="2066036" y="561822"/>
                  </a:lnTo>
                  <a:lnTo>
                    <a:pt x="2054859" y="572935"/>
                  </a:lnTo>
                  <a:lnTo>
                    <a:pt x="2077084" y="572935"/>
                  </a:lnTo>
                  <a:lnTo>
                    <a:pt x="2077084" y="561822"/>
                  </a:lnTo>
                  <a:close/>
                </a:path>
                <a:path w="4132579" h="611504">
                  <a:moveTo>
                    <a:pt x="4055872" y="0"/>
                  </a:moveTo>
                  <a:lnTo>
                    <a:pt x="4055872" y="76199"/>
                  </a:lnTo>
                  <a:lnTo>
                    <a:pt x="4109974" y="49148"/>
                  </a:lnTo>
                  <a:lnTo>
                    <a:pt x="4074668" y="49148"/>
                  </a:lnTo>
                  <a:lnTo>
                    <a:pt x="4079621" y="44195"/>
                  </a:lnTo>
                  <a:lnTo>
                    <a:pt x="4079621" y="32003"/>
                  </a:lnTo>
                  <a:lnTo>
                    <a:pt x="4074668" y="26923"/>
                  </a:lnTo>
                  <a:lnTo>
                    <a:pt x="4109720" y="26923"/>
                  </a:lnTo>
                  <a:lnTo>
                    <a:pt x="4055872" y="0"/>
                  </a:lnTo>
                  <a:close/>
                </a:path>
                <a:path w="4132579" h="611504">
                  <a:moveTo>
                    <a:pt x="2077084" y="38099"/>
                  </a:moveTo>
                  <a:lnTo>
                    <a:pt x="2066036" y="49148"/>
                  </a:lnTo>
                  <a:lnTo>
                    <a:pt x="2077084" y="49148"/>
                  </a:lnTo>
                  <a:lnTo>
                    <a:pt x="2077084" y="38099"/>
                  </a:lnTo>
                  <a:close/>
                </a:path>
                <a:path w="4132579" h="611504">
                  <a:moveTo>
                    <a:pt x="4055872" y="38099"/>
                  </a:moveTo>
                  <a:lnTo>
                    <a:pt x="2077084" y="38099"/>
                  </a:lnTo>
                  <a:lnTo>
                    <a:pt x="2077084" y="49148"/>
                  </a:lnTo>
                  <a:lnTo>
                    <a:pt x="4055872" y="49148"/>
                  </a:lnTo>
                  <a:lnTo>
                    <a:pt x="4055872" y="38099"/>
                  </a:lnTo>
                  <a:close/>
                </a:path>
                <a:path w="4132579" h="611504">
                  <a:moveTo>
                    <a:pt x="4109720" y="26923"/>
                  </a:moveTo>
                  <a:lnTo>
                    <a:pt x="4074668" y="26923"/>
                  </a:lnTo>
                  <a:lnTo>
                    <a:pt x="4079621" y="32003"/>
                  </a:lnTo>
                  <a:lnTo>
                    <a:pt x="4079621" y="44195"/>
                  </a:lnTo>
                  <a:lnTo>
                    <a:pt x="4074668" y="49148"/>
                  </a:lnTo>
                  <a:lnTo>
                    <a:pt x="4109974" y="49148"/>
                  </a:lnTo>
                  <a:lnTo>
                    <a:pt x="4132072" y="38099"/>
                  </a:lnTo>
                  <a:lnTo>
                    <a:pt x="4109720" y="26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4519" y="3721607"/>
              <a:ext cx="3741420" cy="14782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01105" y="3774185"/>
              <a:ext cx="3514090" cy="1327150"/>
            </a:xfrm>
            <a:custGeom>
              <a:avLst/>
              <a:gdLst/>
              <a:ahLst/>
              <a:cxnLst/>
              <a:rect l="l" t="t" r="r" b="b"/>
              <a:pathLst>
                <a:path w="3514090" h="1327150">
                  <a:moveTo>
                    <a:pt x="76200" y="1250822"/>
                  </a:moveTo>
                  <a:lnTo>
                    <a:pt x="0" y="1288922"/>
                  </a:lnTo>
                  <a:lnTo>
                    <a:pt x="76200" y="1327022"/>
                  </a:lnTo>
                  <a:lnTo>
                    <a:pt x="76200" y="1300099"/>
                  </a:lnTo>
                  <a:lnTo>
                    <a:pt x="57404" y="1300099"/>
                  </a:lnTo>
                  <a:lnTo>
                    <a:pt x="52451" y="1295019"/>
                  </a:lnTo>
                  <a:lnTo>
                    <a:pt x="52451" y="1282827"/>
                  </a:lnTo>
                  <a:lnTo>
                    <a:pt x="57404" y="1277874"/>
                  </a:lnTo>
                  <a:lnTo>
                    <a:pt x="76200" y="1277874"/>
                  </a:lnTo>
                  <a:lnTo>
                    <a:pt x="76200" y="1250822"/>
                  </a:lnTo>
                  <a:close/>
                </a:path>
                <a:path w="3514090" h="1327150">
                  <a:moveTo>
                    <a:pt x="76200" y="1277874"/>
                  </a:moveTo>
                  <a:lnTo>
                    <a:pt x="57404" y="1277874"/>
                  </a:lnTo>
                  <a:lnTo>
                    <a:pt x="52451" y="1282827"/>
                  </a:lnTo>
                  <a:lnTo>
                    <a:pt x="52451" y="1295019"/>
                  </a:lnTo>
                  <a:lnTo>
                    <a:pt x="57404" y="1300099"/>
                  </a:lnTo>
                  <a:lnTo>
                    <a:pt x="76200" y="1300099"/>
                  </a:lnTo>
                  <a:lnTo>
                    <a:pt x="76200" y="1277874"/>
                  </a:lnTo>
                  <a:close/>
                </a:path>
                <a:path w="3514090" h="1327150">
                  <a:moveTo>
                    <a:pt x="1745742" y="1277874"/>
                  </a:moveTo>
                  <a:lnTo>
                    <a:pt x="76200" y="1277874"/>
                  </a:lnTo>
                  <a:lnTo>
                    <a:pt x="76200" y="1300099"/>
                  </a:lnTo>
                  <a:lnTo>
                    <a:pt x="1763014" y="1300099"/>
                  </a:lnTo>
                  <a:lnTo>
                    <a:pt x="1767967" y="1295019"/>
                  </a:lnTo>
                  <a:lnTo>
                    <a:pt x="1767967" y="1288922"/>
                  </a:lnTo>
                  <a:lnTo>
                    <a:pt x="1745742" y="1288922"/>
                  </a:lnTo>
                  <a:lnTo>
                    <a:pt x="1745742" y="1277874"/>
                  </a:lnTo>
                  <a:close/>
                </a:path>
                <a:path w="3514090" h="1327150">
                  <a:moveTo>
                    <a:pt x="3437636" y="26924"/>
                  </a:moveTo>
                  <a:lnTo>
                    <a:pt x="1750822" y="26924"/>
                  </a:lnTo>
                  <a:lnTo>
                    <a:pt x="1745742" y="32003"/>
                  </a:lnTo>
                  <a:lnTo>
                    <a:pt x="1745742" y="1288922"/>
                  </a:lnTo>
                  <a:lnTo>
                    <a:pt x="1756918" y="1277874"/>
                  </a:lnTo>
                  <a:lnTo>
                    <a:pt x="1767967" y="1277874"/>
                  </a:lnTo>
                  <a:lnTo>
                    <a:pt x="1767967" y="49149"/>
                  </a:lnTo>
                  <a:lnTo>
                    <a:pt x="1756918" y="49149"/>
                  </a:lnTo>
                  <a:lnTo>
                    <a:pt x="1767967" y="38100"/>
                  </a:lnTo>
                  <a:lnTo>
                    <a:pt x="3437636" y="38100"/>
                  </a:lnTo>
                  <a:lnTo>
                    <a:pt x="3437636" y="26924"/>
                  </a:lnTo>
                  <a:close/>
                </a:path>
                <a:path w="3514090" h="1327150">
                  <a:moveTo>
                    <a:pt x="1767967" y="1277874"/>
                  </a:moveTo>
                  <a:lnTo>
                    <a:pt x="1756918" y="1277874"/>
                  </a:lnTo>
                  <a:lnTo>
                    <a:pt x="1745742" y="1288922"/>
                  </a:lnTo>
                  <a:lnTo>
                    <a:pt x="1767967" y="1288922"/>
                  </a:lnTo>
                  <a:lnTo>
                    <a:pt x="1767967" y="1277874"/>
                  </a:lnTo>
                  <a:close/>
                </a:path>
                <a:path w="3514090" h="1327150">
                  <a:moveTo>
                    <a:pt x="3437636" y="0"/>
                  </a:moveTo>
                  <a:lnTo>
                    <a:pt x="3437636" y="76200"/>
                  </a:lnTo>
                  <a:lnTo>
                    <a:pt x="3491738" y="49149"/>
                  </a:lnTo>
                  <a:lnTo>
                    <a:pt x="3456432" y="49149"/>
                  </a:lnTo>
                  <a:lnTo>
                    <a:pt x="3461385" y="44195"/>
                  </a:lnTo>
                  <a:lnTo>
                    <a:pt x="3461385" y="32003"/>
                  </a:lnTo>
                  <a:lnTo>
                    <a:pt x="3456432" y="26924"/>
                  </a:lnTo>
                  <a:lnTo>
                    <a:pt x="3491484" y="26924"/>
                  </a:lnTo>
                  <a:lnTo>
                    <a:pt x="3437636" y="0"/>
                  </a:lnTo>
                  <a:close/>
                </a:path>
                <a:path w="3514090" h="1327150">
                  <a:moveTo>
                    <a:pt x="1767967" y="38100"/>
                  </a:moveTo>
                  <a:lnTo>
                    <a:pt x="1756918" y="49149"/>
                  </a:lnTo>
                  <a:lnTo>
                    <a:pt x="1767967" y="49149"/>
                  </a:lnTo>
                  <a:lnTo>
                    <a:pt x="1767967" y="38100"/>
                  </a:lnTo>
                  <a:close/>
                </a:path>
                <a:path w="3514090" h="1327150">
                  <a:moveTo>
                    <a:pt x="3437636" y="38100"/>
                  </a:moveTo>
                  <a:lnTo>
                    <a:pt x="1767967" y="38100"/>
                  </a:lnTo>
                  <a:lnTo>
                    <a:pt x="1767967" y="49149"/>
                  </a:lnTo>
                  <a:lnTo>
                    <a:pt x="3437636" y="49149"/>
                  </a:lnTo>
                  <a:lnTo>
                    <a:pt x="3437636" y="38100"/>
                  </a:lnTo>
                  <a:close/>
                </a:path>
                <a:path w="3514090" h="1327150">
                  <a:moveTo>
                    <a:pt x="3491484" y="26924"/>
                  </a:moveTo>
                  <a:lnTo>
                    <a:pt x="3456432" y="26924"/>
                  </a:lnTo>
                  <a:lnTo>
                    <a:pt x="3461385" y="32003"/>
                  </a:lnTo>
                  <a:lnTo>
                    <a:pt x="3461385" y="44195"/>
                  </a:lnTo>
                  <a:lnTo>
                    <a:pt x="3456432" y="49149"/>
                  </a:lnTo>
                  <a:lnTo>
                    <a:pt x="3491738" y="49149"/>
                  </a:lnTo>
                  <a:lnTo>
                    <a:pt x="3513836" y="38100"/>
                  </a:lnTo>
                  <a:lnTo>
                    <a:pt x="3491484" y="26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13128" y="2578734"/>
            <a:ext cx="4396105" cy="3672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8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200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94615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50" dirty="0">
                <a:solidFill>
                  <a:srgbClr val="30B4E6"/>
                </a:solidFill>
                <a:latin typeface="Arial"/>
                <a:cs typeface="Arial"/>
              </a:rPr>
              <a:t>Profit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is </a:t>
            </a:r>
            <a:r>
              <a:rPr sz="2400" b="1" spc="-90" dirty="0">
                <a:solidFill>
                  <a:srgbClr val="488392"/>
                </a:solidFill>
                <a:latin typeface="Arial"/>
                <a:cs typeface="Arial"/>
              </a:rPr>
              <a:t>Highest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in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Djibouti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65" dirty="0">
                <a:solidFill>
                  <a:srgbClr val="488392"/>
                </a:solidFill>
                <a:latin typeface="Arial"/>
                <a:cs typeface="Arial"/>
              </a:rPr>
              <a:t>Least</a:t>
            </a:r>
            <a:r>
              <a:rPr sz="2400" b="1" spc="-20" dirty="0">
                <a:solidFill>
                  <a:srgbClr val="48839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in</a:t>
            </a:r>
            <a:r>
              <a:rPr sz="2400" spc="2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30B4E6"/>
                </a:solidFill>
                <a:latin typeface="Arial"/>
                <a:cs typeface="Arial"/>
              </a:rPr>
              <a:t>Kuwait.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Arial"/>
              <a:cs typeface="Arial"/>
            </a:endParaRPr>
          </a:p>
          <a:p>
            <a:pPr marL="2180590" algn="ctr">
              <a:lnSpc>
                <a:spcPct val="100000"/>
              </a:lnSpc>
            </a:pPr>
            <a:r>
              <a:rPr sz="2400" b="1" spc="-185" dirty="0">
                <a:solidFill>
                  <a:srgbClr val="EFA12D"/>
                </a:solidFill>
                <a:latin typeface="Arial"/>
                <a:cs typeface="Arial"/>
              </a:rPr>
              <a:t>KUWAIT</a:t>
            </a:r>
            <a:endParaRPr sz="2400">
              <a:latin typeface="Arial"/>
              <a:cs typeface="Arial"/>
            </a:endParaRPr>
          </a:p>
          <a:p>
            <a:pPr marL="2180590" algn="ctr">
              <a:lnSpc>
                <a:spcPct val="100000"/>
              </a:lnSpc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200" b="1" spc="-105" dirty="0">
                <a:solidFill>
                  <a:srgbClr val="001F5F"/>
                </a:solidFill>
                <a:latin typeface="Arial"/>
                <a:cs typeface="Arial"/>
              </a:rPr>
              <a:t>ROF</a:t>
            </a:r>
            <a:r>
              <a:rPr sz="1200" b="1" spc="-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200" b="1" spc="-16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40" dirty="0">
                <a:solidFill>
                  <a:srgbClr val="001F5F"/>
                </a:solidFill>
                <a:latin typeface="Arial"/>
                <a:cs typeface="Arial"/>
              </a:rPr>
              <a:t>1</a:t>
            </a:r>
            <a:r>
              <a:rPr sz="1800" b="1" spc="-245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1800" b="1" spc="-100" dirty="0">
                <a:solidFill>
                  <a:srgbClr val="001F5F"/>
                </a:solidFill>
                <a:latin typeface="Arial"/>
                <a:cs typeface="Arial"/>
              </a:rPr>
              <a:t>58(1.</a:t>
            </a:r>
            <a:r>
              <a:rPr sz="1800" b="1" spc="-125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6K)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71755" algn="ctr">
              <a:lnSpc>
                <a:spcPct val="100000"/>
              </a:lnSpc>
            </a:pPr>
            <a:r>
              <a:rPr sz="2400" b="1" spc="-165" dirty="0">
                <a:solidFill>
                  <a:srgbClr val="EFA12D"/>
                </a:solidFill>
                <a:latin typeface="Arial"/>
                <a:cs typeface="Arial"/>
              </a:rPr>
              <a:t>DJIBOUTI</a:t>
            </a:r>
            <a:endParaRPr sz="2400">
              <a:latin typeface="Arial"/>
              <a:cs typeface="Arial"/>
            </a:endParaRPr>
          </a:p>
          <a:p>
            <a:pPr marL="71120" algn="ctr">
              <a:lnSpc>
                <a:spcPct val="100000"/>
              </a:lnSpc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200" b="1" spc="-105" dirty="0">
                <a:solidFill>
                  <a:srgbClr val="001F5F"/>
                </a:solidFill>
                <a:latin typeface="Arial"/>
                <a:cs typeface="Arial"/>
              </a:rPr>
              <a:t>ROF</a:t>
            </a:r>
            <a:r>
              <a:rPr sz="1200" b="1" spc="-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200" b="1" spc="-16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68580" algn="ctr">
              <a:lnSpc>
                <a:spcPct val="100000"/>
              </a:lnSpc>
            </a:pP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2425318(2.43M)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55535" y="2142744"/>
            <a:ext cx="4739005" cy="677545"/>
            <a:chOff x="6955535" y="2142744"/>
            <a:chExt cx="4739005" cy="677545"/>
          </a:xfrm>
        </p:grpSpPr>
        <p:sp>
          <p:nvSpPr>
            <p:cNvPr id="14" name="object 14"/>
            <p:cNvSpPr/>
            <p:nvPr/>
          </p:nvSpPr>
          <p:spPr>
            <a:xfrm>
              <a:off x="7018781" y="2195322"/>
              <a:ext cx="4590415" cy="462280"/>
            </a:xfrm>
            <a:custGeom>
              <a:avLst/>
              <a:gdLst/>
              <a:ahLst/>
              <a:cxnLst/>
              <a:rect l="l" t="t" r="r" b="b"/>
              <a:pathLst>
                <a:path w="4590415" h="462280">
                  <a:moveTo>
                    <a:pt x="4590287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4590287" y="461772"/>
                  </a:lnTo>
                  <a:lnTo>
                    <a:pt x="45902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5535" y="2142744"/>
              <a:ext cx="4738878" cy="67741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018781" y="2195322"/>
            <a:ext cx="4590415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350"/>
              </a:spcBef>
            </a:pPr>
            <a:r>
              <a:rPr sz="2400" spc="-5" dirty="0">
                <a:latin typeface="Bahnschrift"/>
                <a:cs typeface="Bahnschrift"/>
              </a:rPr>
              <a:t>Profit</a:t>
            </a:r>
            <a:r>
              <a:rPr sz="2400" spc="24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Across</a:t>
            </a:r>
            <a:r>
              <a:rPr sz="2400" spc="24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Various</a:t>
            </a:r>
            <a:r>
              <a:rPr sz="2400" spc="250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Countries</a:t>
            </a:r>
            <a:endParaRPr sz="24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5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3932" y="2089404"/>
            <a:ext cx="5797296" cy="40614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28800" y="553466"/>
            <a:ext cx="8008279" cy="830580"/>
            <a:chOff x="2964942" y="643889"/>
            <a:chExt cx="6576059" cy="830580"/>
          </a:xfrm>
        </p:grpSpPr>
        <p:sp>
          <p:nvSpPr>
            <p:cNvPr id="5" name="object 5"/>
            <p:cNvSpPr/>
            <p:nvPr/>
          </p:nvSpPr>
          <p:spPr>
            <a:xfrm>
              <a:off x="2964942" y="643889"/>
              <a:ext cx="6576059" cy="830580"/>
            </a:xfrm>
            <a:custGeom>
              <a:avLst/>
              <a:gdLst/>
              <a:ahLst/>
              <a:cxnLst/>
              <a:rect l="l" t="t" r="r" b="b"/>
              <a:pathLst>
                <a:path w="6576059" h="830580">
                  <a:moveTo>
                    <a:pt x="6576059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6576059" y="830579"/>
                  </a:lnTo>
                  <a:lnTo>
                    <a:pt x="6576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4942" y="643889"/>
              <a:ext cx="6576059" cy="830580"/>
            </a:xfrm>
            <a:custGeom>
              <a:avLst/>
              <a:gdLst/>
              <a:ahLst/>
              <a:cxnLst/>
              <a:rect l="l" t="t" r="r" b="b"/>
              <a:pathLst>
                <a:path w="6576059" h="830580">
                  <a:moveTo>
                    <a:pt x="0" y="830579"/>
                  </a:moveTo>
                  <a:lnTo>
                    <a:pt x="6576059" y="830579"/>
                  </a:lnTo>
                  <a:lnTo>
                    <a:pt x="6576059" y="0"/>
                  </a:lnTo>
                  <a:lnTo>
                    <a:pt x="0" y="0"/>
                  </a:lnTo>
                  <a:lnTo>
                    <a:pt x="0" y="830579"/>
                  </a:lnTo>
                  <a:close/>
                </a:path>
              </a:pathLst>
            </a:custGeom>
            <a:ln w="38100">
              <a:solidFill>
                <a:srgbClr val="33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09420" y="2824734"/>
            <a:ext cx="43072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8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spc="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spc="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visual 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50" dirty="0">
                <a:solidFill>
                  <a:srgbClr val="30B4E6"/>
                </a:solidFill>
                <a:latin typeface="Arial"/>
                <a:cs typeface="Arial"/>
              </a:rPr>
              <a:t>Profit </a:t>
            </a:r>
            <a:r>
              <a:rPr sz="2400" b="1" spc="-4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is </a:t>
            </a:r>
            <a:r>
              <a:rPr sz="2400" b="1" spc="-90" dirty="0">
                <a:solidFill>
                  <a:srgbClr val="488392"/>
                </a:solidFill>
                <a:latin typeface="Arial"/>
                <a:cs typeface="Arial"/>
              </a:rPr>
              <a:t>Highest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in </a:t>
            </a:r>
            <a:r>
              <a:rPr sz="2400" b="1" spc="-130" dirty="0">
                <a:solidFill>
                  <a:srgbClr val="30B4E6"/>
                </a:solidFill>
                <a:latin typeface="Arial"/>
                <a:cs typeface="Arial"/>
              </a:rPr>
              <a:t>Second </a:t>
            </a:r>
            <a:r>
              <a:rPr sz="2400" b="1" spc="-55" dirty="0">
                <a:solidFill>
                  <a:srgbClr val="30B4E6"/>
                </a:solidFill>
                <a:latin typeface="Arial"/>
                <a:cs typeface="Arial"/>
              </a:rPr>
              <a:t>Quarter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in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30B4E6"/>
                </a:solidFill>
                <a:latin typeface="Arial"/>
                <a:cs typeface="Arial"/>
              </a:rPr>
              <a:t>the 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month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of </a:t>
            </a:r>
            <a:r>
              <a:rPr sz="2400" b="1" spc="-110" dirty="0">
                <a:solidFill>
                  <a:srgbClr val="30B4E6"/>
                </a:solidFill>
                <a:latin typeface="Arial"/>
                <a:cs typeface="Arial"/>
              </a:rPr>
              <a:t>may </a:t>
            </a:r>
            <a:r>
              <a:rPr sz="2400" b="1" spc="-145" dirty="0">
                <a:solidFill>
                  <a:srgbClr val="30B4E6"/>
                </a:solidFill>
                <a:latin typeface="Arial"/>
                <a:cs typeface="Arial"/>
              </a:rPr>
              <a:t>on </a:t>
            </a:r>
            <a:r>
              <a:rPr sz="2400" b="1" spc="-140" dirty="0">
                <a:solidFill>
                  <a:srgbClr val="30B4E6"/>
                </a:solidFill>
                <a:latin typeface="Arial"/>
                <a:cs typeface="Arial"/>
              </a:rPr>
              <a:t>day </a:t>
            </a:r>
            <a:r>
              <a:rPr sz="2400" b="1" spc="-120" dirty="0">
                <a:solidFill>
                  <a:srgbClr val="30B4E6"/>
                </a:solidFill>
                <a:latin typeface="Arial"/>
                <a:cs typeface="Arial"/>
              </a:rPr>
              <a:t>7,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in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30B4E6"/>
                </a:solidFill>
                <a:latin typeface="Arial"/>
                <a:cs typeface="Arial"/>
              </a:rPr>
              <a:t>the </a:t>
            </a:r>
            <a:r>
              <a:rPr sz="2400" b="1" spc="-50" dirty="0">
                <a:solidFill>
                  <a:srgbClr val="30B4E6"/>
                </a:solidFill>
                <a:latin typeface="Arial"/>
                <a:cs typeface="Arial"/>
              </a:rPr>
              <a:t>year </a:t>
            </a:r>
            <a:r>
              <a:rPr sz="2400" b="1" spc="-180" dirty="0">
                <a:solidFill>
                  <a:srgbClr val="30B4E6"/>
                </a:solidFill>
                <a:latin typeface="Arial"/>
                <a:cs typeface="Arial"/>
              </a:rPr>
              <a:t>2013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 </a:t>
            </a:r>
            <a:r>
              <a:rPr sz="2400" b="1" spc="-65" dirty="0">
                <a:solidFill>
                  <a:srgbClr val="488392"/>
                </a:solidFill>
                <a:latin typeface="Arial"/>
                <a:cs typeface="Arial"/>
              </a:rPr>
              <a:t>Least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in </a:t>
            </a:r>
            <a:r>
              <a:rPr sz="2400" b="1" spc="-45" dirty="0">
                <a:solidFill>
                  <a:srgbClr val="30B4E6"/>
                </a:solidFill>
                <a:latin typeface="Arial"/>
                <a:cs typeface="Arial"/>
              </a:rPr>
              <a:t>First </a:t>
            </a:r>
            <a:r>
              <a:rPr sz="2400" b="1" spc="-4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30B4E6"/>
                </a:solidFill>
                <a:latin typeface="Arial"/>
                <a:cs typeface="Arial"/>
              </a:rPr>
              <a:t>Quarter.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8BC3A3-929B-2DAD-299F-815629A9EC1C}"/>
              </a:ext>
            </a:extLst>
          </p:cNvPr>
          <p:cNvSpPr txBox="1"/>
          <p:nvPr/>
        </p:nvSpPr>
        <p:spPr>
          <a:xfrm>
            <a:off x="2099139" y="737923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/>
                <a:ea typeface="+mj-ea"/>
              </a:rPr>
              <a:t>Profit</a:t>
            </a:r>
            <a:r>
              <a:rPr lang="en-US" dirty="0"/>
              <a:t> </a:t>
            </a:r>
            <a:r>
              <a:rPr lang="en-US" sz="2400" b="1" dirty="0">
                <a:latin typeface="Bahnschrift"/>
                <a:ea typeface="+mj-ea"/>
              </a:rPr>
              <a:t>Distribution Year, Month, Quarter and Day wise</a:t>
            </a:r>
            <a:endParaRPr lang="en-IN" sz="2400" b="1" dirty="0">
              <a:latin typeface="Bahnschrift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6768" y="2409444"/>
            <a:ext cx="5152644" cy="332841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02229" y="668273"/>
            <a:ext cx="6577965" cy="413575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lang="en-US" sz="2400" dirty="0">
                <a:latin typeface="Bahnschrift"/>
                <a:cs typeface="Bahnschrift"/>
              </a:rPr>
              <a:t>Top 5 Items by Profit %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0522" y="2951479"/>
            <a:ext cx="462026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Items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4" dirty="0">
                <a:solidFill>
                  <a:srgbClr val="30B4E6"/>
                </a:solidFill>
                <a:latin typeface="Arial"/>
                <a:cs typeface="Arial"/>
              </a:rPr>
              <a:t>Profit%</a:t>
            </a:r>
            <a:r>
              <a:rPr sz="2400" b="1" spc="-11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Clothes</a:t>
            </a:r>
            <a:r>
              <a:rPr sz="2400" b="1" spc="-9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having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90" dirty="0">
                <a:solidFill>
                  <a:srgbClr val="30B4E6"/>
                </a:solidFill>
                <a:latin typeface="Arial"/>
                <a:cs typeface="Arial"/>
              </a:rPr>
              <a:t>67.2%</a:t>
            </a:r>
            <a:r>
              <a:rPr sz="2400" b="1" spc="-18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30B4E6"/>
                </a:solidFill>
                <a:latin typeface="Arial"/>
                <a:cs typeface="Arial"/>
              </a:rPr>
              <a:t>Office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Supplies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 has </a:t>
            </a:r>
            <a:r>
              <a:rPr sz="2400" b="1" spc="-9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488392"/>
                </a:solidFill>
                <a:latin typeface="Arial"/>
                <a:cs typeface="Arial"/>
              </a:rPr>
              <a:t>Lowest</a:t>
            </a:r>
            <a:r>
              <a:rPr sz="2400" b="1" spc="55" dirty="0">
                <a:solidFill>
                  <a:srgbClr val="488392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30B4E6"/>
                </a:solidFill>
                <a:latin typeface="Arial"/>
                <a:cs typeface="Arial"/>
              </a:rPr>
              <a:t>Profit%</a:t>
            </a:r>
            <a:r>
              <a:rPr sz="2400" b="1" spc="-1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having</a:t>
            </a:r>
            <a:r>
              <a:rPr sz="2400" spc="229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225" dirty="0">
                <a:solidFill>
                  <a:srgbClr val="30B4E6"/>
                </a:solidFill>
                <a:latin typeface="Arial"/>
                <a:cs typeface="Arial"/>
              </a:rPr>
              <a:t>19.4%.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0BEDB55-13B0-7B8B-08B7-60BE9481931D}"/>
              </a:ext>
            </a:extLst>
          </p:cNvPr>
          <p:cNvSpPr/>
          <p:nvPr/>
        </p:nvSpPr>
        <p:spPr>
          <a:xfrm>
            <a:off x="0" y="62106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0205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02229" y="668273"/>
            <a:ext cx="6577965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2400" b="0" spc="-10" dirty="0">
                <a:latin typeface="Bahnschrift"/>
                <a:cs typeface="Bahnschrift"/>
              </a:rPr>
              <a:t>Total</a:t>
            </a:r>
            <a:r>
              <a:rPr sz="2400" b="0" spc="24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Profit</a:t>
            </a:r>
            <a:r>
              <a:rPr sz="2400" b="0" spc="240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by</a:t>
            </a:r>
            <a:r>
              <a:rPr sz="2400" b="0" spc="22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Item</a:t>
            </a:r>
            <a:r>
              <a:rPr sz="2400" b="0" spc="22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Type</a:t>
            </a:r>
            <a:endParaRPr sz="2400" dirty="0">
              <a:latin typeface="Bahnschrift"/>
              <a:cs typeface="Bahnschrif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99504" y="1926335"/>
            <a:ext cx="5285740" cy="4612005"/>
            <a:chOff x="6699504" y="1926335"/>
            <a:chExt cx="5285740" cy="461200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9504" y="2455163"/>
              <a:ext cx="5285232" cy="32430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14335" y="1926335"/>
              <a:ext cx="3674110" cy="4612005"/>
            </a:xfrm>
            <a:custGeom>
              <a:avLst/>
              <a:gdLst/>
              <a:ahLst/>
              <a:cxnLst/>
              <a:rect l="l" t="t" r="r" b="b"/>
              <a:pathLst>
                <a:path w="3674109" h="4612005">
                  <a:moveTo>
                    <a:pt x="1693037" y="38100"/>
                  </a:moveTo>
                  <a:lnTo>
                    <a:pt x="1677035" y="30099"/>
                  </a:lnTo>
                  <a:lnTo>
                    <a:pt x="1616837" y="0"/>
                  </a:lnTo>
                  <a:lnTo>
                    <a:pt x="1616837" y="30099"/>
                  </a:lnTo>
                  <a:lnTo>
                    <a:pt x="846074" y="30099"/>
                  </a:lnTo>
                  <a:lnTo>
                    <a:pt x="842518" y="33655"/>
                  </a:lnTo>
                  <a:lnTo>
                    <a:pt x="842518" y="1422146"/>
                  </a:lnTo>
                  <a:lnTo>
                    <a:pt x="3556" y="1422146"/>
                  </a:lnTo>
                  <a:lnTo>
                    <a:pt x="0" y="1425702"/>
                  </a:lnTo>
                  <a:lnTo>
                    <a:pt x="0" y="1434465"/>
                  </a:lnTo>
                  <a:lnTo>
                    <a:pt x="3556" y="1438021"/>
                  </a:lnTo>
                  <a:lnTo>
                    <a:pt x="854837" y="1438021"/>
                  </a:lnTo>
                  <a:lnTo>
                    <a:pt x="858393" y="1434465"/>
                  </a:lnTo>
                  <a:lnTo>
                    <a:pt x="858393" y="1430020"/>
                  </a:lnTo>
                  <a:lnTo>
                    <a:pt x="858393" y="1422146"/>
                  </a:lnTo>
                  <a:lnTo>
                    <a:pt x="858393" y="45974"/>
                  </a:lnTo>
                  <a:lnTo>
                    <a:pt x="1616837" y="45974"/>
                  </a:lnTo>
                  <a:lnTo>
                    <a:pt x="1616837" y="76200"/>
                  </a:lnTo>
                  <a:lnTo>
                    <a:pt x="1677289" y="45974"/>
                  </a:lnTo>
                  <a:lnTo>
                    <a:pt x="1693037" y="38100"/>
                  </a:lnTo>
                  <a:close/>
                </a:path>
                <a:path w="3674109" h="4612005">
                  <a:moveTo>
                    <a:pt x="3673729" y="3590671"/>
                  </a:moveTo>
                  <a:lnTo>
                    <a:pt x="3670173" y="3587115"/>
                  </a:lnTo>
                  <a:lnTo>
                    <a:pt x="1936115" y="3587115"/>
                  </a:lnTo>
                  <a:lnTo>
                    <a:pt x="1932559" y="3590671"/>
                  </a:lnTo>
                  <a:lnTo>
                    <a:pt x="1932559" y="4565612"/>
                  </a:lnTo>
                  <a:lnTo>
                    <a:pt x="291465" y="4565612"/>
                  </a:lnTo>
                  <a:lnTo>
                    <a:pt x="291465" y="4535449"/>
                  </a:lnTo>
                  <a:lnTo>
                    <a:pt x="215265" y="4573549"/>
                  </a:lnTo>
                  <a:lnTo>
                    <a:pt x="291465" y="4611649"/>
                  </a:lnTo>
                  <a:lnTo>
                    <a:pt x="291465" y="4581487"/>
                  </a:lnTo>
                  <a:lnTo>
                    <a:pt x="1944878" y="4581487"/>
                  </a:lnTo>
                  <a:lnTo>
                    <a:pt x="1948434" y="4577931"/>
                  </a:lnTo>
                  <a:lnTo>
                    <a:pt x="1948434" y="4573549"/>
                  </a:lnTo>
                  <a:lnTo>
                    <a:pt x="1948434" y="4565612"/>
                  </a:lnTo>
                  <a:lnTo>
                    <a:pt x="1948434" y="3602990"/>
                  </a:lnTo>
                  <a:lnTo>
                    <a:pt x="3670173" y="3602990"/>
                  </a:lnTo>
                  <a:lnTo>
                    <a:pt x="3673729" y="3599561"/>
                  </a:lnTo>
                  <a:lnTo>
                    <a:pt x="3673729" y="3595116"/>
                  </a:lnTo>
                  <a:lnTo>
                    <a:pt x="3673729" y="3590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19555" y="3460826"/>
            <a:ext cx="461899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Clearly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Cosmetics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Item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Highest</a:t>
            </a:r>
            <a:r>
              <a:rPr sz="2400" b="1" spc="49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Profit </a:t>
            </a:r>
            <a:r>
              <a:rPr sz="2400" spc="-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</a:t>
            </a:r>
            <a:r>
              <a:rPr sz="2400" spc="2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as</a:t>
            </a:r>
            <a:r>
              <a:rPr sz="2400" spc="229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60" dirty="0">
                <a:solidFill>
                  <a:srgbClr val="00AFEF"/>
                </a:solidFill>
                <a:latin typeface="Arial"/>
                <a:cs typeface="Arial"/>
              </a:rPr>
              <a:t>Fruits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22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229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75" dirty="0">
                <a:solidFill>
                  <a:srgbClr val="00AFEF"/>
                </a:solidFill>
                <a:latin typeface="Arial"/>
                <a:cs typeface="Arial"/>
              </a:rPr>
              <a:t>Lowest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59416" y="1626234"/>
            <a:ext cx="17830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EFA12D"/>
                </a:solidFill>
                <a:latin typeface="Arial"/>
                <a:cs typeface="Arial"/>
              </a:rPr>
              <a:t>COSMETICS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200" b="1" spc="-105" dirty="0">
                <a:solidFill>
                  <a:srgbClr val="001F5F"/>
                </a:solidFill>
                <a:latin typeface="Arial"/>
                <a:cs typeface="Arial"/>
              </a:rPr>
              <a:t>ROF</a:t>
            </a:r>
            <a:r>
              <a:rPr sz="1200" b="1" spc="-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200" b="1" spc="-155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001F5F"/>
                </a:solidFill>
                <a:latin typeface="Arial"/>
                <a:cs typeface="Arial"/>
              </a:rPr>
              <a:t>14.56M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7925" y="6084519"/>
            <a:ext cx="18764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EFA12D"/>
                </a:solidFill>
                <a:latin typeface="Arial"/>
                <a:cs typeface="Arial"/>
              </a:rPr>
              <a:t>FRUITS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130" dirty="0">
                <a:solidFill>
                  <a:srgbClr val="001F5F"/>
                </a:solidFill>
                <a:latin typeface="Arial"/>
                <a:cs typeface="Arial"/>
              </a:rPr>
              <a:t>TOTA</a:t>
            </a:r>
            <a:r>
              <a:rPr sz="1200" b="1" spc="-11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200" b="1" spc="-90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1200" b="1" spc="-9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1200" b="1" spc="-3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200" b="1" spc="-16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001F5F"/>
                </a:solidFill>
                <a:latin typeface="Arial"/>
                <a:cs typeface="Arial"/>
              </a:rPr>
              <a:t>120.5</a:t>
            </a:r>
            <a:r>
              <a:rPr sz="1800" b="1" spc="-105" dirty="0">
                <a:solidFill>
                  <a:srgbClr val="001F5F"/>
                </a:solidFill>
                <a:latin typeface="Arial"/>
                <a:cs typeface="Arial"/>
              </a:rPr>
              <a:t>0</a:t>
            </a:r>
            <a:r>
              <a:rPr sz="1800" b="1" spc="-145" dirty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28544" y="224027"/>
            <a:ext cx="6230620" cy="1068705"/>
          </a:xfrm>
          <a:custGeom>
            <a:avLst/>
            <a:gdLst/>
            <a:ahLst/>
            <a:cxnLst/>
            <a:rect l="l" t="t" r="r" b="b"/>
            <a:pathLst>
              <a:path w="6230620" h="1068705">
                <a:moveTo>
                  <a:pt x="0" y="1068324"/>
                </a:moveTo>
                <a:lnTo>
                  <a:pt x="6230111" y="1068324"/>
                </a:lnTo>
                <a:lnTo>
                  <a:pt x="6230111" y="0"/>
                </a:lnTo>
                <a:lnTo>
                  <a:pt x="0" y="0"/>
                </a:lnTo>
                <a:lnTo>
                  <a:pt x="0" y="1068324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8251" y="464058"/>
            <a:ext cx="5331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REVENU</a:t>
            </a:r>
            <a:r>
              <a:rPr spc="-250" dirty="0"/>
              <a:t>E</a:t>
            </a:r>
            <a:r>
              <a:rPr spc="-45" dirty="0"/>
              <a:t> </a:t>
            </a:r>
            <a:r>
              <a:rPr spc="-490" dirty="0"/>
              <a:t>WISE</a:t>
            </a:r>
            <a:r>
              <a:rPr spc="-40" dirty="0"/>
              <a:t> </a:t>
            </a:r>
            <a:r>
              <a:rPr spc="-240" dirty="0"/>
              <a:t>ANALYSIS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2068" y="2540507"/>
            <a:ext cx="4331208" cy="41788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20061" y="3422395"/>
            <a:ext cx="46183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the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Cosmetics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Item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Highest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Revenue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Contribution</a:t>
            </a:r>
            <a:endParaRPr sz="2400">
              <a:latin typeface="Bahnschrift"/>
              <a:cs typeface="Bahnschrift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%    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</a:t>
            </a:r>
            <a:r>
              <a:rPr sz="2400" spc="745" dirty="0">
                <a:solidFill>
                  <a:srgbClr val="488392"/>
                </a:solidFill>
                <a:latin typeface="Bahnschrift"/>
                <a:cs typeface="Bahnschrift"/>
              </a:rPr>
              <a:t> 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as</a:t>
            </a:r>
            <a:r>
              <a:rPr sz="2400" spc="7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7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60" dirty="0">
                <a:solidFill>
                  <a:srgbClr val="00AFEF"/>
                </a:solidFill>
                <a:latin typeface="Arial"/>
                <a:cs typeface="Arial"/>
              </a:rPr>
              <a:t>Fruits</a:t>
            </a:r>
            <a:r>
              <a:rPr sz="2400" b="1" spc="163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   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endParaRPr sz="2400">
              <a:latin typeface="Bahnschrift"/>
              <a:cs typeface="Bahnschrift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75" dirty="0">
                <a:solidFill>
                  <a:srgbClr val="00AFEF"/>
                </a:solidFill>
                <a:latin typeface="Arial"/>
                <a:cs typeface="Arial"/>
              </a:rPr>
              <a:t>Lowest</a:t>
            </a:r>
            <a:r>
              <a:rPr sz="2400" b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Revenue</a:t>
            </a:r>
            <a:r>
              <a:rPr sz="2400" spc="254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Contribution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%</a:t>
            </a:r>
            <a:endParaRPr sz="2400">
              <a:latin typeface="Bahnschrift"/>
              <a:cs typeface="Bahnschrif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7980" y="1714500"/>
            <a:ext cx="5346954" cy="72390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3C546A81-14ED-8086-6FBD-086CDB465BB1}"/>
              </a:ext>
            </a:extLst>
          </p:cNvPr>
          <p:cNvSpPr/>
          <p:nvPr/>
        </p:nvSpPr>
        <p:spPr>
          <a:xfrm>
            <a:off x="0" y="504379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2321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487667" y="1708404"/>
            <a:ext cx="5123815" cy="4722495"/>
            <a:chOff x="6487667" y="1708404"/>
            <a:chExt cx="5123815" cy="47224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7667" y="2121408"/>
              <a:ext cx="5123688" cy="35372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49512" y="1708403"/>
              <a:ext cx="1509395" cy="4722495"/>
            </a:xfrm>
            <a:custGeom>
              <a:avLst/>
              <a:gdLst/>
              <a:ahLst/>
              <a:cxnLst/>
              <a:rect l="l" t="t" r="r" b="b"/>
              <a:pathLst>
                <a:path w="1509395" h="4722495">
                  <a:moveTo>
                    <a:pt x="1132205" y="1062355"/>
                  </a:moveTo>
                  <a:lnTo>
                    <a:pt x="1128649" y="1058799"/>
                  </a:lnTo>
                  <a:lnTo>
                    <a:pt x="1119886" y="1058799"/>
                  </a:lnTo>
                  <a:lnTo>
                    <a:pt x="1116330" y="1062355"/>
                  </a:lnTo>
                  <a:lnTo>
                    <a:pt x="1116330" y="4676165"/>
                  </a:lnTo>
                  <a:lnTo>
                    <a:pt x="76200" y="4676165"/>
                  </a:lnTo>
                  <a:lnTo>
                    <a:pt x="76200" y="4646003"/>
                  </a:lnTo>
                  <a:lnTo>
                    <a:pt x="0" y="4684103"/>
                  </a:lnTo>
                  <a:lnTo>
                    <a:pt x="76200" y="4722203"/>
                  </a:lnTo>
                  <a:lnTo>
                    <a:pt x="76200" y="4692040"/>
                  </a:lnTo>
                  <a:lnTo>
                    <a:pt x="1128649" y="4692040"/>
                  </a:lnTo>
                  <a:lnTo>
                    <a:pt x="1132205" y="4688484"/>
                  </a:lnTo>
                  <a:lnTo>
                    <a:pt x="1132205" y="4684103"/>
                  </a:lnTo>
                  <a:lnTo>
                    <a:pt x="1132205" y="4676165"/>
                  </a:lnTo>
                  <a:lnTo>
                    <a:pt x="1132205" y="1062355"/>
                  </a:lnTo>
                  <a:close/>
                </a:path>
                <a:path w="1509395" h="4722495">
                  <a:moveTo>
                    <a:pt x="1509014" y="603250"/>
                  </a:moveTo>
                  <a:lnTo>
                    <a:pt x="1505458" y="599694"/>
                  </a:lnTo>
                  <a:lnTo>
                    <a:pt x="490982" y="599694"/>
                  </a:lnTo>
                  <a:lnTo>
                    <a:pt x="490982" y="76200"/>
                  </a:lnTo>
                  <a:lnTo>
                    <a:pt x="521208" y="76200"/>
                  </a:lnTo>
                  <a:lnTo>
                    <a:pt x="510857" y="55499"/>
                  </a:lnTo>
                  <a:lnTo>
                    <a:pt x="483108" y="0"/>
                  </a:lnTo>
                  <a:lnTo>
                    <a:pt x="445008" y="76200"/>
                  </a:lnTo>
                  <a:lnTo>
                    <a:pt x="475107" y="76200"/>
                  </a:lnTo>
                  <a:lnTo>
                    <a:pt x="475107" y="612013"/>
                  </a:lnTo>
                  <a:lnTo>
                    <a:pt x="478663" y="615569"/>
                  </a:lnTo>
                  <a:lnTo>
                    <a:pt x="1493139" y="615569"/>
                  </a:lnTo>
                  <a:lnTo>
                    <a:pt x="1493139" y="1219708"/>
                  </a:lnTo>
                  <a:lnTo>
                    <a:pt x="1496695" y="1223264"/>
                  </a:lnTo>
                  <a:lnTo>
                    <a:pt x="1505458" y="1223264"/>
                  </a:lnTo>
                  <a:lnTo>
                    <a:pt x="1509014" y="1219708"/>
                  </a:lnTo>
                  <a:lnTo>
                    <a:pt x="1509014" y="615569"/>
                  </a:lnTo>
                  <a:lnTo>
                    <a:pt x="1509014" y="603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5844" y="2306828"/>
            <a:ext cx="461708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40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the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30B4E6"/>
                </a:solidFill>
                <a:latin typeface="Arial"/>
                <a:cs typeface="Arial"/>
              </a:rPr>
              <a:t>Office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Supplies 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has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 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Highest</a:t>
            </a:r>
            <a:r>
              <a:rPr sz="2400" b="1" spc="-8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and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Cosmetics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Highest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Total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Revenue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4666" y="630682"/>
            <a:ext cx="16827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marR="135255" indent="-1905" algn="ctr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solidFill>
                  <a:srgbClr val="EFA12D"/>
                </a:solidFill>
                <a:latin typeface="Arial"/>
                <a:cs typeface="Arial"/>
              </a:rPr>
              <a:t>OFFICE </a:t>
            </a:r>
            <a:r>
              <a:rPr sz="2400" b="1" spc="-160" dirty="0">
                <a:solidFill>
                  <a:srgbClr val="EFA12D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EFA12D"/>
                </a:solidFill>
                <a:latin typeface="Arial"/>
                <a:cs typeface="Arial"/>
              </a:rPr>
              <a:t>SUP</a:t>
            </a:r>
            <a:r>
              <a:rPr sz="2400" b="1" spc="-120" dirty="0">
                <a:solidFill>
                  <a:srgbClr val="EFA12D"/>
                </a:solidFill>
                <a:latin typeface="Arial"/>
                <a:cs typeface="Arial"/>
              </a:rPr>
              <a:t>P</a:t>
            </a:r>
            <a:r>
              <a:rPr sz="2400" b="1" spc="-80" dirty="0">
                <a:solidFill>
                  <a:srgbClr val="EFA12D"/>
                </a:solidFill>
                <a:latin typeface="Arial"/>
                <a:cs typeface="Arial"/>
              </a:rPr>
              <a:t>LI</a:t>
            </a:r>
            <a:r>
              <a:rPr sz="2400" b="1" spc="-110" dirty="0">
                <a:solidFill>
                  <a:srgbClr val="EFA12D"/>
                </a:solidFill>
                <a:latin typeface="Arial"/>
                <a:cs typeface="Arial"/>
              </a:rPr>
              <a:t>E</a:t>
            </a:r>
            <a:r>
              <a:rPr sz="2400" b="1" spc="-125" dirty="0">
                <a:solidFill>
                  <a:srgbClr val="EFA12D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140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1200" b="1" spc="-6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1200" b="1" spc="-16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4.66M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8089" y="5919927"/>
            <a:ext cx="19977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EFA12D"/>
                </a:solidFill>
                <a:latin typeface="Arial"/>
                <a:cs typeface="Arial"/>
              </a:rPr>
              <a:t>COSMETICS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001F5F"/>
                </a:solidFill>
                <a:latin typeface="Arial"/>
                <a:cs typeface="Arial"/>
              </a:rPr>
              <a:t>REV</a:t>
            </a:r>
            <a:r>
              <a:rPr sz="1200" b="1" spc="-65" dirty="0">
                <a:solidFill>
                  <a:srgbClr val="001F5F"/>
                </a:solidFill>
                <a:latin typeface="Arial"/>
                <a:cs typeface="Arial"/>
              </a:rPr>
              <a:t>EN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sz="1200" b="1" spc="-8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001F5F"/>
                </a:solidFill>
                <a:latin typeface="Arial"/>
                <a:cs typeface="Arial"/>
              </a:rPr>
              <a:t>30.59M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37856" y="735181"/>
            <a:ext cx="6577965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350"/>
              </a:spcBef>
            </a:pPr>
            <a:r>
              <a:rPr sz="2400" b="0" spc="-10" dirty="0">
                <a:latin typeface="Bahnschrift"/>
                <a:cs typeface="Bahnschrift"/>
              </a:rPr>
              <a:t>Total</a:t>
            </a:r>
            <a:r>
              <a:rPr sz="2400" b="0" spc="250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Cost</a:t>
            </a:r>
            <a:r>
              <a:rPr sz="2400" b="0" spc="24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and</a:t>
            </a:r>
            <a:r>
              <a:rPr sz="2400" b="0" spc="22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Total</a:t>
            </a:r>
            <a:r>
              <a:rPr sz="2400" b="0" spc="254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Revenue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by</a:t>
            </a:r>
            <a:r>
              <a:rPr sz="2400" b="0" spc="22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Item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Type</a:t>
            </a:r>
            <a:endParaRPr sz="2400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4455" y="1997964"/>
            <a:ext cx="5958840" cy="441197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82483" y="761648"/>
            <a:ext cx="8027034" cy="414216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350"/>
              </a:spcBef>
              <a:tabLst>
                <a:tab pos="6675120" algn="l"/>
              </a:tabLst>
            </a:pPr>
            <a:r>
              <a:rPr lang="en-US" sz="2400" dirty="0">
                <a:latin typeface="Bahnschrift"/>
                <a:cs typeface="Bahnschrift"/>
              </a:rPr>
              <a:t>This Year and Last Year Revenue with Profit % by Year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662" y="2496692"/>
            <a:ext cx="4617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algn="ctr">
              <a:lnSpc>
                <a:spcPct val="100000"/>
              </a:lnSpc>
              <a:tabLst>
                <a:tab pos="1539240" algn="l"/>
                <a:tab pos="1970405" algn="l"/>
                <a:tab pos="2567940" algn="l"/>
                <a:tab pos="3542029" algn="l"/>
                <a:tab pos="4105910" algn="l"/>
              </a:tabLst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	to	the	visual	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	can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662" y="3227908"/>
            <a:ext cx="461899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0565" algn="l"/>
                <a:tab pos="1456055" algn="l"/>
                <a:tab pos="2251710" algn="l"/>
                <a:tab pos="2955290" algn="l"/>
                <a:tab pos="3600450" algn="l"/>
              </a:tabLst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	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a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	2</a:t>
            </a:r>
            <a:r>
              <a:rPr sz="2400" spc="-15" dirty="0">
                <a:solidFill>
                  <a:srgbClr val="488392"/>
                </a:solidFill>
                <a:latin typeface="Bahnschrift"/>
                <a:cs typeface="Bahnschrift"/>
              </a:rPr>
              <a:t>0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12	has	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e	highe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</a:t>
            </a:r>
            <a:endParaRPr sz="24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662" y="3960114"/>
            <a:ext cx="784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Profit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2041" y="3594354"/>
            <a:ext cx="1308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Revenue</a:t>
            </a:r>
            <a:endParaRPr sz="240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whereas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6985" y="3594354"/>
            <a:ext cx="2210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9475" algn="l"/>
                <a:tab pos="1928495" algn="l"/>
              </a:tabLst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</a:t>
            </a:r>
            <a:r>
              <a:rPr sz="2400" spc="10" dirty="0">
                <a:solidFill>
                  <a:srgbClr val="488392"/>
                </a:solidFill>
                <a:latin typeface="Bahnschrift"/>
                <a:cs typeface="Bahnschrift"/>
              </a:rPr>
              <a:t>i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	</a:t>
            </a:r>
            <a:r>
              <a:rPr sz="2400" b="1" spc="-45" dirty="0">
                <a:solidFill>
                  <a:srgbClr val="00AFEF"/>
                </a:solidFill>
                <a:latin typeface="Arial"/>
                <a:cs typeface="Arial"/>
              </a:rPr>
              <a:t>2</a:t>
            </a:r>
            <a:r>
              <a:rPr sz="2400" b="1" spc="-35" dirty="0">
                <a:solidFill>
                  <a:srgbClr val="00AFEF"/>
                </a:solidFill>
                <a:latin typeface="Arial"/>
                <a:cs typeface="Arial"/>
              </a:rPr>
              <a:t>8</a:t>
            </a:r>
            <a:r>
              <a:rPr sz="2400" b="1" spc="-130" dirty="0">
                <a:solidFill>
                  <a:srgbClr val="00AFEF"/>
                </a:solidFill>
                <a:latin typeface="Arial"/>
                <a:cs typeface="Arial"/>
              </a:rPr>
              <a:t>.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9</a:t>
            </a:r>
            <a:r>
              <a:rPr sz="2400" b="1" spc="-490" dirty="0">
                <a:solidFill>
                  <a:srgbClr val="00AFEF"/>
                </a:solidFill>
                <a:latin typeface="Arial"/>
                <a:cs typeface="Arial"/>
              </a:rPr>
              <a:t>%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	</a:t>
            </a:r>
            <a:r>
              <a:rPr sz="2400" spc="2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endParaRPr sz="2400">
              <a:latin typeface="Bahnschrift"/>
              <a:cs typeface="Bahnschrift"/>
            </a:endParaRPr>
          </a:p>
          <a:p>
            <a:pPr marL="116205">
              <a:lnSpc>
                <a:spcPct val="100000"/>
              </a:lnSpc>
              <a:tabLst>
                <a:tab pos="986155" algn="l"/>
                <a:tab pos="1762125" algn="l"/>
              </a:tabLst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2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0</a:t>
            </a:r>
            <a:r>
              <a:rPr sz="2400" spc="15" dirty="0">
                <a:solidFill>
                  <a:srgbClr val="488392"/>
                </a:solidFill>
                <a:latin typeface="Bahnschrift"/>
                <a:cs typeface="Bahnschrift"/>
              </a:rPr>
              <a:t>1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6	has	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662" y="4325873"/>
            <a:ext cx="419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</a:t>
            </a:r>
            <a:r>
              <a:rPr sz="2400" spc="22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Profit%</a:t>
            </a:r>
            <a:r>
              <a:rPr sz="2400" spc="2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2400" spc="22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39.6%.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971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126605" y="2289218"/>
            <a:ext cx="4828793" cy="677418"/>
            <a:chOff x="7126605" y="2240059"/>
            <a:chExt cx="4828793" cy="677418"/>
          </a:xfrm>
        </p:grpSpPr>
        <p:sp>
          <p:nvSpPr>
            <p:cNvPr id="4" name="object 4"/>
            <p:cNvSpPr/>
            <p:nvPr/>
          </p:nvSpPr>
          <p:spPr>
            <a:xfrm>
              <a:off x="7195566" y="2321813"/>
              <a:ext cx="4738370" cy="462280"/>
            </a:xfrm>
            <a:custGeom>
              <a:avLst/>
              <a:gdLst/>
              <a:ahLst/>
              <a:cxnLst/>
              <a:rect l="l" t="t" r="r" b="b"/>
              <a:pathLst>
                <a:path w="4738370" h="462280">
                  <a:moveTo>
                    <a:pt x="4738116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4738116" y="461772"/>
                  </a:lnTo>
                  <a:lnTo>
                    <a:pt x="4738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6605" y="2240059"/>
              <a:ext cx="4828793" cy="67741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90004" y="3063239"/>
            <a:ext cx="5301996" cy="35189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28800" y="2771714"/>
            <a:ext cx="9913620" cy="37138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450" dirty="0">
              <a:latin typeface="Bahnschrift"/>
              <a:cs typeface="Bahnschrift"/>
            </a:endParaRPr>
          </a:p>
          <a:p>
            <a:pPr marL="1348740">
              <a:lnSpc>
                <a:spcPct val="100000"/>
              </a:lnSpc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300345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2012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spc="-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 </a:t>
            </a: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Revenue </a:t>
            </a:r>
            <a:r>
              <a:rPr sz="2400" b="1" spc="-100" dirty="0">
                <a:solidFill>
                  <a:srgbClr val="488392"/>
                </a:solidFill>
                <a:latin typeface="Arial"/>
                <a:cs typeface="Arial"/>
              </a:rPr>
              <a:t>of </a:t>
            </a:r>
            <a:r>
              <a:rPr sz="2400" b="1" spc="-160" dirty="0">
                <a:solidFill>
                  <a:srgbClr val="00AFEF"/>
                </a:solidFill>
                <a:latin typeface="Arial"/>
                <a:cs typeface="Arial"/>
              </a:rPr>
              <a:t>31.90M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2011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 </a:t>
            </a: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Revenue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of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275" dirty="0">
                <a:solidFill>
                  <a:srgbClr val="00AFEF"/>
                </a:solidFill>
                <a:latin typeface="Arial"/>
                <a:cs typeface="Arial"/>
              </a:rPr>
              <a:t>11.13M</a:t>
            </a:r>
            <a:r>
              <a:rPr sz="2400" spc="-275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 dirty="0">
              <a:latin typeface="Bahnschrift"/>
              <a:cs typeface="Bahnschrift"/>
            </a:endParaRPr>
          </a:p>
          <a:p>
            <a:pPr marL="12700" marR="529844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AFEF"/>
                </a:solidFill>
                <a:latin typeface="Bahnschrift"/>
                <a:cs typeface="Bahnschrift"/>
              </a:rPr>
              <a:t>2012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Total </a:t>
            </a:r>
            <a:r>
              <a:rPr sz="2400" b="1" spc="-125" dirty="0">
                <a:solidFill>
                  <a:srgbClr val="00AFEF"/>
                </a:solidFill>
                <a:latin typeface="Arial"/>
                <a:cs typeface="Arial"/>
              </a:rPr>
              <a:t>Cost </a:t>
            </a:r>
            <a:r>
              <a:rPr sz="2400" spc="10" dirty="0">
                <a:solidFill>
                  <a:srgbClr val="488392"/>
                </a:solidFill>
                <a:latin typeface="Bahnschrift"/>
                <a:cs typeface="Bahnschrift"/>
              </a:rPr>
              <a:t>of </a:t>
            </a:r>
            <a:r>
              <a:rPr sz="2400" spc="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4" dirty="0">
                <a:solidFill>
                  <a:srgbClr val="00AFEF"/>
                </a:solidFill>
                <a:latin typeface="Arial"/>
                <a:cs typeface="Arial"/>
              </a:rPr>
              <a:t>22.9M</a:t>
            </a:r>
            <a:r>
              <a:rPr sz="2400" b="1" spc="4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whereas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2016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lowest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2400" spc="2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39.6%.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0027" y="252984"/>
            <a:ext cx="6228715" cy="1069975"/>
          </a:xfrm>
          <a:custGeom>
            <a:avLst/>
            <a:gdLst/>
            <a:ahLst/>
            <a:cxnLst/>
            <a:rect l="l" t="t" r="r" b="b"/>
            <a:pathLst>
              <a:path w="6228715" h="1069975">
                <a:moveTo>
                  <a:pt x="0" y="1069847"/>
                </a:moveTo>
                <a:lnTo>
                  <a:pt x="6228587" y="1069847"/>
                </a:lnTo>
                <a:lnTo>
                  <a:pt x="6228587" y="0"/>
                </a:lnTo>
                <a:lnTo>
                  <a:pt x="0" y="0"/>
                </a:lnTo>
                <a:lnTo>
                  <a:pt x="0" y="1069847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21455" y="492963"/>
            <a:ext cx="42075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OVERAL</a:t>
            </a:r>
            <a:r>
              <a:rPr spc="-160" dirty="0"/>
              <a:t>L</a:t>
            </a:r>
            <a:r>
              <a:rPr spc="-25" dirty="0"/>
              <a:t> </a:t>
            </a:r>
            <a:r>
              <a:rPr spc="-245" dirty="0"/>
              <a:t>ANALYSIS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82483" y="743584"/>
            <a:ext cx="8027034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400" b="0" spc="-10" dirty="0">
                <a:latin typeface="Bahnschrift"/>
                <a:cs typeface="Bahnschrift"/>
              </a:rPr>
              <a:t>Total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Profit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by</a:t>
            </a:r>
            <a:r>
              <a:rPr sz="2400" b="0" spc="220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Year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8777" y="2076450"/>
            <a:ext cx="462026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2012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spc="-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50" dirty="0">
                <a:solidFill>
                  <a:srgbClr val="00AFEF"/>
                </a:solidFill>
                <a:latin typeface="Arial"/>
                <a:cs typeface="Arial"/>
              </a:rPr>
              <a:t>Profit </a:t>
            </a:r>
            <a:r>
              <a:rPr sz="2400" b="1" spc="-95" dirty="0">
                <a:solidFill>
                  <a:srgbClr val="488392"/>
                </a:solidFill>
                <a:latin typeface="Arial"/>
                <a:cs typeface="Arial"/>
              </a:rPr>
              <a:t>of</a:t>
            </a:r>
            <a:r>
              <a:rPr sz="2400" b="1" spc="-90" dirty="0">
                <a:solidFill>
                  <a:srgbClr val="488392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00AFEF"/>
                </a:solidFill>
                <a:latin typeface="Arial"/>
                <a:cs typeface="Arial"/>
              </a:rPr>
              <a:t>9.21M</a:t>
            </a:r>
            <a:r>
              <a:rPr sz="2400" b="1" spc="-19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2011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</a:t>
            </a:r>
            <a:r>
              <a:rPr sz="24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00AFEF"/>
                </a:solidFill>
                <a:latin typeface="Arial"/>
                <a:cs typeface="Arial"/>
              </a:rPr>
              <a:t>Profit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80" dirty="0">
                <a:solidFill>
                  <a:srgbClr val="00AFEF"/>
                </a:solidFill>
                <a:latin typeface="Arial"/>
                <a:cs typeface="Arial"/>
              </a:rPr>
              <a:t>2.74M</a:t>
            </a:r>
            <a:r>
              <a:rPr sz="2400" spc="-80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>
              <a:latin typeface="Bahnschrift"/>
              <a:cs typeface="Bahnschrif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3576" y="1863851"/>
            <a:ext cx="5460491" cy="37779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3305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55241" y="2002789"/>
          <a:ext cx="9069705" cy="4234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46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800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Page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5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Introduction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Objective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ata</a:t>
                      </a:r>
                      <a:r>
                        <a:rPr sz="1400" spc="-2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Sharing</a:t>
                      </a:r>
                      <a:r>
                        <a:rPr sz="1400" spc="-10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Agree</a:t>
                      </a:r>
                      <a:r>
                        <a:rPr sz="1400" spc="-1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ent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sz="1400" spc="-5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Description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0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Insights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3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KPIs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153155" y="414527"/>
            <a:ext cx="6400800" cy="780415"/>
          </a:xfrm>
          <a:custGeom>
            <a:avLst/>
            <a:gdLst/>
            <a:ahLst/>
            <a:cxnLst/>
            <a:rect l="l" t="t" r="r" b="b"/>
            <a:pathLst>
              <a:path w="6400800" h="780415">
                <a:moveTo>
                  <a:pt x="0" y="780288"/>
                </a:moveTo>
                <a:lnTo>
                  <a:pt x="6400800" y="780288"/>
                </a:lnTo>
                <a:lnTo>
                  <a:pt x="6400800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4551" y="510285"/>
            <a:ext cx="4398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TABLE</a:t>
            </a:r>
            <a:r>
              <a:rPr spc="-40" dirty="0"/>
              <a:t> </a:t>
            </a:r>
            <a:r>
              <a:rPr spc="-60" dirty="0"/>
              <a:t>OF</a:t>
            </a:r>
            <a:r>
              <a:rPr spc="-50" dirty="0"/>
              <a:t> </a:t>
            </a:r>
            <a:r>
              <a:rPr spc="-215" dirty="0"/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600" y="1662659"/>
            <a:ext cx="5673852" cy="34335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477" y="1615416"/>
            <a:ext cx="5369052" cy="348081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82483" y="737616"/>
            <a:ext cx="8027034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400" b="0" spc="-5" dirty="0">
                <a:latin typeface="Bahnschrift"/>
                <a:cs typeface="Bahnschrift"/>
              </a:rPr>
              <a:t>Table</a:t>
            </a:r>
            <a:r>
              <a:rPr sz="2400" b="0" spc="16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Metrics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1551" y="5145722"/>
            <a:ext cx="100990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Table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we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can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From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Belize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Country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the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Cote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d’ivoire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highest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Profit</a:t>
            </a:r>
            <a:r>
              <a:rPr sz="2400" b="1" spc="-110" dirty="0">
                <a:solidFill>
                  <a:srgbClr val="488392"/>
                </a:solidFill>
                <a:latin typeface="Arial"/>
                <a:cs typeface="Arial"/>
              </a:rPr>
              <a:t>% </a:t>
            </a:r>
            <a:r>
              <a:rPr sz="2400" b="1" spc="-100" dirty="0">
                <a:solidFill>
                  <a:srgbClr val="488392"/>
                </a:solidFill>
                <a:latin typeface="Arial"/>
                <a:cs typeface="Arial"/>
              </a:rPr>
              <a:t>of </a:t>
            </a:r>
            <a:r>
              <a:rPr sz="2400" b="1" spc="-185" dirty="0">
                <a:solidFill>
                  <a:srgbClr val="00AFEF"/>
                </a:solidFill>
                <a:latin typeface="Arial"/>
                <a:cs typeface="Arial"/>
              </a:rPr>
              <a:t>67.2%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and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East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Timor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Country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4" dirty="0">
                <a:solidFill>
                  <a:srgbClr val="00AFEF"/>
                </a:solidFill>
                <a:latin typeface="Arial"/>
                <a:cs typeface="Arial"/>
              </a:rPr>
              <a:t>Profit%</a:t>
            </a:r>
            <a:r>
              <a:rPr sz="24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220" dirty="0">
                <a:solidFill>
                  <a:srgbClr val="00AFEF"/>
                </a:solidFill>
                <a:latin typeface="Arial"/>
                <a:cs typeface="Arial"/>
              </a:rPr>
              <a:t>13.6%</a:t>
            </a:r>
            <a:r>
              <a:rPr sz="2400" spc="-220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82483" y="737616"/>
            <a:ext cx="8027034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400" b="0" spc="-5" dirty="0">
                <a:latin typeface="Bahnschrift"/>
                <a:cs typeface="Bahnschrift"/>
              </a:rPr>
              <a:t>Table</a:t>
            </a:r>
            <a:r>
              <a:rPr sz="2400" b="0" spc="16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Metrics</a:t>
            </a:r>
            <a:endParaRPr sz="2400">
              <a:latin typeface="Bahnschrift"/>
              <a:cs typeface="Bahnschrif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593" y="1725295"/>
            <a:ext cx="5562600" cy="32064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0800" y="1725295"/>
            <a:ext cx="5562600" cy="32064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47800" y="5132705"/>
            <a:ext cx="102025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Table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we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can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Djibouti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Highest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Profit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Contribution%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65" dirty="0">
                <a:solidFill>
                  <a:srgbClr val="00AFEF"/>
                </a:solidFill>
                <a:latin typeface="Arial"/>
                <a:cs typeface="Arial"/>
              </a:rPr>
              <a:t>5.5%</a:t>
            </a:r>
            <a:r>
              <a:rPr sz="2400" b="1" spc="-16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.From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Kuwait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till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Malaysia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these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Countries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spc="18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Profit</a:t>
            </a:r>
            <a:r>
              <a:rPr sz="2400" spc="254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Contribution%</a:t>
            </a:r>
            <a:r>
              <a:rPr sz="2400" spc="254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0%</a:t>
            </a:r>
            <a:r>
              <a:rPr sz="2400" spc="-170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59623" y="737616"/>
            <a:ext cx="8027034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400" b="0" spc="-5" dirty="0">
                <a:latin typeface="Bahnschrift"/>
                <a:cs typeface="Bahnschrift"/>
              </a:rPr>
              <a:t>Overall</a:t>
            </a:r>
            <a:r>
              <a:rPr sz="2400" b="0" spc="18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Analysis</a:t>
            </a:r>
            <a:endParaRPr sz="2400" dirty="0">
              <a:latin typeface="Bahnschrift"/>
              <a:cs typeface="Bahnschrif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5383" y="1621531"/>
            <a:ext cx="11498583" cy="3048879"/>
            <a:chOff x="405383" y="1621531"/>
            <a:chExt cx="11498583" cy="304887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8862" y="1625459"/>
              <a:ext cx="5785104" cy="30449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383" y="1621531"/>
              <a:ext cx="5667756" cy="304495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47800" y="5105400"/>
            <a:ext cx="102031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to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Table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see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 Honduras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the Highest Revenue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Contribution%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4.6%</a:t>
            </a:r>
            <a:r>
              <a:rPr sz="2400" b="1" spc="-16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.From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Kuwait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till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Malaysia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these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Countries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spc="1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Revenue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Contribution%</a:t>
            </a:r>
            <a:r>
              <a:rPr sz="2400" spc="254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0%</a:t>
            </a:r>
            <a:r>
              <a:rPr sz="2400" spc="-170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988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56561" y="1873122"/>
            <a:ext cx="921321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refers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sales,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high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performing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sellers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several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other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points.</a:t>
            </a:r>
            <a:endParaRPr sz="1800">
              <a:latin typeface="Arial MT"/>
              <a:cs typeface="Arial MT"/>
            </a:endParaRPr>
          </a:p>
          <a:p>
            <a:pPr marL="12700" marR="12065">
              <a:lnSpc>
                <a:spcPct val="200000"/>
              </a:lnSpc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There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are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millions</a:t>
            </a:r>
            <a:r>
              <a:rPr sz="1800" spc="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sz="1800" spc="-7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sellers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around</a:t>
            </a:r>
            <a:r>
              <a:rPr sz="1800" spc="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world.</a:t>
            </a:r>
            <a:r>
              <a:rPr sz="1800" spc="-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spc="-8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Analysis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focuses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on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process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analyzing</a:t>
            </a:r>
            <a:r>
              <a:rPr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consumer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behavior,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several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other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attributes </a:t>
            </a:r>
            <a:r>
              <a:rPr sz="1800" spc="-484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 order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make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improved,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data-driven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decisions.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key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successfully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sustaining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their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businesses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earning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profits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this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purpose,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they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analyze</a:t>
            </a:r>
            <a:r>
              <a:rPr sz="1800" spc="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different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metrics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like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200000"/>
              </a:lnSpc>
            </a:pPr>
            <a:r>
              <a:rPr sz="1800" spc="-45" dirty="0">
                <a:solidFill>
                  <a:srgbClr val="122C47"/>
                </a:solidFill>
                <a:latin typeface="Arial MT"/>
                <a:cs typeface="Arial MT"/>
              </a:rPr>
              <a:t>Total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Quantity,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122C47"/>
                </a:solidFill>
                <a:latin typeface="Arial MT"/>
                <a:cs typeface="Arial MT"/>
              </a:rPr>
              <a:t>Total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Profit,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Last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122C47"/>
                </a:solidFill>
                <a:latin typeface="Arial MT"/>
                <a:cs typeface="Arial MT"/>
              </a:rPr>
              <a:t>Year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other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metrics.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By 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analyzing</a:t>
            </a:r>
            <a:r>
              <a:rPr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these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different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metrics,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we</a:t>
            </a:r>
            <a:r>
              <a:rPr sz="1800" spc="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able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increase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improve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our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performance. </a:t>
            </a:r>
            <a:r>
              <a:rPr sz="1800" spc="-484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can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also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better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understand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market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trends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customers’</a:t>
            </a:r>
            <a:r>
              <a:rPr sz="1800" spc="-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buying</a:t>
            </a:r>
            <a:r>
              <a:rPr sz="1800" spc="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behaviors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6561" y="6263132"/>
            <a:ext cx="531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to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know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what</a:t>
            </a:r>
            <a:r>
              <a:rPr sz="1800" spc="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customers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really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want.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95600" y="492251"/>
            <a:ext cx="6400800" cy="779145"/>
          </a:xfrm>
          <a:custGeom>
            <a:avLst/>
            <a:gdLst/>
            <a:ahLst/>
            <a:cxnLst/>
            <a:rect l="l" t="t" r="r" b="b"/>
            <a:pathLst>
              <a:path w="6400800" h="779144">
                <a:moveTo>
                  <a:pt x="0" y="778763"/>
                </a:moveTo>
                <a:lnTo>
                  <a:pt x="6400800" y="778763"/>
                </a:lnTo>
                <a:lnTo>
                  <a:pt x="6400800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ln w="79374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4" y="608329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2994" y="1689861"/>
            <a:ext cx="868680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objective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project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is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Analyse Amazon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get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substantial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which</a:t>
            </a:r>
            <a:r>
              <a:rPr sz="1800" spc="17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1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bringing</a:t>
            </a:r>
            <a:r>
              <a:rPr sz="1800" spc="1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changes</a:t>
            </a:r>
            <a:r>
              <a:rPr sz="1800" spc="16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</a:t>
            </a:r>
            <a:r>
              <a:rPr sz="1800" spc="1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</a:t>
            </a:r>
            <a:r>
              <a:rPr sz="1800" spc="1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future.</a:t>
            </a:r>
            <a:r>
              <a:rPr sz="1800" spc="15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</a:t>
            </a:r>
            <a:r>
              <a:rPr sz="1800" spc="16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1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1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reveals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200000"/>
              </a:lnSpc>
              <a:spcBef>
                <a:spcPts val="5"/>
              </a:spcBef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flaws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the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model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or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the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way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that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one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going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about</a:t>
            </a:r>
            <a:r>
              <a:rPr sz="1800" spc="49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conducting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business. Sellers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will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 able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clearly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see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where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they’re losing 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money,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what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problem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is,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 reduce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their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losses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accordingly.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facilitates coming up with strategic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solutions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problems. This project aims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provide visual understanding of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using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Microsoft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Power</a:t>
            </a:r>
            <a:r>
              <a:rPr sz="1800" spc="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Bi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5155" y="5631192"/>
            <a:ext cx="391160" cy="530225"/>
          </a:xfrm>
          <a:custGeom>
            <a:avLst/>
            <a:gdLst/>
            <a:ahLst/>
            <a:cxnLst/>
            <a:rect l="l" t="t" r="r" b="b"/>
            <a:pathLst>
              <a:path w="391160" h="530225">
                <a:moveTo>
                  <a:pt x="391147" y="362572"/>
                </a:moveTo>
                <a:lnTo>
                  <a:pt x="381127" y="380161"/>
                </a:lnTo>
                <a:lnTo>
                  <a:pt x="353275" y="395465"/>
                </a:lnTo>
                <a:lnTo>
                  <a:pt x="349237" y="396621"/>
                </a:lnTo>
                <a:lnTo>
                  <a:pt x="349237" y="451827"/>
                </a:lnTo>
                <a:lnTo>
                  <a:pt x="349237" y="468566"/>
                </a:lnTo>
                <a:lnTo>
                  <a:pt x="343649" y="474141"/>
                </a:lnTo>
                <a:lnTo>
                  <a:pt x="326885" y="474141"/>
                </a:lnTo>
                <a:lnTo>
                  <a:pt x="321297" y="468566"/>
                </a:lnTo>
                <a:lnTo>
                  <a:pt x="321297" y="451827"/>
                </a:lnTo>
                <a:lnTo>
                  <a:pt x="326885" y="446252"/>
                </a:lnTo>
                <a:lnTo>
                  <a:pt x="343649" y="446252"/>
                </a:lnTo>
                <a:lnTo>
                  <a:pt x="349237" y="451827"/>
                </a:lnTo>
                <a:lnTo>
                  <a:pt x="349237" y="396621"/>
                </a:lnTo>
                <a:lnTo>
                  <a:pt x="310883" y="407555"/>
                </a:lnTo>
                <a:lnTo>
                  <a:pt x="257213" y="415505"/>
                </a:lnTo>
                <a:lnTo>
                  <a:pt x="195580" y="418363"/>
                </a:lnTo>
                <a:lnTo>
                  <a:pt x="133934" y="415505"/>
                </a:lnTo>
                <a:lnTo>
                  <a:pt x="80264" y="407555"/>
                </a:lnTo>
                <a:lnTo>
                  <a:pt x="37871" y="395465"/>
                </a:lnTo>
                <a:lnTo>
                  <a:pt x="10020" y="380161"/>
                </a:lnTo>
                <a:lnTo>
                  <a:pt x="0" y="362572"/>
                </a:lnTo>
                <a:lnTo>
                  <a:pt x="0" y="474141"/>
                </a:lnTo>
                <a:lnTo>
                  <a:pt x="37871" y="507034"/>
                </a:lnTo>
                <a:lnTo>
                  <a:pt x="80264" y="519125"/>
                </a:lnTo>
                <a:lnTo>
                  <a:pt x="133934" y="527062"/>
                </a:lnTo>
                <a:lnTo>
                  <a:pt x="195580" y="529920"/>
                </a:lnTo>
                <a:lnTo>
                  <a:pt x="257213" y="527062"/>
                </a:lnTo>
                <a:lnTo>
                  <a:pt x="310883" y="519125"/>
                </a:lnTo>
                <a:lnTo>
                  <a:pt x="353275" y="507034"/>
                </a:lnTo>
                <a:lnTo>
                  <a:pt x="381127" y="491718"/>
                </a:lnTo>
                <a:lnTo>
                  <a:pt x="391147" y="474141"/>
                </a:lnTo>
                <a:lnTo>
                  <a:pt x="391147" y="446252"/>
                </a:lnTo>
                <a:lnTo>
                  <a:pt x="391147" y="418363"/>
                </a:lnTo>
                <a:lnTo>
                  <a:pt x="391147" y="362572"/>
                </a:lnTo>
                <a:close/>
              </a:path>
              <a:path w="391160" h="530225">
                <a:moveTo>
                  <a:pt x="391147" y="223126"/>
                </a:moveTo>
                <a:lnTo>
                  <a:pt x="381127" y="240703"/>
                </a:lnTo>
                <a:lnTo>
                  <a:pt x="353275" y="256006"/>
                </a:lnTo>
                <a:lnTo>
                  <a:pt x="349237" y="257162"/>
                </a:lnTo>
                <a:lnTo>
                  <a:pt x="349237" y="312369"/>
                </a:lnTo>
                <a:lnTo>
                  <a:pt x="349237" y="329107"/>
                </a:lnTo>
                <a:lnTo>
                  <a:pt x="343649" y="334683"/>
                </a:lnTo>
                <a:lnTo>
                  <a:pt x="326885" y="334683"/>
                </a:lnTo>
                <a:lnTo>
                  <a:pt x="321297" y="329107"/>
                </a:lnTo>
                <a:lnTo>
                  <a:pt x="321297" y="312369"/>
                </a:lnTo>
                <a:lnTo>
                  <a:pt x="326885" y="306793"/>
                </a:lnTo>
                <a:lnTo>
                  <a:pt x="343649" y="306793"/>
                </a:lnTo>
                <a:lnTo>
                  <a:pt x="349237" y="312369"/>
                </a:lnTo>
                <a:lnTo>
                  <a:pt x="349237" y="257162"/>
                </a:lnTo>
                <a:lnTo>
                  <a:pt x="310883" y="268109"/>
                </a:lnTo>
                <a:lnTo>
                  <a:pt x="257213" y="276047"/>
                </a:lnTo>
                <a:lnTo>
                  <a:pt x="195580" y="278904"/>
                </a:lnTo>
                <a:lnTo>
                  <a:pt x="133934" y="276047"/>
                </a:lnTo>
                <a:lnTo>
                  <a:pt x="80264" y="268109"/>
                </a:lnTo>
                <a:lnTo>
                  <a:pt x="37871" y="256006"/>
                </a:lnTo>
                <a:lnTo>
                  <a:pt x="10020" y="240703"/>
                </a:lnTo>
                <a:lnTo>
                  <a:pt x="0" y="223126"/>
                </a:lnTo>
                <a:lnTo>
                  <a:pt x="0" y="334683"/>
                </a:lnTo>
                <a:lnTo>
                  <a:pt x="37871" y="367576"/>
                </a:lnTo>
                <a:lnTo>
                  <a:pt x="80264" y="379666"/>
                </a:lnTo>
                <a:lnTo>
                  <a:pt x="133934" y="387616"/>
                </a:lnTo>
                <a:lnTo>
                  <a:pt x="195580" y="390474"/>
                </a:lnTo>
                <a:lnTo>
                  <a:pt x="257213" y="387616"/>
                </a:lnTo>
                <a:lnTo>
                  <a:pt x="310883" y="379666"/>
                </a:lnTo>
                <a:lnTo>
                  <a:pt x="353275" y="367576"/>
                </a:lnTo>
                <a:lnTo>
                  <a:pt x="381127" y="352272"/>
                </a:lnTo>
                <a:lnTo>
                  <a:pt x="391147" y="334683"/>
                </a:lnTo>
                <a:lnTo>
                  <a:pt x="391147" y="306793"/>
                </a:lnTo>
                <a:lnTo>
                  <a:pt x="391147" y="278904"/>
                </a:lnTo>
                <a:lnTo>
                  <a:pt x="391147" y="223126"/>
                </a:lnTo>
                <a:close/>
              </a:path>
              <a:path w="391160" h="530225">
                <a:moveTo>
                  <a:pt x="391147" y="83667"/>
                </a:moveTo>
                <a:lnTo>
                  <a:pt x="381127" y="101257"/>
                </a:lnTo>
                <a:lnTo>
                  <a:pt x="353275" y="116560"/>
                </a:lnTo>
                <a:lnTo>
                  <a:pt x="349237" y="117716"/>
                </a:lnTo>
                <a:lnTo>
                  <a:pt x="349237" y="172923"/>
                </a:lnTo>
                <a:lnTo>
                  <a:pt x="349237" y="189649"/>
                </a:lnTo>
                <a:lnTo>
                  <a:pt x="343649" y="195237"/>
                </a:lnTo>
                <a:lnTo>
                  <a:pt x="326885" y="195237"/>
                </a:lnTo>
                <a:lnTo>
                  <a:pt x="321297" y="189649"/>
                </a:lnTo>
                <a:lnTo>
                  <a:pt x="321297" y="172923"/>
                </a:lnTo>
                <a:lnTo>
                  <a:pt x="326885" y="167335"/>
                </a:lnTo>
                <a:lnTo>
                  <a:pt x="343649" y="167335"/>
                </a:lnTo>
                <a:lnTo>
                  <a:pt x="349237" y="172923"/>
                </a:lnTo>
                <a:lnTo>
                  <a:pt x="349237" y="117716"/>
                </a:lnTo>
                <a:lnTo>
                  <a:pt x="310883" y="128651"/>
                </a:lnTo>
                <a:lnTo>
                  <a:pt x="257213" y="136588"/>
                </a:lnTo>
                <a:lnTo>
                  <a:pt x="195580" y="139446"/>
                </a:lnTo>
                <a:lnTo>
                  <a:pt x="133934" y="136588"/>
                </a:lnTo>
                <a:lnTo>
                  <a:pt x="80264" y="128651"/>
                </a:lnTo>
                <a:lnTo>
                  <a:pt x="37871" y="116560"/>
                </a:lnTo>
                <a:lnTo>
                  <a:pt x="10020" y="101257"/>
                </a:lnTo>
                <a:lnTo>
                  <a:pt x="0" y="83667"/>
                </a:lnTo>
                <a:lnTo>
                  <a:pt x="0" y="195237"/>
                </a:lnTo>
                <a:lnTo>
                  <a:pt x="37871" y="228117"/>
                </a:lnTo>
                <a:lnTo>
                  <a:pt x="80264" y="240220"/>
                </a:lnTo>
                <a:lnTo>
                  <a:pt x="133934" y="248158"/>
                </a:lnTo>
                <a:lnTo>
                  <a:pt x="195580" y="251015"/>
                </a:lnTo>
                <a:lnTo>
                  <a:pt x="257213" y="248158"/>
                </a:lnTo>
                <a:lnTo>
                  <a:pt x="310883" y="240220"/>
                </a:lnTo>
                <a:lnTo>
                  <a:pt x="353275" y="228117"/>
                </a:lnTo>
                <a:lnTo>
                  <a:pt x="381127" y="212813"/>
                </a:lnTo>
                <a:lnTo>
                  <a:pt x="391147" y="195237"/>
                </a:lnTo>
                <a:lnTo>
                  <a:pt x="391147" y="167335"/>
                </a:lnTo>
                <a:lnTo>
                  <a:pt x="391147" y="139446"/>
                </a:lnTo>
                <a:lnTo>
                  <a:pt x="391147" y="83667"/>
                </a:lnTo>
                <a:close/>
              </a:path>
              <a:path w="391160" h="530225">
                <a:moveTo>
                  <a:pt x="391147" y="55778"/>
                </a:moveTo>
                <a:lnTo>
                  <a:pt x="353415" y="22834"/>
                </a:lnTo>
                <a:lnTo>
                  <a:pt x="311073" y="10756"/>
                </a:lnTo>
                <a:lnTo>
                  <a:pt x="257390" y="2844"/>
                </a:lnTo>
                <a:lnTo>
                  <a:pt x="195580" y="0"/>
                </a:lnTo>
                <a:lnTo>
                  <a:pt x="133756" y="2844"/>
                </a:lnTo>
                <a:lnTo>
                  <a:pt x="80073" y="10756"/>
                </a:lnTo>
                <a:lnTo>
                  <a:pt x="37744" y="22834"/>
                </a:lnTo>
                <a:lnTo>
                  <a:pt x="9969" y="38150"/>
                </a:lnTo>
                <a:lnTo>
                  <a:pt x="0" y="55778"/>
                </a:lnTo>
                <a:lnTo>
                  <a:pt x="9969" y="73406"/>
                </a:lnTo>
                <a:lnTo>
                  <a:pt x="37744" y="88722"/>
                </a:lnTo>
                <a:lnTo>
                  <a:pt x="80073" y="100799"/>
                </a:lnTo>
                <a:lnTo>
                  <a:pt x="133756" y="108712"/>
                </a:lnTo>
                <a:lnTo>
                  <a:pt x="195580" y="111556"/>
                </a:lnTo>
                <a:lnTo>
                  <a:pt x="257390" y="108712"/>
                </a:lnTo>
                <a:lnTo>
                  <a:pt x="311073" y="100799"/>
                </a:lnTo>
                <a:lnTo>
                  <a:pt x="353415" y="88722"/>
                </a:lnTo>
                <a:lnTo>
                  <a:pt x="381177" y="73406"/>
                </a:lnTo>
                <a:lnTo>
                  <a:pt x="391147" y="55778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6427" y="5598921"/>
            <a:ext cx="574040" cy="567690"/>
          </a:xfrm>
          <a:custGeom>
            <a:avLst/>
            <a:gdLst/>
            <a:ahLst/>
            <a:cxnLst/>
            <a:rect l="l" t="t" r="r" b="b"/>
            <a:pathLst>
              <a:path w="574039" h="567689">
                <a:moveTo>
                  <a:pt x="224853" y="233210"/>
                </a:moveTo>
                <a:lnTo>
                  <a:pt x="209346" y="233210"/>
                </a:lnTo>
                <a:lnTo>
                  <a:pt x="209346" y="248754"/>
                </a:lnTo>
                <a:lnTo>
                  <a:pt x="209346" y="310946"/>
                </a:lnTo>
                <a:lnTo>
                  <a:pt x="178333" y="310946"/>
                </a:lnTo>
                <a:lnTo>
                  <a:pt x="178333" y="248754"/>
                </a:lnTo>
                <a:lnTo>
                  <a:pt x="209346" y="248754"/>
                </a:lnTo>
                <a:lnTo>
                  <a:pt x="209346" y="233210"/>
                </a:lnTo>
                <a:lnTo>
                  <a:pt x="162826" y="233210"/>
                </a:lnTo>
                <a:lnTo>
                  <a:pt x="162826" y="326491"/>
                </a:lnTo>
                <a:lnTo>
                  <a:pt x="224853" y="326491"/>
                </a:lnTo>
                <a:lnTo>
                  <a:pt x="224853" y="310946"/>
                </a:lnTo>
                <a:lnTo>
                  <a:pt x="224853" y="248754"/>
                </a:lnTo>
                <a:lnTo>
                  <a:pt x="224853" y="233210"/>
                </a:lnTo>
                <a:close/>
              </a:path>
              <a:path w="574039" h="567689">
                <a:moveTo>
                  <a:pt x="317893" y="178803"/>
                </a:moveTo>
                <a:lnTo>
                  <a:pt x="302387" y="178803"/>
                </a:lnTo>
                <a:lnTo>
                  <a:pt x="302387" y="194348"/>
                </a:lnTo>
                <a:lnTo>
                  <a:pt x="302387" y="310946"/>
                </a:lnTo>
                <a:lnTo>
                  <a:pt x="271373" y="310946"/>
                </a:lnTo>
                <a:lnTo>
                  <a:pt x="271373" y="194348"/>
                </a:lnTo>
                <a:lnTo>
                  <a:pt x="302387" y="194348"/>
                </a:lnTo>
                <a:lnTo>
                  <a:pt x="302387" y="178803"/>
                </a:lnTo>
                <a:lnTo>
                  <a:pt x="255866" y="178803"/>
                </a:lnTo>
                <a:lnTo>
                  <a:pt x="255866" y="326491"/>
                </a:lnTo>
                <a:lnTo>
                  <a:pt x="317893" y="326491"/>
                </a:lnTo>
                <a:lnTo>
                  <a:pt x="317893" y="310946"/>
                </a:lnTo>
                <a:lnTo>
                  <a:pt x="317893" y="194348"/>
                </a:lnTo>
                <a:lnTo>
                  <a:pt x="317893" y="178803"/>
                </a:lnTo>
                <a:close/>
              </a:path>
              <a:path w="574039" h="567689">
                <a:moveTo>
                  <a:pt x="410933" y="108839"/>
                </a:moveTo>
                <a:lnTo>
                  <a:pt x="395427" y="108839"/>
                </a:lnTo>
                <a:lnTo>
                  <a:pt x="395427" y="124383"/>
                </a:lnTo>
                <a:lnTo>
                  <a:pt x="395427" y="310946"/>
                </a:lnTo>
                <a:lnTo>
                  <a:pt x="364413" y="310946"/>
                </a:lnTo>
                <a:lnTo>
                  <a:pt x="364413" y="124383"/>
                </a:lnTo>
                <a:lnTo>
                  <a:pt x="395427" y="124383"/>
                </a:lnTo>
                <a:lnTo>
                  <a:pt x="395427" y="108839"/>
                </a:lnTo>
                <a:lnTo>
                  <a:pt x="348907" y="108839"/>
                </a:lnTo>
                <a:lnTo>
                  <a:pt x="348907" y="326491"/>
                </a:lnTo>
                <a:lnTo>
                  <a:pt x="410933" y="326491"/>
                </a:lnTo>
                <a:lnTo>
                  <a:pt x="410933" y="310946"/>
                </a:lnTo>
                <a:lnTo>
                  <a:pt x="410933" y="124383"/>
                </a:lnTo>
                <a:lnTo>
                  <a:pt x="410933" y="108839"/>
                </a:lnTo>
                <a:close/>
              </a:path>
              <a:path w="574039" h="567689">
                <a:moveTo>
                  <a:pt x="573760" y="42354"/>
                </a:moveTo>
                <a:lnTo>
                  <a:pt x="570280" y="38874"/>
                </a:lnTo>
                <a:lnTo>
                  <a:pt x="519493" y="38874"/>
                </a:lnTo>
                <a:lnTo>
                  <a:pt x="519493" y="54419"/>
                </a:lnTo>
                <a:lnTo>
                  <a:pt x="519493" y="373138"/>
                </a:lnTo>
                <a:lnTo>
                  <a:pt x="54267" y="373138"/>
                </a:lnTo>
                <a:lnTo>
                  <a:pt x="54267" y="54419"/>
                </a:lnTo>
                <a:lnTo>
                  <a:pt x="519493" y="54419"/>
                </a:lnTo>
                <a:lnTo>
                  <a:pt x="519493" y="38874"/>
                </a:lnTo>
                <a:lnTo>
                  <a:pt x="294640" y="38874"/>
                </a:lnTo>
                <a:lnTo>
                  <a:pt x="294640" y="3505"/>
                </a:lnTo>
                <a:lnTo>
                  <a:pt x="291160" y="0"/>
                </a:lnTo>
                <a:lnTo>
                  <a:pt x="282600" y="0"/>
                </a:lnTo>
                <a:lnTo>
                  <a:pt x="279120" y="3505"/>
                </a:lnTo>
                <a:lnTo>
                  <a:pt x="279120" y="38874"/>
                </a:lnTo>
                <a:lnTo>
                  <a:pt x="3467" y="38874"/>
                </a:lnTo>
                <a:lnTo>
                  <a:pt x="0" y="42354"/>
                </a:lnTo>
                <a:lnTo>
                  <a:pt x="0" y="50939"/>
                </a:lnTo>
                <a:lnTo>
                  <a:pt x="3467" y="54419"/>
                </a:lnTo>
                <a:lnTo>
                  <a:pt x="38760" y="54419"/>
                </a:lnTo>
                <a:lnTo>
                  <a:pt x="38760" y="373138"/>
                </a:lnTo>
                <a:lnTo>
                  <a:pt x="3467" y="373138"/>
                </a:lnTo>
                <a:lnTo>
                  <a:pt x="0" y="376618"/>
                </a:lnTo>
                <a:lnTo>
                  <a:pt x="0" y="385203"/>
                </a:lnTo>
                <a:lnTo>
                  <a:pt x="3467" y="388683"/>
                </a:lnTo>
                <a:lnTo>
                  <a:pt x="268160" y="388683"/>
                </a:lnTo>
                <a:lnTo>
                  <a:pt x="130200" y="526999"/>
                </a:lnTo>
                <a:lnTo>
                  <a:pt x="127292" y="530021"/>
                </a:lnTo>
                <a:lnTo>
                  <a:pt x="127304" y="535012"/>
                </a:lnTo>
                <a:lnTo>
                  <a:pt x="133400" y="540905"/>
                </a:lnTo>
                <a:lnTo>
                  <a:pt x="138163" y="540905"/>
                </a:lnTo>
                <a:lnTo>
                  <a:pt x="141160" y="537997"/>
                </a:lnTo>
                <a:lnTo>
                  <a:pt x="279120" y="399681"/>
                </a:lnTo>
                <a:lnTo>
                  <a:pt x="279120" y="563994"/>
                </a:lnTo>
                <a:lnTo>
                  <a:pt x="282600" y="567474"/>
                </a:lnTo>
                <a:lnTo>
                  <a:pt x="291160" y="567474"/>
                </a:lnTo>
                <a:lnTo>
                  <a:pt x="294640" y="563994"/>
                </a:lnTo>
                <a:lnTo>
                  <a:pt x="294640" y="399681"/>
                </a:lnTo>
                <a:lnTo>
                  <a:pt x="432600" y="537997"/>
                </a:lnTo>
                <a:lnTo>
                  <a:pt x="435673" y="540981"/>
                </a:lnTo>
                <a:lnTo>
                  <a:pt x="440588" y="540893"/>
                </a:lnTo>
                <a:lnTo>
                  <a:pt x="446468" y="534797"/>
                </a:lnTo>
                <a:lnTo>
                  <a:pt x="446468" y="530021"/>
                </a:lnTo>
                <a:lnTo>
                  <a:pt x="443560" y="526999"/>
                </a:lnTo>
                <a:lnTo>
                  <a:pt x="316560" y="399681"/>
                </a:lnTo>
                <a:lnTo>
                  <a:pt x="305600" y="388683"/>
                </a:lnTo>
                <a:lnTo>
                  <a:pt x="570280" y="388683"/>
                </a:lnTo>
                <a:lnTo>
                  <a:pt x="573760" y="385203"/>
                </a:lnTo>
                <a:lnTo>
                  <a:pt x="573760" y="376618"/>
                </a:lnTo>
                <a:lnTo>
                  <a:pt x="570280" y="373138"/>
                </a:lnTo>
                <a:lnTo>
                  <a:pt x="535000" y="373138"/>
                </a:lnTo>
                <a:lnTo>
                  <a:pt x="535000" y="54419"/>
                </a:lnTo>
                <a:lnTo>
                  <a:pt x="570280" y="54419"/>
                </a:lnTo>
                <a:lnTo>
                  <a:pt x="573760" y="50939"/>
                </a:lnTo>
                <a:lnTo>
                  <a:pt x="573760" y="42354"/>
                </a:lnTo>
                <a:close/>
              </a:path>
            </a:pathLst>
          </a:custGeom>
          <a:solidFill>
            <a:srgbClr val="E833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10028" y="5474483"/>
            <a:ext cx="608965" cy="608330"/>
          </a:xfrm>
          <a:custGeom>
            <a:avLst/>
            <a:gdLst/>
            <a:ahLst/>
            <a:cxnLst/>
            <a:rect l="l" t="t" r="r" b="b"/>
            <a:pathLst>
              <a:path w="608965" h="608329">
                <a:moveTo>
                  <a:pt x="400312" y="388303"/>
                </a:moveTo>
                <a:lnTo>
                  <a:pt x="378317" y="388303"/>
                </a:lnTo>
                <a:lnTo>
                  <a:pt x="410572" y="420583"/>
                </a:lnTo>
                <a:lnTo>
                  <a:pt x="405899" y="427414"/>
                </a:lnTo>
                <a:lnTo>
                  <a:pt x="402273" y="434806"/>
                </a:lnTo>
                <a:lnTo>
                  <a:pt x="399742" y="442641"/>
                </a:lnTo>
                <a:lnTo>
                  <a:pt x="398354" y="450800"/>
                </a:lnTo>
                <a:lnTo>
                  <a:pt x="398375" y="460575"/>
                </a:lnTo>
                <a:lnTo>
                  <a:pt x="519479" y="595375"/>
                </a:lnTo>
                <a:lnTo>
                  <a:pt x="550571" y="607787"/>
                </a:lnTo>
                <a:lnTo>
                  <a:pt x="561823" y="606487"/>
                </a:lnTo>
                <a:lnTo>
                  <a:pt x="572509" y="603061"/>
                </a:lnTo>
                <a:lnTo>
                  <a:pt x="582335" y="597638"/>
                </a:lnTo>
                <a:lnTo>
                  <a:pt x="588889" y="592125"/>
                </a:lnTo>
                <a:lnTo>
                  <a:pt x="554213" y="592125"/>
                </a:lnTo>
                <a:lnTo>
                  <a:pt x="541273" y="590917"/>
                </a:lnTo>
                <a:lnTo>
                  <a:pt x="530476" y="584417"/>
                </a:lnTo>
                <a:lnTo>
                  <a:pt x="421499" y="475192"/>
                </a:lnTo>
                <a:lnTo>
                  <a:pt x="415612" y="469037"/>
                </a:lnTo>
                <a:lnTo>
                  <a:pt x="412789" y="460575"/>
                </a:lnTo>
                <a:lnTo>
                  <a:pt x="413803" y="452118"/>
                </a:lnTo>
                <a:lnTo>
                  <a:pt x="439110" y="416727"/>
                </a:lnTo>
                <a:lnTo>
                  <a:pt x="452587" y="412806"/>
                </a:lnTo>
                <a:lnTo>
                  <a:pt x="490547" y="412806"/>
                </a:lnTo>
                <a:lnTo>
                  <a:pt x="487295" y="409547"/>
                </a:lnTo>
                <a:lnTo>
                  <a:pt x="421544" y="409547"/>
                </a:lnTo>
                <a:lnTo>
                  <a:pt x="400312" y="388303"/>
                </a:lnTo>
                <a:close/>
              </a:path>
              <a:path w="608965" h="608329">
                <a:moveTo>
                  <a:pt x="490547" y="412806"/>
                </a:moveTo>
                <a:lnTo>
                  <a:pt x="452587" y="412806"/>
                </a:lnTo>
                <a:lnTo>
                  <a:pt x="465529" y="414016"/>
                </a:lnTo>
                <a:lnTo>
                  <a:pt x="476330" y="420524"/>
                </a:lnTo>
                <a:lnTo>
                  <a:pt x="585320" y="529743"/>
                </a:lnTo>
                <a:lnTo>
                  <a:pt x="591200" y="535897"/>
                </a:lnTo>
                <a:lnTo>
                  <a:pt x="594043" y="544360"/>
                </a:lnTo>
                <a:lnTo>
                  <a:pt x="593009" y="552816"/>
                </a:lnTo>
                <a:lnTo>
                  <a:pt x="567687" y="588207"/>
                </a:lnTo>
                <a:lnTo>
                  <a:pt x="554213" y="592125"/>
                </a:lnTo>
                <a:lnTo>
                  <a:pt x="588889" y="592125"/>
                </a:lnTo>
                <a:lnTo>
                  <a:pt x="608452" y="554180"/>
                </a:lnTo>
                <a:lnTo>
                  <a:pt x="608408" y="544360"/>
                </a:lnTo>
                <a:lnTo>
                  <a:pt x="606328" y="535118"/>
                </a:lnTo>
                <a:lnTo>
                  <a:pt x="602246" y="526442"/>
                </a:lnTo>
                <a:lnTo>
                  <a:pt x="596304" y="518785"/>
                </a:lnTo>
                <a:lnTo>
                  <a:pt x="490547" y="412806"/>
                </a:lnTo>
                <a:close/>
              </a:path>
              <a:path w="608965" h="608329">
                <a:moveTo>
                  <a:pt x="215799" y="0"/>
                </a:moveTo>
                <a:lnTo>
                  <a:pt x="173089" y="5764"/>
                </a:lnTo>
                <a:lnTo>
                  <a:pt x="131972" y="19702"/>
                </a:lnTo>
                <a:lnTo>
                  <a:pt x="93725" y="41763"/>
                </a:lnTo>
                <a:lnTo>
                  <a:pt x="59623" y="71897"/>
                </a:lnTo>
                <a:lnTo>
                  <a:pt x="32219" y="108237"/>
                </a:lnTo>
                <a:lnTo>
                  <a:pt x="13180" y="148090"/>
                </a:lnTo>
                <a:lnTo>
                  <a:pt x="2456" y="190181"/>
                </a:lnTo>
                <a:lnTo>
                  <a:pt x="0" y="233231"/>
                </a:lnTo>
                <a:lnTo>
                  <a:pt x="5760" y="275965"/>
                </a:lnTo>
                <a:lnTo>
                  <a:pt x="19689" y="317104"/>
                </a:lnTo>
                <a:lnTo>
                  <a:pt x="41737" y="355372"/>
                </a:lnTo>
                <a:lnTo>
                  <a:pt x="71855" y="389493"/>
                </a:lnTo>
                <a:lnTo>
                  <a:pt x="111587" y="418932"/>
                </a:lnTo>
                <a:lnTo>
                  <a:pt x="155443" y="438490"/>
                </a:lnTo>
                <a:lnTo>
                  <a:pt x="201759" y="448174"/>
                </a:lnTo>
                <a:lnTo>
                  <a:pt x="248869" y="447991"/>
                </a:lnTo>
                <a:lnTo>
                  <a:pt x="295109" y="437947"/>
                </a:lnTo>
                <a:lnTo>
                  <a:pt x="306282" y="432860"/>
                </a:lnTo>
                <a:lnTo>
                  <a:pt x="209534" y="432860"/>
                </a:lnTo>
                <a:lnTo>
                  <a:pt x="202400" y="432336"/>
                </a:lnTo>
                <a:lnTo>
                  <a:pt x="146968" y="418558"/>
                </a:lnTo>
                <a:lnTo>
                  <a:pt x="109079" y="398453"/>
                </a:lnTo>
                <a:lnTo>
                  <a:pt x="72526" y="367551"/>
                </a:lnTo>
                <a:lnTo>
                  <a:pt x="44242" y="329630"/>
                </a:lnTo>
                <a:lnTo>
                  <a:pt x="25207" y="286397"/>
                </a:lnTo>
                <a:lnTo>
                  <a:pt x="16313" y="239352"/>
                </a:lnTo>
                <a:lnTo>
                  <a:pt x="131261" y="239352"/>
                </a:lnTo>
                <a:lnTo>
                  <a:pt x="134220" y="237212"/>
                </a:lnTo>
                <a:lnTo>
                  <a:pt x="138676" y="223836"/>
                </a:lnTo>
                <a:lnTo>
                  <a:pt x="15680" y="223836"/>
                </a:lnTo>
                <a:lnTo>
                  <a:pt x="19680" y="182777"/>
                </a:lnTo>
                <a:lnTo>
                  <a:pt x="31522" y="143669"/>
                </a:lnTo>
                <a:lnTo>
                  <a:pt x="50748" y="107616"/>
                </a:lnTo>
                <a:lnTo>
                  <a:pt x="76901" y="75725"/>
                </a:lnTo>
                <a:lnTo>
                  <a:pt x="116763" y="44414"/>
                </a:lnTo>
                <a:lnTo>
                  <a:pt x="162299" y="23844"/>
                </a:lnTo>
                <a:lnTo>
                  <a:pt x="211409" y="14668"/>
                </a:lnTo>
                <a:lnTo>
                  <a:pt x="303987" y="14668"/>
                </a:lnTo>
                <a:lnTo>
                  <a:pt x="300893" y="13188"/>
                </a:lnTo>
                <a:lnTo>
                  <a:pt x="258826" y="2457"/>
                </a:lnTo>
                <a:lnTo>
                  <a:pt x="215799" y="0"/>
                </a:lnTo>
                <a:close/>
              </a:path>
              <a:path w="608965" h="608329">
                <a:moveTo>
                  <a:pt x="447558" y="239352"/>
                </a:moveTo>
                <a:lnTo>
                  <a:pt x="433555" y="239352"/>
                </a:lnTo>
                <a:lnTo>
                  <a:pt x="424532" y="286828"/>
                </a:lnTo>
                <a:lnTo>
                  <a:pt x="405583" y="329664"/>
                </a:lnTo>
                <a:lnTo>
                  <a:pt x="378128" y="366596"/>
                </a:lnTo>
                <a:lnTo>
                  <a:pt x="343436" y="396563"/>
                </a:lnTo>
                <a:lnTo>
                  <a:pt x="302877" y="418371"/>
                </a:lnTo>
                <a:lnTo>
                  <a:pt x="257794" y="430857"/>
                </a:lnTo>
                <a:lnTo>
                  <a:pt x="209534" y="432860"/>
                </a:lnTo>
                <a:lnTo>
                  <a:pt x="306282" y="432860"/>
                </a:lnTo>
                <a:lnTo>
                  <a:pt x="338813" y="418049"/>
                </a:lnTo>
                <a:lnTo>
                  <a:pt x="378317" y="388303"/>
                </a:lnTo>
                <a:lnTo>
                  <a:pt x="400312" y="388303"/>
                </a:lnTo>
                <a:lnTo>
                  <a:pt x="389269" y="377255"/>
                </a:lnTo>
                <a:lnTo>
                  <a:pt x="416674" y="340918"/>
                </a:lnTo>
                <a:lnTo>
                  <a:pt x="435714" y="301066"/>
                </a:lnTo>
                <a:lnTo>
                  <a:pt x="446438" y="258977"/>
                </a:lnTo>
                <a:lnTo>
                  <a:pt x="447558" y="239352"/>
                </a:lnTo>
                <a:close/>
              </a:path>
              <a:path w="608965" h="608329">
                <a:moveTo>
                  <a:pt x="455994" y="397185"/>
                </a:moveTo>
                <a:lnTo>
                  <a:pt x="438283" y="400346"/>
                </a:lnTo>
                <a:lnTo>
                  <a:pt x="421544" y="409547"/>
                </a:lnTo>
                <a:lnTo>
                  <a:pt x="487295" y="409547"/>
                </a:lnTo>
                <a:lnTo>
                  <a:pt x="472918" y="400206"/>
                </a:lnTo>
                <a:lnTo>
                  <a:pt x="455994" y="397185"/>
                </a:lnTo>
                <a:close/>
              </a:path>
              <a:path w="608965" h="608329">
                <a:moveTo>
                  <a:pt x="180340" y="146451"/>
                </a:moveTo>
                <a:lnTo>
                  <a:pt x="164498" y="146451"/>
                </a:lnTo>
                <a:lnTo>
                  <a:pt x="201599" y="346779"/>
                </a:lnTo>
                <a:lnTo>
                  <a:pt x="204423" y="349359"/>
                </a:lnTo>
                <a:lnTo>
                  <a:pt x="207873" y="349675"/>
                </a:lnTo>
                <a:lnTo>
                  <a:pt x="211795" y="349675"/>
                </a:lnTo>
                <a:lnTo>
                  <a:pt x="214670" y="347704"/>
                </a:lnTo>
                <a:lnTo>
                  <a:pt x="227913" y="313440"/>
                </a:lnTo>
                <a:lnTo>
                  <a:pt x="211272" y="313440"/>
                </a:lnTo>
                <a:lnTo>
                  <a:pt x="180340" y="146451"/>
                </a:lnTo>
                <a:close/>
              </a:path>
              <a:path w="608965" h="608329">
                <a:moveTo>
                  <a:pt x="277378" y="160926"/>
                </a:moveTo>
                <a:lnTo>
                  <a:pt x="270839" y="162678"/>
                </a:lnTo>
                <a:lnTo>
                  <a:pt x="268888" y="164430"/>
                </a:lnTo>
                <a:lnTo>
                  <a:pt x="211318" y="313401"/>
                </a:lnTo>
                <a:lnTo>
                  <a:pt x="227913" y="313440"/>
                </a:lnTo>
                <a:lnTo>
                  <a:pt x="273804" y="194705"/>
                </a:lnTo>
                <a:lnTo>
                  <a:pt x="289957" y="194666"/>
                </a:lnTo>
                <a:lnTo>
                  <a:pt x="281623" y="163389"/>
                </a:lnTo>
                <a:lnTo>
                  <a:pt x="277378" y="160926"/>
                </a:lnTo>
                <a:close/>
              </a:path>
              <a:path w="608965" h="608329">
                <a:moveTo>
                  <a:pt x="289957" y="194666"/>
                </a:moveTo>
                <a:lnTo>
                  <a:pt x="273856" y="194666"/>
                </a:lnTo>
                <a:lnTo>
                  <a:pt x="299863" y="291963"/>
                </a:lnTo>
                <a:lnTo>
                  <a:pt x="304108" y="294420"/>
                </a:lnTo>
                <a:lnTo>
                  <a:pt x="309762" y="292913"/>
                </a:lnTo>
                <a:lnTo>
                  <a:pt x="311113" y="292060"/>
                </a:lnTo>
                <a:lnTo>
                  <a:pt x="330385" y="269601"/>
                </a:lnTo>
                <a:lnTo>
                  <a:pt x="309975" y="269601"/>
                </a:lnTo>
                <a:lnTo>
                  <a:pt x="289957" y="194666"/>
                </a:lnTo>
                <a:close/>
              </a:path>
              <a:path w="608965" h="608329">
                <a:moveTo>
                  <a:pt x="303987" y="14668"/>
                </a:moveTo>
                <a:lnTo>
                  <a:pt x="211409" y="14668"/>
                </a:lnTo>
                <a:lnTo>
                  <a:pt x="261993" y="17540"/>
                </a:lnTo>
                <a:lnTo>
                  <a:pt x="283507" y="22455"/>
                </a:lnTo>
                <a:lnTo>
                  <a:pt x="324175" y="39121"/>
                </a:lnTo>
                <a:lnTo>
                  <a:pt x="381345" y="84497"/>
                </a:lnTo>
                <a:lnTo>
                  <a:pt x="410043" y="125949"/>
                </a:lnTo>
                <a:lnTo>
                  <a:pt x="428008" y="173061"/>
                </a:lnTo>
                <a:lnTo>
                  <a:pt x="434189" y="223836"/>
                </a:lnTo>
                <a:lnTo>
                  <a:pt x="350514" y="223836"/>
                </a:lnTo>
                <a:lnTo>
                  <a:pt x="348362" y="224825"/>
                </a:lnTo>
                <a:lnTo>
                  <a:pt x="310048" y="269556"/>
                </a:lnTo>
                <a:lnTo>
                  <a:pt x="330385" y="269601"/>
                </a:lnTo>
                <a:lnTo>
                  <a:pt x="356342" y="239352"/>
                </a:lnTo>
                <a:lnTo>
                  <a:pt x="447558" y="239352"/>
                </a:lnTo>
                <a:lnTo>
                  <a:pt x="448895" y="215927"/>
                </a:lnTo>
                <a:lnTo>
                  <a:pt x="443136" y="173194"/>
                </a:lnTo>
                <a:lnTo>
                  <a:pt x="429208" y="132055"/>
                </a:lnTo>
                <a:lnTo>
                  <a:pt x="407161" y="93786"/>
                </a:lnTo>
                <a:lnTo>
                  <a:pt x="377044" y="59666"/>
                </a:lnTo>
                <a:lnTo>
                  <a:pt x="340725" y="32241"/>
                </a:lnTo>
                <a:lnTo>
                  <a:pt x="303987" y="14668"/>
                </a:lnTo>
                <a:close/>
              </a:path>
              <a:path w="608965" h="608329">
                <a:moveTo>
                  <a:pt x="169486" y="106821"/>
                </a:moveTo>
                <a:lnTo>
                  <a:pt x="162501" y="108114"/>
                </a:lnTo>
                <a:lnTo>
                  <a:pt x="160220" y="110092"/>
                </a:lnTo>
                <a:lnTo>
                  <a:pt x="122331" y="223836"/>
                </a:lnTo>
                <a:lnTo>
                  <a:pt x="138676" y="223836"/>
                </a:lnTo>
                <a:lnTo>
                  <a:pt x="164446" y="146490"/>
                </a:lnTo>
                <a:lnTo>
                  <a:pt x="180340" y="146451"/>
                </a:lnTo>
                <a:lnTo>
                  <a:pt x="173531" y="109601"/>
                </a:lnTo>
                <a:lnTo>
                  <a:pt x="169486" y="106821"/>
                </a:lnTo>
                <a:close/>
              </a:path>
            </a:pathLst>
          </a:custGeom>
          <a:solidFill>
            <a:srgbClr val="E833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06078" y="6357315"/>
            <a:ext cx="97599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Get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Insights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2953" y="6357315"/>
            <a:ext cx="24409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Visualize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gathered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Insights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5472" y="6211925"/>
            <a:ext cx="231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x</a:t>
            </a:r>
            <a:r>
              <a:rPr sz="1400" dirty="0">
                <a:latin typeface="Arial MT"/>
                <a:cs typeface="Arial MT"/>
              </a:rPr>
              <a:t>trac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55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ra</a:t>
            </a:r>
            <a:r>
              <a:rPr sz="1400" spc="-15" dirty="0">
                <a:latin typeface="Arial MT"/>
                <a:cs typeface="Arial MT"/>
              </a:rPr>
              <a:t>n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10" dirty="0">
                <a:latin typeface="Arial MT"/>
                <a:cs typeface="Arial MT"/>
              </a:rPr>
              <a:t>f</a:t>
            </a:r>
            <a:r>
              <a:rPr sz="1400" spc="-15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m</a:t>
            </a:r>
            <a:r>
              <a:rPr sz="1400" spc="-15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Lo</a:t>
            </a:r>
            <a:r>
              <a:rPr sz="1400" spc="-15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</a:t>
            </a:r>
            <a:r>
              <a:rPr sz="1400" dirty="0">
                <a:latin typeface="Arial MT"/>
                <a:cs typeface="Arial MT"/>
              </a:rPr>
              <a:t>ata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05784" y="413004"/>
            <a:ext cx="4831080" cy="913130"/>
          </a:xfrm>
          <a:custGeom>
            <a:avLst/>
            <a:gdLst/>
            <a:ahLst/>
            <a:cxnLst/>
            <a:rect l="l" t="t" r="r" b="b"/>
            <a:pathLst>
              <a:path w="4831080" h="913130">
                <a:moveTo>
                  <a:pt x="0" y="912876"/>
                </a:moveTo>
                <a:lnTo>
                  <a:pt x="4831079" y="912876"/>
                </a:lnTo>
                <a:lnTo>
                  <a:pt x="4831079" y="0"/>
                </a:lnTo>
                <a:lnTo>
                  <a:pt x="0" y="0"/>
                </a:lnTo>
                <a:lnTo>
                  <a:pt x="0" y="912876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838191" y="575309"/>
            <a:ext cx="2367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OBJECTIVE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88742" y="2342210"/>
            <a:ext cx="522541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Clr>
                <a:srgbClr val="122C47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File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Name:</a:t>
            </a:r>
            <a:r>
              <a:rPr sz="2800" spc="1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22C47"/>
                </a:solidFill>
                <a:latin typeface="Calibri"/>
                <a:cs typeface="Calibri"/>
              </a:rPr>
              <a:t>Amazon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Sales </a:t>
            </a:r>
            <a:r>
              <a:rPr sz="2800" spc="-20" dirty="0">
                <a:solidFill>
                  <a:srgbClr val="122C47"/>
                </a:solidFill>
                <a:latin typeface="Calibri"/>
                <a:cs typeface="Calibri"/>
              </a:rPr>
              <a:t>Data.csv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2C47"/>
              </a:buClr>
              <a:buFont typeface="Wingdings"/>
              <a:buChar char=""/>
            </a:pPr>
            <a:endParaRPr sz="275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solidFill>
                  <a:srgbClr val="122C47"/>
                </a:solidFill>
                <a:latin typeface="Calibri"/>
                <a:cs typeface="Calibri"/>
              </a:rPr>
              <a:t>Dataset</a:t>
            </a:r>
            <a:r>
              <a:rPr sz="2800" spc="-2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22C47"/>
                </a:solidFill>
                <a:latin typeface="Calibri"/>
                <a:cs typeface="Calibri"/>
              </a:rPr>
              <a:t>Size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: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12.</a:t>
            </a:r>
            <a:r>
              <a:rPr lang="en-US" sz="2800" spc="-5" dirty="0">
                <a:solidFill>
                  <a:srgbClr val="122C47"/>
                </a:solidFill>
                <a:latin typeface="Calibri"/>
                <a:cs typeface="Calibri"/>
              </a:rPr>
              <a:t>3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KB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2C47"/>
              </a:buClr>
              <a:buFont typeface="Wingdings"/>
              <a:buChar char=""/>
            </a:pPr>
            <a:endParaRPr sz="275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Number</a:t>
            </a:r>
            <a:r>
              <a:rPr sz="280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122C47"/>
                </a:solidFill>
                <a:latin typeface="Calibri"/>
                <a:cs typeface="Calibri"/>
              </a:rPr>
              <a:t> Rows: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100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2C47"/>
              </a:buClr>
              <a:buFont typeface="Wingdings"/>
              <a:buChar char=""/>
            </a:pPr>
            <a:endParaRPr sz="275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Number</a:t>
            </a:r>
            <a:r>
              <a:rPr sz="2800" spc="15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columns:</a:t>
            </a:r>
            <a:r>
              <a:rPr sz="2800" spc="2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14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30423" y="560831"/>
            <a:ext cx="7187565" cy="992505"/>
          </a:xfrm>
          <a:custGeom>
            <a:avLst/>
            <a:gdLst/>
            <a:ahLst/>
            <a:cxnLst/>
            <a:rect l="l" t="t" r="r" b="b"/>
            <a:pathLst>
              <a:path w="7187565" h="992505">
                <a:moveTo>
                  <a:pt x="0" y="992124"/>
                </a:moveTo>
                <a:lnTo>
                  <a:pt x="7187183" y="992124"/>
                </a:lnTo>
                <a:lnTo>
                  <a:pt x="7187183" y="0"/>
                </a:lnTo>
                <a:lnTo>
                  <a:pt x="0" y="0"/>
                </a:lnTo>
                <a:lnTo>
                  <a:pt x="0" y="992124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1433" y="762761"/>
            <a:ext cx="6263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DAT</a:t>
            </a:r>
            <a:r>
              <a:rPr spc="-130" dirty="0"/>
              <a:t>A</a:t>
            </a:r>
            <a:r>
              <a:rPr spc="-45" dirty="0"/>
              <a:t> </a:t>
            </a:r>
            <a:r>
              <a:rPr spc="-225" dirty="0"/>
              <a:t>SHARIN</a:t>
            </a:r>
            <a:r>
              <a:rPr spc="-240" dirty="0"/>
              <a:t>G</a:t>
            </a:r>
            <a:r>
              <a:rPr spc="-40" dirty="0"/>
              <a:t> </a:t>
            </a:r>
            <a:r>
              <a:rPr spc="-125" dirty="0"/>
              <a:t>AGGREMENT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88593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7629" y="1563875"/>
            <a:ext cx="4519295" cy="94996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600" b="1" spc="-270" dirty="0">
                <a:solidFill>
                  <a:srgbClr val="0E5E7B"/>
                </a:solidFill>
                <a:latin typeface="Arial"/>
                <a:cs typeface="Arial"/>
              </a:rPr>
              <a:t>O</a:t>
            </a:r>
            <a:r>
              <a:rPr sz="2600" b="1" spc="-260" dirty="0">
                <a:solidFill>
                  <a:srgbClr val="0E5E7B"/>
                </a:solidFill>
                <a:latin typeface="Arial"/>
                <a:cs typeface="Arial"/>
              </a:rPr>
              <a:t>R</a:t>
            </a:r>
            <a:r>
              <a:rPr sz="2600" b="1" spc="-180" dirty="0">
                <a:solidFill>
                  <a:srgbClr val="0E5E7B"/>
                </a:solidFill>
                <a:latin typeface="Arial"/>
                <a:cs typeface="Arial"/>
              </a:rPr>
              <a:t>DER</a:t>
            </a:r>
            <a:r>
              <a:rPr sz="2600" b="1" spc="-3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E5E7B"/>
                </a:solidFill>
                <a:latin typeface="Arial"/>
                <a:cs typeface="Arial"/>
              </a:rPr>
              <a:t>I</a:t>
            </a:r>
            <a:r>
              <a:rPr sz="2600" b="1" spc="-170" dirty="0">
                <a:solidFill>
                  <a:srgbClr val="0E5E7B"/>
                </a:solidFill>
                <a:latin typeface="Arial"/>
                <a:cs typeface="Arial"/>
              </a:rPr>
              <a:t>D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900" spc="-10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90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ORDER</a:t>
            </a:r>
            <a:r>
              <a:rPr sz="1900" spc="2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ID</a:t>
            </a:r>
            <a:r>
              <a:rPr sz="1900" spc="18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900" spc="19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900" spc="19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ID</a:t>
            </a:r>
            <a:r>
              <a:rPr sz="1900" spc="18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10" dirty="0">
                <a:solidFill>
                  <a:srgbClr val="488392"/>
                </a:solidFill>
                <a:latin typeface="Bahnschrift"/>
                <a:cs typeface="Bahnschrift"/>
              </a:rPr>
              <a:t>given</a:t>
            </a:r>
            <a:r>
              <a:rPr sz="190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1900" spc="19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900" spc="19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10" dirty="0">
                <a:solidFill>
                  <a:srgbClr val="488392"/>
                </a:solidFill>
                <a:latin typeface="Bahnschrift"/>
                <a:cs typeface="Bahnschrift"/>
              </a:rPr>
              <a:t>order.</a:t>
            </a:r>
            <a:endParaRPr sz="1900">
              <a:latin typeface="Bahnschrift"/>
              <a:cs typeface="Bahnschrif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24646" y="1766506"/>
            <a:ext cx="780415" cy="781685"/>
            <a:chOff x="2124646" y="1766506"/>
            <a:chExt cx="780415" cy="781685"/>
          </a:xfrm>
        </p:grpSpPr>
        <p:sp>
          <p:nvSpPr>
            <p:cNvPr id="6" name="object 6"/>
            <p:cNvSpPr/>
            <p:nvPr/>
          </p:nvSpPr>
          <p:spPr>
            <a:xfrm>
              <a:off x="2138933" y="1780794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8933" y="1780794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751332" y="376427"/>
                  </a:moveTo>
                  <a:lnTo>
                    <a:pt x="748405" y="423647"/>
                  </a:lnTo>
                  <a:lnTo>
                    <a:pt x="739861" y="469115"/>
                  </a:lnTo>
                  <a:lnTo>
                    <a:pt x="726050" y="512480"/>
                  </a:lnTo>
                  <a:lnTo>
                    <a:pt x="707325" y="553390"/>
                  </a:lnTo>
                  <a:lnTo>
                    <a:pt x="684037" y="591490"/>
                  </a:lnTo>
                  <a:lnTo>
                    <a:pt x="656537" y="626430"/>
                  </a:lnTo>
                  <a:lnTo>
                    <a:pt x="625178" y="657855"/>
                  </a:lnTo>
                  <a:lnTo>
                    <a:pt x="590311" y="685413"/>
                  </a:lnTo>
                  <a:lnTo>
                    <a:pt x="552287" y="708752"/>
                  </a:lnTo>
                  <a:lnTo>
                    <a:pt x="511459" y="727518"/>
                  </a:lnTo>
                  <a:lnTo>
                    <a:pt x="468179" y="741359"/>
                  </a:lnTo>
                  <a:lnTo>
                    <a:pt x="422797" y="749923"/>
                  </a:lnTo>
                  <a:lnTo>
                    <a:pt x="375666" y="752855"/>
                  </a:lnTo>
                  <a:lnTo>
                    <a:pt x="328534" y="749923"/>
                  </a:lnTo>
                  <a:lnTo>
                    <a:pt x="283152" y="741359"/>
                  </a:lnTo>
                  <a:lnTo>
                    <a:pt x="239872" y="727518"/>
                  </a:lnTo>
                  <a:lnTo>
                    <a:pt x="199044" y="708752"/>
                  </a:lnTo>
                  <a:lnTo>
                    <a:pt x="161020" y="685413"/>
                  </a:lnTo>
                  <a:lnTo>
                    <a:pt x="126153" y="657855"/>
                  </a:lnTo>
                  <a:lnTo>
                    <a:pt x="94794" y="626430"/>
                  </a:lnTo>
                  <a:lnTo>
                    <a:pt x="67294" y="591490"/>
                  </a:lnTo>
                  <a:lnTo>
                    <a:pt x="44006" y="553390"/>
                  </a:lnTo>
                  <a:lnTo>
                    <a:pt x="25281" y="512480"/>
                  </a:lnTo>
                  <a:lnTo>
                    <a:pt x="11470" y="469115"/>
                  </a:lnTo>
                  <a:lnTo>
                    <a:pt x="2926" y="423647"/>
                  </a:lnTo>
                  <a:lnTo>
                    <a:pt x="0" y="376427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13507" y="1946275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24646" y="3084766"/>
            <a:ext cx="780415" cy="780415"/>
            <a:chOff x="2124646" y="3084766"/>
            <a:chExt cx="780415" cy="780415"/>
          </a:xfrm>
        </p:grpSpPr>
        <p:sp>
          <p:nvSpPr>
            <p:cNvPr id="10" name="object 10"/>
            <p:cNvSpPr/>
            <p:nvPr/>
          </p:nvSpPr>
          <p:spPr>
            <a:xfrm>
              <a:off x="2138933" y="309905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6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6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38933" y="309905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751332" y="375666"/>
                  </a:moveTo>
                  <a:lnTo>
                    <a:pt x="748405" y="422772"/>
                  </a:lnTo>
                  <a:lnTo>
                    <a:pt x="739861" y="468137"/>
                  </a:lnTo>
                  <a:lnTo>
                    <a:pt x="726050" y="511407"/>
                  </a:lnTo>
                  <a:lnTo>
                    <a:pt x="707325" y="552231"/>
                  </a:lnTo>
                  <a:lnTo>
                    <a:pt x="684037" y="590255"/>
                  </a:lnTo>
                  <a:lnTo>
                    <a:pt x="656537" y="625127"/>
                  </a:lnTo>
                  <a:lnTo>
                    <a:pt x="625178" y="656493"/>
                  </a:lnTo>
                  <a:lnTo>
                    <a:pt x="590311" y="684002"/>
                  </a:lnTo>
                  <a:lnTo>
                    <a:pt x="552287" y="707300"/>
                  </a:lnTo>
                  <a:lnTo>
                    <a:pt x="511459" y="726035"/>
                  </a:lnTo>
                  <a:lnTo>
                    <a:pt x="468179" y="739853"/>
                  </a:lnTo>
                  <a:lnTo>
                    <a:pt x="422797" y="748403"/>
                  </a:lnTo>
                  <a:lnTo>
                    <a:pt x="375666" y="751332"/>
                  </a:lnTo>
                  <a:lnTo>
                    <a:pt x="328534" y="748403"/>
                  </a:lnTo>
                  <a:lnTo>
                    <a:pt x="283152" y="739853"/>
                  </a:lnTo>
                  <a:lnTo>
                    <a:pt x="239872" y="726035"/>
                  </a:lnTo>
                  <a:lnTo>
                    <a:pt x="199044" y="707300"/>
                  </a:lnTo>
                  <a:lnTo>
                    <a:pt x="161020" y="684002"/>
                  </a:lnTo>
                  <a:lnTo>
                    <a:pt x="126153" y="656493"/>
                  </a:lnTo>
                  <a:lnTo>
                    <a:pt x="94794" y="625127"/>
                  </a:lnTo>
                  <a:lnTo>
                    <a:pt x="67294" y="590255"/>
                  </a:lnTo>
                  <a:lnTo>
                    <a:pt x="44006" y="552231"/>
                  </a:lnTo>
                  <a:lnTo>
                    <a:pt x="25281" y="511407"/>
                  </a:lnTo>
                  <a:lnTo>
                    <a:pt x="11470" y="468137"/>
                  </a:lnTo>
                  <a:lnTo>
                    <a:pt x="2926" y="422772"/>
                  </a:lnTo>
                  <a:lnTo>
                    <a:pt x="0" y="375666"/>
                  </a:lnTo>
                  <a:lnTo>
                    <a:pt x="2926" y="328534"/>
                  </a:lnTo>
                  <a:lnTo>
                    <a:pt x="11470" y="283152"/>
                  </a:lnTo>
                  <a:lnTo>
                    <a:pt x="25281" y="239872"/>
                  </a:lnTo>
                  <a:lnTo>
                    <a:pt x="44006" y="199044"/>
                  </a:lnTo>
                  <a:lnTo>
                    <a:pt x="67294" y="161020"/>
                  </a:lnTo>
                  <a:lnTo>
                    <a:pt x="94794" y="126153"/>
                  </a:lnTo>
                  <a:lnTo>
                    <a:pt x="126153" y="94794"/>
                  </a:lnTo>
                  <a:lnTo>
                    <a:pt x="161020" y="67294"/>
                  </a:lnTo>
                  <a:lnTo>
                    <a:pt x="199044" y="44006"/>
                  </a:lnTo>
                  <a:lnTo>
                    <a:pt x="239872" y="25281"/>
                  </a:lnTo>
                  <a:lnTo>
                    <a:pt x="283152" y="11470"/>
                  </a:lnTo>
                  <a:lnTo>
                    <a:pt x="328534" y="2926"/>
                  </a:lnTo>
                  <a:lnTo>
                    <a:pt x="375666" y="0"/>
                  </a:lnTo>
                  <a:lnTo>
                    <a:pt x="422797" y="2926"/>
                  </a:lnTo>
                  <a:lnTo>
                    <a:pt x="468179" y="11470"/>
                  </a:lnTo>
                  <a:lnTo>
                    <a:pt x="511459" y="25281"/>
                  </a:lnTo>
                  <a:lnTo>
                    <a:pt x="552287" y="44006"/>
                  </a:lnTo>
                  <a:lnTo>
                    <a:pt x="590311" y="67294"/>
                  </a:lnTo>
                  <a:lnTo>
                    <a:pt x="625178" y="94794"/>
                  </a:lnTo>
                  <a:lnTo>
                    <a:pt x="656537" y="126153"/>
                  </a:lnTo>
                  <a:lnTo>
                    <a:pt x="684037" y="161020"/>
                  </a:lnTo>
                  <a:lnTo>
                    <a:pt x="707325" y="199044"/>
                  </a:lnTo>
                  <a:lnTo>
                    <a:pt x="726050" y="239872"/>
                  </a:lnTo>
                  <a:lnTo>
                    <a:pt x="739861" y="283152"/>
                  </a:lnTo>
                  <a:lnTo>
                    <a:pt x="748405" y="328534"/>
                  </a:lnTo>
                  <a:lnTo>
                    <a:pt x="751332" y="375666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13507" y="3263646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24646" y="4590478"/>
            <a:ext cx="780415" cy="781685"/>
            <a:chOff x="2124646" y="4590478"/>
            <a:chExt cx="780415" cy="781685"/>
          </a:xfrm>
        </p:grpSpPr>
        <p:sp>
          <p:nvSpPr>
            <p:cNvPr id="14" name="object 14"/>
            <p:cNvSpPr/>
            <p:nvPr/>
          </p:nvSpPr>
          <p:spPr>
            <a:xfrm>
              <a:off x="2138933" y="460476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38933" y="460476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751332" y="376427"/>
                  </a:moveTo>
                  <a:lnTo>
                    <a:pt x="748405" y="423647"/>
                  </a:lnTo>
                  <a:lnTo>
                    <a:pt x="739861" y="469115"/>
                  </a:lnTo>
                  <a:lnTo>
                    <a:pt x="726050" y="512480"/>
                  </a:lnTo>
                  <a:lnTo>
                    <a:pt x="707325" y="553390"/>
                  </a:lnTo>
                  <a:lnTo>
                    <a:pt x="684037" y="591490"/>
                  </a:lnTo>
                  <a:lnTo>
                    <a:pt x="656537" y="626430"/>
                  </a:lnTo>
                  <a:lnTo>
                    <a:pt x="625178" y="657855"/>
                  </a:lnTo>
                  <a:lnTo>
                    <a:pt x="590311" y="685413"/>
                  </a:lnTo>
                  <a:lnTo>
                    <a:pt x="552287" y="708752"/>
                  </a:lnTo>
                  <a:lnTo>
                    <a:pt x="511459" y="727518"/>
                  </a:lnTo>
                  <a:lnTo>
                    <a:pt x="468179" y="741359"/>
                  </a:lnTo>
                  <a:lnTo>
                    <a:pt x="422797" y="749923"/>
                  </a:lnTo>
                  <a:lnTo>
                    <a:pt x="375666" y="752855"/>
                  </a:lnTo>
                  <a:lnTo>
                    <a:pt x="328534" y="749923"/>
                  </a:lnTo>
                  <a:lnTo>
                    <a:pt x="283152" y="741359"/>
                  </a:lnTo>
                  <a:lnTo>
                    <a:pt x="239872" y="727518"/>
                  </a:lnTo>
                  <a:lnTo>
                    <a:pt x="199044" y="708752"/>
                  </a:lnTo>
                  <a:lnTo>
                    <a:pt x="161020" y="685413"/>
                  </a:lnTo>
                  <a:lnTo>
                    <a:pt x="126153" y="657855"/>
                  </a:lnTo>
                  <a:lnTo>
                    <a:pt x="94794" y="626430"/>
                  </a:lnTo>
                  <a:lnTo>
                    <a:pt x="67294" y="591490"/>
                  </a:lnTo>
                  <a:lnTo>
                    <a:pt x="44006" y="553390"/>
                  </a:lnTo>
                  <a:lnTo>
                    <a:pt x="25281" y="512480"/>
                  </a:lnTo>
                  <a:lnTo>
                    <a:pt x="11470" y="469115"/>
                  </a:lnTo>
                  <a:lnTo>
                    <a:pt x="2926" y="423647"/>
                  </a:lnTo>
                  <a:lnTo>
                    <a:pt x="0" y="376427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5032" y="4780026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24646" y="5939193"/>
            <a:ext cx="780415" cy="781685"/>
            <a:chOff x="2124646" y="5939193"/>
            <a:chExt cx="780415" cy="781685"/>
          </a:xfrm>
        </p:grpSpPr>
        <p:sp>
          <p:nvSpPr>
            <p:cNvPr id="18" name="object 18"/>
            <p:cNvSpPr/>
            <p:nvPr/>
          </p:nvSpPr>
          <p:spPr>
            <a:xfrm>
              <a:off x="2138933" y="5953480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09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4"/>
                  </a:lnTo>
                  <a:lnTo>
                    <a:pt x="11470" y="469111"/>
                  </a:lnTo>
                  <a:lnTo>
                    <a:pt x="25281" y="512475"/>
                  </a:lnTo>
                  <a:lnTo>
                    <a:pt x="44006" y="553384"/>
                  </a:lnTo>
                  <a:lnTo>
                    <a:pt x="67294" y="591485"/>
                  </a:lnTo>
                  <a:lnTo>
                    <a:pt x="94794" y="626425"/>
                  </a:lnTo>
                  <a:lnTo>
                    <a:pt x="126153" y="657851"/>
                  </a:lnTo>
                  <a:lnTo>
                    <a:pt x="161020" y="685410"/>
                  </a:lnTo>
                  <a:lnTo>
                    <a:pt x="199044" y="708749"/>
                  </a:lnTo>
                  <a:lnTo>
                    <a:pt x="239872" y="727516"/>
                  </a:lnTo>
                  <a:lnTo>
                    <a:pt x="283152" y="741358"/>
                  </a:lnTo>
                  <a:lnTo>
                    <a:pt x="328534" y="749922"/>
                  </a:lnTo>
                  <a:lnTo>
                    <a:pt x="375666" y="752855"/>
                  </a:lnTo>
                  <a:lnTo>
                    <a:pt x="422797" y="749922"/>
                  </a:lnTo>
                  <a:lnTo>
                    <a:pt x="468179" y="741358"/>
                  </a:lnTo>
                  <a:lnTo>
                    <a:pt x="511459" y="727516"/>
                  </a:lnTo>
                  <a:lnTo>
                    <a:pt x="552287" y="708749"/>
                  </a:lnTo>
                  <a:lnTo>
                    <a:pt x="590311" y="685410"/>
                  </a:lnTo>
                  <a:lnTo>
                    <a:pt x="625178" y="657851"/>
                  </a:lnTo>
                  <a:lnTo>
                    <a:pt x="656537" y="626425"/>
                  </a:lnTo>
                  <a:lnTo>
                    <a:pt x="684037" y="591485"/>
                  </a:lnTo>
                  <a:lnTo>
                    <a:pt x="707325" y="553384"/>
                  </a:lnTo>
                  <a:lnTo>
                    <a:pt x="726050" y="512475"/>
                  </a:lnTo>
                  <a:lnTo>
                    <a:pt x="739861" y="469111"/>
                  </a:lnTo>
                  <a:lnTo>
                    <a:pt x="748405" y="423644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38933" y="5953480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09">
                  <a:moveTo>
                    <a:pt x="751332" y="376427"/>
                  </a:moveTo>
                  <a:lnTo>
                    <a:pt x="748405" y="423644"/>
                  </a:lnTo>
                  <a:lnTo>
                    <a:pt x="739861" y="469111"/>
                  </a:lnTo>
                  <a:lnTo>
                    <a:pt x="726050" y="512475"/>
                  </a:lnTo>
                  <a:lnTo>
                    <a:pt x="707325" y="553384"/>
                  </a:lnTo>
                  <a:lnTo>
                    <a:pt x="684037" y="591485"/>
                  </a:lnTo>
                  <a:lnTo>
                    <a:pt x="656537" y="626425"/>
                  </a:lnTo>
                  <a:lnTo>
                    <a:pt x="625178" y="657851"/>
                  </a:lnTo>
                  <a:lnTo>
                    <a:pt x="590311" y="685410"/>
                  </a:lnTo>
                  <a:lnTo>
                    <a:pt x="552287" y="708749"/>
                  </a:lnTo>
                  <a:lnTo>
                    <a:pt x="511459" y="727516"/>
                  </a:lnTo>
                  <a:lnTo>
                    <a:pt x="468179" y="741358"/>
                  </a:lnTo>
                  <a:lnTo>
                    <a:pt x="422797" y="749922"/>
                  </a:lnTo>
                  <a:lnTo>
                    <a:pt x="375666" y="752855"/>
                  </a:lnTo>
                  <a:lnTo>
                    <a:pt x="328534" y="749922"/>
                  </a:lnTo>
                  <a:lnTo>
                    <a:pt x="283152" y="741358"/>
                  </a:lnTo>
                  <a:lnTo>
                    <a:pt x="239872" y="727516"/>
                  </a:lnTo>
                  <a:lnTo>
                    <a:pt x="199044" y="708749"/>
                  </a:lnTo>
                  <a:lnTo>
                    <a:pt x="161020" y="685410"/>
                  </a:lnTo>
                  <a:lnTo>
                    <a:pt x="126153" y="657851"/>
                  </a:lnTo>
                  <a:lnTo>
                    <a:pt x="94794" y="626425"/>
                  </a:lnTo>
                  <a:lnTo>
                    <a:pt x="67294" y="591485"/>
                  </a:lnTo>
                  <a:lnTo>
                    <a:pt x="44006" y="553384"/>
                  </a:lnTo>
                  <a:lnTo>
                    <a:pt x="25281" y="512475"/>
                  </a:lnTo>
                  <a:lnTo>
                    <a:pt x="11470" y="469111"/>
                  </a:lnTo>
                  <a:lnTo>
                    <a:pt x="2926" y="423644"/>
                  </a:lnTo>
                  <a:lnTo>
                    <a:pt x="0" y="376427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15032" y="6128410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6994" y="3281553"/>
            <a:ext cx="56489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0E5E7B"/>
                </a:solidFill>
                <a:latin typeface="Arial"/>
                <a:cs typeface="Arial"/>
              </a:rPr>
              <a:t>O</a:t>
            </a:r>
            <a:r>
              <a:rPr sz="2400" b="1" spc="-245" dirty="0">
                <a:solidFill>
                  <a:srgbClr val="0E5E7B"/>
                </a:solidFill>
                <a:latin typeface="Arial"/>
                <a:cs typeface="Arial"/>
              </a:rPr>
              <a:t>R</a:t>
            </a:r>
            <a:r>
              <a:rPr sz="2400" b="1" spc="-170" dirty="0">
                <a:solidFill>
                  <a:srgbClr val="0E5E7B"/>
                </a:solidFill>
                <a:latin typeface="Arial"/>
                <a:cs typeface="Arial"/>
              </a:rPr>
              <a:t>DER</a:t>
            </a:r>
            <a:r>
              <a:rPr sz="2400" b="1" spc="-1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235" dirty="0">
                <a:solidFill>
                  <a:srgbClr val="0E5E7B"/>
                </a:solidFill>
                <a:latin typeface="Arial"/>
                <a:cs typeface="Arial"/>
              </a:rPr>
              <a:t>DA</a:t>
            </a:r>
            <a:r>
              <a:rPr sz="2400" b="1" spc="-21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170" dirty="0">
                <a:solidFill>
                  <a:srgbClr val="0E5E7B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order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date</a:t>
            </a:r>
            <a:r>
              <a:rPr sz="180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80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date</a:t>
            </a:r>
            <a:r>
              <a:rPr sz="18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when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product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80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ordered.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26994" y="4524247"/>
            <a:ext cx="408495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0E5E7B"/>
                </a:solidFill>
                <a:latin typeface="Arial"/>
                <a:cs typeface="Arial"/>
              </a:rPr>
              <a:t>REGION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region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in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customer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stays.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6994" y="5965037"/>
            <a:ext cx="43332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40" dirty="0">
                <a:solidFill>
                  <a:srgbClr val="0E5E7B"/>
                </a:solidFill>
                <a:latin typeface="Arial"/>
                <a:cs typeface="Arial"/>
              </a:rPr>
              <a:t>COUNTRY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Country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in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customer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reside.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70732" y="512063"/>
            <a:ext cx="5219700" cy="861060"/>
          </a:xfrm>
          <a:custGeom>
            <a:avLst/>
            <a:gdLst/>
            <a:ahLst/>
            <a:cxnLst/>
            <a:rect l="l" t="t" r="r" b="b"/>
            <a:pathLst>
              <a:path w="5219700" h="861060">
                <a:moveTo>
                  <a:pt x="0" y="861060"/>
                </a:moveTo>
                <a:lnTo>
                  <a:pt x="5219700" y="861060"/>
                </a:lnTo>
                <a:lnTo>
                  <a:pt x="5219700" y="0"/>
                </a:lnTo>
                <a:lnTo>
                  <a:pt x="0" y="0"/>
                </a:lnTo>
                <a:lnTo>
                  <a:pt x="0" y="861060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086859" y="648080"/>
            <a:ext cx="4184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DATA</a:t>
            </a:r>
            <a:r>
              <a:rPr spc="-114" dirty="0"/>
              <a:t> </a:t>
            </a:r>
            <a:r>
              <a:rPr spc="-320" dirty="0"/>
              <a:t>DESCRIPTION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6994" y="963358"/>
            <a:ext cx="55010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0E5E7B"/>
                </a:solidFill>
                <a:latin typeface="Arial"/>
                <a:cs typeface="Arial"/>
              </a:rPr>
              <a:t>ITE</a:t>
            </a:r>
            <a:r>
              <a:rPr sz="2400" spc="-215" dirty="0">
                <a:solidFill>
                  <a:srgbClr val="0E5E7B"/>
                </a:solidFill>
                <a:latin typeface="Arial"/>
                <a:cs typeface="Arial"/>
              </a:rPr>
              <a:t>M</a:t>
            </a:r>
            <a:r>
              <a:rPr sz="2400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spc="-345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spc="-365" dirty="0">
                <a:solidFill>
                  <a:srgbClr val="0E5E7B"/>
                </a:solidFill>
                <a:latin typeface="Arial"/>
                <a:cs typeface="Arial"/>
              </a:rPr>
              <a:t>Y</a:t>
            </a:r>
            <a:r>
              <a:rPr sz="2400" spc="-140" dirty="0">
                <a:solidFill>
                  <a:srgbClr val="0E5E7B"/>
                </a:solidFill>
                <a:latin typeface="Arial"/>
                <a:cs typeface="Arial"/>
              </a:rPr>
              <a:t>PE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Item</a:t>
            </a:r>
            <a:r>
              <a:rPr sz="1800" b="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type</a:t>
            </a:r>
            <a:r>
              <a:rPr sz="1800" b="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800" b="0" spc="18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b="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varieties</a:t>
            </a:r>
            <a:r>
              <a:rPr sz="1800" b="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b="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item</a:t>
            </a:r>
            <a:r>
              <a:rPr sz="1800" b="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sales</a:t>
            </a:r>
            <a:r>
              <a:rPr sz="1800" b="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in</a:t>
            </a:r>
            <a:r>
              <a:rPr sz="1800" b="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b="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10" dirty="0">
                <a:solidFill>
                  <a:srgbClr val="488392"/>
                </a:solidFill>
                <a:latin typeface="Bahnschrift"/>
                <a:cs typeface="Bahnschrift"/>
              </a:rPr>
              <a:t>Amazon.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6994" y="2044256"/>
            <a:ext cx="3594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solidFill>
                  <a:srgbClr val="0E5E7B"/>
                </a:solidFill>
                <a:latin typeface="Arial"/>
                <a:cs typeface="Arial"/>
              </a:rPr>
              <a:t>S</a:t>
            </a:r>
            <a:r>
              <a:rPr sz="2400" b="1" spc="-170" dirty="0">
                <a:solidFill>
                  <a:srgbClr val="0E5E7B"/>
                </a:solidFill>
                <a:latin typeface="Arial"/>
                <a:cs typeface="Arial"/>
              </a:rPr>
              <a:t>A</a:t>
            </a:r>
            <a:r>
              <a:rPr sz="2400" b="1" spc="-130" dirty="0">
                <a:solidFill>
                  <a:srgbClr val="0E5E7B"/>
                </a:solidFill>
                <a:latin typeface="Arial"/>
                <a:cs typeface="Arial"/>
              </a:rPr>
              <a:t>LE</a:t>
            </a:r>
            <a:r>
              <a:rPr sz="2400" b="1" spc="-125" dirty="0">
                <a:solidFill>
                  <a:srgbClr val="0E5E7B"/>
                </a:solidFill>
                <a:latin typeface="Arial"/>
                <a:cs typeface="Arial"/>
              </a:rPr>
              <a:t>S</a:t>
            </a:r>
            <a:r>
              <a:rPr sz="2400" b="1" spc="-20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0E5E7B"/>
                </a:solidFill>
                <a:latin typeface="Arial"/>
                <a:cs typeface="Arial"/>
              </a:rPr>
              <a:t>CHANNEL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Mode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shopping</a:t>
            </a:r>
            <a:r>
              <a:rPr sz="1800" spc="1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Online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or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Offline.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6994" y="3287459"/>
            <a:ext cx="4502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0E5E7B"/>
                </a:solidFill>
                <a:latin typeface="Arial"/>
                <a:cs typeface="Arial"/>
              </a:rPr>
              <a:t>O</a:t>
            </a:r>
            <a:r>
              <a:rPr sz="2400" b="1" spc="-245" dirty="0">
                <a:solidFill>
                  <a:srgbClr val="0E5E7B"/>
                </a:solidFill>
                <a:latin typeface="Arial"/>
                <a:cs typeface="Arial"/>
              </a:rPr>
              <a:t>R</a:t>
            </a:r>
            <a:r>
              <a:rPr sz="2400" b="1" spc="-170" dirty="0">
                <a:solidFill>
                  <a:srgbClr val="0E5E7B"/>
                </a:solidFill>
                <a:latin typeface="Arial"/>
                <a:cs typeface="Arial"/>
              </a:rPr>
              <a:t>DER</a:t>
            </a:r>
            <a:r>
              <a:rPr sz="2400" b="1" spc="-1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PRIORI</a:t>
            </a:r>
            <a:r>
              <a:rPr sz="2400" b="1" spc="-175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395" dirty="0">
                <a:solidFill>
                  <a:srgbClr val="0E5E7B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Priority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Sales</a:t>
            </a:r>
            <a:r>
              <a:rPr sz="1800" spc="19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Range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between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low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high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6994" y="4315524"/>
            <a:ext cx="4284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solidFill>
                  <a:srgbClr val="0E5E7B"/>
                </a:solidFill>
                <a:latin typeface="Arial"/>
                <a:cs typeface="Arial"/>
              </a:rPr>
              <a:t>SHIP</a:t>
            </a:r>
            <a:r>
              <a:rPr sz="2400" b="1" spc="-6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0E5E7B"/>
                </a:solidFill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Ship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date</a:t>
            </a:r>
            <a:r>
              <a:rPr sz="180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when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product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80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dispatched.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6994" y="5396395"/>
            <a:ext cx="33566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0E5E7B"/>
                </a:solidFill>
                <a:latin typeface="Arial"/>
                <a:cs typeface="Arial"/>
              </a:rPr>
              <a:t>UNIT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0E5E7B"/>
                </a:solidFill>
                <a:latin typeface="Arial"/>
                <a:cs typeface="Arial"/>
              </a:rPr>
              <a:t>SOLD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Number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unit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sold</a:t>
            </a:r>
            <a:r>
              <a:rPr sz="18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per</a:t>
            </a:r>
            <a:r>
              <a:rPr sz="1800" spc="1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product.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68258" y="914400"/>
            <a:ext cx="781685" cy="781685"/>
            <a:chOff x="2068258" y="1173670"/>
            <a:chExt cx="781685" cy="781685"/>
          </a:xfrm>
        </p:grpSpPr>
        <p:sp>
          <p:nvSpPr>
            <p:cNvPr id="10" name="object 10"/>
            <p:cNvSpPr/>
            <p:nvPr/>
          </p:nvSpPr>
          <p:spPr>
            <a:xfrm>
              <a:off x="2082545" y="1187958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8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8" y="752855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82545" y="1187958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7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8" y="752855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7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8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58644" y="1093483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5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68258" y="1941576"/>
            <a:ext cx="781685" cy="781685"/>
            <a:chOff x="2068258" y="2200846"/>
            <a:chExt cx="781685" cy="781685"/>
          </a:xfrm>
        </p:grpSpPr>
        <p:sp>
          <p:nvSpPr>
            <p:cNvPr id="14" name="object 14"/>
            <p:cNvSpPr/>
            <p:nvPr/>
          </p:nvSpPr>
          <p:spPr>
            <a:xfrm>
              <a:off x="2082545" y="2215133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8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8" y="752855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82545" y="2215133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7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8" y="752855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7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8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58644" y="2120964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6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83498" y="3185160"/>
            <a:ext cx="781685" cy="781685"/>
            <a:chOff x="2083498" y="3444430"/>
            <a:chExt cx="781685" cy="781685"/>
          </a:xfrm>
        </p:grpSpPr>
        <p:sp>
          <p:nvSpPr>
            <p:cNvPr id="18" name="object 18"/>
            <p:cNvSpPr/>
            <p:nvPr/>
          </p:nvSpPr>
          <p:spPr>
            <a:xfrm>
              <a:off x="2097785" y="3458717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97785" y="3458717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8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7" y="752856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8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7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73883" y="3365563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7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83498" y="4268724"/>
            <a:ext cx="781685" cy="781685"/>
            <a:chOff x="2083498" y="4527994"/>
            <a:chExt cx="781685" cy="781685"/>
          </a:xfrm>
        </p:grpSpPr>
        <p:sp>
          <p:nvSpPr>
            <p:cNvPr id="22" name="object 22"/>
            <p:cNvSpPr/>
            <p:nvPr/>
          </p:nvSpPr>
          <p:spPr>
            <a:xfrm>
              <a:off x="2097785" y="4542282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97785" y="4542282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8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7" y="752856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8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7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373883" y="4448823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8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83498" y="5481803"/>
            <a:ext cx="781685" cy="781685"/>
            <a:chOff x="2083498" y="5741073"/>
            <a:chExt cx="781685" cy="781685"/>
          </a:xfrm>
        </p:grpSpPr>
        <p:sp>
          <p:nvSpPr>
            <p:cNvPr id="26" name="object 26"/>
            <p:cNvSpPr/>
            <p:nvPr/>
          </p:nvSpPr>
          <p:spPr>
            <a:xfrm>
              <a:off x="2097785" y="5755360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09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4"/>
                  </a:lnTo>
                  <a:lnTo>
                    <a:pt x="11496" y="469111"/>
                  </a:lnTo>
                  <a:lnTo>
                    <a:pt x="25337" y="512475"/>
                  </a:lnTo>
                  <a:lnTo>
                    <a:pt x="44103" y="553384"/>
                  </a:lnTo>
                  <a:lnTo>
                    <a:pt x="67442" y="591485"/>
                  </a:lnTo>
                  <a:lnTo>
                    <a:pt x="95000" y="626425"/>
                  </a:lnTo>
                  <a:lnTo>
                    <a:pt x="126425" y="657851"/>
                  </a:lnTo>
                  <a:lnTo>
                    <a:pt x="161365" y="685410"/>
                  </a:lnTo>
                  <a:lnTo>
                    <a:pt x="199465" y="708749"/>
                  </a:lnTo>
                  <a:lnTo>
                    <a:pt x="240375" y="727516"/>
                  </a:lnTo>
                  <a:lnTo>
                    <a:pt x="283740" y="741358"/>
                  </a:lnTo>
                  <a:lnTo>
                    <a:pt x="329208" y="749922"/>
                  </a:lnTo>
                  <a:lnTo>
                    <a:pt x="376427" y="752856"/>
                  </a:lnTo>
                  <a:lnTo>
                    <a:pt x="423647" y="749922"/>
                  </a:lnTo>
                  <a:lnTo>
                    <a:pt x="469115" y="741358"/>
                  </a:lnTo>
                  <a:lnTo>
                    <a:pt x="512480" y="727516"/>
                  </a:lnTo>
                  <a:lnTo>
                    <a:pt x="553390" y="708749"/>
                  </a:lnTo>
                  <a:lnTo>
                    <a:pt x="591490" y="685410"/>
                  </a:lnTo>
                  <a:lnTo>
                    <a:pt x="626430" y="657851"/>
                  </a:lnTo>
                  <a:lnTo>
                    <a:pt x="657855" y="626425"/>
                  </a:lnTo>
                  <a:lnTo>
                    <a:pt x="685413" y="591485"/>
                  </a:lnTo>
                  <a:lnTo>
                    <a:pt x="708752" y="553384"/>
                  </a:lnTo>
                  <a:lnTo>
                    <a:pt x="727518" y="512475"/>
                  </a:lnTo>
                  <a:lnTo>
                    <a:pt x="741359" y="469111"/>
                  </a:lnTo>
                  <a:lnTo>
                    <a:pt x="749923" y="423644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97785" y="5755360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09">
                  <a:moveTo>
                    <a:pt x="752856" y="376428"/>
                  </a:moveTo>
                  <a:lnTo>
                    <a:pt x="749923" y="423644"/>
                  </a:lnTo>
                  <a:lnTo>
                    <a:pt x="741359" y="469111"/>
                  </a:lnTo>
                  <a:lnTo>
                    <a:pt x="727518" y="512475"/>
                  </a:lnTo>
                  <a:lnTo>
                    <a:pt x="708752" y="553384"/>
                  </a:lnTo>
                  <a:lnTo>
                    <a:pt x="685413" y="591485"/>
                  </a:lnTo>
                  <a:lnTo>
                    <a:pt x="657855" y="626425"/>
                  </a:lnTo>
                  <a:lnTo>
                    <a:pt x="626430" y="657851"/>
                  </a:lnTo>
                  <a:lnTo>
                    <a:pt x="591490" y="685410"/>
                  </a:lnTo>
                  <a:lnTo>
                    <a:pt x="553390" y="708749"/>
                  </a:lnTo>
                  <a:lnTo>
                    <a:pt x="512480" y="727516"/>
                  </a:lnTo>
                  <a:lnTo>
                    <a:pt x="469115" y="741358"/>
                  </a:lnTo>
                  <a:lnTo>
                    <a:pt x="423647" y="749922"/>
                  </a:lnTo>
                  <a:lnTo>
                    <a:pt x="376427" y="752856"/>
                  </a:lnTo>
                  <a:lnTo>
                    <a:pt x="329208" y="749922"/>
                  </a:lnTo>
                  <a:lnTo>
                    <a:pt x="283740" y="741358"/>
                  </a:lnTo>
                  <a:lnTo>
                    <a:pt x="240375" y="727516"/>
                  </a:lnTo>
                  <a:lnTo>
                    <a:pt x="199465" y="708749"/>
                  </a:lnTo>
                  <a:lnTo>
                    <a:pt x="161365" y="685410"/>
                  </a:lnTo>
                  <a:lnTo>
                    <a:pt x="126425" y="657851"/>
                  </a:lnTo>
                  <a:lnTo>
                    <a:pt x="95000" y="626425"/>
                  </a:lnTo>
                  <a:lnTo>
                    <a:pt x="67442" y="591485"/>
                  </a:lnTo>
                  <a:lnTo>
                    <a:pt x="44103" y="553384"/>
                  </a:lnTo>
                  <a:lnTo>
                    <a:pt x="25337" y="512475"/>
                  </a:lnTo>
                  <a:lnTo>
                    <a:pt x="11496" y="469111"/>
                  </a:lnTo>
                  <a:lnTo>
                    <a:pt x="2932" y="423644"/>
                  </a:lnTo>
                  <a:lnTo>
                    <a:pt x="0" y="376428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7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373883" y="5661876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9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0321" y="2030539"/>
            <a:ext cx="2045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0E5E7B"/>
                </a:solidFill>
                <a:latin typeface="Arial"/>
                <a:cs typeface="Arial"/>
              </a:rPr>
              <a:t>UNIT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250" dirty="0">
                <a:solidFill>
                  <a:srgbClr val="0E5E7B"/>
                </a:solidFill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Product.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8914" y="3240214"/>
            <a:ext cx="28594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solidFill>
                  <a:srgbClr val="0E5E7B"/>
                </a:solidFill>
                <a:latin typeface="Arial"/>
                <a:cs typeface="Arial"/>
              </a:rPr>
              <a:t>TO</a:t>
            </a:r>
            <a:r>
              <a:rPr sz="2400" b="1" spc="-30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0E5E7B"/>
                </a:solidFill>
                <a:latin typeface="Arial"/>
                <a:cs typeface="Arial"/>
              </a:rPr>
              <a:t>L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REVENUE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Sales</a:t>
            </a:r>
            <a:r>
              <a:rPr sz="18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Company.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8914" y="4428935"/>
            <a:ext cx="27476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solidFill>
                  <a:srgbClr val="0E5E7B"/>
                </a:solidFill>
                <a:latin typeface="Arial"/>
                <a:cs typeface="Arial"/>
              </a:rPr>
              <a:t>TO</a:t>
            </a:r>
            <a:r>
              <a:rPr sz="2400" b="1" spc="-30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0E5E7B"/>
                </a:solidFill>
                <a:latin typeface="Arial"/>
                <a:cs typeface="Arial"/>
              </a:rPr>
              <a:t>L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250" dirty="0">
                <a:solidFill>
                  <a:srgbClr val="0E5E7B"/>
                </a:solidFill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Company.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8914" y="5597258"/>
            <a:ext cx="36855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solidFill>
                  <a:srgbClr val="0E5E7B"/>
                </a:solidFill>
                <a:latin typeface="Arial"/>
                <a:cs typeface="Arial"/>
              </a:rPr>
              <a:t>TO</a:t>
            </a:r>
            <a:r>
              <a:rPr sz="2400" b="1" spc="-30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0E5E7B"/>
                </a:solidFill>
                <a:latin typeface="Arial"/>
                <a:cs typeface="Arial"/>
              </a:rPr>
              <a:t>L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0E5E7B"/>
                </a:solidFill>
                <a:latin typeface="Arial"/>
                <a:cs typeface="Arial"/>
              </a:rPr>
              <a:t>P</a:t>
            </a:r>
            <a:r>
              <a:rPr sz="2400" b="1" spc="-235" dirty="0">
                <a:solidFill>
                  <a:srgbClr val="0E5E7B"/>
                </a:solidFill>
                <a:latin typeface="Arial"/>
                <a:cs typeface="Arial"/>
              </a:rPr>
              <a:t>R</a:t>
            </a:r>
            <a:r>
              <a:rPr sz="2400" b="1" spc="-265" dirty="0">
                <a:solidFill>
                  <a:srgbClr val="0E5E7B"/>
                </a:solidFill>
                <a:latin typeface="Arial"/>
                <a:cs typeface="Arial"/>
              </a:rPr>
              <a:t>O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FIT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Profit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Earned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by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Company.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13394" y="1958340"/>
            <a:ext cx="780415" cy="780415"/>
            <a:chOff x="2013394" y="2158174"/>
            <a:chExt cx="780415" cy="780415"/>
          </a:xfrm>
        </p:grpSpPr>
        <p:sp>
          <p:nvSpPr>
            <p:cNvPr id="9" name="object 9"/>
            <p:cNvSpPr/>
            <p:nvPr/>
          </p:nvSpPr>
          <p:spPr>
            <a:xfrm>
              <a:off x="2027682" y="217246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6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5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6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5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7682" y="217246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751332" y="375665"/>
                  </a:moveTo>
                  <a:lnTo>
                    <a:pt x="748405" y="422772"/>
                  </a:lnTo>
                  <a:lnTo>
                    <a:pt x="739861" y="468137"/>
                  </a:lnTo>
                  <a:lnTo>
                    <a:pt x="726050" y="511407"/>
                  </a:lnTo>
                  <a:lnTo>
                    <a:pt x="707325" y="552231"/>
                  </a:lnTo>
                  <a:lnTo>
                    <a:pt x="684037" y="590255"/>
                  </a:lnTo>
                  <a:lnTo>
                    <a:pt x="656537" y="625127"/>
                  </a:lnTo>
                  <a:lnTo>
                    <a:pt x="625178" y="656493"/>
                  </a:lnTo>
                  <a:lnTo>
                    <a:pt x="590311" y="684002"/>
                  </a:lnTo>
                  <a:lnTo>
                    <a:pt x="552287" y="707300"/>
                  </a:lnTo>
                  <a:lnTo>
                    <a:pt x="511459" y="726035"/>
                  </a:lnTo>
                  <a:lnTo>
                    <a:pt x="468179" y="739853"/>
                  </a:lnTo>
                  <a:lnTo>
                    <a:pt x="422797" y="748403"/>
                  </a:lnTo>
                  <a:lnTo>
                    <a:pt x="375666" y="751332"/>
                  </a:lnTo>
                  <a:lnTo>
                    <a:pt x="328534" y="748403"/>
                  </a:lnTo>
                  <a:lnTo>
                    <a:pt x="283152" y="739853"/>
                  </a:lnTo>
                  <a:lnTo>
                    <a:pt x="239872" y="726035"/>
                  </a:lnTo>
                  <a:lnTo>
                    <a:pt x="199044" y="707300"/>
                  </a:lnTo>
                  <a:lnTo>
                    <a:pt x="161020" y="684002"/>
                  </a:lnTo>
                  <a:lnTo>
                    <a:pt x="126153" y="656493"/>
                  </a:lnTo>
                  <a:lnTo>
                    <a:pt x="94794" y="625127"/>
                  </a:lnTo>
                  <a:lnTo>
                    <a:pt x="67294" y="590255"/>
                  </a:lnTo>
                  <a:lnTo>
                    <a:pt x="44006" y="552231"/>
                  </a:lnTo>
                  <a:lnTo>
                    <a:pt x="25281" y="511407"/>
                  </a:lnTo>
                  <a:lnTo>
                    <a:pt x="11470" y="468137"/>
                  </a:lnTo>
                  <a:lnTo>
                    <a:pt x="2926" y="422772"/>
                  </a:lnTo>
                  <a:lnTo>
                    <a:pt x="0" y="375665"/>
                  </a:lnTo>
                  <a:lnTo>
                    <a:pt x="2926" y="328534"/>
                  </a:lnTo>
                  <a:lnTo>
                    <a:pt x="11470" y="283152"/>
                  </a:lnTo>
                  <a:lnTo>
                    <a:pt x="25281" y="239872"/>
                  </a:lnTo>
                  <a:lnTo>
                    <a:pt x="44006" y="199044"/>
                  </a:lnTo>
                  <a:lnTo>
                    <a:pt x="67294" y="161020"/>
                  </a:lnTo>
                  <a:lnTo>
                    <a:pt x="94794" y="126153"/>
                  </a:lnTo>
                  <a:lnTo>
                    <a:pt x="126153" y="94794"/>
                  </a:lnTo>
                  <a:lnTo>
                    <a:pt x="161020" y="67294"/>
                  </a:lnTo>
                  <a:lnTo>
                    <a:pt x="199044" y="44006"/>
                  </a:lnTo>
                  <a:lnTo>
                    <a:pt x="239872" y="25281"/>
                  </a:lnTo>
                  <a:lnTo>
                    <a:pt x="283152" y="11470"/>
                  </a:lnTo>
                  <a:lnTo>
                    <a:pt x="328534" y="2926"/>
                  </a:lnTo>
                  <a:lnTo>
                    <a:pt x="375666" y="0"/>
                  </a:lnTo>
                  <a:lnTo>
                    <a:pt x="422797" y="2926"/>
                  </a:lnTo>
                  <a:lnTo>
                    <a:pt x="468179" y="11470"/>
                  </a:lnTo>
                  <a:lnTo>
                    <a:pt x="511459" y="25281"/>
                  </a:lnTo>
                  <a:lnTo>
                    <a:pt x="552287" y="44006"/>
                  </a:lnTo>
                  <a:lnTo>
                    <a:pt x="590311" y="67294"/>
                  </a:lnTo>
                  <a:lnTo>
                    <a:pt x="625178" y="94794"/>
                  </a:lnTo>
                  <a:lnTo>
                    <a:pt x="656537" y="126153"/>
                  </a:lnTo>
                  <a:lnTo>
                    <a:pt x="684037" y="161020"/>
                  </a:lnTo>
                  <a:lnTo>
                    <a:pt x="707325" y="199044"/>
                  </a:lnTo>
                  <a:lnTo>
                    <a:pt x="726050" y="239872"/>
                  </a:lnTo>
                  <a:lnTo>
                    <a:pt x="739861" y="283152"/>
                  </a:lnTo>
                  <a:lnTo>
                    <a:pt x="748405" y="328534"/>
                  </a:lnTo>
                  <a:lnTo>
                    <a:pt x="751332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14117" y="2137219"/>
            <a:ext cx="37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13394" y="3262884"/>
            <a:ext cx="780415" cy="781685"/>
            <a:chOff x="2013394" y="3462718"/>
            <a:chExt cx="780415" cy="781685"/>
          </a:xfrm>
        </p:grpSpPr>
        <p:sp>
          <p:nvSpPr>
            <p:cNvPr id="13" name="object 13"/>
            <p:cNvSpPr/>
            <p:nvPr/>
          </p:nvSpPr>
          <p:spPr>
            <a:xfrm>
              <a:off x="2027682" y="347700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8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6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8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27682" y="347700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751332" y="376428"/>
                  </a:moveTo>
                  <a:lnTo>
                    <a:pt x="748405" y="423647"/>
                  </a:lnTo>
                  <a:lnTo>
                    <a:pt x="739861" y="469115"/>
                  </a:lnTo>
                  <a:lnTo>
                    <a:pt x="726050" y="512480"/>
                  </a:lnTo>
                  <a:lnTo>
                    <a:pt x="707325" y="553390"/>
                  </a:lnTo>
                  <a:lnTo>
                    <a:pt x="684037" y="591490"/>
                  </a:lnTo>
                  <a:lnTo>
                    <a:pt x="656537" y="626430"/>
                  </a:lnTo>
                  <a:lnTo>
                    <a:pt x="625178" y="657855"/>
                  </a:lnTo>
                  <a:lnTo>
                    <a:pt x="590311" y="685413"/>
                  </a:lnTo>
                  <a:lnTo>
                    <a:pt x="552287" y="708752"/>
                  </a:lnTo>
                  <a:lnTo>
                    <a:pt x="511459" y="727518"/>
                  </a:lnTo>
                  <a:lnTo>
                    <a:pt x="468179" y="741359"/>
                  </a:lnTo>
                  <a:lnTo>
                    <a:pt x="422797" y="749923"/>
                  </a:lnTo>
                  <a:lnTo>
                    <a:pt x="375666" y="752856"/>
                  </a:lnTo>
                  <a:lnTo>
                    <a:pt x="328534" y="749923"/>
                  </a:lnTo>
                  <a:lnTo>
                    <a:pt x="283152" y="741359"/>
                  </a:lnTo>
                  <a:lnTo>
                    <a:pt x="239872" y="727518"/>
                  </a:lnTo>
                  <a:lnTo>
                    <a:pt x="199044" y="708752"/>
                  </a:lnTo>
                  <a:lnTo>
                    <a:pt x="161020" y="685413"/>
                  </a:lnTo>
                  <a:lnTo>
                    <a:pt x="126153" y="657855"/>
                  </a:lnTo>
                  <a:lnTo>
                    <a:pt x="94794" y="626430"/>
                  </a:lnTo>
                  <a:lnTo>
                    <a:pt x="67294" y="591490"/>
                  </a:lnTo>
                  <a:lnTo>
                    <a:pt x="44006" y="553390"/>
                  </a:lnTo>
                  <a:lnTo>
                    <a:pt x="25281" y="512480"/>
                  </a:lnTo>
                  <a:lnTo>
                    <a:pt x="11470" y="469115"/>
                  </a:lnTo>
                  <a:lnTo>
                    <a:pt x="2926" y="423647"/>
                  </a:lnTo>
                  <a:lnTo>
                    <a:pt x="0" y="376428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14117" y="3442652"/>
            <a:ext cx="37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37778" y="4383024"/>
            <a:ext cx="781685" cy="780415"/>
            <a:chOff x="2037778" y="4582858"/>
            <a:chExt cx="781685" cy="780415"/>
          </a:xfrm>
        </p:grpSpPr>
        <p:sp>
          <p:nvSpPr>
            <p:cNvPr id="17" name="object 17"/>
            <p:cNvSpPr/>
            <p:nvPr/>
          </p:nvSpPr>
          <p:spPr>
            <a:xfrm>
              <a:off x="2052066" y="4597146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7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7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2066" y="4597146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752856" y="375665"/>
                  </a:moveTo>
                  <a:lnTo>
                    <a:pt x="749923" y="422772"/>
                  </a:lnTo>
                  <a:lnTo>
                    <a:pt x="741359" y="468137"/>
                  </a:lnTo>
                  <a:lnTo>
                    <a:pt x="727518" y="511407"/>
                  </a:lnTo>
                  <a:lnTo>
                    <a:pt x="708752" y="552231"/>
                  </a:lnTo>
                  <a:lnTo>
                    <a:pt x="685413" y="590255"/>
                  </a:lnTo>
                  <a:lnTo>
                    <a:pt x="657855" y="625127"/>
                  </a:lnTo>
                  <a:lnTo>
                    <a:pt x="626430" y="656493"/>
                  </a:lnTo>
                  <a:lnTo>
                    <a:pt x="591490" y="684002"/>
                  </a:lnTo>
                  <a:lnTo>
                    <a:pt x="553390" y="707300"/>
                  </a:lnTo>
                  <a:lnTo>
                    <a:pt x="512480" y="726035"/>
                  </a:lnTo>
                  <a:lnTo>
                    <a:pt x="469115" y="739853"/>
                  </a:lnTo>
                  <a:lnTo>
                    <a:pt x="423647" y="748403"/>
                  </a:lnTo>
                  <a:lnTo>
                    <a:pt x="376427" y="751331"/>
                  </a:lnTo>
                  <a:lnTo>
                    <a:pt x="329208" y="748403"/>
                  </a:lnTo>
                  <a:lnTo>
                    <a:pt x="283740" y="739853"/>
                  </a:lnTo>
                  <a:lnTo>
                    <a:pt x="240375" y="726035"/>
                  </a:lnTo>
                  <a:lnTo>
                    <a:pt x="199465" y="707300"/>
                  </a:lnTo>
                  <a:lnTo>
                    <a:pt x="161365" y="684002"/>
                  </a:lnTo>
                  <a:lnTo>
                    <a:pt x="126425" y="656493"/>
                  </a:lnTo>
                  <a:lnTo>
                    <a:pt x="95000" y="625127"/>
                  </a:lnTo>
                  <a:lnTo>
                    <a:pt x="67442" y="590255"/>
                  </a:lnTo>
                  <a:lnTo>
                    <a:pt x="44103" y="552231"/>
                  </a:lnTo>
                  <a:lnTo>
                    <a:pt x="25337" y="511407"/>
                  </a:lnTo>
                  <a:lnTo>
                    <a:pt x="11496" y="468137"/>
                  </a:lnTo>
                  <a:lnTo>
                    <a:pt x="2932" y="422772"/>
                  </a:lnTo>
                  <a:lnTo>
                    <a:pt x="0" y="375665"/>
                  </a:lnTo>
                  <a:lnTo>
                    <a:pt x="2932" y="328534"/>
                  </a:lnTo>
                  <a:lnTo>
                    <a:pt x="11496" y="283152"/>
                  </a:lnTo>
                  <a:lnTo>
                    <a:pt x="25337" y="239872"/>
                  </a:lnTo>
                  <a:lnTo>
                    <a:pt x="44103" y="199044"/>
                  </a:lnTo>
                  <a:lnTo>
                    <a:pt x="67442" y="161020"/>
                  </a:lnTo>
                  <a:lnTo>
                    <a:pt x="95000" y="126153"/>
                  </a:lnTo>
                  <a:lnTo>
                    <a:pt x="126425" y="94794"/>
                  </a:lnTo>
                  <a:lnTo>
                    <a:pt x="161365" y="67294"/>
                  </a:lnTo>
                  <a:lnTo>
                    <a:pt x="199465" y="44006"/>
                  </a:lnTo>
                  <a:lnTo>
                    <a:pt x="240375" y="25281"/>
                  </a:lnTo>
                  <a:lnTo>
                    <a:pt x="283740" y="11470"/>
                  </a:lnTo>
                  <a:lnTo>
                    <a:pt x="329208" y="2926"/>
                  </a:lnTo>
                  <a:lnTo>
                    <a:pt x="376427" y="0"/>
                  </a:lnTo>
                  <a:lnTo>
                    <a:pt x="423647" y="2926"/>
                  </a:lnTo>
                  <a:lnTo>
                    <a:pt x="469115" y="11470"/>
                  </a:lnTo>
                  <a:lnTo>
                    <a:pt x="512480" y="25281"/>
                  </a:lnTo>
                  <a:lnTo>
                    <a:pt x="553390" y="44006"/>
                  </a:lnTo>
                  <a:lnTo>
                    <a:pt x="591490" y="67294"/>
                  </a:lnTo>
                  <a:lnTo>
                    <a:pt x="626430" y="94794"/>
                  </a:lnTo>
                  <a:lnTo>
                    <a:pt x="657855" y="126153"/>
                  </a:lnTo>
                  <a:lnTo>
                    <a:pt x="685413" y="161020"/>
                  </a:lnTo>
                  <a:lnTo>
                    <a:pt x="708752" y="199044"/>
                  </a:lnTo>
                  <a:lnTo>
                    <a:pt x="727518" y="239872"/>
                  </a:lnTo>
                  <a:lnTo>
                    <a:pt x="741359" y="283152"/>
                  </a:lnTo>
                  <a:lnTo>
                    <a:pt x="749923" y="328534"/>
                  </a:lnTo>
                  <a:lnTo>
                    <a:pt x="752856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39517" y="4562793"/>
            <a:ext cx="376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Roboto"/>
                <a:cs typeface="Roboto"/>
              </a:rPr>
              <a:t>13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48446" y="5489422"/>
            <a:ext cx="781685" cy="780415"/>
            <a:chOff x="2048446" y="5689256"/>
            <a:chExt cx="781685" cy="780415"/>
          </a:xfrm>
        </p:grpSpPr>
        <p:sp>
          <p:nvSpPr>
            <p:cNvPr id="21" name="object 21"/>
            <p:cNvSpPr/>
            <p:nvPr/>
          </p:nvSpPr>
          <p:spPr>
            <a:xfrm>
              <a:off x="2062733" y="5703544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2"/>
                  </a:lnTo>
                  <a:lnTo>
                    <a:pt x="240375" y="25285"/>
                  </a:lnTo>
                  <a:lnTo>
                    <a:pt x="199465" y="44014"/>
                  </a:lnTo>
                  <a:lnTo>
                    <a:pt x="161365" y="67305"/>
                  </a:lnTo>
                  <a:lnTo>
                    <a:pt x="126425" y="94807"/>
                  </a:lnTo>
                  <a:lnTo>
                    <a:pt x="95000" y="126169"/>
                  </a:lnTo>
                  <a:lnTo>
                    <a:pt x="67442" y="161037"/>
                  </a:lnTo>
                  <a:lnTo>
                    <a:pt x="44103" y="199061"/>
                  </a:lnTo>
                  <a:lnTo>
                    <a:pt x="25337" y="239887"/>
                  </a:lnTo>
                  <a:lnTo>
                    <a:pt x="11496" y="283165"/>
                  </a:lnTo>
                  <a:lnTo>
                    <a:pt x="2932" y="328542"/>
                  </a:lnTo>
                  <a:lnTo>
                    <a:pt x="0" y="375665"/>
                  </a:lnTo>
                  <a:lnTo>
                    <a:pt x="2932" y="422787"/>
                  </a:lnTo>
                  <a:lnTo>
                    <a:pt x="11496" y="468162"/>
                  </a:lnTo>
                  <a:lnTo>
                    <a:pt x="25337" y="511439"/>
                  </a:lnTo>
                  <a:lnTo>
                    <a:pt x="44103" y="552265"/>
                  </a:lnTo>
                  <a:lnTo>
                    <a:pt x="67442" y="590288"/>
                  </a:lnTo>
                  <a:lnTo>
                    <a:pt x="95000" y="625157"/>
                  </a:lnTo>
                  <a:lnTo>
                    <a:pt x="126425" y="656519"/>
                  </a:lnTo>
                  <a:lnTo>
                    <a:pt x="161365" y="684023"/>
                  </a:lnTo>
                  <a:lnTo>
                    <a:pt x="199465" y="707315"/>
                  </a:lnTo>
                  <a:lnTo>
                    <a:pt x="240375" y="726044"/>
                  </a:lnTo>
                  <a:lnTo>
                    <a:pt x="283740" y="739858"/>
                  </a:lnTo>
                  <a:lnTo>
                    <a:pt x="329208" y="748404"/>
                  </a:lnTo>
                  <a:lnTo>
                    <a:pt x="376428" y="751331"/>
                  </a:lnTo>
                  <a:lnTo>
                    <a:pt x="423647" y="748404"/>
                  </a:lnTo>
                  <a:lnTo>
                    <a:pt x="469115" y="739858"/>
                  </a:lnTo>
                  <a:lnTo>
                    <a:pt x="512480" y="726044"/>
                  </a:lnTo>
                  <a:lnTo>
                    <a:pt x="553390" y="707315"/>
                  </a:lnTo>
                  <a:lnTo>
                    <a:pt x="591490" y="684023"/>
                  </a:lnTo>
                  <a:lnTo>
                    <a:pt x="626430" y="656519"/>
                  </a:lnTo>
                  <a:lnTo>
                    <a:pt x="657855" y="625157"/>
                  </a:lnTo>
                  <a:lnTo>
                    <a:pt x="685413" y="590288"/>
                  </a:lnTo>
                  <a:lnTo>
                    <a:pt x="708752" y="552265"/>
                  </a:lnTo>
                  <a:lnTo>
                    <a:pt x="727518" y="511439"/>
                  </a:lnTo>
                  <a:lnTo>
                    <a:pt x="741359" y="468162"/>
                  </a:lnTo>
                  <a:lnTo>
                    <a:pt x="749923" y="422787"/>
                  </a:lnTo>
                  <a:lnTo>
                    <a:pt x="752856" y="375665"/>
                  </a:lnTo>
                  <a:lnTo>
                    <a:pt x="749923" y="328542"/>
                  </a:lnTo>
                  <a:lnTo>
                    <a:pt x="741359" y="283165"/>
                  </a:lnTo>
                  <a:lnTo>
                    <a:pt x="727518" y="239887"/>
                  </a:lnTo>
                  <a:lnTo>
                    <a:pt x="708752" y="199061"/>
                  </a:lnTo>
                  <a:lnTo>
                    <a:pt x="685413" y="161037"/>
                  </a:lnTo>
                  <a:lnTo>
                    <a:pt x="657855" y="126169"/>
                  </a:lnTo>
                  <a:lnTo>
                    <a:pt x="626430" y="94807"/>
                  </a:lnTo>
                  <a:lnTo>
                    <a:pt x="591490" y="67305"/>
                  </a:lnTo>
                  <a:lnTo>
                    <a:pt x="553390" y="44014"/>
                  </a:lnTo>
                  <a:lnTo>
                    <a:pt x="512480" y="25285"/>
                  </a:lnTo>
                  <a:lnTo>
                    <a:pt x="469115" y="11472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62733" y="5703544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752856" y="375665"/>
                  </a:moveTo>
                  <a:lnTo>
                    <a:pt x="749923" y="422787"/>
                  </a:lnTo>
                  <a:lnTo>
                    <a:pt x="741359" y="468162"/>
                  </a:lnTo>
                  <a:lnTo>
                    <a:pt x="727518" y="511439"/>
                  </a:lnTo>
                  <a:lnTo>
                    <a:pt x="708752" y="552265"/>
                  </a:lnTo>
                  <a:lnTo>
                    <a:pt x="685413" y="590288"/>
                  </a:lnTo>
                  <a:lnTo>
                    <a:pt x="657855" y="625157"/>
                  </a:lnTo>
                  <a:lnTo>
                    <a:pt x="626430" y="656519"/>
                  </a:lnTo>
                  <a:lnTo>
                    <a:pt x="591490" y="684023"/>
                  </a:lnTo>
                  <a:lnTo>
                    <a:pt x="553390" y="707315"/>
                  </a:lnTo>
                  <a:lnTo>
                    <a:pt x="512480" y="726044"/>
                  </a:lnTo>
                  <a:lnTo>
                    <a:pt x="469115" y="739858"/>
                  </a:lnTo>
                  <a:lnTo>
                    <a:pt x="423647" y="748404"/>
                  </a:lnTo>
                  <a:lnTo>
                    <a:pt x="376428" y="751331"/>
                  </a:lnTo>
                  <a:lnTo>
                    <a:pt x="329208" y="748404"/>
                  </a:lnTo>
                  <a:lnTo>
                    <a:pt x="283740" y="739858"/>
                  </a:lnTo>
                  <a:lnTo>
                    <a:pt x="240375" y="726044"/>
                  </a:lnTo>
                  <a:lnTo>
                    <a:pt x="199465" y="707315"/>
                  </a:lnTo>
                  <a:lnTo>
                    <a:pt x="161365" y="684023"/>
                  </a:lnTo>
                  <a:lnTo>
                    <a:pt x="126425" y="656519"/>
                  </a:lnTo>
                  <a:lnTo>
                    <a:pt x="95000" y="625157"/>
                  </a:lnTo>
                  <a:lnTo>
                    <a:pt x="67442" y="590288"/>
                  </a:lnTo>
                  <a:lnTo>
                    <a:pt x="44103" y="552265"/>
                  </a:lnTo>
                  <a:lnTo>
                    <a:pt x="25337" y="511439"/>
                  </a:lnTo>
                  <a:lnTo>
                    <a:pt x="11496" y="468162"/>
                  </a:lnTo>
                  <a:lnTo>
                    <a:pt x="2932" y="422787"/>
                  </a:lnTo>
                  <a:lnTo>
                    <a:pt x="0" y="375665"/>
                  </a:lnTo>
                  <a:lnTo>
                    <a:pt x="2932" y="328542"/>
                  </a:lnTo>
                  <a:lnTo>
                    <a:pt x="11496" y="283165"/>
                  </a:lnTo>
                  <a:lnTo>
                    <a:pt x="25337" y="239887"/>
                  </a:lnTo>
                  <a:lnTo>
                    <a:pt x="44103" y="199061"/>
                  </a:lnTo>
                  <a:lnTo>
                    <a:pt x="67442" y="161037"/>
                  </a:lnTo>
                  <a:lnTo>
                    <a:pt x="95000" y="126169"/>
                  </a:lnTo>
                  <a:lnTo>
                    <a:pt x="126425" y="94807"/>
                  </a:lnTo>
                  <a:lnTo>
                    <a:pt x="161365" y="67305"/>
                  </a:lnTo>
                  <a:lnTo>
                    <a:pt x="199465" y="44014"/>
                  </a:lnTo>
                  <a:lnTo>
                    <a:pt x="240375" y="25285"/>
                  </a:lnTo>
                  <a:lnTo>
                    <a:pt x="283740" y="11472"/>
                  </a:lnTo>
                  <a:lnTo>
                    <a:pt x="329208" y="2926"/>
                  </a:lnTo>
                  <a:lnTo>
                    <a:pt x="376428" y="0"/>
                  </a:lnTo>
                  <a:lnTo>
                    <a:pt x="423647" y="2926"/>
                  </a:lnTo>
                  <a:lnTo>
                    <a:pt x="469115" y="11472"/>
                  </a:lnTo>
                  <a:lnTo>
                    <a:pt x="512480" y="25285"/>
                  </a:lnTo>
                  <a:lnTo>
                    <a:pt x="553390" y="44014"/>
                  </a:lnTo>
                  <a:lnTo>
                    <a:pt x="591490" y="67305"/>
                  </a:lnTo>
                  <a:lnTo>
                    <a:pt x="626430" y="94807"/>
                  </a:lnTo>
                  <a:lnTo>
                    <a:pt x="657855" y="126169"/>
                  </a:lnTo>
                  <a:lnTo>
                    <a:pt x="685413" y="161037"/>
                  </a:lnTo>
                  <a:lnTo>
                    <a:pt x="708752" y="199061"/>
                  </a:lnTo>
                  <a:lnTo>
                    <a:pt x="727518" y="239887"/>
                  </a:lnTo>
                  <a:lnTo>
                    <a:pt x="741359" y="283165"/>
                  </a:lnTo>
                  <a:lnTo>
                    <a:pt x="749923" y="328542"/>
                  </a:lnTo>
                  <a:lnTo>
                    <a:pt x="752856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49804" y="5668886"/>
            <a:ext cx="375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14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248914" y="888124"/>
            <a:ext cx="281749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0E5E7B"/>
                </a:solidFill>
                <a:latin typeface="Arial"/>
                <a:cs typeface="Arial"/>
              </a:rPr>
              <a:t>UNI</a:t>
            </a:r>
            <a:r>
              <a:rPr sz="2400" spc="-14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spc="-30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E5E7B"/>
                </a:solidFill>
                <a:latin typeface="Arial"/>
                <a:cs typeface="Arial"/>
              </a:rPr>
              <a:t>PRICE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Selling</a:t>
            </a:r>
            <a:r>
              <a:rPr sz="1800" b="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Price</a:t>
            </a:r>
            <a:r>
              <a:rPr sz="1800" b="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b="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b="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product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49970" y="838200"/>
            <a:ext cx="781685" cy="780415"/>
            <a:chOff x="2049970" y="1038034"/>
            <a:chExt cx="781685" cy="780415"/>
          </a:xfrm>
        </p:grpSpPr>
        <p:sp>
          <p:nvSpPr>
            <p:cNvPr id="26" name="object 26"/>
            <p:cNvSpPr/>
            <p:nvPr/>
          </p:nvSpPr>
          <p:spPr>
            <a:xfrm>
              <a:off x="2064257" y="105232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8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64257" y="105232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752856" y="375665"/>
                  </a:moveTo>
                  <a:lnTo>
                    <a:pt x="749923" y="422772"/>
                  </a:lnTo>
                  <a:lnTo>
                    <a:pt x="741359" y="468137"/>
                  </a:lnTo>
                  <a:lnTo>
                    <a:pt x="727518" y="511407"/>
                  </a:lnTo>
                  <a:lnTo>
                    <a:pt x="708752" y="552231"/>
                  </a:lnTo>
                  <a:lnTo>
                    <a:pt x="685413" y="590255"/>
                  </a:lnTo>
                  <a:lnTo>
                    <a:pt x="657855" y="625127"/>
                  </a:lnTo>
                  <a:lnTo>
                    <a:pt x="626430" y="656493"/>
                  </a:lnTo>
                  <a:lnTo>
                    <a:pt x="591490" y="684002"/>
                  </a:lnTo>
                  <a:lnTo>
                    <a:pt x="553390" y="707300"/>
                  </a:lnTo>
                  <a:lnTo>
                    <a:pt x="512480" y="726035"/>
                  </a:lnTo>
                  <a:lnTo>
                    <a:pt x="469115" y="739853"/>
                  </a:lnTo>
                  <a:lnTo>
                    <a:pt x="423647" y="748403"/>
                  </a:lnTo>
                  <a:lnTo>
                    <a:pt x="376428" y="751331"/>
                  </a:lnTo>
                  <a:lnTo>
                    <a:pt x="329208" y="748403"/>
                  </a:lnTo>
                  <a:lnTo>
                    <a:pt x="283740" y="739853"/>
                  </a:lnTo>
                  <a:lnTo>
                    <a:pt x="240375" y="726035"/>
                  </a:lnTo>
                  <a:lnTo>
                    <a:pt x="199465" y="707300"/>
                  </a:lnTo>
                  <a:lnTo>
                    <a:pt x="161365" y="684002"/>
                  </a:lnTo>
                  <a:lnTo>
                    <a:pt x="126425" y="656493"/>
                  </a:lnTo>
                  <a:lnTo>
                    <a:pt x="95000" y="625127"/>
                  </a:lnTo>
                  <a:lnTo>
                    <a:pt x="67442" y="590255"/>
                  </a:lnTo>
                  <a:lnTo>
                    <a:pt x="44103" y="552231"/>
                  </a:lnTo>
                  <a:lnTo>
                    <a:pt x="25337" y="511407"/>
                  </a:lnTo>
                  <a:lnTo>
                    <a:pt x="11496" y="468137"/>
                  </a:lnTo>
                  <a:lnTo>
                    <a:pt x="2932" y="422772"/>
                  </a:lnTo>
                  <a:lnTo>
                    <a:pt x="0" y="375665"/>
                  </a:lnTo>
                  <a:lnTo>
                    <a:pt x="2932" y="328534"/>
                  </a:lnTo>
                  <a:lnTo>
                    <a:pt x="11496" y="283152"/>
                  </a:lnTo>
                  <a:lnTo>
                    <a:pt x="25337" y="239872"/>
                  </a:lnTo>
                  <a:lnTo>
                    <a:pt x="44103" y="199044"/>
                  </a:lnTo>
                  <a:lnTo>
                    <a:pt x="67442" y="161020"/>
                  </a:lnTo>
                  <a:lnTo>
                    <a:pt x="95000" y="126153"/>
                  </a:lnTo>
                  <a:lnTo>
                    <a:pt x="126425" y="94794"/>
                  </a:lnTo>
                  <a:lnTo>
                    <a:pt x="161365" y="67294"/>
                  </a:lnTo>
                  <a:lnTo>
                    <a:pt x="199465" y="44006"/>
                  </a:lnTo>
                  <a:lnTo>
                    <a:pt x="240375" y="25281"/>
                  </a:lnTo>
                  <a:lnTo>
                    <a:pt x="283740" y="11470"/>
                  </a:lnTo>
                  <a:lnTo>
                    <a:pt x="329208" y="2926"/>
                  </a:lnTo>
                  <a:lnTo>
                    <a:pt x="376428" y="0"/>
                  </a:lnTo>
                  <a:lnTo>
                    <a:pt x="423647" y="2926"/>
                  </a:lnTo>
                  <a:lnTo>
                    <a:pt x="469115" y="11470"/>
                  </a:lnTo>
                  <a:lnTo>
                    <a:pt x="512480" y="25281"/>
                  </a:lnTo>
                  <a:lnTo>
                    <a:pt x="553390" y="44006"/>
                  </a:lnTo>
                  <a:lnTo>
                    <a:pt x="591490" y="67294"/>
                  </a:lnTo>
                  <a:lnTo>
                    <a:pt x="626430" y="94794"/>
                  </a:lnTo>
                  <a:lnTo>
                    <a:pt x="657855" y="126153"/>
                  </a:lnTo>
                  <a:lnTo>
                    <a:pt x="685413" y="161020"/>
                  </a:lnTo>
                  <a:lnTo>
                    <a:pt x="708752" y="199044"/>
                  </a:lnTo>
                  <a:lnTo>
                    <a:pt x="727518" y="239872"/>
                  </a:lnTo>
                  <a:lnTo>
                    <a:pt x="741359" y="283152"/>
                  </a:lnTo>
                  <a:lnTo>
                    <a:pt x="749923" y="328534"/>
                  </a:lnTo>
                  <a:lnTo>
                    <a:pt x="752856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251964" y="1016775"/>
            <a:ext cx="375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10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1216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1365" y="2488959"/>
            <a:ext cx="6838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solidFill>
                  <a:srgbClr val="0E5E7B"/>
                </a:solidFill>
                <a:latin typeface="Arial"/>
                <a:cs typeface="Arial"/>
              </a:rPr>
              <a:t>KPIS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1366" y="3304921"/>
            <a:ext cx="2848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0E5E7B"/>
                </a:solidFill>
                <a:latin typeface="Arial"/>
                <a:cs typeface="Arial"/>
              </a:rPr>
              <a:t>Profit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0E5E7B"/>
                </a:solidFill>
                <a:latin typeface="Arial"/>
                <a:cs typeface="Arial"/>
              </a:rPr>
              <a:t>Wise</a:t>
            </a:r>
            <a:r>
              <a:rPr sz="2400" b="1" spc="-1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E5E7B"/>
                </a:solidFill>
                <a:latin typeface="Arial"/>
                <a:cs typeface="Arial"/>
              </a:rPr>
              <a:t>Analysis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1365" y="4180840"/>
            <a:ext cx="316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0E5E7B"/>
                </a:solidFill>
                <a:latin typeface="Arial"/>
                <a:cs typeface="Arial"/>
              </a:rPr>
              <a:t>Revenue</a:t>
            </a:r>
            <a:r>
              <a:rPr sz="2400" b="1" spc="-3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0E5E7B"/>
                </a:solidFill>
                <a:latin typeface="Arial"/>
                <a:cs typeface="Arial"/>
              </a:rPr>
              <a:t>wise</a:t>
            </a:r>
            <a:r>
              <a:rPr sz="2400" b="1" spc="-30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E5E7B"/>
                </a:solidFill>
                <a:latin typeface="Arial"/>
                <a:cs typeface="Arial"/>
              </a:rPr>
              <a:t>Analysis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1365" y="5029200"/>
            <a:ext cx="2596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0E5E7B"/>
                </a:solidFill>
                <a:latin typeface="Arial"/>
                <a:cs typeface="Arial"/>
              </a:rPr>
              <a:t>Cost</a:t>
            </a:r>
            <a:r>
              <a:rPr sz="2400" b="1" spc="-40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0E5E7B"/>
                </a:solidFill>
                <a:latin typeface="Arial"/>
                <a:cs typeface="Arial"/>
              </a:rPr>
              <a:t>wise</a:t>
            </a:r>
            <a:r>
              <a:rPr sz="2400" b="1" spc="-3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E5E7B"/>
                </a:solidFill>
                <a:latin typeface="Arial"/>
                <a:cs typeface="Arial"/>
              </a:rPr>
              <a:t>Analysis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60257" y="2438400"/>
            <a:ext cx="645160" cy="652780"/>
            <a:chOff x="2060257" y="1903285"/>
            <a:chExt cx="645160" cy="652780"/>
          </a:xfrm>
        </p:grpSpPr>
        <p:sp>
          <p:nvSpPr>
            <p:cNvPr id="9" name="object 9"/>
            <p:cNvSpPr/>
            <p:nvPr/>
          </p:nvSpPr>
          <p:spPr>
            <a:xfrm>
              <a:off x="2065020" y="1908048"/>
              <a:ext cx="635635" cy="643255"/>
            </a:xfrm>
            <a:custGeom>
              <a:avLst/>
              <a:gdLst/>
              <a:ahLst/>
              <a:cxnLst/>
              <a:rect l="l" t="t" r="r" b="b"/>
              <a:pathLst>
                <a:path w="635635" h="643255">
                  <a:moveTo>
                    <a:pt x="317754" y="0"/>
                  </a:moveTo>
                  <a:lnTo>
                    <a:pt x="270793" y="3484"/>
                  </a:lnTo>
                  <a:lnTo>
                    <a:pt x="225973" y="13608"/>
                  </a:lnTo>
                  <a:lnTo>
                    <a:pt x="183786" y="29874"/>
                  </a:lnTo>
                  <a:lnTo>
                    <a:pt x="144723" y="51786"/>
                  </a:lnTo>
                  <a:lnTo>
                    <a:pt x="109274" y="78847"/>
                  </a:lnTo>
                  <a:lnTo>
                    <a:pt x="77931" y="110562"/>
                  </a:lnTo>
                  <a:lnTo>
                    <a:pt x="51186" y="146434"/>
                  </a:lnTo>
                  <a:lnTo>
                    <a:pt x="29529" y="185966"/>
                  </a:lnTo>
                  <a:lnTo>
                    <a:pt x="13451" y="228663"/>
                  </a:lnTo>
                  <a:lnTo>
                    <a:pt x="3444" y="274028"/>
                  </a:lnTo>
                  <a:lnTo>
                    <a:pt x="0" y="321563"/>
                  </a:lnTo>
                  <a:lnTo>
                    <a:pt x="3444" y="369071"/>
                  </a:lnTo>
                  <a:lnTo>
                    <a:pt x="13451" y="414418"/>
                  </a:lnTo>
                  <a:lnTo>
                    <a:pt x="29529" y="457106"/>
                  </a:lnTo>
                  <a:lnTo>
                    <a:pt x="51186" y="496637"/>
                  </a:lnTo>
                  <a:lnTo>
                    <a:pt x="77931" y="532513"/>
                  </a:lnTo>
                  <a:lnTo>
                    <a:pt x="109274" y="564237"/>
                  </a:lnTo>
                  <a:lnTo>
                    <a:pt x="144723" y="591309"/>
                  </a:lnTo>
                  <a:lnTo>
                    <a:pt x="183786" y="613233"/>
                  </a:lnTo>
                  <a:lnTo>
                    <a:pt x="225973" y="629509"/>
                  </a:lnTo>
                  <a:lnTo>
                    <a:pt x="270793" y="639640"/>
                  </a:lnTo>
                  <a:lnTo>
                    <a:pt x="317754" y="643127"/>
                  </a:lnTo>
                  <a:lnTo>
                    <a:pt x="364714" y="639640"/>
                  </a:lnTo>
                  <a:lnTo>
                    <a:pt x="409534" y="629509"/>
                  </a:lnTo>
                  <a:lnTo>
                    <a:pt x="451721" y="613233"/>
                  </a:lnTo>
                  <a:lnTo>
                    <a:pt x="490784" y="591309"/>
                  </a:lnTo>
                  <a:lnTo>
                    <a:pt x="526233" y="564237"/>
                  </a:lnTo>
                  <a:lnTo>
                    <a:pt x="557576" y="532513"/>
                  </a:lnTo>
                  <a:lnTo>
                    <a:pt x="584321" y="496637"/>
                  </a:lnTo>
                  <a:lnTo>
                    <a:pt x="605978" y="457106"/>
                  </a:lnTo>
                  <a:lnTo>
                    <a:pt x="622056" y="414418"/>
                  </a:lnTo>
                  <a:lnTo>
                    <a:pt x="632063" y="369071"/>
                  </a:lnTo>
                  <a:lnTo>
                    <a:pt x="635507" y="321563"/>
                  </a:lnTo>
                  <a:lnTo>
                    <a:pt x="632063" y="274028"/>
                  </a:lnTo>
                  <a:lnTo>
                    <a:pt x="622056" y="228663"/>
                  </a:lnTo>
                  <a:lnTo>
                    <a:pt x="605978" y="185966"/>
                  </a:lnTo>
                  <a:lnTo>
                    <a:pt x="584321" y="146434"/>
                  </a:lnTo>
                  <a:lnTo>
                    <a:pt x="557576" y="110562"/>
                  </a:lnTo>
                  <a:lnTo>
                    <a:pt x="526233" y="78847"/>
                  </a:lnTo>
                  <a:lnTo>
                    <a:pt x="490784" y="51786"/>
                  </a:lnTo>
                  <a:lnTo>
                    <a:pt x="451721" y="29874"/>
                  </a:lnTo>
                  <a:lnTo>
                    <a:pt x="409534" y="13608"/>
                  </a:lnTo>
                  <a:lnTo>
                    <a:pt x="364714" y="3484"/>
                  </a:lnTo>
                  <a:lnTo>
                    <a:pt x="317754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5020" y="1908048"/>
              <a:ext cx="635635" cy="643255"/>
            </a:xfrm>
            <a:custGeom>
              <a:avLst/>
              <a:gdLst/>
              <a:ahLst/>
              <a:cxnLst/>
              <a:rect l="l" t="t" r="r" b="b"/>
              <a:pathLst>
                <a:path w="635635" h="643255">
                  <a:moveTo>
                    <a:pt x="635507" y="321563"/>
                  </a:moveTo>
                  <a:lnTo>
                    <a:pt x="632063" y="369071"/>
                  </a:lnTo>
                  <a:lnTo>
                    <a:pt x="622056" y="414418"/>
                  </a:lnTo>
                  <a:lnTo>
                    <a:pt x="605978" y="457106"/>
                  </a:lnTo>
                  <a:lnTo>
                    <a:pt x="584321" y="496637"/>
                  </a:lnTo>
                  <a:lnTo>
                    <a:pt x="557576" y="532513"/>
                  </a:lnTo>
                  <a:lnTo>
                    <a:pt x="526233" y="564237"/>
                  </a:lnTo>
                  <a:lnTo>
                    <a:pt x="490784" y="591309"/>
                  </a:lnTo>
                  <a:lnTo>
                    <a:pt x="451721" y="613233"/>
                  </a:lnTo>
                  <a:lnTo>
                    <a:pt x="409534" y="629509"/>
                  </a:lnTo>
                  <a:lnTo>
                    <a:pt x="364714" y="639640"/>
                  </a:lnTo>
                  <a:lnTo>
                    <a:pt x="317754" y="643127"/>
                  </a:lnTo>
                  <a:lnTo>
                    <a:pt x="270793" y="639640"/>
                  </a:lnTo>
                  <a:lnTo>
                    <a:pt x="225973" y="629509"/>
                  </a:lnTo>
                  <a:lnTo>
                    <a:pt x="183786" y="613233"/>
                  </a:lnTo>
                  <a:lnTo>
                    <a:pt x="144723" y="591309"/>
                  </a:lnTo>
                  <a:lnTo>
                    <a:pt x="109274" y="564237"/>
                  </a:lnTo>
                  <a:lnTo>
                    <a:pt x="77931" y="532513"/>
                  </a:lnTo>
                  <a:lnTo>
                    <a:pt x="51186" y="496637"/>
                  </a:lnTo>
                  <a:lnTo>
                    <a:pt x="29529" y="457106"/>
                  </a:lnTo>
                  <a:lnTo>
                    <a:pt x="13451" y="414418"/>
                  </a:lnTo>
                  <a:lnTo>
                    <a:pt x="3444" y="369071"/>
                  </a:lnTo>
                  <a:lnTo>
                    <a:pt x="0" y="321563"/>
                  </a:lnTo>
                  <a:lnTo>
                    <a:pt x="3444" y="274028"/>
                  </a:lnTo>
                  <a:lnTo>
                    <a:pt x="13451" y="228663"/>
                  </a:lnTo>
                  <a:lnTo>
                    <a:pt x="29529" y="185966"/>
                  </a:lnTo>
                  <a:lnTo>
                    <a:pt x="51186" y="146434"/>
                  </a:lnTo>
                  <a:lnTo>
                    <a:pt x="77931" y="110562"/>
                  </a:lnTo>
                  <a:lnTo>
                    <a:pt x="109274" y="78847"/>
                  </a:lnTo>
                  <a:lnTo>
                    <a:pt x="144723" y="51786"/>
                  </a:lnTo>
                  <a:lnTo>
                    <a:pt x="183786" y="29874"/>
                  </a:lnTo>
                  <a:lnTo>
                    <a:pt x="225973" y="13608"/>
                  </a:lnTo>
                  <a:lnTo>
                    <a:pt x="270793" y="3484"/>
                  </a:lnTo>
                  <a:lnTo>
                    <a:pt x="317754" y="0"/>
                  </a:lnTo>
                  <a:lnTo>
                    <a:pt x="364714" y="3484"/>
                  </a:lnTo>
                  <a:lnTo>
                    <a:pt x="409534" y="13608"/>
                  </a:lnTo>
                  <a:lnTo>
                    <a:pt x="451721" y="29874"/>
                  </a:lnTo>
                  <a:lnTo>
                    <a:pt x="490784" y="51786"/>
                  </a:lnTo>
                  <a:lnTo>
                    <a:pt x="526233" y="78847"/>
                  </a:lnTo>
                  <a:lnTo>
                    <a:pt x="557576" y="110562"/>
                  </a:lnTo>
                  <a:lnTo>
                    <a:pt x="584321" y="146434"/>
                  </a:lnTo>
                  <a:lnTo>
                    <a:pt x="605978" y="185966"/>
                  </a:lnTo>
                  <a:lnTo>
                    <a:pt x="622056" y="228663"/>
                  </a:lnTo>
                  <a:lnTo>
                    <a:pt x="632063" y="274028"/>
                  </a:lnTo>
                  <a:lnTo>
                    <a:pt x="635507" y="321563"/>
                  </a:lnTo>
                  <a:close/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81808" y="2553856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41969" y="3268027"/>
            <a:ext cx="645160" cy="651510"/>
            <a:chOff x="2041969" y="2820733"/>
            <a:chExt cx="645160" cy="651510"/>
          </a:xfrm>
        </p:grpSpPr>
        <p:sp>
          <p:nvSpPr>
            <p:cNvPr id="13" name="object 13"/>
            <p:cNvSpPr/>
            <p:nvPr/>
          </p:nvSpPr>
          <p:spPr>
            <a:xfrm>
              <a:off x="2046732" y="2825495"/>
              <a:ext cx="635635" cy="641985"/>
            </a:xfrm>
            <a:custGeom>
              <a:avLst/>
              <a:gdLst/>
              <a:ahLst/>
              <a:cxnLst/>
              <a:rect l="l" t="t" r="r" b="b"/>
              <a:pathLst>
                <a:path w="635635" h="641985">
                  <a:moveTo>
                    <a:pt x="317754" y="0"/>
                  </a:moveTo>
                  <a:lnTo>
                    <a:pt x="270793" y="3478"/>
                  </a:lnTo>
                  <a:lnTo>
                    <a:pt x="225973" y="13583"/>
                  </a:lnTo>
                  <a:lnTo>
                    <a:pt x="183786" y="29817"/>
                  </a:lnTo>
                  <a:lnTo>
                    <a:pt x="144723" y="51685"/>
                  </a:lnTo>
                  <a:lnTo>
                    <a:pt x="109274" y="78690"/>
                  </a:lnTo>
                  <a:lnTo>
                    <a:pt x="77931" y="110335"/>
                  </a:lnTo>
                  <a:lnTo>
                    <a:pt x="51186" y="146125"/>
                  </a:lnTo>
                  <a:lnTo>
                    <a:pt x="29529" y="185563"/>
                  </a:lnTo>
                  <a:lnTo>
                    <a:pt x="13451" y="228153"/>
                  </a:lnTo>
                  <a:lnTo>
                    <a:pt x="3444" y="273398"/>
                  </a:lnTo>
                  <a:lnTo>
                    <a:pt x="0" y="320801"/>
                  </a:lnTo>
                  <a:lnTo>
                    <a:pt x="3444" y="368205"/>
                  </a:lnTo>
                  <a:lnTo>
                    <a:pt x="13451" y="413450"/>
                  </a:lnTo>
                  <a:lnTo>
                    <a:pt x="29529" y="456040"/>
                  </a:lnTo>
                  <a:lnTo>
                    <a:pt x="51186" y="495478"/>
                  </a:lnTo>
                  <a:lnTo>
                    <a:pt x="77931" y="531268"/>
                  </a:lnTo>
                  <a:lnTo>
                    <a:pt x="109274" y="562913"/>
                  </a:lnTo>
                  <a:lnTo>
                    <a:pt x="144723" y="589918"/>
                  </a:lnTo>
                  <a:lnTo>
                    <a:pt x="183786" y="611786"/>
                  </a:lnTo>
                  <a:lnTo>
                    <a:pt x="225973" y="628020"/>
                  </a:lnTo>
                  <a:lnTo>
                    <a:pt x="270793" y="638125"/>
                  </a:lnTo>
                  <a:lnTo>
                    <a:pt x="317754" y="641603"/>
                  </a:lnTo>
                  <a:lnTo>
                    <a:pt x="364714" y="638125"/>
                  </a:lnTo>
                  <a:lnTo>
                    <a:pt x="409534" y="628020"/>
                  </a:lnTo>
                  <a:lnTo>
                    <a:pt x="451721" y="611786"/>
                  </a:lnTo>
                  <a:lnTo>
                    <a:pt x="490784" y="589918"/>
                  </a:lnTo>
                  <a:lnTo>
                    <a:pt x="526233" y="562913"/>
                  </a:lnTo>
                  <a:lnTo>
                    <a:pt x="557576" y="531268"/>
                  </a:lnTo>
                  <a:lnTo>
                    <a:pt x="584321" y="495478"/>
                  </a:lnTo>
                  <a:lnTo>
                    <a:pt x="605978" y="456040"/>
                  </a:lnTo>
                  <a:lnTo>
                    <a:pt x="622056" y="413450"/>
                  </a:lnTo>
                  <a:lnTo>
                    <a:pt x="632063" y="368205"/>
                  </a:lnTo>
                  <a:lnTo>
                    <a:pt x="635507" y="320801"/>
                  </a:lnTo>
                  <a:lnTo>
                    <a:pt x="632063" y="273398"/>
                  </a:lnTo>
                  <a:lnTo>
                    <a:pt x="622056" y="228153"/>
                  </a:lnTo>
                  <a:lnTo>
                    <a:pt x="605978" y="185563"/>
                  </a:lnTo>
                  <a:lnTo>
                    <a:pt x="584321" y="146125"/>
                  </a:lnTo>
                  <a:lnTo>
                    <a:pt x="557576" y="110335"/>
                  </a:lnTo>
                  <a:lnTo>
                    <a:pt x="526233" y="78690"/>
                  </a:lnTo>
                  <a:lnTo>
                    <a:pt x="490784" y="51685"/>
                  </a:lnTo>
                  <a:lnTo>
                    <a:pt x="451721" y="29817"/>
                  </a:lnTo>
                  <a:lnTo>
                    <a:pt x="409534" y="13583"/>
                  </a:lnTo>
                  <a:lnTo>
                    <a:pt x="364714" y="3478"/>
                  </a:lnTo>
                  <a:lnTo>
                    <a:pt x="317754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46732" y="2825495"/>
              <a:ext cx="635635" cy="641985"/>
            </a:xfrm>
            <a:custGeom>
              <a:avLst/>
              <a:gdLst/>
              <a:ahLst/>
              <a:cxnLst/>
              <a:rect l="l" t="t" r="r" b="b"/>
              <a:pathLst>
                <a:path w="635635" h="641985">
                  <a:moveTo>
                    <a:pt x="635507" y="320801"/>
                  </a:moveTo>
                  <a:lnTo>
                    <a:pt x="632063" y="368205"/>
                  </a:lnTo>
                  <a:lnTo>
                    <a:pt x="622056" y="413450"/>
                  </a:lnTo>
                  <a:lnTo>
                    <a:pt x="605978" y="456040"/>
                  </a:lnTo>
                  <a:lnTo>
                    <a:pt x="584321" y="495478"/>
                  </a:lnTo>
                  <a:lnTo>
                    <a:pt x="557576" y="531268"/>
                  </a:lnTo>
                  <a:lnTo>
                    <a:pt x="526233" y="562913"/>
                  </a:lnTo>
                  <a:lnTo>
                    <a:pt x="490784" y="589918"/>
                  </a:lnTo>
                  <a:lnTo>
                    <a:pt x="451721" y="611786"/>
                  </a:lnTo>
                  <a:lnTo>
                    <a:pt x="409534" y="628020"/>
                  </a:lnTo>
                  <a:lnTo>
                    <a:pt x="364714" y="638125"/>
                  </a:lnTo>
                  <a:lnTo>
                    <a:pt x="317754" y="641603"/>
                  </a:lnTo>
                  <a:lnTo>
                    <a:pt x="270793" y="638125"/>
                  </a:lnTo>
                  <a:lnTo>
                    <a:pt x="225973" y="628020"/>
                  </a:lnTo>
                  <a:lnTo>
                    <a:pt x="183786" y="611786"/>
                  </a:lnTo>
                  <a:lnTo>
                    <a:pt x="144723" y="589918"/>
                  </a:lnTo>
                  <a:lnTo>
                    <a:pt x="109274" y="562913"/>
                  </a:lnTo>
                  <a:lnTo>
                    <a:pt x="77931" y="531268"/>
                  </a:lnTo>
                  <a:lnTo>
                    <a:pt x="51186" y="495478"/>
                  </a:lnTo>
                  <a:lnTo>
                    <a:pt x="29529" y="456040"/>
                  </a:lnTo>
                  <a:lnTo>
                    <a:pt x="13451" y="413450"/>
                  </a:lnTo>
                  <a:lnTo>
                    <a:pt x="3444" y="368205"/>
                  </a:lnTo>
                  <a:lnTo>
                    <a:pt x="0" y="320801"/>
                  </a:lnTo>
                  <a:lnTo>
                    <a:pt x="3444" y="273398"/>
                  </a:lnTo>
                  <a:lnTo>
                    <a:pt x="13451" y="228153"/>
                  </a:lnTo>
                  <a:lnTo>
                    <a:pt x="29529" y="185563"/>
                  </a:lnTo>
                  <a:lnTo>
                    <a:pt x="51186" y="146125"/>
                  </a:lnTo>
                  <a:lnTo>
                    <a:pt x="77931" y="110335"/>
                  </a:lnTo>
                  <a:lnTo>
                    <a:pt x="109274" y="78690"/>
                  </a:lnTo>
                  <a:lnTo>
                    <a:pt x="144723" y="51685"/>
                  </a:lnTo>
                  <a:lnTo>
                    <a:pt x="183786" y="29817"/>
                  </a:lnTo>
                  <a:lnTo>
                    <a:pt x="225973" y="13583"/>
                  </a:lnTo>
                  <a:lnTo>
                    <a:pt x="270793" y="3478"/>
                  </a:lnTo>
                  <a:lnTo>
                    <a:pt x="317754" y="0"/>
                  </a:lnTo>
                  <a:lnTo>
                    <a:pt x="364714" y="3478"/>
                  </a:lnTo>
                  <a:lnTo>
                    <a:pt x="409534" y="13583"/>
                  </a:lnTo>
                  <a:lnTo>
                    <a:pt x="451721" y="29817"/>
                  </a:lnTo>
                  <a:lnTo>
                    <a:pt x="490784" y="51685"/>
                  </a:lnTo>
                  <a:lnTo>
                    <a:pt x="526233" y="78690"/>
                  </a:lnTo>
                  <a:lnTo>
                    <a:pt x="557576" y="110335"/>
                  </a:lnTo>
                  <a:lnTo>
                    <a:pt x="584321" y="146125"/>
                  </a:lnTo>
                  <a:lnTo>
                    <a:pt x="605978" y="185563"/>
                  </a:lnTo>
                  <a:lnTo>
                    <a:pt x="622056" y="228153"/>
                  </a:lnTo>
                  <a:lnTo>
                    <a:pt x="632063" y="273398"/>
                  </a:lnTo>
                  <a:lnTo>
                    <a:pt x="635507" y="320801"/>
                  </a:lnTo>
                  <a:close/>
                </a:path>
              </a:pathLst>
            </a:custGeom>
            <a:ln w="952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63901" y="3383279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76437" y="4038600"/>
            <a:ext cx="718080" cy="674370"/>
            <a:chOff x="1976437" y="3789997"/>
            <a:chExt cx="744220" cy="674370"/>
          </a:xfrm>
        </p:grpSpPr>
        <p:sp>
          <p:nvSpPr>
            <p:cNvPr id="17" name="object 17"/>
            <p:cNvSpPr/>
            <p:nvPr/>
          </p:nvSpPr>
          <p:spPr>
            <a:xfrm>
              <a:off x="1981200" y="3794759"/>
              <a:ext cx="734695" cy="664845"/>
            </a:xfrm>
            <a:custGeom>
              <a:avLst/>
              <a:gdLst/>
              <a:ahLst/>
              <a:cxnLst/>
              <a:rect l="l" t="t" r="r" b="b"/>
              <a:pathLst>
                <a:path w="734694" h="664845">
                  <a:moveTo>
                    <a:pt x="367283" y="0"/>
                  </a:moveTo>
                  <a:lnTo>
                    <a:pt x="317451" y="3032"/>
                  </a:lnTo>
                  <a:lnTo>
                    <a:pt x="269654" y="11865"/>
                  </a:lnTo>
                  <a:lnTo>
                    <a:pt x="224331" y="26104"/>
                  </a:lnTo>
                  <a:lnTo>
                    <a:pt x="181920" y="45353"/>
                  </a:lnTo>
                  <a:lnTo>
                    <a:pt x="142858" y="69216"/>
                  </a:lnTo>
                  <a:lnTo>
                    <a:pt x="107584" y="97297"/>
                  </a:lnTo>
                  <a:lnTo>
                    <a:pt x="76536" y="129202"/>
                  </a:lnTo>
                  <a:lnTo>
                    <a:pt x="50150" y="164535"/>
                  </a:lnTo>
                  <a:lnTo>
                    <a:pt x="28866" y="202900"/>
                  </a:lnTo>
                  <a:lnTo>
                    <a:pt x="13121" y="243901"/>
                  </a:lnTo>
                  <a:lnTo>
                    <a:pt x="3353" y="287144"/>
                  </a:lnTo>
                  <a:lnTo>
                    <a:pt x="0" y="332231"/>
                  </a:lnTo>
                  <a:lnTo>
                    <a:pt x="3353" y="377319"/>
                  </a:lnTo>
                  <a:lnTo>
                    <a:pt x="13121" y="420562"/>
                  </a:lnTo>
                  <a:lnTo>
                    <a:pt x="28866" y="461563"/>
                  </a:lnTo>
                  <a:lnTo>
                    <a:pt x="50150" y="499928"/>
                  </a:lnTo>
                  <a:lnTo>
                    <a:pt x="76536" y="535261"/>
                  </a:lnTo>
                  <a:lnTo>
                    <a:pt x="107584" y="567166"/>
                  </a:lnTo>
                  <a:lnTo>
                    <a:pt x="142858" y="595247"/>
                  </a:lnTo>
                  <a:lnTo>
                    <a:pt x="181920" y="619110"/>
                  </a:lnTo>
                  <a:lnTo>
                    <a:pt x="224331" y="638359"/>
                  </a:lnTo>
                  <a:lnTo>
                    <a:pt x="269654" y="652598"/>
                  </a:lnTo>
                  <a:lnTo>
                    <a:pt x="317451" y="661431"/>
                  </a:lnTo>
                  <a:lnTo>
                    <a:pt x="367283" y="664463"/>
                  </a:lnTo>
                  <a:lnTo>
                    <a:pt x="417116" y="661431"/>
                  </a:lnTo>
                  <a:lnTo>
                    <a:pt x="464913" y="652598"/>
                  </a:lnTo>
                  <a:lnTo>
                    <a:pt x="510236" y="638359"/>
                  </a:lnTo>
                  <a:lnTo>
                    <a:pt x="552647" y="619110"/>
                  </a:lnTo>
                  <a:lnTo>
                    <a:pt x="591709" y="595247"/>
                  </a:lnTo>
                  <a:lnTo>
                    <a:pt x="626983" y="567166"/>
                  </a:lnTo>
                  <a:lnTo>
                    <a:pt x="658031" y="535261"/>
                  </a:lnTo>
                  <a:lnTo>
                    <a:pt x="684417" y="499928"/>
                  </a:lnTo>
                  <a:lnTo>
                    <a:pt x="705701" y="461563"/>
                  </a:lnTo>
                  <a:lnTo>
                    <a:pt x="721446" y="420562"/>
                  </a:lnTo>
                  <a:lnTo>
                    <a:pt x="731214" y="377319"/>
                  </a:lnTo>
                  <a:lnTo>
                    <a:pt x="734568" y="332231"/>
                  </a:lnTo>
                  <a:lnTo>
                    <a:pt x="731214" y="287144"/>
                  </a:lnTo>
                  <a:lnTo>
                    <a:pt x="721446" y="243901"/>
                  </a:lnTo>
                  <a:lnTo>
                    <a:pt x="705701" y="202900"/>
                  </a:lnTo>
                  <a:lnTo>
                    <a:pt x="684417" y="164535"/>
                  </a:lnTo>
                  <a:lnTo>
                    <a:pt x="658031" y="129202"/>
                  </a:lnTo>
                  <a:lnTo>
                    <a:pt x="626983" y="97297"/>
                  </a:lnTo>
                  <a:lnTo>
                    <a:pt x="591709" y="69216"/>
                  </a:lnTo>
                  <a:lnTo>
                    <a:pt x="552647" y="45353"/>
                  </a:lnTo>
                  <a:lnTo>
                    <a:pt x="510236" y="26104"/>
                  </a:lnTo>
                  <a:lnTo>
                    <a:pt x="464913" y="11865"/>
                  </a:lnTo>
                  <a:lnTo>
                    <a:pt x="417116" y="3032"/>
                  </a:lnTo>
                  <a:lnTo>
                    <a:pt x="367283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81200" y="3794759"/>
              <a:ext cx="734695" cy="664845"/>
            </a:xfrm>
            <a:custGeom>
              <a:avLst/>
              <a:gdLst/>
              <a:ahLst/>
              <a:cxnLst/>
              <a:rect l="l" t="t" r="r" b="b"/>
              <a:pathLst>
                <a:path w="734694" h="664845">
                  <a:moveTo>
                    <a:pt x="734568" y="332231"/>
                  </a:moveTo>
                  <a:lnTo>
                    <a:pt x="731214" y="377319"/>
                  </a:lnTo>
                  <a:lnTo>
                    <a:pt x="721446" y="420562"/>
                  </a:lnTo>
                  <a:lnTo>
                    <a:pt x="705701" y="461563"/>
                  </a:lnTo>
                  <a:lnTo>
                    <a:pt x="684417" y="499928"/>
                  </a:lnTo>
                  <a:lnTo>
                    <a:pt x="658031" y="535261"/>
                  </a:lnTo>
                  <a:lnTo>
                    <a:pt x="626983" y="567166"/>
                  </a:lnTo>
                  <a:lnTo>
                    <a:pt x="591709" y="595247"/>
                  </a:lnTo>
                  <a:lnTo>
                    <a:pt x="552647" y="619110"/>
                  </a:lnTo>
                  <a:lnTo>
                    <a:pt x="510236" y="638359"/>
                  </a:lnTo>
                  <a:lnTo>
                    <a:pt x="464913" y="652598"/>
                  </a:lnTo>
                  <a:lnTo>
                    <a:pt x="417116" y="661431"/>
                  </a:lnTo>
                  <a:lnTo>
                    <a:pt x="367283" y="664463"/>
                  </a:lnTo>
                  <a:lnTo>
                    <a:pt x="317451" y="661431"/>
                  </a:lnTo>
                  <a:lnTo>
                    <a:pt x="269654" y="652598"/>
                  </a:lnTo>
                  <a:lnTo>
                    <a:pt x="224331" y="638359"/>
                  </a:lnTo>
                  <a:lnTo>
                    <a:pt x="181920" y="619110"/>
                  </a:lnTo>
                  <a:lnTo>
                    <a:pt x="142858" y="595247"/>
                  </a:lnTo>
                  <a:lnTo>
                    <a:pt x="107584" y="567166"/>
                  </a:lnTo>
                  <a:lnTo>
                    <a:pt x="76536" y="535261"/>
                  </a:lnTo>
                  <a:lnTo>
                    <a:pt x="50150" y="499928"/>
                  </a:lnTo>
                  <a:lnTo>
                    <a:pt x="28866" y="461563"/>
                  </a:lnTo>
                  <a:lnTo>
                    <a:pt x="13121" y="420562"/>
                  </a:lnTo>
                  <a:lnTo>
                    <a:pt x="3353" y="377319"/>
                  </a:lnTo>
                  <a:lnTo>
                    <a:pt x="0" y="332231"/>
                  </a:lnTo>
                  <a:lnTo>
                    <a:pt x="3353" y="287144"/>
                  </a:lnTo>
                  <a:lnTo>
                    <a:pt x="13121" y="243901"/>
                  </a:lnTo>
                  <a:lnTo>
                    <a:pt x="28866" y="202900"/>
                  </a:lnTo>
                  <a:lnTo>
                    <a:pt x="50150" y="164535"/>
                  </a:lnTo>
                  <a:lnTo>
                    <a:pt x="76536" y="129202"/>
                  </a:lnTo>
                  <a:lnTo>
                    <a:pt x="107584" y="97297"/>
                  </a:lnTo>
                  <a:lnTo>
                    <a:pt x="142858" y="69216"/>
                  </a:lnTo>
                  <a:lnTo>
                    <a:pt x="181920" y="45353"/>
                  </a:lnTo>
                  <a:lnTo>
                    <a:pt x="224331" y="26104"/>
                  </a:lnTo>
                  <a:lnTo>
                    <a:pt x="269654" y="11865"/>
                  </a:lnTo>
                  <a:lnTo>
                    <a:pt x="317451" y="3032"/>
                  </a:lnTo>
                  <a:lnTo>
                    <a:pt x="367283" y="0"/>
                  </a:lnTo>
                  <a:lnTo>
                    <a:pt x="417116" y="3032"/>
                  </a:lnTo>
                  <a:lnTo>
                    <a:pt x="464913" y="11865"/>
                  </a:lnTo>
                  <a:lnTo>
                    <a:pt x="510236" y="26104"/>
                  </a:lnTo>
                  <a:lnTo>
                    <a:pt x="552647" y="45353"/>
                  </a:lnTo>
                  <a:lnTo>
                    <a:pt x="591709" y="69216"/>
                  </a:lnTo>
                  <a:lnTo>
                    <a:pt x="626983" y="97297"/>
                  </a:lnTo>
                  <a:lnTo>
                    <a:pt x="658031" y="129202"/>
                  </a:lnTo>
                  <a:lnTo>
                    <a:pt x="684417" y="164535"/>
                  </a:lnTo>
                  <a:lnTo>
                    <a:pt x="705701" y="202900"/>
                  </a:lnTo>
                  <a:lnTo>
                    <a:pt x="721446" y="243901"/>
                  </a:lnTo>
                  <a:lnTo>
                    <a:pt x="731214" y="287144"/>
                  </a:lnTo>
                  <a:lnTo>
                    <a:pt x="734568" y="332231"/>
                  </a:lnTo>
                  <a:close/>
                </a:path>
              </a:pathLst>
            </a:custGeom>
            <a:ln w="952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47645" y="4123385"/>
            <a:ext cx="193612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3</a:t>
            </a:r>
            <a:endParaRPr sz="2400" dirty="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76437" y="4913185"/>
            <a:ext cx="728980" cy="651510"/>
            <a:chOff x="1976437" y="4913185"/>
            <a:chExt cx="728980" cy="651510"/>
          </a:xfrm>
        </p:grpSpPr>
        <p:sp>
          <p:nvSpPr>
            <p:cNvPr id="21" name="object 21"/>
            <p:cNvSpPr/>
            <p:nvPr/>
          </p:nvSpPr>
          <p:spPr>
            <a:xfrm>
              <a:off x="1981200" y="4917947"/>
              <a:ext cx="719455" cy="641985"/>
            </a:xfrm>
            <a:custGeom>
              <a:avLst/>
              <a:gdLst/>
              <a:ahLst/>
              <a:cxnLst/>
              <a:rect l="l" t="t" r="r" b="b"/>
              <a:pathLst>
                <a:path w="719455" h="641985">
                  <a:moveTo>
                    <a:pt x="359663" y="0"/>
                  </a:moveTo>
                  <a:lnTo>
                    <a:pt x="310861" y="2928"/>
                  </a:lnTo>
                  <a:lnTo>
                    <a:pt x="264054" y="11459"/>
                  </a:lnTo>
                  <a:lnTo>
                    <a:pt x="219670" y="25211"/>
                  </a:lnTo>
                  <a:lnTo>
                    <a:pt x="178138" y="43800"/>
                  </a:lnTo>
                  <a:lnTo>
                    <a:pt x="139887" y="66845"/>
                  </a:lnTo>
                  <a:lnTo>
                    <a:pt x="105346" y="93964"/>
                  </a:lnTo>
                  <a:lnTo>
                    <a:pt x="74943" y="124773"/>
                  </a:lnTo>
                  <a:lnTo>
                    <a:pt x="49106" y="158891"/>
                  </a:lnTo>
                  <a:lnTo>
                    <a:pt x="28265" y="195935"/>
                  </a:lnTo>
                  <a:lnTo>
                    <a:pt x="12848" y="235523"/>
                  </a:lnTo>
                  <a:lnTo>
                    <a:pt x="3283" y="277272"/>
                  </a:lnTo>
                  <a:lnTo>
                    <a:pt x="0" y="320801"/>
                  </a:lnTo>
                  <a:lnTo>
                    <a:pt x="3283" y="364331"/>
                  </a:lnTo>
                  <a:lnTo>
                    <a:pt x="12848" y="406080"/>
                  </a:lnTo>
                  <a:lnTo>
                    <a:pt x="28265" y="445668"/>
                  </a:lnTo>
                  <a:lnTo>
                    <a:pt x="49106" y="482712"/>
                  </a:lnTo>
                  <a:lnTo>
                    <a:pt x="74943" y="516830"/>
                  </a:lnTo>
                  <a:lnTo>
                    <a:pt x="105346" y="547639"/>
                  </a:lnTo>
                  <a:lnTo>
                    <a:pt x="139887" y="574758"/>
                  </a:lnTo>
                  <a:lnTo>
                    <a:pt x="178138" y="597803"/>
                  </a:lnTo>
                  <a:lnTo>
                    <a:pt x="219670" y="616392"/>
                  </a:lnTo>
                  <a:lnTo>
                    <a:pt x="264054" y="630144"/>
                  </a:lnTo>
                  <a:lnTo>
                    <a:pt x="310861" y="638675"/>
                  </a:lnTo>
                  <a:lnTo>
                    <a:pt x="359663" y="641604"/>
                  </a:lnTo>
                  <a:lnTo>
                    <a:pt x="408466" y="638675"/>
                  </a:lnTo>
                  <a:lnTo>
                    <a:pt x="455273" y="630144"/>
                  </a:lnTo>
                  <a:lnTo>
                    <a:pt x="499657" y="616392"/>
                  </a:lnTo>
                  <a:lnTo>
                    <a:pt x="541189" y="597803"/>
                  </a:lnTo>
                  <a:lnTo>
                    <a:pt x="579440" y="574758"/>
                  </a:lnTo>
                  <a:lnTo>
                    <a:pt x="613981" y="547639"/>
                  </a:lnTo>
                  <a:lnTo>
                    <a:pt x="644384" y="516830"/>
                  </a:lnTo>
                  <a:lnTo>
                    <a:pt x="670221" y="482712"/>
                  </a:lnTo>
                  <a:lnTo>
                    <a:pt x="691062" y="445668"/>
                  </a:lnTo>
                  <a:lnTo>
                    <a:pt x="706479" y="406080"/>
                  </a:lnTo>
                  <a:lnTo>
                    <a:pt x="716044" y="364331"/>
                  </a:lnTo>
                  <a:lnTo>
                    <a:pt x="719327" y="320801"/>
                  </a:lnTo>
                  <a:lnTo>
                    <a:pt x="716044" y="277272"/>
                  </a:lnTo>
                  <a:lnTo>
                    <a:pt x="706479" y="235523"/>
                  </a:lnTo>
                  <a:lnTo>
                    <a:pt x="691062" y="195935"/>
                  </a:lnTo>
                  <a:lnTo>
                    <a:pt x="670221" y="158891"/>
                  </a:lnTo>
                  <a:lnTo>
                    <a:pt x="644384" y="124773"/>
                  </a:lnTo>
                  <a:lnTo>
                    <a:pt x="613981" y="93964"/>
                  </a:lnTo>
                  <a:lnTo>
                    <a:pt x="579440" y="66845"/>
                  </a:lnTo>
                  <a:lnTo>
                    <a:pt x="541189" y="43800"/>
                  </a:lnTo>
                  <a:lnTo>
                    <a:pt x="499657" y="25211"/>
                  </a:lnTo>
                  <a:lnTo>
                    <a:pt x="455273" y="11459"/>
                  </a:lnTo>
                  <a:lnTo>
                    <a:pt x="408466" y="292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1200" y="4917947"/>
              <a:ext cx="719455" cy="641985"/>
            </a:xfrm>
            <a:custGeom>
              <a:avLst/>
              <a:gdLst/>
              <a:ahLst/>
              <a:cxnLst/>
              <a:rect l="l" t="t" r="r" b="b"/>
              <a:pathLst>
                <a:path w="719455" h="641985">
                  <a:moveTo>
                    <a:pt x="719327" y="320801"/>
                  </a:moveTo>
                  <a:lnTo>
                    <a:pt x="716044" y="364331"/>
                  </a:lnTo>
                  <a:lnTo>
                    <a:pt x="706479" y="406080"/>
                  </a:lnTo>
                  <a:lnTo>
                    <a:pt x="691062" y="445668"/>
                  </a:lnTo>
                  <a:lnTo>
                    <a:pt x="670221" y="482712"/>
                  </a:lnTo>
                  <a:lnTo>
                    <a:pt x="644384" y="516830"/>
                  </a:lnTo>
                  <a:lnTo>
                    <a:pt x="613981" y="547639"/>
                  </a:lnTo>
                  <a:lnTo>
                    <a:pt x="579440" y="574758"/>
                  </a:lnTo>
                  <a:lnTo>
                    <a:pt x="541189" y="597803"/>
                  </a:lnTo>
                  <a:lnTo>
                    <a:pt x="499657" y="616392"/>
                  </a:lnTo>
                  <a:lnTo>
                    <a:pt x="455273" y="630144"/>
                  </a:lnTo>
                  <a:lnTo>
                    <a:pt x="408466" y="638675"/>
                  </a:lnTo>
                  <a:lnTo>
                    <a:pt x="359663" y="641604"/>
                  </a:lnTo>
                  <a:lnTo>
                    <a:pt x="310861" y="638675"/>
                  </a:lnTo>
                  <a:lnTo>
                    <a:pt x="264054" y="630144"/>
                  </a:lnTo>
                  <a:lnTo>
                    <a:pt x="219670" y="616392"/>
                  </a:lnTo>
                  <a:lnTo>
                    <a:pt x="178138" y="597803"/>
                  </a:lnTo>
                  <a:lnTo>
                    <a:pt x="139887" y="574758"/>
                  </a:lnTo>
                  <a:lnTo>
                    <a:pt x="105346" y="547639"/>
                  </a:lnTo>
                  <a:lnTo>
                    <a:pt x="74943" y="516830"/>
                  </a:lnTo>
                  <a:lnTo>
                    <a:pt x="49106" y="482712"/>
                  </a:lnTo>
                  <a:lnTo>
                    <a:pt x="28265" y="445668"/>
                  </a:lnTo>
                  <a:lnTo>
                    <a:pt x="12848" y="406080"/>
                  </a:lnTo>
                  <a:lnTo>
                    <a:pt x="3283" y="364331"/>
                  </a:lnTo>
                  <a:lnTo>
                    <a:pt x="0" y="320801"/>
                  </a:lnTo>
                  <a:lnTo>
                    <a:pt x="3283" y="277272"/>
                  </a:lnTo>
                  <a:lnTo>
                    <a:pt x="12848" y="235523"/>
                  </a:lnTo>
                  <a:lnTo>
                    <a:pt x="28265" y="195935"/>
                  </a:lnTo>
                  <a:lnTo>
                    <a:pt x="49106" y="158891"/>
                  </a:lnTo>
                  <a:lnTo>
                    <a:pt x="74943" y="124773"/>
                  </a:lnTo>
                  <a:lnTo>
                    <a:pt x="105346" y="93964"/>
                  </a:lnTo>
                  <a:lnTo>
                    <a:pt x="139887" y="66845"/>
                  </a:lnTo>
                  <a:lnTo>
                    <a:pt x="178138" y="43800"/>
                  </a:lnTo>
                  <a:lnTo>
                    <a:pt x="219670" y="25211"/>
                  </a:lnTo>
                  <a:lnTo>
                    <a:pt x="264054" y="11459"/>
                  </a:lnTo>
                  <a:lnTo>
                    <a:pt x="310861" y="2928"/>
                  </a:lnTo>
                  <a:lnTo>
                    <a:pt x="359663" y="0"/>
                  </a:lnTo>
                  <a:lnTo>
                    <a:pt x="408466" y="2928"/>
                  </a:lnTo>
                  <a:lnTo>
                    <a:pt x="455273" y="11459"/>
                  </a:lnTo>
                  <a:lnTo>
                    <a:pt x="499657" y="25211"/>
                  </a:lnTo>
                  <a:lnTo>
                    <a:pt x="541189" y="43800"/>
                  </a:lnTo>
                  <a:lnTo>
                    <a:pt x="579440" y="66845"/>
                  </a:lnTo>
                  <a:lnTo>
                    <a:pt x="613981" y="93964"/>
                  </a:lnTo>
                  <a:lnTo>
                    <a:pt x="644384" y="124773"/>
                  </a:lnTo>
                  <a:lnTo>
                    <a:pt x="670221" y="158891"/>
                  </a:lnTo>
                  <a:lnTo>
                    <a:pt x="691062" y="195935"/>
                  </a:lnTo>
                  <a:lnTo>
                    <a:pt x="706479" y="235523"/>
                  </a:lnTo>
                  <a:lnTo>
                    <a:pt x="716044" y="277272"/>
                  </a:lnTo>
                  <a:lnTo>
                    <a:pt x="719327" y="320801"/>
                  </a:lnTo>
                  <a:close/>
                </a:path>
              </a:pathLst>
            </a:custGeom>
            <a:ln w="952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40597" y="5038597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4</a:t>
            </a:r>
            <a:endParaRPr sz="2400" dirty="0">
              <a:latin typeface="Roboto"/>
              <a:cs typeface="Robo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57600" y="566547"/>
            <a:ext cx="4346575" cy="1013460"/>
          </a:xfrm>
          <a:custGeom>
            <a:avLst/>
            <a:gdLst/>
            <a:ahLst/>
            <a:cxnLst/>
            <a:rect l="l" t="t" r="r" b="b"/>
            <a:pathLst>
              <a:path w="4346575" h="1013460">
                <a:moveTo>
                  <a:pt x="0" y="1013459"/>
                </a:moveTo>
                <a:lnTo>
                  <a:pt x="4346448" y="1013459"/>
                </a:lnTo>
                <a:lnTo>
                  <a:pt x="4346448" y="0"/>
                </a:lnTo>
                <a:lnTo>
                  <a:pt x="0" y="0"/>
                </a:lnTo>
                <a:lnTo>
                  <a:pt x="0" y="1013459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839717" y="779146"/>
            <a:ext cx="1983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970</Words>
  <Application>Microsoft Office PowerPoint</Application>
  <PresentationFormat>Widescreen</PresentationFormat>
  <Paragraphs>178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Black</vt:lpstr>
      <vt:lpstr>Arial MT</vt:lpstr>
      <vt:lpstr>Bahnschrift</vt:lpstr>
      <vt:lpstr>Calibri</vt:lpstr>
      <vt:lpstr>Roboto</vt:lpstr>
      <vt:lpstr>Tahoma</vt:lpstr>
      <vt:lpstr>Verdana</vt:lpstr>
      <vt:lpstr>Wingdings</vt:lpstr>
      <vt:lpstr>Office Theme</vt:lpstr>
      <vt:lpstr>Amazon Sales Report</vt:lpstr>
      <vt:lpstr>TABLE OF CONTENTS</vt:lpstr>
      <vt:lpstr>INTRODUCTION</vt:lpstr>
      <vt:lpstr>OBJECTIVE</vt:lpstr>
      <vt:lpstr>DATA SHARING AGGREMENT</vt:lpstr>
      <vt:lpstr>DATA DESCRIPTION</vt:lpstr>
      <vt:lpstr>ITEM TYPE Item type is the varieties of item sales in the Amazon.</vt:lpstr>
      <vt:lpstr>UNIT PRICE Selling Price of the product</vt:lpstr>
      <vt:lpstr>INSIGHTS</vt:lpstr>
      <vt:lpstr>KPIS</vt:lpstr>
      <vt:lpstr>PROFIT WISE ANALYSIS</vt:lpstr>
      <vt:lpstr>PowerPoint Presentation</vt:lpstr>
      <vt:lpstr>Top 5 Items by Profit %</vt:lpstr>
      <vt:lpstr>Total Profit by Item Type</vt:lpstr>
      <vt:lpstr>REVENUE WISE ANALYSIS</vt:lpstr>
      <vt:lpstr>Total Cost and Total Revenue by Item Type</vt:lpstr>
      <vt:lpstr>This Year and Last Year Revenue with Profit % by Year</vt:lpstr>
      <vt:lpstr>OVERALL ANALYSIS</vt:lpstr>
      <vt:lpstr>Total Profit by Year</vt:lpstr>
      <vt:lpstr>Table Metrics</vt:lpstr>
      <vt:lpstr>Table Metrics</vt:lpstr>
      <vt:lpstr>Overall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</dc:title>
  <dc:creator>Office</dc:creator>
  <cp:lastModifiedBy>Swapnil Sonawane</cp:lastModifiedBy>
  <cp:revision>1</cp:revision>
  <dcterms:created xsi:type="dcterms:W3CDTF">2024-04-11T13:43:41Z</dcterms:created>
  <dcterms:modified xsi:type="dcterms:W3CDTF">2024-04-11T14:10:16Z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2024-04-11T00:00:00Z</vt:filetime>
  </property>
</Properties>
</file>